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9" r:id="rId7"/>
    <p:sldId id="261" r:id="rId8"/>
    <p:sldId id="262" r:id="rId9"/>
    <p:sldId id="263" r:id="rId10"/>
    <p:sldId id="264" r:id="rId11"/>
    <p:sldId id="266" r:id="rId12"/>
    <p:sldId id="265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ABF6E2-E066-F010-D4B1-CC0CA910D543}" v="807" dt="2025-11-04T21:20:29.547"/>
    <p1510:client id="{EF9BCF69-A02E-714B-4476-AA9DD2915626}" v="515" dt="2025-11-04T22:45:54.8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73" d="100"/>
          <a:sy n="73" d="100"/>
        </p:scale>
        <p:origin x="-212" y="2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46921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224493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279221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3812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854254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069587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775264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35334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437916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23646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90162019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673918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8366186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258559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283528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371988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676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1752600"/>
            <a:ext cx="9001663" cy="3024781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MODULE NAME : Developing and Managing Individuals and Teams</a:t>
            </a:r>
            <a:b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</a:br>
            <a: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MODULE CODE : LCLM5002</a:t>
            </a:r>
            <a:b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</a:br>
            <a: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STUDENT NAME: Svitlana </a:t>
            </a:r>
            <a:r>
              <a:rPr lang="en-US" sz="2500" dirty="0" err="1">
                <a:solidFill>
                  <a:schemeClr val="tx1"/>
                </a:solidFill>
                <a:latin typeface="Arial"/>
                <a:ea typeface="+mj-lt"/>
                <a:cs typeface="+mj-lt"/>
              </a:rPr>
              <a:t>Stretynska</a:t>
            </a:r>
            <a: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 </a:t>
            </a:r>
            <a:b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</a:br>
            <a: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STUDENT ID : 2415554</a:t>
            </a:r>
            <a:b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</a:br>
            <a: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LECTURER: Gregory Cowan</a:t>
            </a:r>
            <a:b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</a:br>
            <a:r>
              <a:rPr lang="en-US" sz="2500" dirty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PRESENTATION TITLE: </a:t>
            </a:r>
            <a:r>
              <a:rPr lang="en-US" sz="2500" dirty="0" err="1" smtClean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Recruting</a:t>
            </a:r>
            <a:r>
              <a:rPr lang="en-US" sz="2500" dirty="0" smtClean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 the Change manager for the </a:t>
            </a:r>
            <a:r>
              <a:rPr lang="en-US" sz="2500" dirty="0" err="1" smtClean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Hurlingham</a:t>
            </a:r>
            <a:r>
              <a:rPr lang="en-US" sz="2500" dirty="0" smtClean="0">
                <a:solidFill>
                  <a:schemeClr val="tx1"/>
                </a:solidFill>
                <a:latin typeface="Arial"/>
                <a:ea typeface="+mj-lt"/>
                <a:cs typeface="+mj-lt"/>
              </a:rPr>
              <a:t> Club </a:t>
            </a:r>
            <a:endParaRPr lang="en-US" sz="25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4E2709-2657-6656-DBDF-ABEAEB5AB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Table of </a:t>
            </a:r>
            <a:r>
              <a:rPr 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5051700-2DB8-A4F9-98BF-C36160982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Introduction to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Hurlingham Club                                                                                                     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Recruitment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process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                                    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Job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job description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 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Types of 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                                                        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Phone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interview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                                                              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One-to-One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interview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                                                      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Panel and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sequential interviews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                                      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Questioning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techniques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                                                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10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In-person and Online interviews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                               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Job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offer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 check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induction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                                                                                           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12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Conclusion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References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9636A7C-61FB-61EC-C5B4-6E197DA47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80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46F0C5-8ECF-8D17-DCAC-9AC0BC0AE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674" y="537025"/>
            <a:ext cx="4633466" cy="1280890"/>
          </a:xfrm>
        </p:spPr>
        <p:txBody>
          <a:bodyPr>
            <a:normAutofit/>
          </a:bodyPr>
          <a:lstStyle/>
          <a:p>
            <a:r>
              <a:rPr lang="en-US" sz="1600" b="1" dirty="0">
                <a:latin typeface="Arial"/>
                <a:ea typeface="Arial"/>
                <a:cs typeface="Arial"/>
              </a:rPr>
              <a:t>Introduction to </a:t>
            </a:r>
            <a:r>
              <a:rPr lang="en-US" sz="1600" b="1" dirty="0" smtClean="0">
                <a:latin typeface="Arial"/>
                <a:ea typeface="Arial"/>
                <a:cs typeface="Arial"/>
              </a:rPr>
              <a:t>the </a:t>
            </a:r>
            <a:r>
              <a:rPr lang="en-US" sz="1600" b="1" dirty="0">
                <a:latin typeface="Arial"/>
                <a:ea typeface="Arial"/>
                <a:cs typeface="Arial"/>
              </a:rPr>
              <a:t>Hurlingham Club</a:t>
            </a:r>
            <a:endParaRPr lang="en-US" sz="1600" b="1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9FE3F6FC-4962-4286-09B3-289293609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57F1E4F-1CFF-5643-939E-217C01CDF565}" type="slidenum">
              <a:rPr lang="en-US" sz="1900" dirty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 sz="19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91DF618-9E35-D157-5262-7E2918EF8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7611" y="1506583"/>
            <a:ext cx="6400800" cy="508580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Hurlingham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Club is a private members’ club in Fulham, London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Founded in 1869, it has a long history of elegance and tradition.</a:t>
            </a:r>
          </a:p>
          <a:p>
            <a:pPr>
              <a:lnSpc>
                <a:spcPct val="160000"/>
              </a:lnSpc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Club has about 13,000 members and employs over 300 staff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offers beautiful riverside gardens, sports, and fine dining for its members.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is now running a Business Transformation Project to improve services and keep its classic spirit alive.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HR is hiring a Change Manager who shares the Club’s values of teamwork, respect, and excellence.</a:t>
            </a:r>
          </a:p>
          <a:p>
            <a:pPr>
              <a:lnSpc>
                <a:spcPct val="16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pic>
        <p:nvPicPr>
          <p:cNvPr id="11" name="Picture 10" descr="Club Mirror | Events Manager - Hurlingham Club, London. Closes 17 Feb">
            <a:extLst>
              <a:ext uri="{FF2B5EF4-FFF2-40B4-BE49-F238E27FC236}">
                <a16:creationId xmlns:a16="http://schemas.microsoft.com/office/drawing/2014/main" xmlns="" id="{FDB8B3A4-C1D6-A4B6-8AFE-F0B5D8B61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5131" y="647781"/>
            <a:ext cx="3688412" cy="2349558"/>
          </a:xfrm>
          <a:prstGeom prst="rect">
            <a:avLst/>
          </a:prstGeom>
        </p:spPr>
      </p:pic>
      <p:pic>
        <p:nvPicPr>
          <p:cNvPr id="13" name="Picture 12" descr="The Hurlingham Club | London Corporate Summer Event Venue | Ex Events">
            <a:extLst>
              <a:ext uri="{FF2B5EF4-FFF2-40B4-BE49-F238E27FC236}">
                <a16:creationId xmlns:a16="http://schemas.microsoft.com/office/drawing/2014/main" xmlns="" id="{82FD5425-95FF-2725-086E-DA985C4D5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5131" y="3407228"/>
            <a:ext cx="3688412" cy="23073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8CB1470-1EC9-518F-619F-ADDED356F20F}"/>
              </a:ext>
            </a:extLst>
          </p:cNvPr>
          <p:cNvSpPr txBox="1"/>
          <p:nvPr/>
        </p:nvSpPr>
        <p:spPr>
          <a:xfrm>
            <a:off x="2956608" y="507999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891FEEB1-4056-9B92-809A-EFE5EAEE84D9}"/>
              </a:ext>
            </a:extLst>
          </p:cNvPr>
          <p:cNvSpPr txBox="1"/>
          <p:nvPr/>
        </p:nvSpPr>
        <p:spPr>
          <a:xfrm>
            <a:off x="4031738" y="534877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4AC551F5-F7B6-26B5-D4BC-F34B9E43A8DD}"/>
              </a:ext>
            </a:extLst>
          </p:cNvPr>
          <p:cNvSpPr txBox="1"/>
          <p:nvPr/>
        </p:nvSpPr>
        <p:spPr>
          <a:xfrm>
            <a:off x="1800843" y="588633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6697EE53-5675-C59D-A0DE-4680C4176FB1}"/>
              </a:ext>
            </a:extLst>
          </p:cNvPr>
          <p:cNvSpPr txBox="1"/>
          <p:nvPr/>
        </p:nvSpPr>
        <p:spPr>
          <a:xfrm>
            <a:off x="7855131" y="5778616"/>
            <a:ext cx="2516778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" dirty="0">
                <a:latin typeface="Arial"/>
                <a:cs typeface="Arial"/>
              </a:rPr>
              <a:t>https://hurlinghamclub.org.uk/</a:t>
            </a:r>
            <a:endParaRPr lang="en-US" sz="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19445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18EA57-4722-55EF-2356-92247F522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1001" y="624110"/>
            <a:ext cx="9213611" cy="1280890"/>
          </a:xfrm>
        </p:spPr>
        <p:txBody>
          <a:bodyPr>
            <a:normAutofit/>
          </a:bodyPr>
          <a:lstStyle/>
          <a:p>
            <a:r>
              <a:rPr lang="en-US" sz="1600" b="1" dirty="0">
                <a:latin typeface="Arial"/>
                <a:cs typeface="Arial"/>
              </a:rPr>
              <a:t>Recruitment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E760C6-11CA-A8F3-43D9-6802F87A2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6548" y="1489166"/>
            <a:ext cx="9728063" cy="457200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Recruitment means finding and attracting the right person for the right job at the right time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(Armstrong &amp; Taylor, 2014)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 A clear process ensures fairness, transparency, and alignment with business goals.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Main Steps:</a:t>
            </a:r>
          </a:p>
          <a:p>
            <a:pPr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Identify the vacancy.</a:t>
            </a:r>
          </a:p>
          <a:p>
            <a:pPr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Conduct job analysis.</a:t>
            </a:r>
          </a:p>
          <a:p>
            <a:pPr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Prepare job description and person specification.</a:t>
            </a:r>
          </a:p>
          <a:p>
            <a:pPr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Advertise the vacancy.</a:t>
            </a:r>
          </a:p>
          <a:p>
            <a:pPr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Shortlist applications.</a:t>
            </a:r>
          </a:p>
          <a:p>
            <a:pPr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Interview candidates.</a:t>
            </a:r>
          </a:p>
          <a:p>
            <a:pPr>
              <a:lnSpc>
                <a:spcPct val="17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Make a job offer and complete onboarding.</a:t>
            </a:r>
          </a:p>
          <a:p>
            <a:pPr marL="0" indent="0" algn="ctr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/>
              <a:cs typeface="AngsanaUPC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567F89D-3C50-6017-C0B8-0B026472E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4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752114" y="44239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375" y="2995912"/>
            <a:ext cx="3786442" cy="235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315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30CFC5-7ECA-3558-B557-A130BD54F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2850" y="394073"/>
            <a:ext cx="9371762" cy="677041"/>
          </a:xfrm>
        </p:spPr>
        <p:txBody>
          <a:bodyPr/>
          <a:lstStyle/>
          <a:p>
            <a:r>
              <a:rPr lang="en-US" sz="1600" b="1" dirty="0">
                <a:latin typeface="Arial"/>
                <a:cs typeface="Arial"/>
              </a:rPr>
              <a:t>Job </a:t>
            </a:r>
            <a:r>
              <a:rPr lang="en-US" sz="1600" b="1" dirty="0" smtClean="0">
                <a:latin typeface="Arial"/>
                <a:cs typeface="Arial"/>
              </a:rPr>
              <a:t>analysis</a:t>
            </a:r>
            <a:r>
              <a:rPr lang="en-US" sz="1600" b="1" dirty="0">
                <a:latin typeface="Arial"/>
                <a:cs typeface="Arial"/>
              </a:rPr>
              <a:t>, </a:t>
            </a:r>
            <a:r>
              <a:rPr lang="en-US" sz="1600" b="1" dirty="0" smtClean="0">
                <a:latin typeface="Arial"/>
                <a:cs typeface="Arial"/>
              </a:rPr>
              <a:t>Job description and </a:t>
            </a:r>
            <a:r>
              <a:rPr lang="en-US" sz="1600" b="1" dirty="0">
                <a:latin typeface="Arial"/>
                <a:cs typeface="Arial"/>
              </a:rPr>
              <a:t>Person </a:t>
            </a:r>
            <a:r>
              <a:rPr lang="en-US" sz="1600" b="1" dirty="0" smtClean="0">
                <a:latin typeface="Arial"/>
                <a:cs typeface="Arial"/>
              </a:rPr>
              <a:t>specification</a:t>
            </a:r>
            <a:endParaRPr lang="en-US" sz="16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FCF1E70-F4C4-31AA-EAE7-24B05A8FA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5363" y="1270959"/>
            <a:ext cx="9519249" cy="515784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/>
                <a:cs typeface="Arial"/>
              </a:rPr>
              <a:t>        </a:t>
            </a:r>
            <a:r>
              <a:rPr lang="en-US" sz="1200" b="1" dirty="0">
                <a:latin typeface="Arial"/>
                <a:cs typeface="Arial"/>
              </a:rPr>
              <a:t>Job </a:t>
            </a:r>
            <a:r>
              <a:rPr lang="en-US" sz="1200" b="1" dirty="0" smtClean="0">
                <a:latin typeface="Arial"/>
                <a:cs typeface="Arial"/>
              </a:rPr>
              <a:t>analysis</a:t>
            </a:r>
            <a:r>
              <a:rPr lang="en-US" sz="1200" b="1" dirty="0">
                <a:latin typeface="Arial"/>
                <a:cs typeface="Arial"/>
              </a:rPr>
              <a:t>: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/>
                <a:cs typeface="Arial"/>
              </a:rPr>
              <a:t> Helps understand duties, skills, and qualifications required for the role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/>
                <a:cs typeface="Arial"/>
              </a:rPr>
              <a:t>. Methods include interviews, observation, and reviewing performance records </a:t>
            </a:r>
            <a:r>
              <a:rPr lang="en-US" sz="1200" i="1" dirty="0">
                <a:latin typeface="Arial"/>
                <a:cs typeface="Arial"/>
              </a:rPr>
              <a:t>(Rees, 2015)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/>
                <a:cs typeface="Arial"/>
              </a:rPr>
              <a:t>         </a:t>
            </a:r>
            <a:r>
              <a:rPr lang="en-US" sz="1200" b="1" dirty="0">
                <a:latin typeface="Arial"/>
                <a:cs typeface="Arial"/>
              </a:rPr>
              <a:t>Job </a:t>
            </a:r>
            <a:r>
              <a:rPr lang="en-US" sz="1200" b="1" dirty="0" smtClean="0">
                <a:latin typeface="Arial"/>
                <a:cs typeface="Arial"/>
              </a:rPr>
              <a:t>description </a:t>
            </a:r>
            <a:r>
              <a:rPr lang="en-US" sz="1200" b="1" dirty="0">
                <a:latin typeface="Arial"/>
                <a:cs typeface="Arial"/>
              </a:rPr>
              <a:t>– Change </a:t>
            </a:r>
            <a:r>
              <a:rPr lang="en-US" sz="1200" b="1" dirty="0" smtClean="0">
                <a:latin typeface="Arial"/>
                <a:cs typeface="Arial"/>
              </a:rPr>
              <a:t>manager</a:t>
            </a:r>
            <a:r>
              <a:rPr lang="en-US" sz="1200" b="1" dirty="0">
                <a:latin typeface="Arial"/>
                <a:cs typeface="Arial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Lead and coordinate transformation activities.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Communicate with department heads and teams.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Report progress to senior management.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Promote a culture of improvement.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/>
                <a:cs typeface="Arial"/>
              </a:rPr>
              <a:t>       </a:t>
            </a:r>
            <a:r>
              <a:rPr lang="en-US" sz="1200" b="1" dirty="0">
                <a:latin typeface="Arial"/>
                <a:cs typeface="Arial"/>
              </a:rPr>
              <a:t> Person </a:t>
            </a:r>
            <a:r>
              <a:rPr lang="en-US" sz="1200" b="1" dirty="0" smtClean="0">
                <a:latin typeface="Arial"/>
                <a:cs typeface="Arial"/>
              </a:rPr>
              <a:t>specification</a:t>
            </a:r>
            <a:r>
              <a:rPr lang="en-US" sz="1200" b="1" dirty="0">
                <a:latin typeface="Arial"/>
                <a:cs typeface="Arial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Degree in Management or related field.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PRINCE2 or similar certification.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Strong communication, leadership, and adaptability </a:t>
            </a:r>
            <a:r>
              <a:rPr lang="en-US" sz="1200" i="1" dirty="0">
                <a:latin typeface="Arial"/>
                <a:cs typeface="Arial"/>
              </a:rPr>
              <a:t>(Wellington, 2011)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Commitment to The Hurlingham Club’s values.</a:t>
            </a:r>
          </a:p>
          <a:p>
            <a:pPr>
              <a:lnSpc>
                <a:spcPct val="150000"/>
              </a:lnSpc>
            </a:pPr>
            <a:endParaRPr lang="en-US" sz="12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20F6FE7-66C3-265A-2AC6-5EA0714D0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5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699863" y="377081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2061" name="Picture 13" descr="Change Management on a Senior Executive Level | Pois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524" y="3088594"/>
            <a:ext cx="3145226" cy="2093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7311981" y="5181600"/>
            <a:ext cx="1188146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600" dirty="0" smtClean="0">
                <a:latin typeface="Arial" panose="020B0604020202020204" pitchFamily="34" charset="0"/>
                <a:cs typeface="Arial" panose="020B0604020202020204" pitchFamily="34" charset="0"/>
              </a:rPr>
              <a:t>www.poised.com/blog/</a:t>
            </a: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046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81708E-9D09-4D5D-8CA5-C1916D1FA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b="1" dirty="0">
                <a:latin typeface="Arial"/>
                <a:cs typeface="Arial"/>
              </a:rPr>
              <a:t>Types of </a:t>
            </a:r>
            <a:r>
              <a:rPr lang="en-US" sz="1600" b="1" dirty="0" smtClean="0">
                <a:latin typeface="Arial"/>
                <a:cs typeface="Arial"/>
              </a:rPr>
              <a:t>interviews</a:t>
            </a:r>
            <a:r>
              <a:rPr lang="en-US" sz="1600" b="1" dirty="0">
                <a:latin typeface="Arial"/>
                <a:cs typeface="Arial"/>
              </a:rPr>
              <a:t> </a:t>
            </a:r>
          </a:p>
          <a:p>
            <a:endParaRPr lang="en-US" sz="1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8522534-1EDB-58CA-7B66-2CF5713F5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11085"/>
            <a:ext cx="5423264" cy="41626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interview process helps both employer and candidate decide if they are the right match.</a:t>
            </a: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Different interview types provide different perspectives and improve selection fairness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(Torrington et al., 2020)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At The Hurlingham Club, we use: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Phone interview (screening stage)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One-to-one interview (personal discussion)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Panel interview (balanced assessment)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Sequential interview (detailed evaluation)</a:t>
            </a:r>
          </a:p>
          <a:p>
            <a:pPr>
              <a:lnSpc>
                <a:spcPct val="15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70A86C6-7966-745E-102B-2E44FD468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6</a:t>
            </a:fld>
            <a:endParaRPr lang="en-US" dirty="0"/>
          </a:p>
        </p:txBody>
      </p:sp>
      <p:pic>
        <p:nvPicPr>
          <p:cNvPr id="3074" name="Picture 2" descr="Types of Interviews Employers should Focus 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436" y="2016034"/>
            <a:ext cx="5388428" cy="359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359435" y="5608319"/>
            <a:ext cx="297615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https://www.internwise.co.uk/</a:t>
            </a:r>
          </a:p>
        </p:txBody>
      </p:sp>
    </p:spTree>
    <p:extLst>
      <p:ext uri="{BB962C8B-B14F-4D97-AF65-F5344CB8AC3E}">
        <p14:creationId xmlns:p14="http://schemas.microsoft.com/office/powerpoint/2010/main" val="230144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D1489B-43EB-8E98-48E2-824BB3575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b="1" dirty="0">
                <a:latin typeface="Arial"/>
                <a:cs typeface="Arial"/>
              </a:rPr>
              <a:t>Phone Interview</a:t>
            </a:r>
          </a:p>
          <a:p>
            <a:endParaRPr lang="en-US" sz="16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5353E03-D519-EFA4-395A-32D93CBFE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50" y="1426453"/>
            <a:ext cx="10912429" cy="44102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cs typeface="Arial"/>
              </a:rPr>
              <a:t>First step to check if the candidate meets key requirements.</a:t>
            </a: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cs typeface="Arial"/>
              </a:rPr>
              <a:t>Saves time and cost before in-person meetings.</a:t>
            </a: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cs typeface="Arial"/>
              </a:rPr>
              <a:t>Tests communication and motivation.</a:t>
            </a:r>
          </a:p>
          <a:p>
            <a:pPr indent="0">
              <a:lnSpc>
                <a:spcPct val="150000"/>
              </a:lnSpc>
              <a:buNone/>
            </a:pP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200" b="1" dirty="0">
                <a:latin typeface="Arial"/>
                <a:ea typeface="+mn-lt"/>
                <a:cs typeface="+mn-lt"/>
              </a:rPr>
              <a:t>Example Questions: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ea typeface="+mn-lt"/>
                <a:cs typeface="+mn-lt"/>
              </a:rPr>
              <a:t>“Can you tell me about your previous customer service experience?”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ea typeface="+mn-lt"/>
                <a:cs typeface="+mn-lt"/>
              </a:rPr>
              <a:t>“Why do you want to work as a team member here?”</a:t>
            </a:r>
            <a:endParaRPr lang="en-US" sz="1200" dirty="0">
              <a:latin typeface="Arial"/>
              <a:cs typeface="Arial"/>
            </a:endParaRPr>
          </a:p>
          <a:p>
            <a:pPr indent="0">
              <a:lnSpc>
                <a:spcPct val="150000"/>
              </a:lnSpc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75BA771-7FEF-E0A7-BA1D-2E368C13D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7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683726" y="51380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479" y="2560004"/>
            <a:ext cx="2857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412479" y="4876800"/>
            <a:ext cx="233488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://career.du.edu/blog</a:t>
            </a:r>
            <a:endParaRPr lang="en-GB" sz="9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1" y="1330183"/>
            <a:ext cx="6156960" cy="4800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695406" y="6191794"/>
            <a:ext cx="412006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 smtClean="0">
                <a:latin typeface="Arial" panose="020B0604020202020204" pitchFamily="34" charset="0"/>
                <a:cs typeface="Arial" panose="020B0604020202020204" pitchFamily="34" charset="0"/>
              </a:rPr>
              <a:t>https://www.arm.co.uk/blog</a:t>
            </a:r>
            <a:r>
              <a:rPr lang="en-GB" sz="8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76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D18774-FD07-77D9-6ABC-13794ABBF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b="1" dirty="0">
                <a:latin typeface="Arial"/>
                <a:cs typeface="Arial"/>
              </a:rPr>
              <a:t>One-to-One Interview</a:t>
            </a:r>
          </a:p>
          <a:p>
            <a:endParaRPr lang="en-US" sz="16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2301C90-78F9-F62F-BA7F-A00CD801E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299714"/>
            <a:ext cx="8915400" cy="4611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1200" b="1" dirty="0"/>
          </a:p>
          <a:p>
            <a:pPr marL="0" indent="0">
              <a:buNone/>
            </a:pPr>
            <a:endParaRPr lang="en-US" sz="12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Builds trust and allows open communication.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Helps assess personality, motivation, and cultural fit </a:t>
            </a:r>
            <a:r>
              <a:rPr lang="en-US" sz="1200" i="1" dirty="0">
                <a:latin typeface="Arial"/>
                <a:cs typeface="Arial"/>
              </a:rPr>
              <a:t>(Mullins &amp; McLean, 2019)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Provides time for detailed discussion about the candidate’s experience.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200" b="1" dirty="0">
                <a:latin typeface="Arial"/>
                <a:ea typeface="+mn-lt"/>
                <a:cs typeface="+mn-lt"/>
              </a:rPr>
              <a:t>Example Questions: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ea typeface="+mn-lt"/>
                <a:cs typeface="+mn-lt"/>
              </a:rPr>
              <a:t>“Can you describe a successful change initiative you led?”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ea typeface="+mn-lt"/>
                <a:cs typeface="+mn-lt"/>
              </a:rPr>
              <a:t>“How do you motivate teams to embrace change?”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endParaRPr lang="en-US" dirty="0">
              <a:latin typeface="Century Gothic" panose="020B0502020202020204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A82DC7C-BD7F-5D4B-47B9-F09545788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8</a:t>
            </a:fld>
            <a:endParaRPr lang="en-US"/>
          </a:p>
        </p:txBody>
      </p:sp>
      <p:pic>
        <p:nvPicPr>
          <p:cNvPr id="5122" name="Picture 2" descr="Tips for media interviews | Directorate of Communications, Marketing and  Student Recruitment | StaffNet | The University of Manchest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8946" y="1407159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9090568" y="3213463"/>
            <a:ext cx="2535375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https://www.staffnet.manchester.ac.uk/</a:t>
            </a:r>
          </a:p>
        </p:txBody>
      </p:sp>
    </p:spTree>
    <p:extLst>
      <p:ext uri="{BB962C8B-B14F-4D97-AF65-F5344CB8AC3E}">
        <p14:creationId xmlns:p14="http://schemas.microsoft.com/office/powerpoint/2010/main" val="270342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B060BE-478E-0D17-4EA9-732646D64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/>
                <a:ea typeface="Arial"/>
                <a:cs typeface="Arial"/>
              </a:rPr>
              <a:t> </a:t>
            </a:r>
            <a:r>
              <a:rPr lang="en-US" sz="1600" b="1" dirty="0">
                <a:latin typeface="Arial"/>
                <a:ea typeface="Arial"/>
                <a:cs typeface="Arial"/>
              </a:rPr>
              <a:t> Panel and Sequential Interviews</a:t>
            </a:r>
          </a:p>
          <a:p>
            <a:endParaRPr lang="en-US" sz="16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242F19F-F179-B5B1-AD50-15022F614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72242"/>
            <a:ext cx="8915400" cy="44389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b="1" dirty="0">
                <a:latin typeface="Arial"/>
                <a:cs typeface="Arial"/>
              </a:rPr>
              <a:t>Panel Composition: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/>
                <a:cs typeface="Arial"/>
              </a:rPr>
              <a:t>HR representative, team supervisor, and department manager.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cs typeface="Arial"/>
              </a:rPr>
              <a:t>Panel interviews involve multiple interviewers from different departments. This reduces bias and ensures balanced judgment.</a:t>
            </a: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cs typeface="Arial"/>
              </a:rPr>
              <a:t>Sequential interviews are used for senior roles; the candidate meets several interviewers in a row.</a:t>
            </a:r>
            <a:br>
              <a:rPr lang="en-US" sz="1200" dirty="0">
                <a:latin typeface="Arial"/>
                <a:cs typeface="Arial"/>
              </a:rPr>
            </a:br>
            <a:r>
              <a:rPr lang="en-US" sz="1200" dirty="0">
                <a:latin typeface="Arial"/>
                <a:cs typeface="Arial"/>
              </a:rPr>
              <a:t> Each interviewer focuses on a different area, such as leadership, strategy, or problem-solving </a:t>
            </a:r>
            <a:r>
              <a:rPr lang="en-US" sz="1200" i="1" dirty="0">
                <a:latin typeface="Arial"/>
                <a:cs typeface="Arial"/>
              </a:rPr>
              <a:t>(Torrington et al., 2020)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US" sz="1200" b="1" dirty="0">
                <a:latin typeface="Arial"/>
                <a:ea typeface="+mn-lt"/>
                <a:cs typeface="+mn-lt"/>
              </a:rPr>
              <a:t>Example Questions: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ea typeface="+mn-lt"/>
                <a:cs typeface="+mn-lt"/>
              </a:rPr>
              <a:t>“How would you contribute to creating a positive atmosphere in the team?”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  <a:buFont typeface="Wingdings 3"/>
              <a:buChar char=""/>
            </a:pPr>
            <a:r>
              <a:rPr lang="en-US" sz="1200" dirty="0">
                <a:latin typeface="Arial"/>
                <a:ea typeface="+mn-lt"/>
                <a:cs typeface="+mn-lt"/>
              </a:rPr>
              <a:t>“What strengths would you bring to our service team?”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F839B0E-E75B-95D0-CE4B-F21A8EADE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9</a:t>
            </a:fld>
            <a:endParaRPr lang="en-US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4885" y="717123"/>
            <a:ext cx="302895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509091" y="2231598"/>
            <a:ext cx="369963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https://thegriffingroupe.com/</a:t>
            </a:r>
          </a:p>
        </p:txBody>
      </p:sp>
    </p:spTree>
    <p:extLst>
      <p:ext uri="{BB962C8B-B14F-4D97-AF65-F5344CB8AC3E}">
        <p14:creationId xmlns:p14="http://schemas.microsoft.com/office/powerpoint/2010/main" val="230701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72EED9-3C48-17A4-162A-476F2528A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580978"/>
            <a:ext cx="8911687" cy="1280890"/>
          </a:xfrm>
        </p:spPr>
        <p:txBody>
          <a:bodyPr/>
          <a:lstStyle/>
          <a:p>
            <a:r>
              <a:rPr lang="en-US" sz="1600" b="1" dirty="0">
                <a:latin typeface="Arial"/>
                <a:cs typeface="Arial"/>
              </a:rPr>
              <a:t>Questioning </a:t>
            </a:r>
            <a:r>
              <a:rPr lang="en-US" sz="1600" b="1" dirty="0" smtClean="0">
                <a:latin typeface="Arial"/>
                <a:cs typeface="Arial"/>
              </a:rPr>
              <a:t>techniques</a:t>
            </a:r>
            <a:r>
              <a:rPr lang="en-US" sz="1600" b="1" dirty="0">
                <a:latin typeface="Arial"/>
                <a:cs typeface="Arial"/>
              </a:rPr>
              <a:t/>
            </a:r>
            <a:br>
              <a:rPr lang="en-US" sz="1600" b="1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/>
            </a:r>
            <a:br>
              <a:rPr lang="en-US" sz="1600" dirty="0">
                <a:latin typeface="Arial"/>
                <a:cs typeface="Arial"/>
              </a:rPr>
            </a:br>
            <a:r>
              <a:rPr lang="en-US" sz="1600" dirty="0">
                <a:latin typeface="Arial"/>
                <a:cs typeface="Arial"/>
              </a:rPr>
              <a:t/>
            </a:r>
            <a:br>
              <a:rPr lang="en-US" sz="1600" dirty="0">
                <a:latin typeface="Arial"/>
                <a:cs typeface="Arial"/>
              </a:rPr>
            </a:br>
            <a:r>
              <a:rPr lang="en-US" sz="1200" dirty="0">
                <a:latin typeface="Arial"/>
                <a:cs typeface="Arial"/>
              </a:rPr>
              <a:t>Good questioning helps assess both skills and attitude.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43064EE-0F55-5DAC-922A-86B0EB309F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Open: “Can you tell me about a time you led a change project?”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Closed: “Did you manage the project team directly?”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Probing: “What made that project challenging?”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Socratic: “Why do you think people resist change?”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Hypothetical: “What would you do if staff resisted a new policy?”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Reflective: “What did you learn from that experience?”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Leading: “Wouldn’t you agree that communication is key in leading change?”</a:t>
            </a:r>
          </a:p>
          <a:p>
            <a:pPr>
              <a:lnSpc>
                <a:spcPct val="150000"/>
              </a:lnSpc>
            </a:pPr>
            <a:endParaRPr lang="en-US" sz="12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D455F02-8C74-8323-81EC-EB9FDC5D8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10</a:t>
            </a:fld>
            <a:endParaRPr lang="en-US"/>
          </a:p>
        </p:txBody>
      </p:sp>
      <p:pic>
        <p:nvPicPr>
          <p:cNvPr id="7170" name="Picture 2" descr="The Art of Inquiry: 10 Questioning Techniques to Boost Student Engagement |  Education Wor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034" y="419725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673737" y="110598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290" y="648823"/>
            <a:ext cx="25241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9738034" y="6430051"/>
            <a:ext cx="169257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https://www.educationworld.com/</a:t>
            </a:r>
          </a:p>
        </p:txBody>
      </p:sp>
    </p:spTree>
    <p:extLst>
      <p:ext uri="{BB962C8B-B14F-4D97-AF65-F5344CB8AC3E}">
        <p14:creationId xmlns:p14="http://schemas.microsoft.com/office/powerpoint/2010/main" val="115635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DC0DF8-6992-3831-95F4-8840ACB7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600" b="1" dirty="0" smtClean="0">
                <a:latin typeface="Arial"/>
                <a:ea typeface="+mj-lt"/>
                <a:cs typeface="+mj-lt"/>
              </a:rPr>
              <a:t>In-person and  </a:t>
            </a:r>
            <a:r>
              <a:rPr lang="en-US" sz="1600" b="1" dirty="0">
                <a:latin typeface="Arial"/>
                <a:ea typeface="+mj-lt"/>
                <a:cs typeface="+mj-lt"/>
              </a:rPr>
              <a:t>Online </a:t>
            </a:r>
            <a:r>
              <a:rPr lang="en-US" sz="1600" b="1" dirty="0" smtClean="0">
                <a:latin typeface="Arial"/>
                <a:ea typeface="+mj-lt"/>
                <a:cs typeface="+mj-lt"/>
              </a:rPr>
              <a:t>interviews</a:t>
            </a:r>
            <a:endParaRPr lang="en-US" sz="16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5C5DD8-A607-3D86-4503-8662E5111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6609" y="1285337"/>
            <a:ext cx="9548003" cy="52297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ea typeface="+mn-lt"/>
                <a:cs typeface="+mn-lt"/>
              </a:rPr>
              <a:t>    </a:t>
            </a:r>
            <a:r>
              <a:rPr lang="en-US" sz="1200" b="1" dirty="0">
                <a:latin typeface="Arial"/>
                <a:ea typeface="+mn-lt"/>
                <a:cs typeface="+mn-lt"/>
              </a:rPr>
              <a:t>  </a:t>
            </a:r>
            <a:r>
              <a:rPr lang="en-US" sz="1200" b="1" dirty="0" smtClean="0">
                <a:latin typeface="Arial"/>
                <a:ea typeface="+mn-lt"/>
                <a:cs typeface="+mn-lt"/>
              </a:rPr>
              <a:t>In-person interview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ea typeface="+mn-lt"/>
                <a:cs typeface="+mn-lt"/>
              </a:rPr>
              <a:t>Allow stronger personal connection and reading of body language.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ea typeface="+mn-lt"/>
                <a:cs typeface="+mn-lt"/>
              </a:rPr>
              <a:t>Give a professional and formal environment.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ea typeface="+mn-lt"/>
                <a:cs typeface="+mn-lt"/>
              </a:rPr>
              <a:t>Best for senior or leadership roles, like Change Manager.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ea typeface="+mn-lt"/>
                <a:cs typeface="+mn-lt"/>
              </a:rPr>
              <a:t>Require more time and travel.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b="1" dirty="0">
                <a:latin typeface="Arial"/>
                <a:ea typeface="+mn-lt"/>
                <a:cs typeface="+mn-lt"/>
              </a:rPr>
              <a:t>       Online i</a:t>
            </a:r>
            <a:r>
              <a:rPr lang="en-US" sz="1200" b="1" dirty="0" smtClean="0">
                <a:latin typeface="Arial"/>
                <a:ea typeface="+mn-lt"/>
                <a:cs typeface="+mn-lt"/>
              </a:rPr>
              <a:t>nterview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ea typeface="+mn-lt"/>
                <a:cs typeface="+mn-lt"/>
              </a:rPr>
              <a:t>Save time and reduce costs.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ea typeface="+mn-lt"/>
                <a:cs typeface="+mn-lt"/>
              </a:rPr>
              <a:t>Can be done remotely, making scheduling easier.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ea typeface="+mn-lt"/>
                <a:cs typeface="+mn-lt"/>
              </a:rPr>
              <a:t>Risk of technical problems or limited non-verbal cues.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ea typeface="+mn-lt"/>
                <a:cs typeface="+mn-lt"/>
              </a:rPr>
              <a:t>Useful for initial screening or remote candidates.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b="1" dirty="0">
                <a:latin typeface="Arial"/>
                <a:ea typeface="+mn-lt"/>
                <a:cs typeface="+mn-lt"/>
              </a:rPr>
              <a:t>     Comparison:</a:t>
            </a:r>
            <a:r>
              <a:rPr lang="en-US" sz="1200" dirty="0">
                <a:latin typeface="Arial"/>
                <a:ea typeface="+mn-lt"/>
                <a:cs typeface="+mn-lt"/>
              </a:rPr>
              <a:t> Face-to-face interviews provide deeper personal interaction, while online interviews offer efficiency and flexibility.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Arial"/>
                <a:ea typeface="+mn-lt"/>
                <a:cs typeface="+mn-lt"/>
              </a:rPr>
              <a:t>(Armstrong &amp; Taylor, 2014; Rees, 2015)</a:t>
            </a: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2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5671A103-9B2C-F97E-7368-B43BDDD0F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11</a:t>
            </a:fld>
            <a:endParaRPr lang="en-US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3509" y="1862456"/>
            <a:ext cx="2569709" cy="2122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323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233248-BBE1-3E2F-7591-D337B1DAA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b="1" dirty="0">
                <a:latin typeface="Arial"/>
                <a:cs typeface="Arial"/>
              </a:rPr>
              <a:t>Job Offer, Reference </a:t>
            </a:r>
            <a:r>
              <a:rPr lang="en-US" sz="1600" b="1" dirty="0" smtClean="0">
                <a:latin typeface="Arial"/>
                <a:cs typeface="Arial"/>
              </a:rPr>
              <a:t>check </a:t>
            </a:r>
            <a:r>
              <a:rPr lang="en-US" sz="1600" b="1" dirty="0">
                <a:latin typeface="Arial"/>
                <a:cs typeface="Arial"/>
              </a:rPr>
              <a:t>and Induction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DF05F39-B50E-5B53-93CB-A5B9B7B8A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1383" y="1201783"/>
            <a:ext cx="9693229" cy="50596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Job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Offer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 formal invitation to join the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HR sends the official offer with salary, hours, benefits, and conditions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Reference check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HR contacts past employers to confirm skills, honesty, and teamwork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>
              <a:lnSpc>
                <a:spcPct val="150000"/>
              </a:lnSpc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Very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important for senior roles like Change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Manager.</a:t>
            </a:r>
          </a:p>
          <a:p>
            <a:pPr marL="0" lvl="0" indent="0">
              <a:lnSpc>
                <a:spcPct val="150000"/>
              </a:lnSpc>
              <a:buNone/>
            </a:pP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Induction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new employee get a warm welcome and a tour of the Club.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 learn about history, culture, and service standards.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 increases confidence, and supports long-term commitment.</a:t>
            </a:r>
          </a:p>
          <a:p>
            <a:pPr lvl="0">
              <a:lnSpc>
                <a:spcPct val="150000"/>
              </a:lnSpc>
            </a:pP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 dirty="0" smtClean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2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2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50F1FE3-4DD3-BF00-B5DD-AFA00D4DD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12</a:t>
            </a:fld>
            <a:endParaRPr lang="en-US"/>
          </a:p>
        </p:txBody>
      </p:sp>
      <p:pic>
        <p:nvPicPr>
          <p:cNvPr id="9218" name="Picture 2" descr="The Only Employee Onboarding Induction Checklist You'll Ne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3802" y="2367815"/>
            <a:ext cx="3100643" cy="1774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371284" y="4176543"/>
            <a:ext cx="979755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https://www.intuto.com/</a:t>
            </a:r>
          </a:p>
        </p:txBody>
      </p:sp>
    </p:spTree>
    <p:extLst>
      <p:ext uri="{BB962C8B-B14F-4D97-AF65-F5344CB8AC3E}">
        <p14:creationId xmlns:p14="http://schemas.microsoft.com/office/powerpoint/2010/main" val="210887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6DC88BB-8CF1-306A-2492-243FFD35D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b="1" dirty="0">
                <a:latin typeface="Arial"/>
                <a:cs typeface="Arial"/>
              </a:rPr>
              <a:t>Conclusion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A415263-5332-8E3C-7E4F-13D601AAC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95" y="1445623"/>
            <a:ext cx="8915400" cy="44830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Recruiting the right person means more than filling a vacancy — it’s about finding someone who shares the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organisation’s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values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(Sinek, 2011)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 The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Hurlingham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Club, it’s about finding someone who shares the Club’s values and can lead our Business Transformation Project.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clear recruitment process – from job analysis, interviews, and questioning to induction – makes sure we are fair and get the best person.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right Change Manager will help the Club improve services, support teams, and keep our traditions alive.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This way, we can make the Club better for members while respecting its history and culture.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899CEC3-0715-BB28-A331-A741A6617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13</a:t>
            </a:fld>
            <a:endParaRPr lang="en-US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239" y="4888448"/>
            <a:ext cx="4361634" cy="1356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682239" y="6298715"/>
            <a:ext cx="1197764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https://hurlinghamclub.org.uk/</a:t>
            </a:r>
          </a:p>
        </p:txBody>
      </p:sp>
    </p:spTree>
    <p:extLst>
      <p:ext uri="{BB962C8B-B14F-4D97-AF65-F5344CB8AC3E}">
        <p14:creationId xmlns:p14="http://schemas.microsoft.com/office/powerpoint/2010/main" val="341927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8A199B-A1CA-EC5D-56A8-A8736833B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b="1" dirty="0">
                <a:latin typeface="Arial"/>
                <a:cs typeface="Arial"/>
              </a:rPr>
              <a:t>References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6399140-25E4-615A-FDEF-1A7141B97A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Armstrong, M. &amp; Taylor, S. (2014). </a:t>
            </a:r>
            <a:r>
              <a:rPr lang="en-US" sz="1200" i="1" dirty="0">
                <a:latin typeface="Arial"/>
                <a:cs typeface="Arial"/>
              </a:rPr>
              <a:t>Armstrong’s Handbook of Human Resource Management Practice</a:t>
            </a:r>
            <a:r>
              <a:rPr lang="en-US" sz="1200" dirty="0">
                <a:latin typeface="Arial"/>
                <a:cs typeface="Arial"/>
              </a:rPr>
              <a:t>. London: Kogan Page.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Leatherbarrow, C. &amp; Fletcher, J. (2019). </a:t>
            </a:r>
            <a:r>
              <a:rPr lang="en-US" sz="1200" i="1" dirty="0">
                <a:latin typeface="Arial"/>
                <a:cs typeface="Arial"/>
              </a:rPr>
              <a:t>Introduction to Human Resource Management: A Guide to HR in Practice</a:t>
            </a:r>
            <a:r>
              <a:rPr lang="en-US" sz="1200" dirty="0">
                <a:latin typeface="Arial"/>
                <a:cs typeface="Arial"/>
              </a:rPr>
              <a:t>. London: Kogan Page.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Mullins, L.J. &amp; McLean, J.E. (2019). </a:t>
            </a:r>
            <a:r>
              <a:rPr lang="en-US" sz="1200" i="1" err="1">
                <a:latin typeface="Arial"/>
                <a:cs typeface="Arial"/>
              </a:rPr>
              <a:t>Organisational</a:t>
            </a:r>
            <a:r>
              <a:rPr lang="en-US" sz="1200" i="1" dirty="0">
                <a:latin typeface="Arial"/>
                <a:cs typeface="Arial"/>
              </a:rPr>
              <a:t> </a:t>
            </a:r>
            <a:r>
              <a:rPr lang="en-US" sz="1200" i="1" err="1">
                <a:latin typeface="Arial"/>
                <a:cs typeface="Arial"/>
              </a:rPr>
              <a:t>Behaviour</a:t>
            </a:r>
            <a:r>
              <a:rPr lang="en-US" sz="1200" i="1" dirty="0">
                <a:latin typeface="Arial"/>
                <a:cs typeface="Arial"/>
              </a:rPr>
              <a:t> in the Workplace</a:t>
            </a:r>
            <a:r>
              <a:rPr lang="en-US" sz="1200" dirty="0">
                <a:latin typeface="Arial"/>
                <a:cs typeface="Arial"/>
              </a:rPr>
              <a:t>. Harlow: Pearson.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Rees, W.D. (2015). </a:t>
            </a:r>
            <a:r>
              <a:rPr lang="en-US" sz="1200" i="1" dirty="0">
                <a:latin typeface="Arial"/>
                <a:cs typeface="Arial"/>
              </a:rPr>
              <a:t>Skills of Management and Leadership: Managing People in </a:t>
            </a:r>
            <a:r>
              <a:rPr lang="en-US" sz="1200" i="1" err="1">
                <a:latin typeface="Arial"/>
                <a:cs typeface="Arial"/>
              </a:rPr>
              <a:t>Organisations</a:t>
            </a:r>
            <a:r>
              <a:rPr lang="en-US" sz="1200" dirty="0">
                <a:latin typeface="Arial"/>
                <a:cs typeface="Arial"/>
              </a:rPr>
              <a:t>. London: Palgrave Macmillan.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Sinek, S. (2011). </a:t>
            </a:r>
            <a:r>
              <a:rPr lang="en-US" sz="1200" i="1" dirty="0">
                <a:latin typeface="Arial"/>
                <a:cs typeface="Arial"/>
              </a:rPr>
              <a:t>Start With Why: How Great Leaders Inspire Everyone to Take Action</a:t>
            </a:r>
            <a:r>
              <a:rPr lang="en-US" sz="1200" dirty="0">
                <a:latin typeface="Arial"/>
                <a:cs typeface="Arial"/>
              </a:rPr>
              <a:t>. London: Penguin Books.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Torrington, D. et al. (2020). </a:t>
            </a:r>
            <a:r>
              <a:rPr lang="en-US" sz="1200" i="1" dirty="0">
                <a:latin typeface="Arial"/>
                <a:cs typeface="Arial"/>
              </a:rPr>
              <a:t>Human Resource Management</a:t>
            </a:r>
            <a:r>
              <a:rPr lang="en-US" sz="1200" dirty="0">
                <a:latin typeface="Arial"/>
                <a:cs typeface="Arial"/>
              </a:rPr>
              <a:t>. Harlow: Pearson Education.</a:t>
            </a:r>
          </a:p>
          <a:p>
            <a:pPr>
              <a:lnSpc>
                <a:spcPct val="150000"/>
              </a:lnSpc>
            </a:pPr>
            <a:r>
              <a:rPr lang="en-US" sz="1200" dirty="0">
                <a:latin typeface="Arial"/>
                <a:cs typeface="Arial"/>
              </a:rPr>
              <a:t>Wellington, P. (2011). </a:t>
            </a:r>
            <a:r>
              <a:rPr lang="en-US" sz="1200" i="1" dirty="0">
                <a:latin typeface="Arial"/>
                <a:cs typeface="Arial"/>
              </a:rPr>
              <a:t>Effective People Management</a:t>
            </a:r>
            <a:r>
              <a:rPr lang="en-US" sz="1200" dirty="0">
                <a:latin typeface="Arial"/>
                <a:cs typeface="Arial"/>
              </a:rPr>
              <a:t>. London: Kogan Page.</a:t>
            </a:r>
          </a:p>
          <a:p>
            <a:pPr>
              <a:lnSpc>
                <a:spcPct val="150000"/>
              </a:lnSpc>
            </a:pPr>
            <a:endParaRPr lang="en-US" sz="12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12CF9FC-B9F0-E77D-D707-AF9DF5507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23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464</TotalTime>
  <Words>702</Words>
  <Application>Microsoft Office PowerPoint</Application>
  <PresentationFormat>Custom</PresentationFormat>
  <Paragraphs>161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Wisp</vt:lpstr>
      <vt:lpstr>MODULE NAME : Developing and Managing Individuals and Teams MODULE CODE : LCLM5002 STUDENT NAME: Svitlana Stretynska  STUDENT ID : 2415554 LECTURER: Gregory Cowan PRESENTATION TITLE: Recruting the Change manager for the Hurlingham Club </vt:lpstr>
      <vt:lpstr>Table of contents </vt:lpstr>
      <vt:lpstr>Introduction to the Hurlingham Club</vt:lpstr>
      <vt:lpstr>Recruitment Process </vt:lpstr>
      <vt:lpstr>Job analysis, Job description and Person specification</vt:lpstr>
      <vt:lpstr>Types of interviews  </vt:lpstr>
      <vt:lpstr> Phone Interview  </vt:lpstr>
      <vt:lpstr>One-to-One Interview </vt:lpstr>
      <vt:lpstr>  Panel and Sequential Interviews </vt:lpstr>
      <vt:lpstr>Questioning techniques   Good questioning helps assess both skills and attitude.  </vt:lpstr>
      <vt:lpstr>In-person and  Online interviews</vt:lpstr>
      <vt:lpstr> Job Offer, Reference check and Induction </vt:lpstr>
      <vt:lpstr>Conclusion 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: Developing and Managing Individuals and Teams MODULE CODE : LCLM5002 STUDENT NAME: Svitlana Stretynska  STUDENT ID : 2415554 LECTURER: Gregory Cowan PRESENTATION TITLE:</dc:title>
  <dc:creator>Professional</dc:creator>
  <cp:lastModifiedBy>Professional</cp:lastModifiedBy>
  <cp:revision>654</cp:revision>
  <dcterms:created xsi:type="dcterms:W3CDTF">2025-11-04T10:38:59Z</dcterms:created>
  <dcterms:modified xsi:type="dcterms:W3CDTF">2025-11-11T19:05:59Z</dcterms:modified>
</cp:coreProperties>
</file>