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4"/>
  </p:sldMasterIdLst>
  <p:notesMasterIdLst>
    <p:notesMasterId r:id="rId18"/>
  </p:notesMasterIdLst>
  <p:sldIdLst>
    <p:sldId id="256" r:id="rId5"/>
    <p:sldId id="257" r:id="rId6"/>
    <p:sldId id="258" r:id="rId7"/>
    <p:sldId id="259" r:id="rId8"/>
    <p:sldId id="260" r:id="rId9"/>
    <p:sldId id="262" r:id="rId10"/>
    <p:sldId id="264" r:id="rId11"/>
    <p:sldId id="263" r:id="rId12"/>
    <p:sldId id="265" r:id="rId13"/>
    <p:sldId id="266" r:id="rId14"/>
    <p:sldId id="267" r:id="rId15"/>
    <p:sldId id="269"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1BFC87-23BB-4232-85A6-6F4C554AFFAE}" v="4202" dt="2022-10-30T20:56:58.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3" d="100"/>
          <a:sy n="43" d="100"/>
        </p:scale>
        <p:origin x="52"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03451-B8E5-4456-9DB9-DA9C5532576D}" type="doc">
      <dgm:prSet loTypeId="urn:microsoft.com/office/officeart/2005/8/layout/hProcess11" loCatId="process" qsTypeId="urn:microsoft.com/office/officeart/2005/8/quickstyle/simple1" qsCatId="simple" csTypeId="urn:microsoft.com/office/officeart/2005/8/colors/accent1_2" csCatId="accent1" phldr="1"/>
      <dgm:spPr/>
    </dgm:pt>
    <dgm:pt modelId="{A55AD2DC-44F6-4AAA-AE79-7CA367ADB82B}">
      <dgm:prSet phldrT="[Text]" custT="1"/>
      <dgm:spPr/>
      <dgm:t>
        <a:bodyPr/>
        <a:lstStyle/>
        <a:p>
          <a:endParaRPr lang="en-GB" sz="2000"/>
        </a:p>
        <a:p>
          <a:endParaRPr lang="en-GB" sz="3000"/>
        </a:p>
      </dgm:t>
    </dgm:pt>
    <dgm:pt modelId="{6A15BCD6-BA34-4523-AB57-9D1103F33DD5}" type="parTrans" cxnId="{A9420170-A382-4D8B-A2BA-E7A4276ABADB}">
      <dgm:prSet/>
      <dgm:spPr/>
      <dgm:t>
        <a:bodyPr/>
        <a:lstStyle/>
        <a:p>
          <a:endParaRPr lang="en-GB"/>
        </a:p>
      </dgm:t>
    </dgm:pt>
    <dgm:pt modelId="{D37DFCC2-287B-4C05-8351-4EFB31D0055F}" type="sibTrans" cxnId="{A9420170-A382-4D8B-A2BA-E7A4276ABADB}">
      <dgm:prSet/>
      <dgm:spPr/>
      <dgm:t>
        <a:bodyPr/>
        <a:lstStyle/>
        <a:p>
          <a:endParaRPr lang="en-GB"/>
        </a:p>
      </dgm:t>
    </dgm:pt>
    <dgm:pt modelId="{137E5502-E1ED-4C3A-BDDD-B415709A18DD}" type="pres">
      <dgm:prSet presAssocID="{9D003451-B8E5-4456-9DB9-DA9C5532576D}" presName="Name0" presStyleCnt="0">
        <dgm:presLayoutVars>
          <dgm:dir/>
          <dgm:resizeHandles val="exact"/>
        </dgm:presLayoutVars>
      </dgm:prSet>
      <dgm:spPr/>
    </dgm:pt>
    <dgm:pt modelId="{4EE8D5EA-FB9A-4B57-906E-BC24E66EF1C1}" type="pres">
      <dgm:prSet presAssocID="{9D003451-B8E5-4456-9DB9-DA9C5532576D}" presName="arrow" presStyleLbl="bgShp" presStyleIdx="0" presStyleCnt="1" custLinFactNeighborX="1689" custLinFactNeighborY="4887"/>
      <dgm:spPr/>
    </dgm:pt>
    <dgm:pt modelId="{45FA0C37-7D0B-4F77-AEA7-3C1D7B507097}" type="pres">
      <dgm:prSet presAssocID="{9D003451-B8E5-4456-9DB9-DA9C5532576D}" presName="points" presStyleCnt="0"/>
      <dgm:spPr/>
    </dgm:pt>
    <dgm:pt modelId="{A5D37A1E-F5FF-4EA7-B6D9-3FBABDF2EF34}" type="pres">
      <dgm:prSet presAssocID="{A55AD2DC-44F6-4AAA-AE79-7CA367ADB82B}" presName="compositeA" presStyleCnt="0"/>
      <dgm:spPr/>
    </dgm:pt>
    <dgm:pt modelId="{D6BC9B48-0364-4EE9-930B-6064AFC74540}" type="pres">
      <dgm:prSet presAssocID="{A55AD2DC-44F6-4AAA-AE79-7CA367ADB82B}" presName="textA" presStyleLbl="revTx" presStyleIdx="0" presStyleCnt="1" custFlipVert="1" custScaleX="220112" custScaleY="52346">
        <dgm:presLayoutVars>
          <dgm:bulletEnabled val="1"/>
        </dgm:presLayoutVars>
      </dgm:prSet>
      <dgm:spPr/>
    </dgm:pt>
    <dgm:pt modelId="{51F6D115-E569-4FF7-AAAF-73B6D2EE8553}" type="pres">
      <dgm:prSet presAssocID="{A55AD2DC-44F6-4AAA-AE79-7CA367ADB82B}" presName="circleA" presStyleLbl="node1" presStyleIdx="0" presStyleCnt="1"/>
      <dgm:spPr/>
    </dgm:pt>
    <dgm:pt modelId="{905649BA-3E00-4766-9FA1-E4DBC0CF2C05}" type="pres">
      <dgm:prSet presAssocID="{A55AD2DC-44F6-4AAA-AE79-7CA367ADB82B}" presName="spaceA" presStyleCnt="0"/>
      <dgm:spPr/>
    </dgm:pt>
  </dgm:ptLst>
  <dgm:cxnLst>
    <dgm:cxn modelId="{B89CB317-516D-4184-A6E2-A859C726BE77}" type="presOf" srcId="{9D003451-B8E5-4456-9DB9-DA9C5532576D}" destId="{137E5502-E1ED-4C3A-BDDD-B415709A18DD}" srcOrd="0" destOrd="0" presId="urn:microsoft.com/office/officeart/2005/8/layout/hProcess11"/>
    <dgm:cxn modelId="{A9420170-A382-4D8B-A2BA-E7A4276ABADB}" srcId="{9D003451-B8E5-4456-9DB9-DA9C5532576D}" destId="{A55AD2DC-44F6-4AAA-AE79-7CA367ADB82B}" srcOrd="0" destOrd="0" parTransId="{6A15BCD6-BA34-4523-AB57-9D1103F33DD5}" sibTransId="{D37DFCC2-287B-4C05-8351-4EFB31D0055F}"/>
    <dgm:cxn modelId="{4AFD58E3-8AC4-4532-A4D6-3693CB8BA198}" type="presOf" srcId="{A55AD2DC-44F6-4AAA-AE79-7CA367ADB82B}" destId="{D6BC9B48-0364-4EE9-930B-6064AFC74540}" srcOrd="0" destOrd="0" presId="urn:microsoft.com/office/officeart/2005/8/layout/hProcess11"/>
    <dgm:cxn modelId="{19C44CE5-B4EF-48E0-B0F9-4F35B1D3F1AB}" type="presParOf" srcId="{137E5502-E1ED-4C3A-BDDD-B415709A18DD}" destId="{4EE8D5EA-FB9A-4B57-906E-BC24E66EF1C1}" srcOrd="0" destOrd="0" presId="urn:microsoft.com/office/officeart/2005/8/layout/hProcess11"/>
    <dgm:cxn modelId="{921A17A5-1BD0-45B5-99C4-068DD1970E32}" type="presParOf" srcId="{137E5502-E1ED-4C3A-BDDD-B415709A18DD}" destId="{45FA0C37-7D0B-4F77-AEA7-3C1D7B507097}" srcOrd="1" destOrd="0" presId="urn:microsoft.com/office/officeart/2005/8/layout/hProcess11"/>
    <dgm:cxn modelId="{1018BAF4-0FFC-4D72-B15D-5F6ED25A23E8}" type="presParOf" srcId="{45FA0C37-7D0B-4F77-AEA7-3C1D7B507097}" destId="{A5D37A1E-F5FF-4EA7-B6D9-3FBABDF2EF34}" srcOrd="0" destOrd="0" presId="urn:microsoft.com/office/officeart/2005/8/layout/hProcess11"/>
    <dgm:cxn modelId="{FA1A230E-E952-490A-ABEE-BD610F700C62}" type="presParOf" srcId="{A5D37A1E-F5FF-4EA7-B6D9-3FBABDF2EF34}" destId="{D6BC9B48-0364-4EE9-930B-6064AFC74540}" srcOrd="0" destOrd="0" presId="urn:microsoft.com/office/officeart/2005/8/layout/hProcess11"/>
    <dgm:cxn modelId="{3903D916-7003-4225-BA9D-B62632D20AC6}" type="presParOf" srcId="{A5D37A1E-F5FF-4EA7-B6D9-3FBABDF2EF34}" destId="{51F6D115-E569-4FF7-AAAF-73B6D2EE8553}" srcOrd="1" destOrd="0" presId="urn:microsoft.com/office/officeart/2005/8/layout/hProcess11"/>
    <dgm:cxn modelId="{41414424-80B2-40C2-8A85-BF423DE9822B}" type="presParOf" srcId="{A5D37A1E-F5FF-4EA7-B6D9-3FBABDF2EF34}" destId="{905649BA-3E00-4766-9FA1-E4DBC0CF2C05}"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8D5EA-FB9A-4B57-906E-BC24E66EF1C1}">
      <dsp:nvSpPr>
        <dsp:cNvPr id="0" name=""/>
        <dsp:cNvSpPr/>
      </dsp:nvSpPr>
      <dsp:spPr>
        <a:xfrm>
          <a:off x="0" y="1702439"/>
          <a:ext cx="8482968" cy="213105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C9B48-0364-4EE9-930B-6064AFC74540}">
      <dsp:nvSpPr>
        <dsp:cNvPr id="0" name=""/>
        <dsp:cNvSpPr/>
      </dsp:nvSpPr>
      <dsp:spPr>
        <a:xfrm flipV="1">
          <a:off x="1786" y="253883"/>
          <a:ext cx="7631098" cy="11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a:lnSpc>
              <a:spcPct val="90000"/>
            </a:lnSpc>
            <a:spcBef>
              <a:spcPct val="0"/>
            </a:spcBef>
            <a:spcAft>
              <a:spcPct val="35000"/>
            </a:spcAft>
            <a:buNone/>
          </a:pPr>
          <a:endParaRPr lang="en-GB" sz="2000" kern="1200"/>
        </a:p>
        <a:p>
          <a:pPr marL="0" lvl="0" indent="0" algn="ctr" defTabSz="889000">
            <a:lnSpc>
              <a:spcPct val="90000"/>
            </a:lnSpc>
            <a:spcBef>
              <a:spcPct val="0"/>
            </a:spcBef>
            <a:spcAft>
              <a:spcPct val="35000"/>
            </a:spcAft>
            <a:buNone/>
          </a:pPr>
          <a:endParaRPr lang="en-GB" sz="3000" kern="1200"/>
        </a:p>
      </dsp:txBody>
      <dsp:txXfrm rot="10800000">
        <a:off x="1786" y="253883"/>
        <a:ext cx="7631098" cy="1115524"/>
      </dsp:txXfrm>
    </dsp:sp>
    <dsp:sp modelId="{51F6D115-E569-4FF7-AAAF-73B6D2EE8553}">
      <dsp:nvSpPr>
        <dsp:cNvPr id="0" name=""/>
        <dsp:cNvSpPr/>
      </dsp:nvSpPr>
      <dsp:spPr>
        <a:xfrm>
          <a:off x="3550953" y="2143557"/>
          <a:ext cx="532764" cy="53276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CF8059-E3D7-416A-99BC-A7D6CF1056EB}"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C77294-8352-4AD1-86E6-0D71AB4069AC}" type="slidenum">
              <a:rPr lang="en-GB" smtClean="0"/>
              <a:t>‹#›</a:t>
            </a:fld>
            <a:endParaRPr lang="en-GB"/>
          </a:p>
        </p:txBody>
      </p:sp>
    </p:spTree>
    <p:extLst>
      <p:ext uri="{BB962C8B-B14F-4D97-AF65-F5344CB8AC3E}">
        <p14:creationId xmlns:p14="http://schemas.microsoft.com/office/powerpoint/2010/main" val="1737966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Sunday, October 30, 2022</a:t>
            </a:fld>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024897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Sunday, October 30, 2022</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74397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Sunday, October 30, 2022</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89292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Sunday, October 30, 2022</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762999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Sunday, October 30, 2022</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45477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Sunday, October 30, 2022</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337969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Sunday, October 30, 2022</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19072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Sunday, October 30, 2022</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7497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Sunday, October 30, 2022</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415149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Sunday, October 30, 2022</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19226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Sunday, October 30, 2022</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56109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Sunday, October 30, 2022</a:t>
            </a:fld>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4188507605"/>
      </p:ext>
    </p:extLst>
  </p:cSld>
  <p:clrMap bg1="dk1" tx1="lt1" bg2="dk2" tx2="lt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0" r:id="rId6"/>
    <p:sldLayoutId id="2147483816" r:id="rId7"/>
    <p:sldLayoutId id="2147483817" r:id="rId8"/>
    <p:sldLayoutId id="2147483818" r:id="rId9"/>
    <p:sldLayoutId id="2147483819" r:id="rId10"/>
    <p:sldLayoutId id="2147483821"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fashionunited.uk/news/business/tm-lewin-md-on-website-relaunch-and-post-pandemic-formalwear/2022062963843" TargetMode="External"/><Relationship Id="rId2" Type="http://schemas.openxmlformats.org/officeDocument/2006/relationships/hyperlink" Target="https://www.companyrescue.co.uk/guides-knowledge/news/rescue-deal-on-the-table-for-tm-lewin-following-its-second-collapse-in-two-years-4534/" TargetMode="External"/><Relationship Id="rId1" Type="http://schemas.openxmlformats.org/officeDocument/2006/relationships/slideLayout" Target="../slideLayouts/slideLayout7.xml"/><Relationship Id="rId5" Type="http://schemas.openxmlformats.org/officeDocument/2006/relationships/hyperlink" Target="https://www.theguardian.com/business/2022/apr/08/shirtmaker-tm-lewin-could-return-uk-high-street-rescue-deal" TargetMode="External"/><Relationship Id="rId4" Type="http://schemas.openxmlformats.org/officeDocument/2006/relationships/hyperlink" Target="https://retail-focus.co.uk/benefits-of-physical-store-vs-online-sho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95246-32CB-6AA5-CE2B-E1D6DFE68512}"/>
              </a:ext>
            </a:extLst>
          </p:cNvPr>
          <p:cNvSpPr>
            <a:spLocks noGrp="1"/>
          </p:cNvSpPr>
          <p:nvPr>
            <p:ph type="ctrTitle"/>
          </p:nvPr>
        </p:nvSpPr>
        <p:spPr>
          <a:xfrm>
            <a:off x="550863" y="772577"/>
            <a:ext cx="5545137" cy="1731655"/>
          </a:xfrm>
        </p:spPr>
        <p:txBody>
          <a:bodyPr anchor="b">
            <a:normAutofit fontScale="90000"/>
          </a:bodyPr>
          <a:lstStyle/>
          <a:p>
            <a:r>
              <a:rPr lang="en-GB" sz="4800">
                <a:latin typeface="Arial" panose="020B0604020202020204" pitchFamily="34" charset="0"/>
                <a:cs typeface="Arial" panose="020B0604020202020204" pitchFamily="34" charset="0"/>
              </a:rPr>
              <a:t>Declining Profitability at TM Lewin, UK</a:t>
            </a:r>
          </a:p>
        </p:txBody>
      </p:sp>
      <p:sp>
        <p:nvSpPr>
          <p:cNvPr id="3" name="Subtitle 2">
            <a:extLst>
              <a:ext uri="{FF2B5EF4-FFF2-40B4-BE49-F238E27FC236}">
                <a16:creationId xmlns:a16="http://schemas.microsoft.com/office/drawing/2014/main" id="{50D4020E-BB9C-8745-A74A-888636B23E36}"/>
              </a:ext>
            </a:extLst>
          </p:cNvPr>
          <p:cNvSpPr>
            <a:spLocks noGrp="1"/>
          </p:cNvSpPr>
          <p:nvPr>
            <p:ph type="subTitle" idx="1"/>
          </p:nvPr>
        </p:nvSpPr>
        <p:spPr>
          <a:xfrm>
            <a:off x="325472" y="3531313"/>
            <a:ext cx="7139540" cy="2498015"/>
          </a:xfrm>
        </p:spPr>
        <p:txBody>
          <a:bodyPr>
            <a:normAutofit/>
          </a:bodyPr>
          <a:lstStyle/>
          <a:p>
            <a:r>
              <a:rPr lang="en-GB" sz="2000">
                <a:solidFill>
                  <a:schemeClr val="tx1">
                    <a:alpha val="60000"/>
                  </a:schemeClr>
                </a:solidFill>
                <a:latin typeface="Arial" panose="020B0604020202020204" pitchFamily="34" charset="0"/>
                <a:cs typeface="Arial" panose="020B0604020202020204" pitchFamily="34" charset="0"/>
              </a:rPr>
              <a:t>Certificate of Higher Education in Skills for the  Workplace</a:t>
            </a:r>
          </a:p>
          <a:p>
            <a:r>
              <a:rPr lang="en-GB" sz="2000">
                <a:solidFill>
                  <a:schemeClr val="tx1">
                    <a:alpha val="60000"/>
                  </a:schemeClr>
                </a:solidFill>
                <a:latin typeface="Arial" panose="020B0604020202020204" pitchFamily="34" charset="0"/>
                <a:cs typeface="Arial" panose="020B0604020202020204" pitchFamily="34" charset="0"/>
              </a:rPr>
              <a:t>Module: Problem Solving and Decision Making BMSW_4004</a:t>
            </a:r>
          </a:p>
          <a:p>
            <a:r>
              <a:rPr lang="en-GB" sz="2000">
                <a:solidFill>
                  <a:schemeClr val="tx1">
                    <a:alpha val="60000"/>
                  </a:schemeClr>
                </a:solidFill>
                <a:latin typeface="Arial" panose="020B0604020202020204" pitchFamily="34" charset="0"/>
                <a:cs typeface="Arial" panose="020B0604020202020204" pitchFamily="34" charset="0"/>
              </a:rPr>
              <a:t>Module Coordinator: </a:t>
            </a:r>
            <a:r>
              <a:rPr lang="en-GB" sz="2000" err="1">
                <a:solidFill>
                  <a:schemeClr val="tx1">
                    <a:alpha val="60000"/>
                  </a:schemeClr>
                </a:solidFill>
                <a:latin typeface="Arial" panose="020B0604020202020204" pitchFamily="34" charset="0"/>
                <a:cs typeface="Arial" panose="020B0604020202020204" pitchFamily="34" charset="0"/>
              </a:rPr>
              <a:t>Dr.</a:t>
            </a:r>
            <a:r>
              <a:rPr lang="en-GB" sz="2000">
                <a:solidFill>
                  <a:schemeClr val="tx1">
                    <a:alpha val="60000"/>
                  </a:schemeClr>
                </a:solidFill>
                <a:latin typeface="Arial" panose="020B0604020202020204" pitchFamily="34" charset="0"/>
                <a:cs typeface="Arial" panose="020B0604020202020204" pitchFamily="34" charset="0"/>
              </a:rPr>
              <a:t>  </a:t>
            </a:r>
            <a:r>
              <a:rPr lang="en-GB" sz="2000" err="1">
                <a:solidFill>
                  <a:schemeClr val="tx1">
                    <a:alpha val="60000"/>
                  </a:schemeClr>
                </a:solidFill>
                <a:latin typeface="Arial" panose="020B0604020202020204" pitchFamily="34" charset="0"/>
                <a:cs typeface="Arial" panose="020B0604020202020204" pitchFamily="34" charset="0"/>
              </a:rPr>
              <a:t>Chijioke</a:t>
            </a:r>
            <a:r>
              <a:rPr lang="en-GB" sz="2000">
                <a:solidFill>
                  <a:schemeClr val="tx1">
                    <a:alpha val="60000"/>
                  </a:schemeClr>
                </a:solidFill>
                <a:latin typeface="Arial" panose="020B0604020202020204" pitchFamily="34" charset="0"/>
                <a:cs typeface="Arial" panose="020B0604020202020204" pitchFamily="34" charset="0"/>
              </a:rPr>
              <a:t> D Uba</a:t>
            </a:r>
          </a:p>
          <a:p>
            <a:r>
              <a:rPr lang="en-GB" sz="2000">
                <a:solidFill>
                  <a:schemeClr val="tx1">
                    <a:alpha val="60000"/>
                  </a:schemeClr>
                </a:solidFill>
                <a:latin typeface="Arial" panose="020B0604020202020204" pitchFamily="34" charset="0"/>
                <a:cs typeface="Arial" panose="020B0604020202020204" pitchFamily="34" charset="0"/>
              </a:rPr>
              <a:t>Student: Laura Monica Lojewski   ID 2128409</a:t>
            </a:r>
          </a:p>
        </p:txBody>
      </p:sp>
      <p:grpSp>
        <p:nvGrpSpPr>
          <p:cNvPr id="41" name="Group 33">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35" name="Freeform: Shape 34">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35">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24" name="Picture 3" descr="Neon laser lights aligned to form a triangle">
            <a:extLst>
              <a:ext uri="{FF2B5EF4-FFF2-40B4-BE49-F238E27FC236}">
                <a16:creationId xmlns:a16="http://schemas.microsoft.com/office/drawing/2014/main" id="{A6AF0DA3-A365-E7D5-3360-9846D76C4692}"/>
              </a:ext>
            </a:extLst>
          </p:cNvPr>
          <p:cNvPicPr>
            <a:picLocks noChangeAspect="1"/>
          </p:cNvPicPr>
          <p:nvPr/>
        </p:nvPicPr>
        <p:blipFill rotWithShape="1">
          <a:blip r:embed="rId2"/>
          <a:srcRect l="15785" r="16334"/>
          <a:stretch/>
        </p:blipFill>
        <p:spPr>
          <a:xfrm>
            <a:off x="7465013" y="0"/>
            <a:ext cx="4726988"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38" name="Rectangle 37">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16728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8759FE4-5607-80BD-2C0B-1359ED0E2B9C}"/>
              </a:ext>
            </a:extLst>
          </p:cNvPr>
          <p:cNvSpPr>
            <a:spLocks noGrp="1"/>
          </p:cNvSpPr>
          <p:nvPr>
            <p:ph idx="1"/>
          </p:nvPr>
        </p:nvSpPr>
        <p:spPr>
          <a:xfrm>
            <a:off x="550863" y="2113199"/>
            <a:ext cx="11090274" cy="4195526"/>
          </a:xfrm>
        </p:spPr>
        <p:txBody>
          <a:bodyPr>
            <a:normAutofit/>
          </a:bodyPr>
          <a:lstStyle/>
          <a:p>
            <a:pPr algn="just"/>
            <a:r>
              <a:rPr lang="en-GB" sz="2000">
                <a:latin typeface="Arial" panose="020B0604020202020204" pitchFamily="34" charset="0"/>
                <a:cs typeface="Arial" panose="020B0604020202020204" pitchFamily="34" charset="0"/>
              </a:rPr>
              <a:t>TM Lewin (since 1898) has maintained its conservative style throughout the years of formal clothing sales;</a:t>
            </a:r>
          </a:p>
          <a:p>
            <a:pPr algn="just"/>
            <a:r>
              <a:rPr lang="en-GB" sz="2000">
                <a:latin typeface="Arial" panose="020B0604020202020204" pitchFamily="34" charset="0"/>
                <a:cs typeface="Arial" panose="020B0604020202020204" pitchFamily="34" charset="0"/>
              </a:rPr>
              <a:t> A series of cumulative internal and external factors led to the bankruptcy of the company;</a:t>
            </a:r>
          </a:p>
          <a:p>
            <a:pPr algn="just"/>
            <a:r>
              <a:rPr lang="en-GB" sz="2000">
                <a:latin typeface="Arial" panose="020B0604020202020204" pitchFamily="34" charset="0"/>
                <a:cs typeface="Arial" panose="020B0604020202020204" pitchFamily="34" charset="0"/>
              </a:rPr>
              <a:t>According to Robert Moore (2022), the Marketing Manager at Company Rescue,  Covid has caused the collapse because </a:t>
            </a:r>
            <a:r>
              <a:rPr lang="en-GB" sz="2000" b="1">
                <a:latin typeface="Arial" panose="020B0604020202020204" pitchFamily="34" charset="0"/>
                <a:cs typeface="Arial" panose="020B0604020202020204" pitchFamily="34" charset="0"/>
              </a:rPr>
              <a:t>the rents for the stores could not be paid</a:t>
            </a:r>
            <a:r>
              <a:rPr lang="en-GB" sz="2000">
                <a:latin typeface="Arial" panose="020B0604020202020204" pitchFamily="34" charset="0"/>
                <a:cs typeface="Arial" panose="020B0604020202020204" pitchFamily="34" charset="0"/>
              </a:rPr>
              <a:t> due to the lockdown and working from home which led to low or no sales.</a:t>
            </a:r>
          </a:p>
          <a:p>
            <a:pPr algn="just"/>
            <a:r>
              <a:rPr lang="en-GB" sz="2000">
                <a:latin typeface="Arial" panose="020B0604020202020204" pitchFamily="34" charset="0"/>
                <a:cs typeface="Arial" panose="020B0604020202020204" pitchFamily="34" charset="0"/>
              </a:rPr>
              <a:t>All 66 stores have disappeared from the UK only online business remained and the 600 staff were being made redundant.</a:t>
            </a:r>
          </a:p>
          <a:p>
            <a:endParaRPr lang="en-GB"/>
          </a:p>
          <a:p>
            <a:pPr marL="0" indent="0">
              <a:buNone/>
            </a:pPr>
            <a:endParaRPr lang="en-GB"/>
          </a:p>
          <a:p>
            <a:endParaRPr lang="en-GB"/>
          </a:p>
          <a:p>
            <a:endParaRPr lang="en-GB"/>
          </a:p>
          <a:p>
            <a:endParaRPr lang="en-GB"/>
          </a:p>
          <a:p>
            <a:endParaRPr lang="en-GB"/>
          </a:p>
          <a:p>
            <a:endParaRPr lang="en-GB"/>
          </a:p>
        </p:txBody>
      </p:sp>
      <p:sp>
        <p:nvSpPr>
          <p:cNvPr id="5" name="Title 4">
            <a:extLst>
              <a:ext uri="{FF2B5EF4-FFF2-40B4-BE49-F238E27FC236}">
                <a16:creationId xmlns:a16="http://schemas.microsoft.com/office/drawing/2014/main" id="{4BB69ADA-3371-6CED-4872-69AC46AA74A9}"/>
              </a:ext>
            </a:extLst>
          </p:cNvPr>
          <p:cNvSpPr>
            <a:spLocks noGrp="1"/>
          </p:cNvSpPr>
          <p:nvPr>
            <p:ph type="title"/>
          </p:nvPr>
        </p:nvSpPr>
        <p:spPr/>
        <p:txBody>
          <a:bodyPr>
            <a:normAutofit/>
          </a:bodyPr>
          <a:lstStyle/>
          <a:p>
            <a:r>
              <a:rPr lang="en-GB" sz="2800">
                <a:latin typeface="Arial" panose="020B0604020202020204" pitchFamily="34" charset="0"/>
                <a:cs typeface="Arial" panose="020B0604020202020204" pitchFamily="34" charset="0"/>
              </a:rPr>
              <a:t>The nature’s problem of T.M. Lewin</a:t>
            </a:r>
          </a:p>
        </p:txBody>
      </p:sp>
    </p:spTree>
    <p:extLst>
      <p:ext uri="{BB962C8B-B14F-4D97-AF65-F5344CB8AC3E}">
        <p14:creationId xmlns:p14="http://schemas.microsoft.com/office/powerpoint/2010/main" val="2025772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8CD512B-FE23-9619-48F6-DDC09199BFAC}"/>
              </a:ext>
            </a:extLst>
          </p:cNvPr>
          <p:cNvSpPr>
            <a:spLocks noGrp="1"/>
          </p:cNvSpPr>
          <p:nvPr>
            <p:ph idx="1"/>
          </p:nvPr>
        </p:nvSpPr>
        <p:spPr>
          <a:xfrm>
            <a:off x="550863" y="451692"/>
            <a:ext cx="11090275" cy="5641133"/>
          </a:xfrm>
        </p:spPr>
        <p:txBody>
          <a:bodyPr>
            <a:normAutofit/>
          </a:bodyPr>
          <a:lstStyle/>
          <a:p>
            <a:r>
              <a:rPr lang="en-GB" sz="2000">
                <a:latin typeface="Arial" panose="020B0604020202020204" pitchFamily="34" charset="0"/>
                <a:cs typeface="Arial" panose="020B0604020202020204" pitchFamily="34" charset="0"/>
              </a:rPr>
              <a:t>the decline begins with Lockdown because of the Covid epidemic, stores closed, no income, impossibility to pay the rent for all 66 stores across UK.</a:t>
            </a:r>
          </a:p>
          <a:p>
            <a:r>
              <a:rPr lang="en-GB" sz="2000">
                <a:latin typeface="Arial" panose="020B0604020202020204" pitchFamily="34" charset="0"/>
                <a:cs typeface="Arial" panose="020B0604020202020204" pitchFamily="34" charset="0"/>
              </a:rPr>
              <a:t>after the exit of the T.M. Lewin company from administration and the takeover by the new administrator, no change in formal fashion was made, as the market demand, referring here to something more casual;</a:t>
            </a:r>
          </a:p>
          <a:p>
            <a:r>
              <a:rPr lang="en-GB" sz="2000">
                <a:latin typeface="Arial" panose="020B0604020202020204" pitchFamily="34" charset="0"/>
                <a:cs typeface="Arial" panose="020B0604020202020204" pitchFamily="34" charset="0"/>
              </a:rPr>
              <a:t>the crisis of transporters who have reoriented themselves has deepened and aggravated the problems in the supply and marketing chain; </a:t>
            </a:r>
          </a:p>
          <a:p>
            <a:r>
              <a:rPr lang="en-GB" sz="2000">
                <a:latin typeface="Arial" panose="020B0604020202020204" pitchFamily="34" charset="0"/>
                <a:cs typeface="Arial" panose="020B0604020202020204" pitchFamily="34" charset="0"/>
              </a:rPr>
              <a:t>the ways of rejuvenation and adaptation to the new were closed by the desire to ensure the future of the exclusive brand;</a:t>
            </a:r>
          </a:p>
          <a:p>
            <a:r>
              <a:rPr lang="en-GB" sz="2000">
                <a:latin typeface="Arial" panose="020B0604020202020204" pitchFamily="34" charset="0"/>
                <a:cs typeface="Arial" panose="020B0604020202020204" pitchFamily="34" charset="0"/>
              </a:rPr>
              <a:t>the reorganization in 2020 was a failure and the company went bankrupt, being later sold to an investment company;</a:t>
            </a:r>
          </a:p>
        </p:txBody>
      </p:sp>
    </p:spTree>
    <p:extLst>
      <p:ext uri="{BB962C8B-B14F-4D97-AF65-F5344CB8AC3E}">
        <p14:creationId xmlns:p14="http://schemas.microsoft.com/office/powerpoint/2010/main" val="1529354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B2EB5-0F85-6C89-AADA-B45BE8FBF110}"/>
              </a:ext>
            </a:extLst>
          </p:cNvPr>
          <p:cNvSpPr>
            <a:spLocks noGrp="1"/>
          </p:cNvSpPr>
          <p:nvPr>
            <p:ph type="title"/>
          </p:nvPr>
        </p:nvSpPr>
        <p:spPr/>
        <p:txBody>
          <a:bodyPr>
            <a:normAutofit/>
          </a:bodyPr>
          <a:lstStyle/>
          <a:p>
            <a:r>
              <a:rPr lang="en-GB" sz="2800"/>
              <a:t>PESTLE Analysis</a:t>
            </a:r>
          </a:p>
        </p:txBody>
      </p:sp>
      <p:graphicFrame>
        <p:nvGraphicFramePr>
          <p:cNvPr id="4" name="Table 4">
            <a:extLst>
              <a:ext uri="{FF2B5EF4-FFF2-40B4-BE49-F238E27FC236}">
                <a16:creationId xmlns:a16="http://schemas.microsoft.com/office/drawing/2014/main" id="{4D6EA467-5717-7B3E-9E74-4FEC9D08EEFE}"/>
              </a:ext>
            </a:extLst>
          </p:cNvPr>
          <p:cNvGraphicFramePr>
            <a:graphicFrameLocks noGrp="1"/>
          </p:cNvGraphicFramePr>
          <p:nvPr>
            <p:ph idx="1"/>
            <p:extLst>
              <p:ext uri="{D42A27DB-BD31-4B8C-83A1-F6EECF244321}">
                <p14:modId xmlns:p14="http://schemas.microsoft.com/office/powerpoint/2010/main" val="3239359331"/>
              </p:ext>
            </p:extLst>
          </p:nvPr>
        </p:nvGraphicFramePr>
        <p:xfrm>
          <a:off x="348343" y="2112963"/>
          <a:ext cx="11294119" cy="2926080"/>
        </p:xfrm>
        <a:graphic>
          <a:graphicData uri="http://schemas.openxmlformats.org/drawingml/2006/table">
            <a:tbl>
              <a:tblPr firstRow="1" bandRow="1">
                <a:tableStyleId>{5C22544A-7EE6-4342-B048-85BDC9FD1C3A}</a:tableStyleId>
              </a:tblPr>
              <a:tblGrid>
                <a:gridCol w="2266520">
                  <a:extLst>
                    <a:ext uri="{9D8B030D-6E8A-4147-A177-3AD203B41FA5}">
                      <a16:colId xmlns:a16="http://schemas.microsoft.com/office/drawing/2014/main" val="2071722229"/>
                    </a:ext>
                  </a:extLst>
                </a:gridCol>
                <a:gridCol w="2326105">
                  <a:extLst>
                    <a:ext uri="{9D8B030D-6E8A-4147-A177-3AD203B41FA5}">
                      <a16:colId xmlns:a16="http://schemas.microsoft.com/office/drawing/2014/main" val="1736863234"/>
                    </a:ext>
                  </a:extLst>
                </a:gridCol>
                <a:gridCol w="2422358">
                  <a:extLst>
                    <a:ext uri="{9D8B030D-6E8A-4147-A177-3AD203B41FA5}">
                      <a16:colId xmlns:a16="http://schemas.microsoft.com/office/drawing/2014/main" val="3168345408"/>
                    </a:ext>
                  </a:extLst>
                </a:gridCol>
                <a:gridCol w="2245895">
                  <a:extLst>
                    <a:ext uri="{9D8B030D-6E8A-4147-A177-3AD203B41FA5}">
                      <a16:colId xmlns:a16="http://schemas.microsoft.com/office/drawing/2014/main" val="2088064689"/>
                    </a:ext>
                  </a:extLst>
                </a:gridCol>
                <a:gridCol w="1010653">
                  <a:extLst>
                    <a:ext uri="{9D8B030D-6E8A-4147-A177-3AD203B41FA5}">
                      <a16:colId xmlns:a16="http://schemas.microsoft.com/office/drawing/2014/main" val="3410383141"/>
                    </a:ext>
                  </a:extLst>
                </a:gridCol>
                <a:gridCol w="1022588">
                  <a:extLst>
                    <a:ext uri="{9D8B030D-6E8A-4147-A177-3AD203B41FA5}">
                      <a16:colId xmlns:a16="http://schemas.microsoft.com/office/drawing/2014/main" val="2614950690"/>
                    </a:ext>
                  </a:extLst>
                </a:gridCol>
              </a:tblGrid>
              <a:tr h="347203">
                <a:tc>
                  <a:txBody>
                    <a:bodyPr/>
                    <a:lstStyle/>
                    <a:p>
                      <a:r>
                        <a:rPr lang="en-GB"/>
                        <a:t>Political</a:t>
                      </a:r>
                    </a:p>
                  </a:txBody>
                  <a:tcPr/>
                </a:tc>
                <a:tc>
                  <a:txBody>
                    <a:bodyPr/>
                    <a:lstStyle/>
                    <a:p>
                      <a:r>
                        <a:rPr lang="en-GB"/>
                        <a:t>Economic</a:t>
                      </a:r>
                    </a:p>
                  </a:txBody>
                  <a:tcPr/>
                </a:tc>
                <a:tc>
                  <a:txBody>
                    <a:bodyPr/>
                    <a:lstStyle/>
                    <a:p>
                      <a:r>
                        <a:rPr lang="en-GB"/>
                        <a:t>Social</a:t>
                      </a:r>
                    </a:p>
                  </a:txBody>
                  <a:tcPr/>
                </a:tc>
                <a:tc>
                  <a:txBody>
                    <a:bodyPr/>
                    <a:lstStyle/>
                    <a:p>
                      <a:r>
                        <a:rPr lang="en-GB"/>
                        <a:t>Technology</a:t>
                      </a:r>
                    </a:p>
                  </a:txBody>
                  <a:tcPr/>
                </a:tc>
                <a:tc>
                  <a:txBody>
                    <a:bodyPr/>
                    <a:lstStyle/>
                    <a:p>
                      <a:r>
                        <a:rPr lang="en-GB"/>
                        <a:t>Low</a:t>
                      </a:r>
                    </a:p>
                  </a:txBody>
                  <a:tcPr/>
                </a:tc>
                <a:tc>
                  <a:txBody>
                    <a:bodyPr/>
                    <a:lstStyle/>
                    <a:p>
                      <a:r>
                        <a:rPr lang="en-GB" err="1"/>
                        <a:t>Envir</a:t>
                      </a:r>
                      <a:endParaRPr lang="en-GB"/>
                    </a:p>
                  </a:txBody>
                  <a:tcPr/>
                </a:tc>
                <a:extLst>
                  <a:ext uri="{0D108BD9-81ED-4DB2-BD59-A6C34878D82A}">
                    <a16:rowId xmlns:a16="http://schemas.microsoft.com/office/drawing/2014/main" val="2573083108"/>
                  </a:ext>
                </a:extLst>
              </a:tr>
              <a:tr h="347203">
                <a:tc>
                  <a:txBody>
                    <a:bodyPr/>
                    <a:lstStyle/>
                    <a:p>
                      <a:pPr marL="285750" indent="-285750">
                        <a:buFont typeface="Arial" panose="020B0604020202020204" pitchFamily="34" charset="0"/>
                        <a:buChar char="•"/>
                      </a:pPr>
                      <a:r>
                        <a:rPr lang="en-GB"/>
                        <a:t>Government policy (lockdown)</a:t>
                      </a:r>
                    </a:p>
                    <a:p>
                      <a:pPr marL="285750" indent="-285750">
                        <a:buFont typeface="Arial" panose="020B0604020202020204" pitchFamily="34" charset="0"/>
                        <a:buChar char="•"/>
                      </a:pPr>
                      <a:r>
                        <a:rPr lang="en-GB"/>
                        <a:t>Political stability (Brexit)</a:t>
                      </a:r>
                    </a:p>
                    <a:p>
                      <a:pPr marL="285750" indent="-285750">
                        <a:buFont typeface="Arial" panose="020B0604020202020204" pitchFamily="34" charset="0"/>
                        <a:buChar char="•"/>
                      </a:pPr>
                      <a:r>
                        <a:rPr lang="en-GB"/>
                        <a:t>Tax policy</a:t>
                      </a:r>
                    </a:p>
                    <a:p>
                      <a:pPr marL="285750" indent="-285750">
                        <a:buFont typeface="Arial" panose="020B0604020202020204" pitchFamily="34" charset="0"/>
                        <a:buChar char="•"/>
                      </a:pPr>
                      <a:r>
                        <a:rPr lang="en-GB"/>
                        <a:t>Global trade restriction</a:t>
                      </a:r>
                    </a:p>
                    <a:p>
                      <a:pPr marL="285750" indent="-285750">
                        <a:buFont typeface="Arial" panose="020B0604020202020204" pitchFamily="34" charset="0"/>
                        <a:buChar char="•"/>
                      </a:pPr>
                      <a:r>
                        <a:rPr lang="en-GB"/>
                        <a:t>Inflation</a:t>
                      </a:r>
                    </a:p>
                  </a:txBody>
                  <a:tcPr/>
                </a:tc>
                <a:tc>
                  <a:txBody>
                    <a:bodyPr/>
                    <a:lstStyle/>
                    <a:p>
                      <a:pPr marL="285750" indent="-285750">
                        <a:buFont typeface="Arial" panose="020B0604020202020204" pitchFamily="34" charset="0"/>
                        <a:buChar char="•"/>
                      </a:pPr>
                      <a:r>
                        <a:rPr lang="en-GB"/>
                        <a:t>Cost of living</a:t>
                      </a:r>
                    </a:p>
                    <a:p>
                      <a:pPr marL="285750" indent="-285750">
                        <a:buFont typeface="Arial" panose="020B0604020202020204" pitchFamily="34" charset="0"/>
                        <a:buChar char="•"/>
                      </a:pPr>
                      <a:r>
                        <a:rPr lang="en-GB"/>
                        <a:t>Economic decline</a:t>
                      </a:r>
                    </a:p>
                    <a:p>
                      <a:pPr marL="285750" indent="-285750">
                        <a:buFont typeface="Arial" panose="020B0604020202020204" pitchFamily="34" charset="0"/>
                        <a:buChar char="•"/>
                      </a:pPr>
                      <a:r>
                        <a:rPr lang="en-GB"/>
                        <a:t>People Income</a:t>
                      </a:r>
                    </a:p>
                    <a:p>
                      <a:pPr marL="285750" indent="-285750">
                        <a:buFont typeface="Arial" panose="020B0604020202020204" pitchFamily="34" charset="0"/>
                        <a:buChar char="•"/>
                      </a:pPr>
                      <a:r>
                        <a:rPr lang="en-GB"/>
                        <a:t>Work-from-home policy</a:t>
                      </a:r>
                    </a:p>
                    <a:p>
                      <a:pPr marL="285750" indent="-285750">
                        <a:buFont typeface="Arial" panose="020B0604020202020204" pitchFamily="34" charset="0"/>
                        <a:buChar char="•"/>
                      </a:pPr>
                      <a:r>
                        <a:rPr lang="en-GB"/>
                        <a:t>Globalization</a:t>
                      </a:r>
                    </a:p>
                    <a:p>
                      <a:r>
                        <a:rPr lang="en-GB"/>
                        <a:t> </a:t>
                      </a:r>
                    </a:p>
                  </a:txBody>
                  <a:tcPr/>
                </a:tc>
                <a:tc>
                  <a:txBody>
                    <a:bodyPr/>
                    <a:lstStyle/>
                    <a:p>
                      <a:pPr marL="285750" indent="-285750">
                        <a:buFont typeface="Arial" panose="020B0604020202020204" pitchFamily="34" charset="0"/>
                        <a:buChar char="•"/>
                      </a:pPr>
                      <a:r>
                        <a:rPr lang="en-GB"/>
                        <a:t>Average customer (25-35 years)</a:t>
                      </a:r>
                    </a:p>
                    <a:p>
                      <a:pPr marL="285750" indent="-285750">
                        <a:buFont typeface="Arial" panose="020B0604020202020204" pitchFamily="34" charset="0"/>
                        <a:buChar char="•"/>
                      </a:pPr>
                      <a:r>
                        <a:rPr lang="en-GB"/>
                        <a:t>Formal style no longer wanted</a:t>
                      </a:r>
                    </a:p>
                    <a:p>
                      <a:pPr marL="285750" indent="-285750">
                        <a:buFont typeface="Arial" panose="020B0604020202020204" pitchFamily="34" charset="0"/>
                        <a:buChar char="•"/>
                      </a:pPr>
                      <a:r>
                        <a:rPr lang="en-GB"/>
                        <a:t>Stay at home – health consciousness</a:t>
                      </a:r>
                    </a:p>
                  </a:txBody>
                  <a:tcPr/>
                </a:tc>
                <a:tc>
                  <a:txBody>
                    <a:bodyPr/>
                    <a:lstStyle/>
                    <a:p>
                      <a:pPr marL="285750" indent="-285750">
                        <a:buFont typeface="Arial" panose="020B0604020202020204" pitchFamily="34" charset="0"/>
                        <a:buChar char="•"/>
                      </a:pPr>
                      <a:r>
                        <a:rPr lang="en-GB"/>
                        <a:t>Level of innovation</a:t>
                      </a:r>
                    </a:p>
                    <a:p>
                      <a:pPr marL="285750" indent="-285750">
                        <a:buFont typeface="Arial" panose="020B0604020202020204" pitchFamily="34" charset="0"/>
                        <a:buChar char="•"/>
                      </a:pPr>
                      <a:r>
                        <a:rPr lang="en-GB"/>
                        <a:t>Design</a:t>
                      </a:r>
                    </a:p>
                    <a:p>
                      <a:pPr marL="285750" indent="-285750">
                        <a:buFont typeface="Arial" panose="020B0604020202020204" pitchFamily="34" charset="0"/>
                        <a:buChar char="•"/>
                      </a:pPr>
                      <a:r>
                        <a:rPr lang="en-GB"/>
                        <a:t>Electronic commerce</a:t>
                      </a:r>
                    </a:p>
                    <a:p>
                      <a:endParaRPr lang="en-GB"/>
                    </a:p>
                    <a:p>
                      <a:endParaRPr lang="en-GB"/>
                    </a:p>
                  </a:txBody>
                  <a:tcPr/>
                </a:tc>
                <a:tc>
                  <a:txBody>
                    <a:bodyPr/>
                    <a:lstStyle/>
                    <a:p>
                      <a:pPr marL="0" indent="0">
                        <a:buFont typeface="Arial" panose="020B0604020202020204" pitchFamily="34" charset="0"/>
                        <a:buNone/>
                      </a:pPr>
                      <a:endParaRPr lang="en-GB"/>
                    </a:p>
                    <a:p>
                      <a:endParaRPr lang="en-GB"/>
                    </a:p>
                  </a:txBody>
                  <a:tcPr/>
                </a:tc>
                <a:tc>
                  <a:txBody>
                    <a:bodyPr/>
                    <a:lstStyle/>
                    <a:p>
                      <a:endParaRPr lang="en-GB"/>
                    </a:p>
                  </a:txBody>
                  <a:tcPr/>
                </a:tc>
                <a:extLst>
                  <a:ext uri="{0D108BD9-81ED-4DB2-BD59-A6C34878D82A}">
                    <a16:rowId xmlns:a16="http://schemas.microsoft.com/office/drawing/2014/main" val="2040073116"/>
                  </a:ext>
                </a:extLst>
              </a:tr>
            </a:tbl>
          </a:graphicData>
        </a:graphic>
      </p:graphicFrame>
    </p:spTree>
    <p:extLst>
      <p:ext uri="{BB962C8B-B14F-4D97-AF65-F5344CB8AC3E}">
        <p14:creationId xmlns:p14="http://schemas.microsoft.com/office/powerpoint/2010/main" val="417194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0C2E3F31-25B9-2FFA-7AE5-A4D3380E1133}"/>
              </a:ext>
            </a:extLst>
          </p:cNvPr>
          <p:cNvGraphicFramePr>
            <a:graphicFrameLocks noGrp="1"/>
          </p:cNvGraphicFramePr>
          <p:nvPr>
            <p:ph idx="1"/>
            <p:extLst>
              <p:ext uri="{D42A27DB-BD31-4B8C-83A1-F6EECF244321}">
                <p14:modId xmlns:p14="http://schemas.microsoft.com/office/powerpoint/2010/main" val="1989455269"/>
              </p:ext>
            </p:extLst>
          </p:nvPr>
        </p:nvGraphicFramePr>
        <p:xfrm>
          <a:off x="562408" y="684358"/>
          <a:ext cx="8482968" cy="5327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AE456E78-BD7C-CB4C-C624-E59D39994D13}"/>
              </a:ext>
            </a:extLst>
          </p:cNvPr>
          <p:cNvSpPr/>
          <p:nvPr/>
        </p:nvSpPr>
        <p:spPr>
          <a:xfrm>
            <a:off x="9033831" y="2544896"/>
            <a:ext cx="3018622" cy="19169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panose="020B0604020202020204" pitchFamily="34" charset="0"/>
                <a:cs typeface="Arial" panose="020B0604020202020204" pitchFamily="34" charset="0"/>
              </a:rPr>
              <a:t>Declining profitability </a:t>
            </a:r>
            <a:endParaRPr lang="en-US">
              <a:latin typeface="Arial" panose="020B0604020202020204" pitchFamily="34" charset="0"/>
              <a:cs typeface="Arial" panose="020B0604020202020204" pitchFamily="34" charset="0"/>
            </a:endParaRPr>
          </a:p>
          <a:p>
            <a:pPr algn="ctr"/>
            <a:r>
              <a:rPr lang="en-GB" b="1">
                <a:latin typeface="Arial" panose="020B0604020202020204" pitchFamily="34" charset="0"/>
                <a:cs typeface="Arial" panose="020B0604020202020204" pitchFamily="34" charset="0"/>
              </a:rPr>
              <a:t>at T.M. Lewin  </a:t>
            </a:r>
            <a:endParaRPr lang="en-GB">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D84EB453-8ED5-2E1C-7316-FA0C7600F178}"/>
              </a:ext>
            </a:extLst>
          </p:cNvPr>
          <p:cNvSpPr/>
          <p:nvPr/>
        </p:nvSpPr>
        <p:spPr>
          <a:xfrm>
            <a:off x="738130" y="633469"/>
            <a:ext cx="2511846" cy="17516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panose="020B0604020202020204" pitchFamily="34" charset="0"/>
                <a:cs typeface="Arial" panose="020B0604020202020204" pitchFamily="34" charset="0"/>
              </a:rPr>
              <a:t>Economic</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Cost of living</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Supply chain issues</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Lack of income</a:t>
            </a:r>
          </a:p>
        </p:txBody>
      </p:sp>
      <p:sp>
        <p:nvSpPr>
          <p:cNvPr id="16" name="Rectangle 15">
            <a:extLst>
              <a:ext uri="{FF2B5EF4-FFF2-40B4-BE49-F238E27FC236}">
                <a16:creationId xmlns:a16="http://schemas.microsoft.com/office/drawing/2014/main" id="{FA88C46B-C93F-B6D5-2093-E63972B5BDE4}"/>
              </a:ext>
            </a:extLst>
          </p:cNvPr>
          <p:cNvSpPr/>
          <p:nvPr/>
        </p:nvSpPr>
        <p:spPr>
          <a:xfrm>
            <a:off x="4616067" y="633470"/>
            <a:ext cx="2886420" cy="17516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a:p>
            <a:pPr algn="ctr"/>
            <a:r>
              <a:rPr lang="en-GB" b="1">
                <a:latin typeface="Arial" panose="020B0604020202020204" pitchFamily="34" charset="0"/>
                <a:cs typeface="Arial" panose="020B0604020202020204" pitchFamily="34" charset="0"/>
              </a:rPr>
              <a:t>Business administration</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Low level of innovation </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Management problems</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Staff insufficient experienced</a:t>
            </a:r>
          </a:p>
          <a:p>
            <a:pPr algn="ctr"/>
            <a:endParaRPr lang="en-GB"/>
          </a:p>
        </p:txBody>
      </p:sp>
      <p:sp>
        <p:nvSpPr>
          <p:cNvPr id="17" name="Rectangle 16">
            <a:extLst>
              <a:ext uri="{FF2B5EF4-FFF2-40B4-BE49-F238E27FC236}">
                <a16:creationId xmlns:a16="http://schemas.microsoft.com/office/drawing/2014/main" id="{78D446DC-5398-615D-B8F4-42339355C6C7}"/>
              </a:ext>
            </a:extLst>
          </p:cNvPr>
          <p:cNvSpPr/>
          <p:nvPr/>
        </p:nvSpPr>
        <p:spPr>
          <a:xfrm>
            <a:off x="683048" y="4560982"/>
            <a:ext cx="2566928" cy="15318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Government policy</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Brexit</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Lockdown</a:t>
            </a:r>
          </a:p>
        </p:txBody>
      </p:sp>
      <p:sp>
        <p:nvSpPr>
          <p:cNvPr id="18" name="Rectangle 17">
            <a:extLst>
              <a:ext uri="{FF2B5EF4-FFF2-40B4-BE49-F238E27FC236}">
                <a16:creationId xmlns:a16="http://schemas.microsoft.com/office/drawing/2014/main" id="{0DE94FDD-F7E0-C3B5-EAAE-CBFEC21D1B7A}"/>
              </a:ext>
            </a:extLst>
          </p:cNvPr>
          <p:cNvSpPr/>
          <p:nvPr/>
        </p:nvSpPr>
        <p:spPr>
          <a:xfrm>
            <a:off x="4616067" y="4560982"/>
            <a:ext cx="2886420" cy="16126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a:p>
            <a:pPr algn="ctr"/>
            <a:r>
              <a:rPr lang="en-GB" b="1">
                <a:latin typeface="Arial" panose="020B0604020202020204" pitchFamily="34" charset="0"/>
                <a:cs typeface="Arial" panose="020B0604020202020204" pitchFamily="34" charset="0"/>
              </a:rPr>
              <a:t>People</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Unemployed /work from home</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Consumer spending habits changed</a:t>
            </a:r>
          </a:p>
          <a:p>
            <a:pPr marL="285750" indent="-285750" algn="ctr">
              <a:buFont typeface="Arial" panose="020B0604020202020204" pitchFamily="34" charset="0"/>
              <a:buChar char="•"/>
            </a:pPr>
            <a:r>
              <a:rPr lang="en-GB">
                <a:latin typeface="Arial" panose="020B0604020202020204" pitchFamily="34" charset="0"/>
                <a:cs typeface="Arial" panose="020B0604020202020204" pitchFamily="34" charset="0"/>
              </a:rPr>
              <a:t>Lifestyle</a:t>
            </a:r>
          </a:p>
          <a:p>
            <a:pPr algn="ctr"/>
            <a:endParaRPr lang="en-GB"/>
          </a:p>
        </p:txBody>
      </p:sp>
      <p:cxnSp>
        <p:nvCxnSpPr>
          <p:cNvPr id="20" name="Straight Arrow Connector 19">
            <a:extLst>
              <a:ext uri="{FF2B5EF4-FFF2-40B4-BE49-F238E27FC236}">
                <a16:creationId xmlns:a16="http://schemas.microsoft.com/office/drawing/2014/main" id="{83D9A2BA-8DD4-8B53-81D9-2CB53F58376B}"/>
              </a:ext>
            </a:extLst>
          </p:cNvPr>
          <p:cNvCxnSpPr/>
          <p:nvPr/>
        </p:nvCxnSpPr>
        <p:spPr>
          <a:xfrm>
            <a:off x="6588087" y="2803296"/>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207E4E55-A6E7-9A1C-C08B-AC4BD9AA9A48}"/>
              </a:ext>
            </a:extLst>
          </p:cNvPr>
          <p:cNvCxnSpPr/>
          <p:nvPr/>
        </p:nvCxnSpPr>
        <p:spPr>
          <a:xfrm>
            <a:off x="1927952" y="2666082"/>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368F34E-5291-2F47-6FBF-E554FEDB6DC1}"/>
              </a:ext>
            </a:extLst>
          </p:cNvPr>
          <p:cNvCxnSpPr/>
          <p:nvPr/>
        </p:nvCxnSpPr>
        <p:spPr>
          <a:xfrm flipV="1">
            <a:off x="2104222" y="3580482"/>
            <a:ext cx="837282" cy="11677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45E7F11-68FA-4C8B-0965-37CCFA41166D}"/>
              </a:ext>
            </a:extLst>
          </p:cNvPr>
          <p:cNvCxnSpPr/>
          <p:nvPr/>
        </p:nvCxnSpPr>
        <p:spPr>
          <a:xfrm flipV="1">
            <a:off x="5982159" y="3717696"/>
            <a:ext cx="1311007" cy="9424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5333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DBBD1-28C8-7BB0-7CF1-8196F48C86E2}"/>
              </a:ext>
            </a:extLst>
          </p:cNvPr>
          <p:cNvSpPr>
            <a:spLocks noGrp="1"/>
          </p:cNvSpPr>
          <p:nvPr>
            <p:ph type="title"/>
          </p:nvPr>
        </p:nvSpPr>
        <p:spPr>
          <a:xfrm>
            <a:off x="550862" y="549275"/>
            <a:ext cx="11091600" cy="607496"/>
          </a:xfrm>
        </p:spPr>
        <p:txBody>
          <a:bodyPr>
            <a:normAutofit/>
          </a:bodyPr>
          <a:lstStyle/>
          <a:p>
            <a:r>
              <a:rPr lang="en-US" sz="2800">
                <a:latin typeface="Arial" panose="020B0604020202020204" pitchFamily="34" charset="0"/>
                <a:cs typeface="Arial" panose="020B0604020202020204" pitchFamily="34" charset="0"/>
              </a:rPr>
              <a:t>Discussion on the main causes</a:t>
            </a:r>
          </a:p>
        </p:txBody>
      </p:sp>
      <p:sp>
        <p:nvSpPr>
          <p:cNvPr id="3" name="Content Placeholder 2">
            <a:extLst>
              <a:ext uri="{FF2B5EF4-FFF2-40B4-BE49-F238E27FC236}">
                <a16:creationId xmlns:a16="http://schemas.microsoft.com/office/drawing/2014/main" id="{D2ED4585-A36C-5813-3D92-03A47D826F16}"/>
              </a:ext>
            </a:extLst>
          </p:cNvPr>
          <p:cNvSpPr>
            <a:spLocks noGrp="1"/>
          </p:cNvSpPr>
          <p:nvPr>
            <p:ph idx="1"/>
          </p:nvPr>
        </p:nvSpPr>
        <p:spPr>
          <a:xfrm>
            <a:off x="550863" y="1277957"/>
            <a:ext cx="11090274" cy="4814867"/>
          </a:xfrm>
        </p:spPr>
        <p:txBody>
          <a:bodyPr vert="horz" wrap="square" lIns="0" tIns="0" rIns="0" bIns="0" rtlCol="0" anchor="t">
            <a:normAutofit/>
          </a:bodyPr>
          <a:lstStyle/>
          <a:p>
            <a:pPr algn="just"/>
            <a:r>
              <a:rPr lang="en-GB" sz="2000">
                <a:solidFill>
                  <a:srgbClr val="FFFFFF">
                    <a:alpha val="60000"/>
                  </a:srgbClr>
                </a:solidFill>
                <a:latin typeface="Arial" panose="020B0604020202020204" pitchFamily="34" charset="0"/>
                <a:cs typeface="Arial" panose="020B0604020202020204" pitchFamily="34" charset="0"/>
              </a:rPr>
              <a:t>After 1980, with the start of Globalization, the TM Lewin factories were moved outside the country, and with Brexit, the supply chain and marketing problems started due to the closing of the borders and the additional taxation of the trade activity provided by TM Lewin.</a:t>
            </a:r>
          </a:p>
          <a:p>
            <a:pPr algn="just"/>
            <a:r>
              <a:rPr lang="en-GB" sz="2000">
                <a:solidFill>
                  <a:srgbClr val="FFFFFF">
                    <a:alpha val="60000"/>
                  </a:srgbClr>
                </a:solidFill>
                <a:latin typeface="Arial" panose="020B0604020202020204" pitchFamily="34" charset="0"/>
                <a:cs typeface="Arial" panose="020B0604020202020204" pitchFamily="34" charset="0"/>
              </a:rPr>
              <a:t>With the covid epidemic, the lockdown was imposed, and all 66 TM Lewin stores were closed, leaving the company without income.</a:t>
            </a:r>
          </a:p>
          <a:p>
            <a:pPr algn="just"/>
            <a:r>
              <a:rPr lang="en-GB" sz="2000">
                <a:solidFill>
                  <a:srgbClr val="FFFFFF">
                    <a:alpha val="60000"/>
                  </a:srgbClr>
                </a:solidFill>
                <a:latin typeface="Arial" panose="020B0604020202020204" pitchFamily="34" charset="0"/>
                <a:cs typeface="Arial" panose="020B0604020202020204" pitchFamily="34" charset="0"/>
              </a:rPr>
              <a:t>The formal shirt brand sold online is not successful, buyers turn to casual brands that cannot be found at TM Lewin.</a:t>
            </a:r>
          </a:p>
          <a:p>
            <a:pPr algn="just"/>
            <a:r>
              <a:rPr lang="en-GB" sz="2000">
                <a:solidFill>
                  <a:srgbClr val="FFFFFF">
                    <a:alpha val="60000"/>
                  </a:srgbClr>
                </a:solidFill>
                <a:latin typeface="Arial" panose="020B0604020202020204" pitchFamily="34" charset="0"/>
                <a:cs typeface="Arial" panose="020B0604020202020204" pitchFamily="34" charset="0"/>
              </a:rPr>
              <a:t>The new administrator did not find the necessary funds for investments and innovation, and the company declares bankruptcy.</a:t>
            </a:r>
          </a:p>
          <a:p>
            <a:endParaRPr lang="en-GB">
              <a:solidFill>
                <a:srgbClr val="FFFFFF">
                  <a:alpha val="60000"/>
                </a:srgbClr>
              </a:solidFill>
            </a:endParaRPr>
          </a:p>
          <a:p>
            <a:endParaRPr lang="en-US">
              <a:solidFill>
                <a:srgbClr val="FFFFFF">
                  <a:alpha val="60000"/>
                </a:srgbClr>
              </a:solidFill>
            </a:endParaRPr>
          </a:p>
        </p:txBody>
      </p:sp>
    </p:spTree>
    <p:extLst>
      <p:ext uri="{BB962C8B-B14F-4D97-AF65-F5344CB8AC3E}">
        <p14:creationId xmlns:p14="http://schemas.microsoft.com/office/powerpoint/2010/main" val="3274915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E3E8-6544-02F9-2BD5-9ECD13314991}"/>
              </a:ext>
            </a:extLst>
          </p:cNvPr>
          <p:cNvSpPr>
            <a:spLocks noGrp="1"/>
          </p:cNvSpPr>
          <p:nvPr>
            <p:ph type="title"/>
          </p:nvPr>
        </p:nvSpPr>
        <p:spPr/>
        <p:txBody>
          <a:bodyPr>
            <a:normAutofit/>
          </a:bodyPr>
          <a:lstStyle/>
          <a:p>
            <a:r>
              <a:rPr lang="en-US" sz="2800">
                <a:latin typeface="Arial" panose="020B0604020202020204" pitchFamily="34" charset="0"/>
                <a:cs typeface="Arial" panose="020B0604020202020204" pitchFamily="34" charset="0"/>
              </a:rPr>
              <a:t>Discussion on the main causes</a:t>
            </a:r>
            <a:endParaRPr lang="en-GB" sz="2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4D4CAD-714E-755F-EC5B-A3880E56C94B}"/>
              </a:ext>
            </a:extLst>
          </p:cNvPr>
          <p:cNvSpPr>
            <a:spLocks noGrp="1"/>
          </p:cNvSpPr>
          <p:nvPr>
            <p:ph idx="1"/>
          </p:nvPr>
        </p:nvSpPr>
        <p:spPr/>
        <p:txBody>
          <a:bodyPr/>
          <a:lstStyle/>
          <a:p>
            <a:pPr algn="just"/>
            <a:r>
              <a:rPr lang="en-GB" sz="2000">
                <a:latin typeface="Arial" panose="020B0604020202020204" pitchFamily="34" charset="0"/>
                <a:cs typeface="Arial" panose="020B0604020202020204" pitchFamily="34" charset="0"/>
              </a:rPr>
              <a:t>The new director brings a new "smart casual" trend that brings the necessary funds to rehabilitate the old style and maintain the reputation of the TM Lewin company.</a:t>
            </a:r>
          </a:p>
          <a:p>
            <a:endParaRPr lang="en-GB"/>
          </a:p>
        </p:txBody>
      </p:sp>
    </p:spTree>
    <p:extLst>
      <p:ext uri="{BB962C8B-B14F-4D97-AF65-F5344CB8AC3E}">
        <p14:creationId xmlns:p14="http://schemas.microsoft.com/office/powerpoint/2010/main" val="3673132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05B2-E610-323E-F364-547F4576CC5C}"/>
              </a:ext>
            </a:extLst>
          </p:cNvPr>
          <p:cNvSpPr>
            <a:spLocks noGrp="1"/>
          </p:cNvSpPr>
          <p:nvPr>
            <p:ph type="title"/>
          </p:nvPr>
        </p:nvSpPr>
        <p:spPr/>
        <p:txBody>
          <a:bodyPr>
            <a:normAutofit fontScale="90000"/>
          </a:bodyPr>
          <a:lstStyle/>
          <a:p>
            <a:r>
              <a:rPr lang="en-US"/>
              <a:t>Solutions</a:t>
            </a:r>
            <a:br>
              <a:rPr lang="en-US"/>
            </a:br>
            <a:endParaRPr lang="en-US"/>
          </a:p>
        </p:txBody>
      </p:sp>
      <p:sp>
        <p:nvSpPr>
          <p:cNvPr id="3" name="Content Placeholder 2">
            <a:extLst>
              <a:ext uri="{FF2B5EF4-FFF2-40B4-BE49-F238E27FC236}">
                <a16:creationId xmlns:a16="http://schemas.microsoft.com/office/drawing/2014/main" id="{D442EF45-A242-467B-91EE-CAB0084AC81B}"/>
              </a:ext>
            </a:extLst>
          </p:cNvPr>
          <p:cNvSpPr>
            <a:spLocks noGrp="1"/>
          </p:cNvSpPr>
          <p:nvPr>
            <p:ph idx="1"/>
          </p:nvPr>
        </p:nvSpPr>
        <p:spPr/>
        <p:txBody>
          <a:bodyPr vert="horz" wrap="square" lIns="0" tIns="0" rIns="0" bIns="0" rtlCol="0" anchor="t">
            <a:normAutofit/>
          </a:bodyPr>
          <a:lstStyle/>
          <a:p>
            <a:pPr algn="just"/>
            <a:r>
              <a:rPr lang="en-US" sz="2000" b="1">
                <a:solidFill>
                  <a:srgbClr val="FFFFFF">
                    <a:alpha val="60000"/>
                  </a:srgbClr>
                </a:solidFill>
                <a:latin typeface="Arial" panose="020B0604020202020204" pitchFamily="34" charset="0"/>
                <a:cs typeface="Arial" panose="020B0604020202020204" pitchFamily="34" charset="0"/>
              </a:rPr>
              <a:t>Sell shirt online</a:t>
            </a:r>
            <a:r>
              <a:rPr lang="en-US" sz="2000">
                <a:solidFill>
                  <a:srgbClr val="FFFFFF">
                    <a:alpha val="60000"/>
                  </a:srgbClr>
                </a:solidFill>
                <a:latin typeface="Arial" panose="020B0604020202020204" pitchFamily="34" charset="0"/>
                <a:cs typeface="Arial" panose="020B0604020202020204" pitchFamily="34" charset="0"/>
              </a:rPr>
              <a:t>, which come with the necessity to invest in website: software, design, social networking, automatizations, hiring specialized staff, and buying new technology.</a:t>
            </a:r>
          </a:p>
          <a:p>
            <a:pPr algn="just"/>
            <a:r>
              <a:rPr lang="en-US" sz="2000" b="1">
                <a:solidFill>
                  <a:srgbClr val="FFFFFF">
                    <a:alpha val="60000"/>
                  </a:srgbClr>
                </a:solidFill>
                <a:latin typeface="Arial" panose="020B0604020202020204" pitchFamily="34" charset="0"/>
                <a:cs typeface="Arial" panose="020B0604020202020204" pitchFamily="34" charset="0"/>
              </a:rPr>
              <a:t>Sell in the store</a:t>
            </a:r>
            <a:r>
              <a:rPr lang="en-US" sz="2000">
                <a:solidFill>
                  <a:srgbClr val="FFFFFF">
                    <a:alpha val="60000"/>
                  </a:srgbClr>
                </a:solidFill>
                <a:latin typeface="Arial" panose="020B0604020202020204" pitchFamily="34" charset="0"/>
                <a:cs typeface="Arial" panose="020B0604020202020204" pitchFamily="34" charset="0"/>
              </a:rPr>
              <a:t>, </a:t>
            </a:r>
            <a:r>
              <a:rPr lang="en-GB" sz="2000">
                <a:solidFill>
                  <a:srgbClr val="FFFFFF">
                    <a:alpha val="60000"/>
                  </a:srgbClr>
                </a:solidFill>
                <a:latin typeface="Arial" panose="020B0604020202020204" pitchFamily="34" charset="0"/>
                <a:cs typeface="Arial" panose="020B0604020202020204" pitchFamily="34" charset="0"/>
              </a:rPr>
              <a:t>keeps the original employees, reopen the well-known stores all over the country, buyers see and choose the products personally, and there are no returned products.</a:t>
            </a:r>
          </a:p>
          <a:p>
            <a:pPr algn="just"/>
            <a:r>
              <a:rPr lang="en-GB" sz="2000" b="1">
                <a:solidFill>
                  <a:srgbClr val="FFFFFF">
                    <a:alpha val="60000"/>
                  </a:srgbClr>
                </a:solidFill>
                <a:latin typeface="Arial" panose="020B0604020202020204" pitchFamily="34" charset="0"/>
                <a:cs typeface="Arial" panose="020B0604020202020204" pitchFamily="34" charset="0"/>
              </a:rPr>
              <a:t>Sell online and in the store</a:t>
            </a:r>
            <a:r>
              <a:rPr lang="en-GB" sz="2000">
                <a:solidFill>
                  <a:srgbClr val="FFFFFF">
                    <a:alpha val="60000"/>
                  </a:srgbClr>
                </a:solidFill>
                <a:latin typeface="Arial" panose="020B0604020202020204" pitchFamily="34" charset="0"/>
                <a:cs typeface="Arial" panose="020B0604020202020204" pitchFamily="34" charset="0"/>
              </a:rPr>
              <a:t>, because they already tried to do that and are somehow prepared.</a:t>
            </a:r>
            <a:endParaRPr lang="en-US" sz="2000">
              <a:solidFill>
                <a:srgbClr val="FFFFFF">
                  <a:alpha val="60000"/>
                </a:srgb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009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7F25B-3BAC-38D5-9846-31A4C4BD8786}"/>
              </a:ext>
            </a:extLst>
          </p:cNvPr>
          <p:cNvSpPr>
            <a:spLocks noGrp="1"/>
          </p:cNvSpPr>
          <p:nvPr>
            <p:ph type="title"/>
          </p:nvPr>
        </p:nvSpPr>
        <p:spPr/>
        <p:txBody>
          <a:bodyPr>
            <a:normAutofit/>
          </a:bodyPr>
          <a:lstStyle/>
          <a:p>
            <a:r>
              <a:rPr lang="en-GB" sz="2800">
                <a:latin typeface="Arial" panose="020B0604020202020204" pitchFamily="34" charset="0"/>
                <a:cs typeface="Arial" panose="020B0604020202020204" pitchFamily="34" charset="0"/>
              </a:rPr>
              <a:t>PMI – Sell online</a:t>
            </a:r>
          </a:p>
        </p:txBody>
      </p:sp>
      <p:graphicFrame>
        <p:nvGraphicFramePr>
          <p:cNvPr id="7" name="Table 7">
            <a:extLst>
              <a:ext uri="{FF2B5EF4-FFF2-40B4-BE49-F238E27FC236}">
                <a16:creationId xmlns:a16="http://schemas.microsoft.com/office/drawing/2014/main" id="{1D7E561A-2334-10C4-8753-7F42C2675ABA}"/>
              </a:ext>
            </a:extLst>
          </p:cNvPr>
          <p:cNvGraphicFramePr>
            <a:graphicFrameLocks noGrp="1"/>
          </p:cNvGraphicFramePr>
          <p:nvPr>
            <p:ph idx="1"/>
            <p:extLst>
              <p:ext uri="{D42A27DB-BD31-4B8C-83A1-F6EECF244321}">
                <p14:modId xmlns:p14="http://schemas.microsoft.com/office/powerpoint/2010/main" val="1211996958"/>
              </p:ext>
            </p:extLst>
          </p:nvPr>
        </p:nvGraphicFramePr>
        <p:xfrm>
          <a:off x="550862" y="1447800"/>
          <a:ext cx="11091600" cy="5090468"/>
        </p:xfrm>
        <a:graphic>
          <a:graphicData uri="http://schemas.openxmlformats.org/drawingml/2006/table">
            <a:tbl>
              <a:tblPr firstRow="1" bandRow="1">
                <a:tableStyleId>{5C22544A-7EE6-4342-B048-85BDC9FD1C3A}</a:tableStyleId>
              </a:tblPr>
              <a:tblGrid>
                <a:gridCol w="3697200">
                  <a:extLst>
                    <a:ext uri="{9D8B030D-6E8A-4147-A177-3AD203B41FA5}">
                      <a16:colId xmlns:a16="http://schemas.microsoft.com/office/drawing/2014/main" val="2356612865"/>
                    </a:ext>
                  </a:extLst>
                </a:gridCol>
                <a:gridCol w="3697200">
                  <a:extLst>
                    <a:ext uri="{9D8B030D-6E8A-4147-A177-3AD203B41FA5}">
                      <a16:colId xmlns:a16="http://schemas.microsoft.com/office/drawing/2014/main" val="3077173537"/>
                    </a:ext>
                  </a:extLst>
                </a:gridCol>
                <a:gridCol w="3697200">
                  <a:extLst>
                    <a:ext uri="{9D8B030D-6E8A-4147-A177-3AD203B41FA5}">
                      <a16:colId xmlns:a16="http://schemas.microsoft.com/office/drawing/2014/main" val="68563561"/>
                    </a:ext>
                  </a:extLst>
                </a:gridCol>
              </a:tblGrid>
              <a:tr h="552294">
                <a:tc>
                  <a:txBody>
                    <a:bodyPr/>
                    <a:lstStyle/>
                    <a:p>
                      <a:r>
                        <a:rPr lang="en-GB">
                          <a:latin typeface="Arial" panose="020B0604020202020204" pitchFamily="34" charset="0"/>
                          <a:cs typeface="Arial" panose="020B0604020202020204" pitchFamily="34" charset="0"/>
                        </a:rPr>
                        <a:t>Plus –What’s good</a:t>
                      </a:r>
                    </a:p>
                  </a:txBody>
                  <a:tcPr/>
                </a:tc>
                <a:tc>
                  <a:txBody>
                    <a:bodyPr/>
                    <a:lstStyle/>
                    <a:p>
                      <a:r>
                        <a:rPr lang="en-GB">
                          <a:latin typeface="Arial" panose="020B0604020202020204" pitchFamily="34" charset="0"/>
                          <a:cs typeface="Arial" panose="020B0604020202020204" pitchFamily="34" charset="0"/>
                        </a:rPr>
                        <a:t>Minus – What’s bad</a:t>
                      </a:r>
                    </a:p>
                  </a:txBody>
                  <a:tcPr/>
                </a:tc>
                <a:tc>
                  <a:txBody>
                    <a:bodyPr/>
                    <a:lstStyle/>
                    <a:p>
                      <a:r>
                        <a:rPr lang="en-GB">
                          <a:latin typeface="Arial" panose="020B0604020202020204" pitchFamily="34" charset="0"/>
                          <a:cs typeface="Arial" panose="020B0604020202020204" pitchFamily="34" charset="0"/>
                        </a:rPr>
                        <a:t>Interesting/implications</a:t>
                      </a:r>
                    </a:p>
                  </a:txBody>
                  <a:tcPr/>
                </a:tc>
                <a:extLst>
                  <a:ext uri="{0D108BD9-81ED-4DB2-BD59-A6C34878D82A}">
                    <a16:rowId xmlns:a16="http://schemas.microsoft.com/office/drawing/2014/main" val="1753160142"/>
                  </a:ext>
                </a:extLst>
              </a:tr>
              <a:tr h="647856">
                <a:tc>
                  <a:txBody>
                    <a:bodyPr/>
                    <a:lstStyle/>
                    <a:p>
                      <a:r>
                        <a:rPr lang="en-GB">
                          <a:latin typeface="Arial" panose="020B0604020202020204" pitchFamily="34" charset="0"/>
                          <a:cs typeface="Arial" panose="020B0604020202020204" pitchFamily="34" charset="0"/>
                        </a:rPr>
                        <a:t>Save time 6</a:t>
                      </a:r>
                    </a:p>
                  </a:txBody>
                  <a:tcPr/>
                </a:tc>
                <a:tc>
                  <a:txBody>
                    <a:bodyPr/>
                    <a:lstStyle/>
                    <a:p>
                      <a:r>
                        <a:rPr lang="en-GB">
                          <a:latin typeface="Arial" panose="020B0604020202020204" pitchFamily="34" charset="0"/>
                          <a:cs typeface="Arial" panose="020B0604020202020204" pitchFamily="34" charset="0"/>
                        </a:rPr>
                        <a:t>No fun to do shopping 5</a:t>
                      </a:r>
                    </a:p>
                  </a:txBody>
                  <a:tcPr/>
                </a:tc>
                <a:tc>
                  <a:txBody>
                    <a:bodyPr/>
                    <a:lstStyle/>
                    <a:p>
                      <a:r>
                        <a:rPr lang="en-GB">
                          <a:latin typeface="Arial" panose="020B0604020202020204" pitchFamily="34" charset="0"/>
                          <a:cs typeface="Arial" panose="020B0604020202020204" pitchFamily="34" charset="0"/>
                        </a:rPr>
                        <a:t>Efficiently find what you need 6 </a:t>
                      </a:r>
                    </a:p>
                  </a:txBody>
                  <a:tcPr/>
                </a:tc>
                <a:extLst>
                  <a:ext uri="{0D108BD9-81ED-4DB2-BD59-A6C34878D82A}">
                    <a16:rowId xmlns:a16="http://schemas.microsoft.com/office/drawing/2014/main" val="1539398783"/>
                  </a:ext>
                </a:extLst>
              </a:tr>
              <a:tr h="552294">
                <a:tc>
                  <a:txBody>
                    <a:bodyPr/>
                    <a:lstStyle/>
                    <a:p>
                      <a:r>
                        <a:rPr lang="en-GB">
                          <a:latin typeface="Arial" panose="020B0604020202020204" pitchFamily="34" charset="0"/>
                          <a:cs typeface="Arial" panose="020B0604020202020204" pitchFamily="34" charset="0"/>
                        </a:rPr>
                        <a:t>More products than in the store 4</a:t>
                      </a:r>
                    </a:p>
                  </a:txBody>
                  <a:tcPr/>
                </a:tc>
                <a:tc>
                  <a:txBody>
                    <a:bodyPr/>
                    <a:lstStyle/>
                    <a:p>
                      <a:r>
                        <a:rPr lang="en-GB">
                          <a:latin typeface="Arial" panose="020B0604020202020204" pitchFamily="34" charset="0"/>
                          <a:cs typeface="Arial" panose="020B0604020202020204" pitchFamily="34" charset="0"/>
                        </a:rPr>
                        <a:t>Can’t find the right size 5</a:t>
                      </a:r>
                    </a:p>
                  </a:txBody>
                  <a:tcPr/>
                </a:tc>
                <a:tc>
                  <a:txBody>
                    <a:bodyPr/>
                    <a:lstStyle/>
                    <a:p>
                      <a:r>
                        <a:rPr lang="en-GB">
                          <a:latin typeface="Arial" panose="020B0604020202020204" pitchFamily="34" charset="0"/>
                          <a:cs typeface="Arial" panose="020B0604020202020204" pitchFamily="34" charset="0"/>
                        </a:rPr>
                        <a:t>The parcel may be lost -4</a:t>
                      </a:r>
                    </a:p>
                  </a:txBody>
                  <a:tcPr/>
                </a:tc>
                <a:extLst>
                  <a:ext uri="{0D108BD9-81ED-4DB2-BD59-A6C34878D82A}">
                    <a16:rowId xmlns:a16="http://schemas.microsoft.com/office/drawing/2014/main" val="3227359206"/>
                  </a:ext>
                </a:extLst>
              </a:tr>
              <a:tr h="953276">
                <a:tc>
                  <a:txBody>
                    <a:bodyPr/>
                    <a:lstStyle/>
                    <a:p>
                      <a:r>
                        <a:rPr lang="en-GB">
                          <a:latin typeface="Arial" panose="020B0604020202020204" pitchFamily="34" charset="0"/>
                          <a:cs typeface="Arial" panose="020B0604020202020204" pitchFamily="34" charset="0"/>
                        </a:rPr>
                        <a:t>Easy refund 6</a:t>
                      </a:r>
                    </a:p>
                    <a:p>
                      <a:r>
                        <a:rPr lang="en-GB">
                          <a:latin typeface="Arial" panose="020B0604020202020204" pitchFamily="34" charset="0"/>
                          <a:cs typeface="Arial" panose="020B0604020202020204" pitchFamily="34" charset="0"/>
                        </a:rPr>
                        <a:t>More discounts and sales 4</a:t>
                      </a:r>
                    </a:p>
                  </a:txBody>
                  <a:tcPr/>
                </a:tc>
                <a:tc>
                  <a:txBody>
                    <a:bodyPr/>
                    <a:lstStyle/>
                    <a:p>
                      <a:r>
                        <a:rPr lang="en-GB">
                          <a:latin typeface="Arial" panose="020B0604020202020204" pitchFamily="34" charset="0"/>
                          <a:cs typeface="Arial" panose="020B0604020202020204" pitchFamily="34" charset="0"/>
                        </a:rPr>
                        <a:t>Not everyone has the technology or knows how to use the internet 4 </a:t>
                      </a:r>
                    </a:p>
                  </a:txBody>
                  <a:tcPr/>
                </a:tc>
                <a:tc>
                  <a:txBody>
                    <a:bodyPr/>
                    <a:lstStyle/>
                    <a:p>
                      <a:r>
                        <a:rPr lang="en-GB">
                          <a:latin typeface="Arial" panose="020B0604020202020204" pitchFamily="34" charset="0"/>
                          <a:cs typeface="Arial" panose="020B0604020202020204" pitchFamily="34" charset="0"/>
                        </a:rPr>
                        <a:t>Create an account for fast checkout next order 3</a:t>
                      </a:r>
                    </a:p>
                  </a:txBody>
                  <a:tcPr/>
                </a:tc>
                <a:extLst>
                  <a:ext uri="{0D108BD9-81ED-4DB2-BD59-A6C34878D82A}">
                    <a16:rowId xmlns:a16="http://schemas.microsoft.com/office/drawing/2014/main" val="2612149879"/>
                  </a:ext>
                </a:extLst>
              </a:tr>
              <a:tr h="552294">
                <a:tc>
                  <a:txBody>
                    <a:bodyPr/>
                    <a:lstStyle/>
                    <a:p>
                      <a:r>
                        <a:rPr lang="en-GB">
                          <a:latin typeface="Arial" panose="020B0604020202020204" pitchFamily="34" charset="0"/>
                          <a:cs typeface="Arial" panose="020B0604020202020204" pitchFamily="34" charset="0"/>
                        </a:rPr>
                        <a:t>Cost reduction 6</a:t>
                      </a:r>
                    </a:p>
                  </a:txBody>
                  <a:tcPr/>
                </a:tc>
                <a:tc>
                  <a:txBody>
                    <a:bodyPr/>
                    <a:lstStyle/>
                    <a:p>
                      <a:r>
                        <a:rPr lang="en-GB">
                          <a:latin typeface="Arial" panose="020B0604020202020204" pitchFamily="34" charset="0"/>
                          <a:cs typeface="Arial" panose="020B0604020202020204" pitchFamily="34" charset="0"/>
                        </a:rPr>
                        <a:t>Website costs 3</a:t>
                      </a:r>
                    </a:p>
                  </a:txBody>
                  <a:tcPr/>
                </a:tc>
                <a:tc>
                  <a:txBody>
                    <a:bodyPr/>
                    <a:lstStyle/>
                    <a:p>
                      <a:r>
                        <a:rPr lang="en-GB">
                          <a:latin typeface="Arial" panose="020B0604020202020204" pitchFamily="34" charset="0"/>
                          <a:cs typeface="Arial" panose="020B0604020202020204" pitchFamily="34" charset="0"/>
                        </a:rPr>
                        <a:t>Many discounts 5</a:t>
                      </a:r>
                    </a:p>
                  </a:txBody>
                  <a:tcPr/>
                </a:tc>
                <a:extLst>
                  <a:ext uri="{0D108BD9-81ED-4DB2-BD59-A6C34878D82A}">
                    <a16:rowId xmlns:a16="http://schemas.microsoft.com/office/drawing/2014/main" val="1098496225"/>
                  </a:ext>
                </a:extLst>
              </a:tr>
              <a:tr h="552294">
                <a:tc>
                  <a:txBody>
                    <a:bodyPr/>
                    <a:lstStyle/>
                    <a:p>
                      <a:r>
                        <a:rPr lang="en-GB">
                          <a:latin typeface="Arial" panose="020B0604020202020204" pitchFamily="34" charset="0"/>
                          <a:cs typeface="Arial" panose="020B0604020202020204" pitchFamily="34" charset="0"/>
                        </a:rPr>
                        <a:t>Several payment modes 4</a:t>
                      </a:r>
                    </a:p>
                  </a:txBody>
                  <a:tcPr/>
                </a:tc>
                <a:tc>
                  <a:txBody>
                    <a:bodyPr/>
                    <a:lstStyle/>
                    <a:p>
                      <a:r>
                        <a:rPr lang="en-GB">
                          <a:latin typeface="Arial" panose="020B0604020202020204" pitchFamily="34" charset="0"/>
                          <a:cs typeface="Arial" panose="020B0604020202020204" pitchFamily="34" charset="0"/>
                        </a:rPr>
                        <a:t>People are reluctant to shop online 4</a:t>
                      </a:r>
                    </a:p>
                  </a:txBody>
                  <a:tcPr/>
                </a:tc>
                <a:tc>
                  <a:txBody>
                    <a:bodyPr/>
                    <a:lstStyle/>
                    <a:p>
                      <a:r>
                        <a:rPr lang="en-GB">
                          <a:latin typeface="Arial" panose="020B0604020202020204" pitchFamily="34" charset="0"/>
                          <a:cs typeface="Arial" panose="020B0604020202020204" pitchFamily="34" charset="0"/>
                        </a:rPr>
                        <a:t>It is open 24/7    4</a:t>
                      </a:r>
                    </a:p>
                  </a:txBody>
                  <a:tcPr/>
                </a:tc>
                <a:extLst>
                  <a:ext uri="{0D108BD9-81ED-4DB2-BD59-A6C34878D82A}">
                    <a16:rowId xmlns:a16="http://schemas.microsoft.com/office/drawing/2014/main" val="518585656"/>
                  </a:ext>
                </a:extLst>
              </a:tr>
              <a:tr h="552294">
                <a:tc>
                  <a:txBody>
                    <a:bodyPr/>
                    <a:lstStyle/>
                    <a:p>
                      <a:r>
                        <a:rPr lang="en-GB">
                          <a:latin typeface="Arial" panose="020B0604020202020204" pitchFamily="34" charset="0"/>
                          <a:cs typeface="Arial" panose="020B0604020202020204" pitchFamily="34" charset="0"/>
                        </a:rPr>
                        <a:t>Affordable advertising and marketing 4</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09966339"/>
                  </a:ext>
                </a:extLst>
              </a:tr>
              <a:tr h="552294">
                <a:tc>
                  <a:txBody>
                    <a:bodyPr/>
                    <a:lstStyle/>
                    <a:p>
                      <a:r>
                        <a:rPr lang="en-GB">
                          <a:latin typeface="Arial" panose="020B0604020202020204" pitchFamily="34" charset="0"/>
                          <a:cs typeface="Arial" panose="020B0604020202020204" pitchFamily="34" charset="0"/>
                        </a:rPr>
                        <a:t>Total = +30</a:t>
                      </a:r>
                    </a:p>
                  </a:txBody>
                  <a:tcPr/>
                </a:tc>
                <a:tc>
                  <a:txBody>
                    <a:bodyPr/>
                    <a:lstStyle/>
                    <a:p>
                      <a:r>
                        <a:rPr lang="en-GB">
                          <a:latin typeface="Arial" panose="020B0604020202020204" pitchFamily="34" charset="0"/>
                          <a:cs typeface="Arial" panose="020B0604020202020204" pitchFamily="34" charset="0"/>
                        </a:rPr>
                        <a:t>Total = -21</a:t>
                      </a:r>
                    </a:p>
                  </a:txBody>
                  <a:tcPr/>
                </a:tc>
                <a:tc>
                  <a:txBody>
                    <a:bodyPr/>
                    <a:lstStyle/>
                    <a:p>
                      <a:r>
                        <a:rPr lang="en-GB">
                          <a:latin typeface="Arial" panose="020B0604020202020204" pitchFamily="34" charset="0"/>
                          <a:cs typeface="Arial" panose="020B0604020202020204" pitchFamily="34" charset="0"/>
                        </a:rPr>
                        <a:t>Total = +14</a:t>
                      </a:r>
                    </a:p>
                  </a:txBody>
                  <a:tcPr/>
                </a:tc>
                <a:extLst>
                  <a:ext uri="{0D108BD9-81ED-4DB2-BD59-A6C34878D82A}">
                    <a16:rowId xmlns:a16="http://schemas.microsoft.com/office/drawing/2014/main" val="2250003680"/>
                  </a:ext>
                </a:extLst>
              </a:tr>
            </a:tbl>
          </a:graphicData>
        </a:graphic>
      </p:graphicFrame>
    </p:spTree>
    <p:extLst>
      <p:ext uri="{BB962C8B-B14F-4D97-AF65-F5344CB8AC3E}">
        <p14:creationId xmlns:p14="http://schemas.microsoft.com/office/powerpoint/2010/main" val="3851616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42AB-F10C-8BBE-3A0E-747167D0CF39}"/>
              </a:ext>
            </a:extLst>
          </p:cNvPr>
          <p:cNvSpPr>
            <a:spLocks noGrp="1"/>
          </p:cNvSpPr>
          <p:nvPr>
            <p:ph type="title"/>
          </p:nvPr>
        </p:nvSpPr>
        <p:spPr/>
        <p:txBody>
          <a:bodyPr>
            <a:normAutofit/>
          </a:bodyPr>
          <a:lstStyle/>
          <a:p>
            <a:r>
              <a:rPr lang="en-GB" sz="2800">
                <a:latin typeface="Arial" panose="020B0604020202020204" pitchFamily="34" charset="0"/>
                <a:cs typeface="Arial" panose="020B0604020202020204" pitchFamily="34" charset="0"/>
              </a:rPr>
              <a:t>PMI – Sell in store</a:t>
            </a:r>
          </a:p>
        </p:txBody>
      </p:sp>
      <p:graphicFrame>
        <p:nvGraphicFramePr>
          <p:cNvPr id="4" name="Table 4">
            <a:extLst>
              <a:ext uri="{FF2B5EF4-FFF2-40B4-BE49-F238E27FC236}">
                <a16:creationId xmlns:a16="http://schemas.microsoft.com/office/drawing/2014/main" id="{1F935ADE-6785-DF05-BC67-A51538EBF529}"/>
              </a:ext>
            </a:extLst>
          </p:cNvPr>
          <p:cNvGraphicFramePr>
            <a:graphicFrameLocks noGrp="1"/>
          </p:cNvGraphicFramePr>
          <p:nvPr>
            <p:ph idx="1"/>
            <p:extLst>
              <p:ext uri="{D42A27DB-BD31-4B8C-83A1-F6EECF244321}">
                <p14:modId xmlns:p14="http://schemas.microsoft.com/office/powerpoint/2010/main" val="3551947192"/>
              </p:ext>
            </p:extLst>
          </p:nvPr>
        </p:nvGraphicFramePr>
        <p:xfrm>
          <a:off x="550863" y="1547571"/>
          <a:ext cx="11090274" cy="5325960"/>
        </p:xfrm>
        <a:graphic>
          <a:graphicData uri="http://schemas.openxmlformats.org/drawingml/2006/table">
            <a:tbl>
              <a:tblPr firstRow="1" bandRow="1">
                <a:tableStyleId>{5C22544A-7EE6-4342-B048-85BDC9FD1C3A}</a:tableStyleId>
              </a:tblPr>
              <a:tblGrid>
                <a:gridCol w="3696758">
                  <a:extLst>
                    <a:ext uri="{9D8B030D-6E8A-4147-A177-3AD203B41FA5}">
                      <a16:colId xmlns:a16="http://schemas.microsoft.com/office/drawing/2014/main" val="3130434715"/>
                    </a:ext>
                  </a:extLst>
                </a:gridCol>
                <a:gridCol w="3696758">
                  <a:extLst>
                    <a:ext uri="{9D8B030D-6E8A-4147-A177-3AD203B41FA5}">
                      <a16:colId xmlns:a16="http://schemas.microsoft.com/office/drawing/2014/main" val="1614927351"/>
                    </a:ext>
                  </a:extLst>
                </a:gridCol>
                <a:gridCol w="3696758">
                  <a:extLst>
                    <a:ext uri="{9D8B030D-6E8A-4147-A177-3AD203B41FA5}">
                      <a16:colId xmlns:a16="http://schemas.microsoft.com/office/drawing/2014/main" val="2178278173"/>
                    </a:ext>
                  </a:extLst>
                </a:gridCol>
              </a:tblGrid>
              <a:tr h="5655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Plus –What’s good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Minus – What’s bad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Interesting/implications</a:t>
                      </a:r>
                    </a:p>
                  </a:txBody>
                  <a:tcPr/>
                </a:tc>
                <a:extLst>
                  <a:ext uri="{0D108BD9-81ED-4DB2-BD59-A6C34878D82A}">
                    <a16:rowId xmlns:a16="http://schemas.microsoft.com/office/drawing/2014/main" val="2428871168"/>
                  </a:ext>
                </a:extLst>
              </a:tr>
              <a:tr h="976199">
                <a:tc>
                  <a:txBody>
                    <a:bodyPr/>
                    <a:lstStyle/>
                    <a:p>
                      <a:r>
                        <a:rPr lang="en-GB">
                          <a:latin typeface="Arial" panose="020B0604020202020204" pitchFamily="34" charset="0"/>
                          <a:cs typeface="Arial" panose="020B0604020202020204" pitchFamily="34" charset="0"/>
                        </a:rPr>
                        <a:t>Meeting people in person, ask them questions 5</a:t>
                      </a:r>
                    </a:p>
                  </a:txBody>
                  <a:tcPr/>
                </a:tc>
                <a:tc>
                  <a:txBody>
                    <a:bodyPr/>
                    <a:lstStyle/>
                    <a:p>
                      <a:r>
                        <a:rPr lang="en-GB">
                          <a:latin typeface="Arial" panose="020B0604020202020204" pitchFamily="34" charset="0"/>
                          <a:cs typeface="Arial" panose="020B0604020202020204" pitchFamily="34" charset="0"/>
                        </a:rPr>
                        <a:t>Hire more salespeople, new training -6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Have fun shopping 6</a:t>
                      </a:r>
                    </a:p>
                  </a:txBody>
                  <a:tcPr/>
                </a:tc>
                <a:extLst>
                  <a:ext uri="{0D108BD9-81ED-4DB2-BD59-A6C34878D82A}">
                    <a16:rowId xmlns:a16="http://schemas.microsoft.com/office/drawing/2014/main" val="1440469453"/>
                  </a:ext>
                </a:extLst>
              </a:tr>
              <a:tr h="565575">
                <a:tc>
                  <a:txBody>
                    <a:bodyPr/>
                    <a:lstStyle/>
                    <a:p>
                      <a:r>
                        <a:rPr lang="en-GB">
                          <a:latin typeface="Arial" panose="020B0604020202020204" pitchFamily="34" charset="0"/>
                          <a:cs typeface="Arial" panose="020B0604020202020204" pitchFamily="34" charset="0"/>
                        </a:rPr>
                        <a:t>Customized advice from employees 6</a:t>
                      </a:r>
                    </a:p>
                  </a:txBody>
                  <a:tcPr/>
                </a:tc>
                <a:tc>
                  <a:txBody>
                    <a:bodyPr/>
                    <a:lstStyle/>
                    <a:p>
                      <a:r>
                        <a:rPr lang="en-GB">
                          <a:latin typeface="Arial" panose="020B0604020202020204" pitchFamily="34" charset="0"/>
                          <a:cs typeface="Arial" panose="020B0604020202020204" pitchFamily="34" charset="0"/>
                        </a:rPr>
                        <a:t>Managing employees -4</a:t>
                      </a:r>
                    </a:p>
                  </a:txBody>
                  <a:tcPr/>
                </a:tc>
                <a:tc>
                  <a:txBody>
                    <a:bodyPr/>
                    <a:lstStyle/>
                    <a:p>
                      <a:r>
                        <a:rPr lang="en-GB">
                          <a:latin typeface="Arial" panose="020B0604020202020204" pitchFamily="34" charset="0"/>
                          <a:cs typeface="Arial" panose="020B0604020202020204" pitchFamily="34" charset="0"/>
                        </a:rPr>
                        <a:t>See the quality of the product 5</a:t>
                      </a:r>
                    </a:p>
                  </a:txBody>
                  <a:tcPr/>
                </a:tc>
                <a:extLst>
                  <a:ext uri="{0D108BD9-81ED-4DB2-BD59-A6C34878D82A}">
                    <a16:rowId xmlns:a16="http://schemas.microsoft.com/office/drawing/2014/main" val="3875734708"/>
                  </a:ext>
                </a:extLst>
              </a:tr>
              <a:tr h="732796">
                <a:tc>
                  <a:txBody>
                    <a:bodyPr/>
                    <a:lstStyle/>
                    <a:p>
                      <a:r>
                        <a:rPr lang="en-GB">
                          <a:latin typeface="Arial" panose="020B0604020202020204" pitchFamily="34" charset="0"/>
                          <a:cs typeface="Arial" panose="020B0604020202020204" pitchFamily="34" charset="0"/>
                        </a:rPr>
                        <a:t>Customers can see the product in person 5</a:t>
                      </a:r>
                    </a:p>
                  </a:txBody>
                  <a:tcPr/>
                </a:tc>
                <a:tc>
                  <a:txBody>
                    <a:bodyPr/>
                    <a:lstStyle/>
                    <a:p>
                      <a:r>
                        <a:rPr lang="en-GB">
                          <a:latin typeface="Arial" panose="020B0604020202020204" pitchFamily="34" charset="0"/>
                          <a:cs typeface="Arial" panose="020B0604020202020204" pitchFamily="34" charset="0"/>
                        </a:rPr>
                        <a:t>Time-consuming -3</a:t>
                      </a:r>
                    </a:p>
                  </a:txBody>
                  <a:tcPr/>
                </a:tc>
                <a:tc>
                  <a:txBody>
                    <a:bodyPr/>
                    <a:lstStyle/>
                    <a:p>
                      <a:r>
                        <a:rPr lang="en-GB">
                          <a:latin typeface="Arial" panose="020B0604020202020204" pitchFamily="34" charset="0"/>
                          <a:cs typeface="Arial" panose="020B0604020202020204" pitchFamily="34" charset="0"/>
                        </a:rPr>
                        <a:t>Might be attracted to buy more products 4</a:t>
                      </a:r>
                    </a:p>
                  </a:txBody>
                  <a:tcPr/>
                </a:tc>
                <a:extLst>
                  <a:ext uri="{0D108BD9-81ED-4DB2-BD59-A6C34878D82A}">
                    <a16:rowId xmlns:a16="http://schemas.microsoft.com/office/drawing/2014/main" val="291472215"/>
                  </a:ext>
                </a:extLst>
              </a:tr>
              <a:tr h="565575">
                <a:tc>
                  <a:txBody>
                    <a:bodyPr/>
                    <a:lstStyle/>
                    <a:p>
                      <a:r>
                        <a:rPr lang="en-GB">
                          <a:latin typeface="Arial" panose="020B0604020202020204" pitchFamily="34" charset="0"/>
                          <a:cs typeface="Arial" panose="020B0604020202020204" pitchFamily="34" charset="0"/>
                        </a:rPr>
                        <a:t>Discounts/sales 3</a:t>
                      </a:r>
                    </a:p>
                  </a:txBody>
                  <a:tcPr/>
                </a:tc>
                <a:tc>
                  <a:txBody>
                    <a:bodyPr/>
                    <a:lstStyle/>
                    <a:p>
                      <a:r>
                        <a:rPr lang="en-GB">
                          <a:latin typeface="Arial" panose="020B0604020202020204" pitchFamily="34" charset="0"/>
                          <a:cs typeface="Arial" panose="020B0604020202020204" pitchFamily="34" charset="0"/>
                        </a:rPr>
                        <a:t>Costs (rent, salaries, and utilities) </a:t>
                      </a:r>
                    </a:p>
                    <a:p>
                      <a:r>
                        <a:rPr lang="en-GB">
                          <a:latin typeface="Arial" panose="020B0604020202020204" pitchFamily="34" charset="0"/>
                          <a:cs typeface="Arial" panose="020B0604020202020204" pitchFamily="34" charset="0"/>
                        </a:rPr>
                        <a:t>-6</a:t>
                      </a:r>
                    </a:p>
                  </a:txBody>
                  <a:tcPr/>
                </a:tc>
                <a:tc>
                  <a:txBody>
                    <a:bodyPr/>
                    <a:lstStyle/>
                    <a:p>
                      <a:r>
                        <a:rPr lang="en-GB">
                          <a:latin typeface="Arial" panose="020B0604020202020204" pitchFamily="34" charset="0"/>
                          <a:cs typeface="Arial" panose="020B0604020202020204" pitchFamily="34" charset="0"/>
                        </a:rPr>
                        <a:t>Too many people -6</a:t>
                      </a:r>
                    </a:p>
                  </a:txBody>
                  <a:tcPr/>
                </a:tc>
                <a:extLst>
                  <a:ext uri="{0D108BD9-81ED-4DB2-BD59-A6C34878D82A}">
                    <a16:rowId xmlns:a16="http://schemas.microsoft.com/office/drawing/2014/main" val="3848382992"/>
                  </a:ext>
                </a:extLst>
              </a:tr>
              <a:tr h="565575">
                <a:tc>
                  <a:txBody>
                    <a:bodyPr/>
                    <a:lstStyle/>
                    <a:p>
                      <a:r>
                        <a:rPr lang="en-GB">
                          <a:latin typeface="Arial" panose="020B0604020202020204" pitchFamily="34" charset="0"/>
                          <a:cs typeface="Arial" panose="020B0604020202020204" pitchFamily="34" charset="0"/>
                        </a:rPr>
                        <a:t>Discover new things 4</a:t>
                      </a:r>
                    </a:p>
                  </a:txBody>
                  <a:tcPr/>
                </a:tc>
                <a:tc>
                  <a:txBody>
                    <a:bodyPr/>
                    <a:lstStyle/>
                    <a:p>
                      <a:r>
                        <a:rPr lang="en-GB">
                          <a:latin typeface="Arial" panose="020B0604020202020204" pitchFamily="34" charset="0"/>
                          <a:cs typeface="Arial" panose="020B0604020202020204" pitchFamily="34" charset="0"/>
                        </a:rPr>
                        <a:t>No refund, only change the product -4</a:t>
                      </a:r>
                    </a:p>
                  </a:txBody>
                  <a:tcPr/>
                </a:tc>
                <a:tc>
                  <a:txBody>
                    <a:bodyPr/>
                    <a:lstStyle/>
                    <a:p>
                      <a:r>
                        <a:rPr lang="en-GB">
                          <a:latin typeface="Arial" panose="020B0604020202020204" pitchFamily="34" charset="0"/>
                          <a:cs typeface="Arial" panose="020B0604020202020204" pitchFamily="34" charset="0"/>
                        </a:rPr>
                        <a:t>Stores elevate the consumer experience 5</a:t>
                      </a:r>
                    </a:p>
                  </a:txBody>
                  <a:tcPr/>
                </a:tc>
                <a:extLst>
                  <a:ext uri="{0D108BD9-81ED-4DB2-BD59-A6C34878D82A}">
                    <a16:rowId xmlns:a16="http://schemas.microsoft.com/office/drawing/2014/main" val="1687707771"/>
                  </a:ext>
                </a:extLst>
              </a:tr>
              <a:tr h="565575">
                <a:tc>
                  <a:txBody>
                    <a:bodyPr/>
                    <a:lstStyle/>
                    <a:p>
                      <a:r>
                        <a:rPr lang="en-GB">
                          <a:latin typeface="Arial" panose="020B0604020202020204" pitchFamily="34" charset="0"/>
                          <a:cs typeface="Arial" panose="020B0604020202020204" pitchFamily="34" charset="0"/>
                        </a:rPr>
                        <a:t>No shipping costs 5</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85375682"/>
                  </a:ext>
                </a:extLst>
              </a:tr>
              <a:tr h="565575">
                <a:tc>
                  <a:txBody>
                    <a:bodyPr/>
                    <a:lstStyle/>
                    <a:p>
                      <a:r>
                        <a:rPr lang="en-GB">
                          <a:latin typeface="Arial" panose="020B0604020202020204" pitchFamily="34" charset="0"/>
                          <a:cs typeface="Arial" panose="020B0604020202020204" pitchFamily="34" charset="0"/>
                        </a:rPr>
                        <a:t>Total = +28</a:t>
                      </a:r>
                    </a:p>
                  </a:txBody>
                  <a:tcPr/>
                </a:tc>
                <a:tc>
                  <a:txBody>
                    <a:bodyPr/>
                    <a:lstStyle/>
                    <a:p>
                      <a:r>
                        <a:rPr lang="en-GB">
                          <a:latin typeface="Arial" panose="020B0604020202020204" pitchFamily="34" charset="0"/>
                          <a:cs typeface="Arial" panose="020B0604020202020204" pitchFamily="34" charset="0"/>
                        </a:rPr>
                        <a:t>Total = -23</a:t>
                      </a:r>
                    </a:p>
                  </a:txBody>
                  <a:tcPr/>
                </a:tc>
                <a:tc>
                  <a:txBody>
                    <a:bodyPr/>
                    <a:lstStyle/>
                    <a:p>
                      <a:r>
                        <a:rPr lang="en-GB">
                          <a:latin typeface="Arial" panose="020B0604020202020204" pitchFamily="34" charset="0"/>
                          <a:cs typeface="Arial" panose="020B0604020202020204" pitchFamily="34" charset="0"/>
                        </a:rPr>
                        <a:t>Total = +14</a:t>
                      </a:r>
                    </a:p>
                  </a:txBody>
                  <a:tcPr/>
                </a:tc>
                <a:extLst>
                  <a:ext uri="{0D108BD9-81ED-4DB2-BD59-A6C34878D82A}">
                    <a16:rowId xmlns:a16="http://schemas.microsoft.com/office/drawing/2014/main" val="1721071775"/>
                  </a:ext>
                </a:extLst>
              </a:tr>
            </a:tbl>
          </a:graphicData>
        </a:graphic>
      </p:graphicFrame>
      <p:sp>
        <p:nvSpPr>
          <p:cNvPr id="6" name="TextBox 5">
            <a:extLst>
              <a:ext uri="{FF2B5EF4-FFF2-40B4-BE49-F238E27FC236}">
                <a16:creationId xmlns:a16="http://schemas.microsoft.com/office/drawing/2014/main" id="{B175F520-1A5E-28F3-9E13-6CF2D3220217}"/>
              </a:ext>
            </a:extLst>
          </p:cNvPr>
          <p:cNvSpPr txBox="1"/>
          <p:nvPr/>
        </p:nvSpPr>
        <p:spPr>
          <a:xfrm>
            <a:off x="3048000" y="3248344"/>
            <a:ext cx="6096000" cy="369332"/>
          </a:xfrm>
          <a:prstGeom prst="rect">
            <a:avLst/>
          </a:prstGeom>
          <a:noFill/>
        </p:spPr>
        <p:txBody>
          <a:bodyPr wrap="square">
            <a:spAutoFit/>
          </a:bodyPr>
          <a:lstStyle/>
          <a:p>
            <a:r>
              <a:rPr lang="en-GB"/>
              <a:t>Plus –What’s good</a:t>
            </a:r>
          </a:p>
        </p:txBody>
      </p:sp>
    </p:spTree>
    <p:extLst>
      <p:ext uri="{BB962C8B-B14F-4D97-AF65-F5344CB8AC3E}">
        <p14:creationId xmlns:p14="http://schemas.microsoft.com/office/powerpoint/2010/main" val="1178667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30701-6E42-5187-8A54-205C2127D087}"/>
              </a:ext>
            </a:extLst>
          </p:cNvPr>
          <p:cNvSpPr>
            <a:spLocks noGrp="1"/>
          </p:cNvSpPr>
          <p:nvPr>
            <p:ph type="title"/>
          </p:nvPr>
        </p:nvSpPr>
        <p:spPr/>
        <p:txBody>
          <a:bodyPr>
            <a:normAutofit/>
          </a:bodyPr>
          <a:lstStyle/>
          <a:p>
            <a:r>
              <a:rPr lang="en-GB" sz="2800">
                <a:latin typeface="Arial" panose="020B0604020202020204" pitchFamily="34" charset="0"/>
                <a:cs typeface="Arial" panose="020B0604020202020204" pitchFamily="34" charset="0"/>
              </a:rPr>
              <a:t>PMI – sell in both variants</a:t>
            </a:r>
          </a:p>
        </p:txBody>
      </p:sp>
      <p:graphicFrame>
        <p:nvGraphicFramePr>
          <p:cNvPr id="4" name="Table 4">
            <a:extLst>
              <a:ext uri="{FF2B5EF4-FFF2-40B4-BE49-F238E27FC236}">
                <a16:creationId xmlns:a16="http://schemas.microsoft.com/office/drawing/2014/main" id="{BE9429AE-8F0B-7C2D-1C90-F3DB5B274653}"/>
              </a:ext>
            </a:extLst>
          </p:cNvPr>
          <p:cNvGraphicFramePr>
            <a:graphicFrameLocks noGrp="1"/>
          </p:cNvGraphicFramePr>
          <p:nvPr>
            <p:ph idx="1"/>
            <p:extLst>
              <p:ext uri="{D42A27DB-BD31-4B8C-83A1-F6EECF244321}">
                <p14:modId xmlns:p14="http://schemas.microsoft.com/office/powerpoint/2010/main" val="2967787655"/>
              </p:ext>
            </p:extLst>
          </p:nvPr>
        </p:nvGraphicFramePr>
        <p:xfrm>
          <a:off x="550863" y="2112963"/>
          <a:ext cx="11090274" cy="4033520"/>
        </p:xfrm>
        <a:graphic>
          <a:graphicData uri="http://schemas.openxmlformats.org/drawingml/2006/table">
            <a:tbl>
              <a:tblPr firstRow="1" bandRow="1">
                <a:tableStyleId>{5C22544A-7EE6-4342-B048-85BDC9FD1C3A}</a:tableStyleId>
              </a:tblPr>
              <a:tblGrid>
                <a:gridCol w="3696758">
                  <a:extLst>
                    <a:ext uri="{9D8B030D-6E8A-4147-A177-3AD203B41FA5}">
                      <a16:colId xmlns:a16="http://schemas.microsoft.com/office/drawing/2014/main" val="1529706267"/>
                    </a:ext>
                  </a:extLst>
                </a:gridCol>
                <a:gridCol w="3696758">
                  <a:extLst>
                    <a:ext uri="{9D8B030D-6E8A-4147-A177-3AD203B41FA5}">
                      <a16:colId xmlns:a16="http://schemas.microsoft.com/office/drawing/2014/main" val="442079391"/>
                    </a:ext>
                  </a:extLst>
                </a:gridCol>
                <a:gridCol w="3696758">
                  <a:extLst>
                    <a:ext uri="{9D8B030D-6E8A-4147-A177-3AD203B41FA5}">
                      <a16:colId xmlns:a16="http://schemas.microsoft.com/office/drawing/2014/main" val="1433991239"/>
                    </a:ext>
                  </a:extLst>
                </a:gridCol>
              </a:tblGrid>
              <a:tr h="370840">
                <a:tc>
                  <a:txBody>
                    <a:bodyPr/>
                    <a:lstStyle/>
                    <a:p>
                      <a:r>
                        <a:rPr lang="en-GB">
                          <a:latin typeface="Arial" panose="020B0604020202020204" pitchFamily="34" charset="0"/>
                          <a:cs typeface="Arial" panose="020B0604020202020204" pitchFamily="34" charset="0"/>
                        </a:rPr>
                        <a:t>Plus</a:t>
                      </a:r>
                    </a:p>
                  </a:txBody>
                  <a:tcPr/>
                </a:tc>
                <a:tc>
                  <a:txBody>
                    <a:bodyPr/>
                    <a:lstStyle/>
                    <a:p>
                      <a:r>
                        <a:rPr lang="en-GB">
                          <a:latin typeface="Arial" panose="020B0604020202020204" pitchFamily="34" charset="0"/>
                          <a:cs typeface="Arial" panose="020B0604020202020204" pitchFamily="34" charset="0"/>
                        </a:rPr>
                        <a:t>Minus</a:t>
                      </a:r>
                    </a:p>
                  </a:txBody>
                  <a:tcPr/>
                </a:tc>
                <a:tc>
                  <a:txBody>
                    <a:bodyPr/>
                    <a:lstStyle/>
                    <a:p>
                      <a:r>
                        <a:rPr lang="en-GB">
                          <a:latin typeface="Arial" panose="020B0604020202020204" pitchFamily="34" charset="0"/>
                          <a:cs typeface="Arial" panose="020B0604020202020204" pitchFamily="34" charset="0"/>
                        </a:rPr>
                        <a:t>Interesting</a:t>
                      </a:r>
                    </a:p>
                  </a:txBody>
                  <a:tcPr/>
                </a:tc>
                <a:extLst>
                  <a:ext uri="{0D108BD9-81ED-4DB2-BD59-A6C34878D82A}">
                    <a16:rowId xmlns:a16="http://schemas.microsoft.com/office/drawing/2014/main" val="1999021839"/>
                  </a:ext>
                </a:extLst>
              </a:tr>
              <a:tr h="370840">
                <a:tc>
                  <a:txBody>
                    <a:bodyPr/>
                    <a:lstStyle/>
                    <a:p>
                      <a:r>
                        <a:rPr lang="en-GB">
                          <a:latin typeface="Arial" panose="020B0604020202020204" pitchFamily="34" charset="0"/>
                          <a:cs typeface="Arial" panose="020B0604020202020204" pitchFamily="34" charset="0"/>
                        </a:rPr>
                        <a:t>Possibility to order online and collect in-store to get free shipping 6</a:t>
                      </a:r>
                    </a:p>
                  </a:txBody>
                  <a:tcPr/>
                </a:tc>
                <a:tc>
                  <a:txBody>
                    <a:bodyPr/>
                    <a:lstStyle/>
                    <a:p>
                      <a:r>
                        <a:rPr lang="en-GB">
                          <a:latin typeface="Arial" panose="020B0604020202020204" pitchFamily="34" charset="0"/>
                          <a:cs typeface="Arial" panose="020B0604020202020204" pitchFamily="34" charset="0"/>
                        </a:rPr>
                        <a:t>Increased costs -6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“Shoppers have done their shopping or discovery online, then go into the store to get help with their final purchase decision”(Ambrosino, 2017)  6</a:t>
                      </a:r>
                    </a:p>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15114525"/>
                  </a:ext>
                </a:extLst>
              </a:tr>
              <a:tr h="370840">
                <a:tc>
                  <a:txBody>
                    <a:bodyPr/>
                    <a:lstStyle/>
                    <a:p>
                      <a:r>
                        <a:rPr lang="en-GB">
                          <a:latin typeface="Arial" panose="020B0604020202020204" pitchFamily="34" charset="0"/>
                          <a:cs typeface="Arial" panose="020B0604020202020204" pitchFamily="34" charset="0"/>
                        </a:rPr>
                        <a:t>Refund any order in store or change with another product 6</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Revenues from online sales will finance the reopening of physical stores 6</a:t>
                      </a:r>
                    </a:p>
                  </a:txBody>
                  <a:tcPr/>
                </a:tc>
                <a:extLst>
                  <a:ext uri="{0D108BD9-81ED-4DB2-BD59-A6C34878D82A}">
                    <a16:rowId xmlns:a16="http://schemas.microsoft.com/office/drawing/2014/main" val="698960952"/>
                  </a:ext>
                </a:extLst>
              </a:tr>
              <a:tr h="370840">
                <a:tc>
                  <a:txBody>
                    <a:bodyPr/>
                    <a:lstStyle/>
                    <a:p>
                      <a:r>
                        <a:rPr lang="en-GB">
                          <a:latin typeface="Arial" panose="020B0604020202020204" pitchFamily="34" charset="0"/>
                          <a:cs typeface="Arial" panose="020B0604020202020204" pitchFamily="34" charset="0"/>
                        </a:rPr>
                        <a:t>Covers a wider range of buyers of all ages 6</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49823454"/>
                  </a:ext>
                </a:extLst>
              </a:tr>
              <a:tr h="370840">
                <a:tc>
                  <a:txBody>
                    <a:bodyPr/>
                    <a:lstStyle/>
                    <a:p>
                      <a:r>
                        <a:rPr lang="en-GB">
                          <a:latin typeface="Arial" panose="020B0604020202020204" pitchFamily="34" charset="0"/>
                          <a:cs typeface="Arial" panose="020B0604020202020204" pitchFamily="34" charset="0"/>
                        </a:rPr>
                        <a:t>Total = +18</a:t>
                      </a:r>
                    </a:p>
                  </a:txBody>
                  <a:tcPr/>
                </a:tc>
                <a:tc>
                  <a:txBody>
                    <a:bodyPr/>
                    <a:lstStyle/>
                    <a:p>
                      <a:r>
                        <a:rPr lang="en-GB">
                          <a:latin typeface="Arial" panose="020B0604020202020204" pitchFamily="34" charset="0"/>
                          <a:cs typeface="Arial" panose="020B0604020202020204" pitchFamily="34" charset="0"/>
                        </a:rPr>
                        <a:t>Total = -6</a:t>
                      </a:r>
                    </a:p>
                  </a:txBody>
                  <a:tcPr/>
                </a:tc>
                <a:tc>
                  <a:txBody>
                    <a:bodyPr/>
                    <a:lstStyle/>
                    <a:p>
                      <a:r>
                        <a:rPr lang="en-GB">
                          <a:latin typeface="Arial" panose="020B0604020202020204" pitchFamily="34" charset="0"/>
                          <a:cs typeface="Arial" panose="020B0604020202020204" pitchFamily="34" charset="0"/>
                        </a:rPr>
                        <a:t>Total = +12</a:t>
                      </a:r>
                    </a:p>
                  </a:txBody>
                  <a:tcPr/>
                </a:tc>
                <a:extLst>
                  <a:ext uri="{0D108BD9-81ED-4DB2-BD59-A6C34878D82A}">
                    <a16:rowId xmlns:a16="http://schemas.microsoft.com/office/drawing/2014/main" val="3049265246"/>
                  </a:ext>
                </a:extLst>
              </a:tr>
            </a:tbl>
          </a:graphicData>
        </a:graphic>
      </p:graphicFrame>
    </p:spTree>
    <p:extLst>
      <p:ext uri="{BB962C8B-B14F-4D97-AF65-F5344CB8AC3E}">
        <p14:creationId xmlns:p14="http://schemas.microsoft.com/office/powerpoint/2010/main" val="1900289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A342C-6B1F-8B25-CDCE-C84CEB94BE6B}"/>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Results</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6B16C0B5-28FF-6207-52BA-3C990C5F5444}"/>
              </a:ext>
            </a:extLst>
          </p:cNvPr>
          <p:cNvSpPr>
            <a:spLocks noGrp="1"/>
          </p:cNvSpPr>
          <p:nvPr>
            <p:ph idx="1"/>
          </p:nvPr>
        </p:nvSpPr>
        <p:spPr/>
        <p:txBody>
          <a:bodyPr>
            <a:normAutofit fontScale="92500" lnSpcReduction="20000"/>
          </a:bodyPr>
          <a:lstStyle/>
          <a:p>
            <a:pPr algn="just"/>
            <a:r>
              <a:rPr lang="en-GB" sz="2200">
                <a:latin typeface="Arial" panose="020B0604020202020204" pitchFamily="34" charset="0"/>
                <a:cs typeface="Arial" panose="020B0604020202020204" pitchFamily="34" charset="0"/>
              </a:rPr>
              <a:t>+13 for selling online</a:t>
            </a:r>
          </a:p>
          <a:p>
            <a:pPr algn="just"/>
            <a:r>
              <a:rPr lang="en-GB" sz="2200">
                <a:latin typeface="Arial" panose="020B0604020202020204" pitchFamily="34" charset="0"/>
                <a:cs typeface="Arial" panose="020B0604020202020204" pitchFamily="34" charset="0"/>
              </a:rPr>
              <a:t>+19 for selling in store</a:t>
            </a:r>
          </a:p>
          <a:p>
            <a:pPr algn="just"/>
            <a:r>
              <a:rPr lang="en-GB" sz="2200">
                <a:latin typeface="Arial" panose="020B0604020202020204" pitchFamily="34" charset="0"/>
                <a:cs typeface="Arial" panose="020B0604020202020204" pitchFamily="34" charset="0"/>
              </a:rPr>
              <a:t>+24 for selling in both variants</a:t>
            </a:r>
          </a:p>
          <a:p>
            <a:pPr algn="just"/>
            <a:r>
              <a:rPr lang="en-GB" sz="2200">
                <a:latin typeface="Arial" panose="020B0604020202020204" pitchFamily="34" charset="0"/>
                <a:cs typeface="Arial" panose="020B0604020202020204" pitchFamily="34" charset="0"/>
              </a:rPr>
              <a:t>According to the obtained score, the best method could be to continue with the e-commerce activity, and with the funds obtained in the future, physical stores will be able to be reopened for the sale of the TM Lewin formal shirt brand.</a:t>
            </a:r>
          </a:p>
          <a:p>
            <a:pPr marL="0" indent="0" algn="just">
              <a:buNone/>
            </a:pPr>
            <a:endParaRPr lang="en-GB" sz="2200">
              <a:latin typeface="Arial" panose="020B0604020202020204" pitchFamily="34" charset="0"/>
              <a:cs typeface="Arial" panose="020B0604020202020204" pitchFamily="34" charset="0"/>
            </a:endParaRPr>
          </a:p>
          <a:p>
            <a:pPr algn="just"/>
            <a:r>
              <a:rPr lang="en-GB" sz="2200">
                <a:latin typeface="Arial" panose="020B0604020202020204" pitchFamily="34" charset="0"/>
                <a:cs typeface="Arial" panose="020B0604020202020204" pitchFamily="34" charset="0"/>
              </a:rPr>
              <a:t>“will be relaunching the online trading platform over the coming weeks and, in the longer term, are considering the possibility of opening new high street stores.” (Butler, 2022) </a:t>
            </a:r>
          </a:p>
          <a:p>
            <a:pPr marL="0" indent="0">
              <a:buNone/>
            </a:pPr>
            <a:endParaRPr lang="en-GB"/>
          </a:p>
        </p:txBody>
      </p:sp>
    </p:spTree>
    <p:extLst>
      <p:ext uri="{BB962C8B-B14F-4D97-AF65-F5344CB8AC3E}">
        <p14:creationId xmlns:p14="http://schemas.microsoft.com/office/powerpoint/2010/main" val="2972595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F978B3-DECF-4DCB-BD16-EFB466495E56}"/>
              </a:ext>
            </a:extLst>
          </p:cNvPr>
          <p:cNvSpPr txBox="1"/>
          <p:nvPr/>
        </p:nvSpPr>
        <p:spPr>
          <a:xfrm>
            <a:off x="609600" y="0"/>
            <a:ext cx="11189466" cy="7239867"/>
          </a:xfrm>
          <a:prstGeom prst="rect">
            <a:avLst/>
          </a:prstGeom>
          <a:noFill/>
        </p:spPr>
        <p:txBody>
          <a:bodyPr wrap="square">
            <a:spAutoFit/>
          </a:bodyPr>
          <a:lstStyle/>
          <a:p>
            <a:pPr lvl="1">
              <a:lnSpc>
                <a:spcPct val="150000"/>
              </a:lnSpc>
            </a:pPr>
            <a:r>
              <a:rPr lang="en-GB"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References</a:t>
            </a:r>
          </a:p>
          <a:p>
            <a:pPr lvl="1">
              <a:lnSpc>
                <a:spcPct val="150000"/>
              </a:lnSpc>
            </a:pPr>
            <a:endParaRPr lang="en-GB"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Moore, R. (2022)  </a:t>
            </a:r>
            <a:r>
              <a:rPr lang="en-GB" i="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Rescue deal on the table for TM Lewin following its second collapse in two years</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Available at: https://www.companyrescue.co.uk/guides-knowledge/news/rescue-deal-on-the-table-for-tm-lewin-following-its-second-collapse-in-two-years-4534/</a:t>
            </a:r>
            <a:r>
              <a:rPr lang="en-GB" dirty="0">
                <a:latin typeface="Arial" panose="020B0604020202020204" pitchFamily="34" charset="0"/>
                <a:cs typeface="Arial" panose="020B0604020202020204" pitchFamily="34" charset="0"/>
              </a:rPr>
              <a:t> (Accessed: 25.10.2022)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Hughes, H. (2022) </a:t>
            </a:r>
            <a:r>
              <a:rPr lang="en-GB" i="1" dirty="0">
                <a:effectLst/>
                <a:latin typeface="Arial" panose="020B0604020202020204" pitchFamily="34" charset="0"/>
                <a:cs typeface="Arial" panose="020B0604020202020204" pitchFamily="34" charset="0"/>
              </a:rPr>
              <a:t>TM Lewin MD on website relaunch and post-pandemic formalwear.</a:t>
            </a:r>
            <a:r>
              <a:rPr lang="en-GB" dirty="0">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Available at</a:t>
            </a:r>
            <a:r>
              <a:rPr lang="en-GB"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https://fashionunited.uk/news/business/tm-lewin-md-on-website-relaunch-and-post-pandemic-formalwear/2022062963843</a:t>
            </a:r>
            <a:r>
              <a:rPr lang="en-GB" dirty="0">
                <a:latin typeface="Arial" panose="020B0604020202020204" pitchFamily="34" charset="0"/>
                <a:cs typeface="Arial" panose="020B0604020202020204" pitchFamily="34" charset="0"/>
              </a:rPr>
              <a:t> (Accessed: 28.10.2022)</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Landis-</a:t>
            </a:r>
            <a:r>
              <a:rPr lang="en-GB" dirty="0" err="1">
                <a:latin typeface="Arial" panose="020B0604020202020204" pitchFamily="34" charset="0"/>
                <a:cs typeface="Arial" panose="020B0604020202020204" pitchFamily="34" charset="0"/>
              </a:rPr>
              <a:t>Eigsti</a:t>
            </a:r>
            <a:r>
              <a:rPr lang="en-GB" dirty="0">
                <a:latin typeface="Arial" panose="020B0604020202020204" pitchFamily="34" charset="0"/>
                <a:cs typeface="Arial" panose="020B0604020202020204" pitchFamily="34" charset="0"/>
              </a:rPr>
              <a:t>, J. (2019) </a:t>
            </a:r>
            <a:r>
              <a:rPr lang="en-GB" i="1" dirty="0">
                <a:latin typeface="Arial" panose="020B0604020202020204" pitchFamily="34" charset="0"/>
                <a:cs typeface="Arial" panose="020B0604020202020204" pitchFamily="34" charset="0"/>
              </a:rPr>
              <a:t>Selling Online vs In-Person (Small Business Owner Strategy). </a:t>
            </a:r>
            <a:r>
              <a:rPr lang="en-GB" dirty="0">
                <a:latin typeface="Arial" panose="020B0604020202020204" pitchFamily="34" charset="0"/>
                <a:cs typeface="Arial" panose="020B0604020202020204" pitchFamily="34" charset="0"/>
              </a:rPr>
              <a:t>Available at: </a:t>
            </a:r>
            <a:r>
              <a:rPr lang="en-GB" b="0" dirty="0">
                <a:effectLst/>
                <a:latin typeface="Arial" panose="020B0604020202020204" pitchFamily="34" charset="0"/>
                <a:cs typeface="Arial" panose="020B0604020202020204" pitchFamily="34" charset="0"/>
              </a:rPr>
              <a:t>https://jacob-le.com/selling-online-vs-in-person/ (Accessed: 30/10/2022)</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Clark, T. (2020) </a:t>
            </a:r>
            <a:r>
              <a:rPr lang="en-GB" b="0" i="1" dirty="0">
                <a:solidFill>
                  <a:srgbClr val="FFFFFF"/>
                </a:solidFill>
                <a:effectLst/>
                <a:latin typeface="Arial" panose="020B0604020202020204" pitchFamily="34" charset="0"/>
                <a:cs typeface="Arial" panose="020B0604020202020204" pitchFamily="34" charset="0"/>
              </a:rPr>
              <a:t>Benefits of Physical Store vs Online Shop.</a:t>
            </a:r>
            <a:r>
              <a:rPr lang="en-GB" b="0" dirty="0">
                <a:solidFill>
                  <a:srgbClr val="FFFFFF"/>
                </a:solidFill>
                <a:effectLst/>
                <a:latin typeface="Arial" panose="020B0604020202020204" pitchFamily="34" charset="0"/>
                <a:cs typeface="Arial" panose="020B0604020202020204" pitchFamily="34" charset="0"/>
              </a:rPr>
              <a:t> Available at: </a:t>
            </a:r>
            <a:r>
              <a:rPr lang="en-GB" b="0" dirty="0">
                <a:solidFill>
                  <a:srgbClr val="FFFFFF"/>
                </a:solidFill>
                <a:effectLst/>
                <a:latin typeface="Arial" panose="020B0604020202020204" pitchFamily="34" charset="0"/>
                <a:cs typeface="Arial" panose="020B0604020202020204" pitchFamily="34" charset="0"/>
                <a:hlinkClick r:id="rId4"/>
              </a:rPr>
              <a:t>https://retail-focus.co.uk/benefits-of-physical-store-vs-online-shop/</a:t>
            </a:r>
            <a:r>
              <a:rPr lang="en-GB" b="0" dirty="0">
                <a:solidFill>
                  <a:srgbClr val="FFFFFF"/>
                </a:solidFill>
                <a:effectLst/>
                <a:latin typeface="Arial" panose="020B0604020202020204" pitchFamily="34" charset="0"/>
                <a:cs typeface="Arial" panose="020B0604020202020204" pitchFamily="34" charset="0"/>
              </a:rPr>
              <a:t> (accessed: 30/10/2022)</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Butler, s. (2022) ‘</a:t>
            </a:r>
            <a:r>
              <a:rPr kumimoji="0" lang="en-GB" b="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Shirtmaker TM Lewin could return to UK high street in rescue deal’</a:t>
            </a:r>
            <a:r>
              <a:rPr lang="en-GB" i="1" dirty="0">
                <a:solidFill>
                  <a:prstClr val="white"/>
                </a:solidFill>
                <a:latin typeface="Arial" panose="020B0604020202020204" pitchFamily="34" charset="0"/>
                <a:cs typeface="Arial" panose="020B0604020202020204" pitchFamily="34" charset="0"/>
              </a:rPr>
              <a:t>,</a:t>
            </a:r>
            <a:r>
              <a:rPr kumimoji="0" lang="en-GB" b="0" i="1"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The Guardian </a:t>
            </a:r>
            <a:r>
              <a:rPr kumimoji="0" lang="en-GB"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Available at: </a:t>
            </a:r>
            <a:r>
              <a:rPr kumimoji="0" lang="en-GB"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hlinkClick r:id="rId5"/>
              </a:rPr>
              <a:t>https://www.theguardian.com/business/2022/apr/08/shirtmaker-tm-lewin-could-return-uk-high-street-rescue-deal</a:t>
            </a:r>
            <a:r>
              <a:rPr kumimoji="0" lang="en-GB"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(Accessed: 30/10/2022)</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b="0" i="0" u="none" strike="noStrike" kern="1200" cap="none" spc="0" normalizeH="0" baseline="0" noProof="0" dirty="0">
              <a:ln>
                <a:noFill/>
              </a:ln>
              <a:solidFill>
                <a:srgbClr val="FFFFFF"/>
              </a:solidFill>
              <a:effectLst/>
              <a:uLnTx/>
              <a:uFillTx/>
              <a:latin typeface="Roboto" panose="02000000000000000000" pitchFamily="2" charset="0"/>
              <a:ea typeface="+mn-ea"/>
              <a:cs typeface="+mn-cs"/>
            </a:endParaRPr>
          </a:p>
          <a:p>
            <a:pPr marL="285750" indent="-285750">
              <a:lnSpc>
                <a:spcPct val="150000"/>
              </a:lnSpc>
              <a:buFont typeface="Arial" panose="020B0604020202020204" pitchFamily="34" charset="0"/>
              <a:buChar char="•"/>
            </a:pPr>
            <a:endParaRPr lang="en-GB" sz="1100" b="0" dirty="0">
              <a:solidFill>
                <a:srgbClr val="FFFFF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611307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3DBC2E-AFB6-4116-9C5A-04006DC4A7FB}">
  <ds:schemaRef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ac030f0c-32f4-4761-8968-de7f208a415f"/>
    <ds:schemaRef ds:uri="http://purl.org/dc/terms/"/>
    <ds:schemaRef ds:uri="8ecffad1-7cd6-4418-bee0-2d8591d139cb"/>
    <ds:schemaRef ds:uri="http://purl.org/dc/dcmityp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A90FD7CE-3A6B-4368-A7AC-81B33D467D11}">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CAE1E7B-6E79-477F-A739-C31B2005D0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1287</Words>
  <Application>Microsoft Office PowerPoint</Application>
  <PresentationFormat>Widescreen</PresentationFormat>
  <Paragraphs>150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Roboto</vt:lpstr>
      <vt:lpstr>3DFloatVTI</vt:lpstr>
      <vt:lpstr>Declining Profitability at TM Lewin, UK</vt:lpstr>
      <vt:lpstr>The nature’s problem of T.M. Lewin</vt:lpstr>
      <vt:lpstr>PowerPoint Presentation</vt:lpstr>
      <vt:lpstr>PESTLE Analysis</vt:lpstr>
      <vt:lpstr>PowerPoint Presentation</vt:lpstr>
      <vt:lpstr>Discussion on the main causes</vt:lpstr>
      <vt:lpstr>Discussion on the main causes</vt:lpstr>
      <vt:lpstr>Solutions </vt:lpstr>
      <vt:lpstr>PMI – Sell online</vt:lpstr>
      <vt:lpstr>PMI – Sell in store</vt:lpstr>
      <vt:lpstr>PMI – sell in both variants</vt:lpstr>
      <vt:lpstr>Results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Declining Profitability at TM Lewin, UK</dc:title>
  <dc:creator>Laura Monica</dc:creator>
  <cp:lastModifiedBy>Laura Lojewski</cp:lastModifiedBy>
  <cp:revision>2</cp:revision>
  <dcterms:created xsi:type="dcterms:W3CDTF">2022-10-25T11:39:51Z</dcterms:created>
  <dcterms:modified xsi:type="dcterms:W3CDTF">2022-10-30T21:31:45Z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