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8" r:id="rId1"/>
  </p:sldMasterIdLst>
  <p:sldIdLst>
    <p:sldId id="256" r:id="rId2"/>
    <p:sldId id="272" r:id="rId3"/>
    <p:sldId id="257" r:id="rId4"/>
    <p:sldId id="277" r:id="rId5"/>
    <p:sldId id="273" r:id="rId6"/>
    <p:sldId id="258" r:id="rId7"/>
    <p:sldId id="261" r:id="rId8"/>
    <p:sldId id="263" r:id="rId9"/>
    <p:sldId id="274" r:id="rId10"/>
    <p:sldId id="265" r:id="rId11"/>
    <p:sldId id="264" r:id="rId12"/>
    <p:sldId id="266" r:id="rId13"/>
    <p:sldId id="267" r:id="rId14"/>
    <p:sldId id="269" r:id="rId15"/>
    <p:sldId id="270" r:id="rId16"/>
    <p:sldId id="271" r:id="rId17"/>
    <p:sldId id="275"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82" autoAdjust="0"/>
    <p:restoredTop sz="94660"/>
  </p:normalViewPr>
  <p:slideViewPr>
    <p:cSldViewPr snapToGrid="0">
      <p:cViewPr varScale="1">
        <p:scale>
          <a:sx n="72" d="100"/>
          <a:sy n="72" d="100"/>
        </p:scale>
        <p:origin x="62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_rels/data5.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ata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_rels/drawing5.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a:schemeClr val="accent2"/>
      <a:schemeClr val="accent3"/>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89C677-3924-4D9B-892D-223A82AA2104}" type="doc">
      <dgm:prSet loTypeId="urn:microsoft.com/office/officeart/2008/layout/LinedList" loCatId="list" qsTypeId="urn:microsoft.com/office/officeart/2005/8/quickstyle/simple4" qsCatId="simple" csTypeId="urn:microsoft.com/office/officeart/2005/8/colors/accent4_2" csCatId="accent4" phldr="1"/>
      <dgm:spPr/>
      <dgm:t>
        <a:bodyPr/>
        <a:lstStyle/>
        <a:p>
          <a:endParaRPr lang="en-US"/>
        </a:p>
      </dgm:t>
    </dgm:pt>
    <dgm:pt modelId="{388EB819-D11D-4A43-B5F6-EF0722664FBF}">
      <dgm:prSet/>
      <dgm:spPr/>
      <dgm:t>
        <a:bodyPr/>
        <a:lstStyle/>
        <a:p>
          <a:pPr>
            <a:lnSpc>
              <a:spcPct val="100000"/>
            </a:lnSpc>
          </a:pPr>
          <a:r>
            <a:rPr lang="en-GB" b="0" i="0"/>
            <a:t>Marketing is a study which help and manage marketing activities of business. Main motive of marketing is to attract more customer to business product and services. Identifying needs of customers and fulling it is ultimate objective of company. </a:t>
          </a:r>
          <a:endParaRPr lang="en-US"/>
        </a:p>
      </dgm:t>
    </dgm:pt>
    <dgm:pt modelId="{26A244D7-DAB3-4933-8FCE-E0E14B93F6E8}" type="parTrans" cxnId="{17E7B456-A1C4-47AC-896B-AE70D2CEB79F}">
      <dgm:prSet/>
      <dgm:spPr/>
      <dgm:t>
        <a:bodyPr/>
        <a:lstStyle/>
        <a:p>
          <a:endParaRPr lang="en-US"/>
        </a:p>
      </dgm:t>
    </dgm:pt>
    <dgm:pt modelId="{7F5B0E0A-B5E0-47CA-AE20-AD59506B5AC5}" type="sibTrans" cxnId="{17E7B456-A1C4-47AC-896B-AE70D2CEB79F}">
      <dgm:prSet/>
      <dgm:spPr/>
      <dgm:t>
        <a:bodyPr/>
        <a:lstStyle/>
        <a:p>
          <a:pPr>
            <a:lnSpc>
              <a:spcPct val="100000"/>
            </a:lnSpc>
          </a:pPr>
          <a:endParaRPr lang="en-US"/>
        </a:p>
      </dgm:t>
    </dgm:pt>
    <dgm:pt modelId="{654DE0DE-A0B1-477E-BB35-0CE34DBF6A9B}">
      <dgm:prSet/>
      <dgm:spPr/>
      <dgm:t>
        <a:bodyPr/>
        <a:lstStyle/>
        <a:p>
          <a:pPr>
            <a:lnSpc>
              <a:spcPct val="100000"/>
            </a:lnSpc>
          </a:pPr>
          <a:r>
            <a:rPr lang="en-GB" b="0" i="0" dirty="0"/>
            <a:t>‘’knockout’’ restaurant is also based on this objective. This restaurant offers high quality and fresh food to customer which is able to serve value to consumer. Atmosphere and ambience of restaurant is very attractive and it is special for sports lover and kids as it also has gaming section within restaurant. This restaurant food prices are not too high. Price of services justify with its quality and speciality to customers.</a:t>
          </a:r>
        </a:p>
      </dgm:t>
    </dgm:pt>
    <dgm:pt modelId="{A6A26652-6932-4675-B7FD-F27C62EBDCA3}" type="parTrans" cxnId="{1AC46E15-159E-4AB1-946C-09D3F9FDD1AC}">
      <dgm:prSet/>
      <dgm:spPr/>
      <dgm:t>
        <a:bodyPr/>
        <a:lstStyle/>
        <a:p>
          <a:endParaRPr lang="en-US"/>
        </a:p>
      </dgm:t>
    </dgm:pt>
    <dgm:pt modelId="{20335AC3-5BBB-4AB4-99AF-C9F068287349}" type="sibTrans" cxnId="{1AC46E15-159E-4AB1-946C-09D3F9FDD1AC}">
      <dgm:prSet/>
      <dgm:spPr/>
      <dgm:t>
        <a:bodyPr/>
        <a:lstStyle/>
        <a:p>
          <a:endParaRPr lang="en-US"/>
        </a:p>
      </dgm:t>
    </dgm:pt>
    <dgm:pt modelId="{052AC233-B703-4334-A71A-0AA55E808F6B}" type="pres">
      <dgm:prSet presAssocID="{1289C677-3924-4D9B-892D-223A82AA2104}" presName="vert0" presStyleCnt="0">
        <dgm:presLayoutVars>
          <dgm:dir/>
          <dgm:animOne val="branch"/>
          <dgm:animLvl val="lvl"/>
        </dgm:presLayoutVars>
      </dgm:prSet>
      <dgm:spPr/>
    </dgm:pt>
    <dgm:pt modelId="{E6F9DA94-9F24-4B19-B7E8-9E15A0C57887}" type="pres">
      <dgm:prSet presAssocID="{388EB819-D11D-4A43-B5F6-EF0722664FBF}" presName="thickLine" presStyleLbl="alignNode1" presStyleIdx="0" presStyleCnt="2"/>
      <dgm:spPr/>
    </dgm:pt>
    <dgm:pt modelId="{00FA46CB-8732-4993-B915-401729FA1689}" type="pres">
      <dgm:prSet presAssocID="{388EB819-D11D-4A43-B5F6-EF0722664FBF}" presName="horz1" presStyleCnt="0"/>
      <dgm:spPr/>
    </dgm:pt>
    <dgm:pt modelId="{16FB25FF-C844-4217-B5B6-D0BBC2B37444}" type="pres">
      <dgm:prSet presAssocID="{388EB819-D11D-4A43-B5F6-EF0722664FBF}" presName="tx1" presStyleLbl="revTx" presStyleIdx="0" presStyleCnt="2"/>
      <dgm:spPr/>
    </dgm:pt>
    <dgm:pt modelId="{86AC768B-285B-4E64-92E9-653FCE6CA72E}" type="pres">
      <dgm:prSet presAssocID="{388EB819-D11D-4A43-B5F6-EF0722664FBF}" presName="vert1" presStyleCnt="0"/>
      <dgm:spPr/>
    </dgm:pt>
    <dgm:pt modelId="{384072C8-2D4B-44EA-8E88-E6A796BA1303}" type="pres">
      <dgm:prSet presAssocID="{654DE0DE-A0B1-477E-BB35-0CE34DBF6A9B}" presName="thickLine" presStyleLbl="alignNode1" presStyleIdx="1" presStyleCnt="2"/>
      <dgm:spPr/>
    </dgm:pt>
    <dgm:pt modelId="{38F29F1C-1F09-4C2C-A103-132E51B36FFB}" type="pres">
      <dgm:prSet presAssocID="{654DE0DE-A0B1-477E-BB35-0CE34DBF6A9B}" presName="horz1" presStyleCnt="0"/>
      <dgm:spPr/>
    </dgm:pt>
    <dgm:pt modelId="{F7AB14D2-97EA-48B7-87E7-197CBB46B5ED}" type="pres">
      <dgm:prSet presAssocID="{654DE0DE-A0B1-477E-BB35-0CE34DBF6A9B}" presName="tx1" presStyleLbl="revTx" presStyleIdx="1" presStyleCnt="2"/>
      <dgm:spPr/>
    </dgm:pt>
    <dgm:pt modelId="{A18C53C1-3C81-4CA5-962B-853AED83AA3B}" type="pres">
      <dgm:prSet presAssocID="{654DE0DE-A0B1-477E-BB35-0CE34DBF6A9B}" presName="vert1" presStyleCnt="0"/>
      <dgm:spPr/>
    </dgm:pt>
  </dgm:ptLst>
  <dgm:cxnLst>
    <dgm:cxn modelId="{1AC46E15-159E-4AB1-946C-09D3F9FDD1AC}" srcId="{1289C677-3924-4D9B-892D-223A82AA2104}" destId="{654DE0DE-A0B1-477E-BB35-0CE34DBF6A9B}" srcOrd="1" destOrd="0" parTransId="{A6A26652-6932-4675-B7FD-F27C62EBDCA3}" sibTransId="{20335AC3-5BBB-4AB4-99AF-C9F068287349}"/>
    <dgm:cxn modelId="{17E7B456-A1C4-47AC-896B-AE70D2CEB79F}" srcId="{1289C677-3924-4D9B-892D-223A82AA2104}" destId="{388EB819-D11D-4A43-B5F6-EF0722664FBF}" srcOrd="0" destOrd="0" parTransId="{26A244D7-DAB3-4933-8FCE-E0E14B93F6E8}" sibTransId="{7F5B0E0A-B5E0-47CA-AE20-AD59506B5AC5}"/>
    <dgm:cxn modelId="{F61A21A0-E50C-4A73-9A07-71615E98E1F7}" type="presOf" srcId="{1289C677-3924-4D9B-892D-223A82AA2104}" destId="{052AC233-B703-4334-A71A-0AA55E808F6B}" srcOrd="0" destOrd="0" presId="urn:microsoft.com/office/officeart/2008/layout/LinedList"/>
    <dgm:cxn modelId="{27A3EABC-2D15-450D-A2FB-453CD00FE3BC}" type="presOf" srcId="{654DE0DE-A0B1-477E-BB35-0CE34DBF6A9B}" destId="{F7AB14D2-97EA-48B7-87E7-197CBB46B5ED}" srcOrd="0" destOrd="0" presId="urn:microsoft.com/office/officeart/2008/layout/LinedList"/>
    <dgm:cxn modelId="{28C5A9E2-F3EC-4A07-ABB2-BBE80E471380}" type="presOf" srcId="{388EB819-D11D-4A43-B5F6-EF0722664FBF}" destId="{16FB25FF-C844-4217-B5B6-D0BBC2B37444}" srcOrd="0" destOrd="0" presId="urn:microsoft.com/office/officeart/2008/layout/LinedList"/>
    <dgm:cxn modelId="{11CD2F5A-52B9-43A1-9305-CDB9B4A645B8}" type="presParOf" srcId="{052AC233-B703-4334-A71A-0AA55E808F6B}" destId="{E6F9DA94-9F24-4B19-B7E8-9E15A0C57887}" srcOrd="0" destOrd="0" presId="urn:microsoft.com/office/officeart/2008/layout/LinedList"/>
    <dgm:cxn modelId="{9CE3D603-C3A8-4CB5-970D-7CDF994B9885}" type="presParOf" srcId="{052AC233-B703-4334-A71A-0AA55E808F6B}" destId="{00FA46CB-8732-4993-B915-401729FA1689}" srcOrd="1" destOrd="0" presId="urn:microsoft.com/office/officeart/2008/layout/LinedList"/>
    <dgm:cxn modelId="{1DC5C7B6-1C05-4DD6-A965-C1D6A555637D}" type="presParOf" srcId="{00FA46CB-8732-4993-B915-401729FA1689}" destId="{16FB25FF-C844-4217-B5B6-D0BBC2B37444}" srcOrd="0" destOrd="0" presId="urn:microsoft.com/office/officeart/2008/layout/LinedList"/>
    <dgm:cxn modelId="{F4330175-7804-498B-9E01-6A2DCEFDECF3}" type="presParOf" srcId="{00FA46CB-8732-4993-B915-401729FA1689}" destId="{86AC768B-285B-4E64-92E9-653FCE6CA72E}" srcOrd="1" destOrd="0" presId="urn:microsoft.com/office/officeart/2008/layout/LinedList"/>
    <dgm:cxn modelId="{5B5C386D-F81D-487B-9CBF-B9260CBC0904}" type="presParOf" srcId="{052AC233-B703-4334-A71A-0AA55E808F6B}" destId="{384072C8-2D4B-44EA-8E88-E6A796BA1303}" srcOrd="2" destOrd="0" presId="urn:microsoft.com/office/officeart/2008/layout/LinedList"/>
    <dgm:cxn modelId="{2AA51418-4E31-42FA-9003-700D2C697F9E}" type="presParOf" srcId="{052AC233-B703-4334-A71A-0AA55E808F6B}" destId="{38F29F1C-1F09-4C2C-A103-132E51B36FFB}" srcOrd="3" destOrd="0" presId="urn:microsoft.com/office/officeart/2008/layout/LinedList"/>
    <dgm:cxn modelId="{9A4111AB-A6D7-4214-9678-EA8601DBA8F4}" type="presParOf" srcId="{38F29F1C-1F09-4C2C-A103-132E51B36FFB}" destId="{F7AB14D2-97EA-48B7-87E7-197CBB46B5ED}" srcOrd="0" destOrd="0" presId="urn:microsoft.com/office/officeart/2008/layout/LinedList"/>
    <dgm:cxn modelId="{60729AB3-2189-4427-B72B-A69190274F5D}" type="presParOf" srcId="{38F29F1C-1F09-4C2C-A103-132E51B36FFB}" destId="{A18C53C1-3C81-4CA5-962B-853AED83AA3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5090027-7DC4-48BB-A116-61EB747B4C0B}" type="doc">
      <dgm:prSet loTypeId="urn:microsoft.com/office/officeart/2005/8/layout/hierarchy1" loCatId="hierarchy" qsTypeId="urn:microsoft.com/office/officeart/2005/8/quickstyle/simple1" qsCatId="simple" csTypeId="urn:microsoft.com/office/officeart/2005/8/colors/colorful5" csCatId="colorful" phldr="1"/>
      <dgm:spPr/>
      <dgm:t>
        <a:bodyPr/>
        <a:lstStyle/>
        <a:p>
          <a:endParaRPr lang="en-US"/>
        </a:p>
      </dgm:t>
    </dgm:pt>
    <dgm:pt modelId="{0DB7C52B-7178-416D-BDAB-00B1184CC79F}">
      <dgm:prSet/>
      <dgm:spPr/>
      <dgm:t>
        <a:bodyPr/>
        <a:lstStyle/>
        <a:p>
          <a:r>
            <a:rPr lang="en-GB" b="0" i="0" dirty="0"/>
            <a:t>To understand market environment in which “Knockout” restaurant is dealing, it is very important to evaluate and analyses internal as well as external environment.</a:t>
          </a:r>
          <a:endParaRPr lang="en-US" dirty="0"/>
        </a:p>
      </dgm:t>
    </dgm:pt>
    <dgm:pt modelId="{7769F128-E79A-4A82-9958-B05B6C3FE8F4}" type="parTrans" cxnId="{D62A188B-73AA-4E3E-BBE1-0852AE222D44}">
      <dgm:prSet/>
      <dgm:spPr/>
      <dgm:t>
        <a:bodyPr/>
        <a:lstStyle/>
        <a:p>
          <a:endParaRPr lang="en-US"/>
        </a:p>
      </dgm:t>
    </dgm:pt>
    <dgm:pt modelId="{C0FB9869-5C6E-431A-8986-39E96DD6F0FE}" type="sibTrans" cxnId="{D62A188B-73AA-4E3E-BBE1-0852AE222D44}">
      <dgm:prSet/>
      <dgm:spPr/>
      <dgm:t>
        <a:bodyPr/>
        <a:lstStyle/>
        <a:p>
          <a:endParaRPr lang="en-US"/>
        </a:p>
      </dgm:t>
    </dgm:pt>
    <dgm:pt modelId="{2B5544C7-3493-4FBE-B1DA-EC35E0A16CC9}">
      <dgm:prSet/>
      <dgm:spPr/>
      <dgm:t>
        <a:bodyPr/>
        <a:lstStyle/>
        <a:p>
          <a:r>
            <a:rPr lang="en-GB" b="0" i="0" dirty="0"/>
            <a:t>For conducting environmental audit, SWOT can be used for analysing internal environment of “Knockout” and PESTLE for external environment of business.</a:t>
          </a:r>
          <a:endParaRPr lang="en-US" dirty="0"/>
        </a:p>
      </dgm:t>
    </dgm:pt>
    <dgm:pt modelId="{D9B63116-399E-4D84-BCA0-A557E06D1F92}" type="parTrans" cxnId="{928E01D2-6824-47E0-9B05-E4B2A72AD845}">
      <dgm:prSet/>
      <dgm:spPr/>
      <dgm:t>
        <a:bodyPr/>
        <a:lstStyle/>
        <a:p>
          <a:endParaRPr lang="en-US"/>
        </a:p>
      </dgm:t>
    </dgm:pt>
    <dgm:pt modelId="{DEE4AB7D-F00B-4463-93DC-0A31DE19BC8B}" type="sibTrans" cxnId="{928E01D2-6824-47E0-9B05-E4B2A72AD845}">
      <dgm:prSet/>
      <dgm:spPr/>
      <dgm:t>
        <a:bodyPr/>
        <a:lstStyle/>
        <a:p>
          <a:endParaRPr lang="en-US"/>
        </a:p>
      </dgm:t>
    </dgm:pt>
    <dgm:pt modelId="{57FA679A-DB17-4611-B62F-27B1C6597635}" type="pres">
      <dgm:prSet presAssocID="{25090027-7DC4-48BB-A116-61EB747B4C0B}" presName="hierChild1" presStyleCnt="0">
        <dgm:presLayoutVars>
          <dgm:chPref val="1"/>
          <dgm:dir/>
          <dgm:animOne val="branch"/>
          <dgm:animLvl val="lvl"/>
          <dgm:resizeHandles/>
        </dgm:presLayoutVars>
      </dgm:prSet>
      <dgm:spPr/>
    </dgm:pt>
    <dgm:pt modelId="{459656A2-1661-4241-83CF-FBDF55A9AB7D}" type="pres">
      <dgm:prSet presAssocID="{0DB7C52B-7178-416D-BDAB-00B1184CC79F}" presName="hierRoot1" presStyleCnt="0"/>
      <dgm:spPr/>
    </dgm:pt>
    <dgm:pt modelId="{D14D2682-FDAF-4EAD-9625-8DFD8E7E3CDD}" type="pres">
      <dgm:prSet presAssocID="{0DB7C52B-7178-416D-BDAB-00B1184CC79F}" presName="composite" presStyleCnt="0"/>
      <dgm:spPr/>
    </dgm:pt>
    <dgm:pt modelId="{F6B4AE66-CA7C-455D-B0FE-920A2C515892}" type="pres">
      <dgm:prSet presAssocID="{0DB7C52B-7178-416D-BDAB-00B1184CC79F}" presName="background" presStyleLbl="node0" presStyleIdx="0" presStyleCnt="2"/>
      <dgm:spPr/>
    </dgm:pt>
    <dgm:pt modelId="{9A74A039-8D06-4AF7-B667-2E4C1204C86F}" type="pres">
      <dgm:prSet presAssocID="{0DB7C52B-7178-416D-BDAB-00B1184CC79F}" presName="text" presStyleLbl="fgAcc0" presStyleIdx="0" presStyleCnt="2">
        <dgm:presLayoutVars>
          <dgm:chPref val="3"/>
        </dgm:presLayoutVars>
      </dgm:prSet>
      <dgm:spPr/>
    </dgm:pt>
    <dgm:pt modelId="{9CA94173-276E-45FE-83EF-99D5726AC486}" type="pres">
      <dgm:prSet presAssocID="{0DB7C52B-7178-416D-BDAB-00B1184CC79F}" presName="hierChild2" presStyleCnt="0"/>
      <dgm:spPr/>
    </dgm:pt>
    <dgm:pt modelId="{9526D254-7BFE-4918-8024-8D41D9ACC9E3}" type="pres">
      <dgm:prSet presAssocID="{2B5544C7-3493-4FBE-B1DA-EC35E0A16CC9}" presName="hierRoot1" presStyleCnt="0"/>
      <dgm:spPr/>
    </dgm:pt>
    <dgm:pt modelId="{64334226-7482-415D-B385-8F0B5B4D5B1D}" type="pres">
      <dgm:prSet presAssocID="{2B5544C7-3493-4FBE-B1DA-EC35E0A16CC9}" presName="composite" presStyleCnt="0"/>
      <dgm:spPr/>
    </dgm:pt>
    <dgm:pt modelId="{C6A77D1B-613D-44B3-A0AE-D9EFA8927749}" type="pres">
      <dgm:prSet presAssocID="{2B5544C7-3493-4FBE-B1DA-EC35E0A16CC9}" presName="background" presStyleLbl="node0" presStyleIdx="1" presStyleCnt="2"/>
      <dgm:spPr/>
    </dgm:pt>
    <dgm:pt modelId="{825C8B09-7860-40F9-AC58-76E0AE3D25B8}" type="pres">
      <dgm:prSet presAssocID="{2B5544C7-3493-4FBE-B1DA-EC35E0A16CC9}" presName="text" presStyleLbl="fgAcc0" presStyleIdx="1" presStyleCnt="2">
        <dgm:presLayoutVars>
          <dgm:chPref val="3"/>
        </dgm:presLayoutVars>
      </dgm:prSet>
      <dgm:spPr/>
    </dgm:pt>
    <dgm:pt modelId="{7DA4FAB0-383F-45F6-A52F-56F7E0E72984}" type="pres">
      <dgm:prSet presAssocID="{2B5544C7-3493-4FBE-B1DA-EC35E0A16CC9}" presName="hierChild2" presStyleCnt="0"/>
      <dgm:spPr/>
    </dgm:pt>
  </dgm:ptLst>
  <dgm:cxnLst>
    <dgm:cxn modelId="{51C20D58-3DB3-4AD8-AB3C-FA5EEE81DD8C}" type="presOf" srcId="{2B5544C7-3493-4FBE-B1DA-EC35E0A16CC9}" destId="{825C8B09-7860-40F9-AC58-76E0AE3D25B8}" srcOrd="0" destOrd="0" presId="urn:microsoft.com/office/officeart/2005/8/layout/hierarchy1"/>
    <dgm:cxn modelId="{BDE8627A-81A8-4437-A7D3-F91625F3B38B}" type="presOf" srcId="{25090027-7DC4-48BB-A116-61EB747B4C0B}" destId="{57FA679A-DB17-4611-B62F-27B1C6597635}" srcOrd="0" destOrd="0" presId="urn:microsoft.com/office/officeart/2005/8/layout/hierarchy1"/>
    <dgm:cxn modelId="{D62A188B-73AA-4E3E-BBE1-0852AE222D44}" srcId="{25090027-7DC4-48BB-A116-61EB747B4C0B}" destId="{0DB7C52B-7178-416D-BDAB-00B1184CC79F}" srcOrd="0" destOrd="0" parTransId="{7769F128-E79A-4A82-9958-B05B6C3FE8F4}" sibTransId="{C0FB9869-5C6E-431A-8986-39E96DD6F0FE}"/>
    <dgm:cxn modelId="{F59685AD-BF34-4FC0-B0B4-77181994F2CA}" type="presOf" srcId="{0DB7C52B-7178-416D-BDAB-00B1184CC79F}" destId="{9A74A039-8D06-4AF7-B667-2E4C1204C86F}" srcOrd="0" destOrd="0" presId="urn:microsoft.com/office/officeart/2005/8/layout/hierarchy1"/>
    <dgm:cxn modelId="{928E01D2-6824-47E0-9B05-E4B2A72AD845}" srcId="{25090027-7DC4-48BB-A116-61EB747B4C0B}" destId="{2B5544C7-3493-4FBE-B1DA-EC35E0A16CC9}" srcOrd="1" destOrd="0" parTransId="{D9B63116-399E-4D84-BCA0-A557E06D1F92}" sibTransId="{DEE4AB7D-F00B-4463-93DC-0A31DE19BC8B}"/>
    <dgm:cxn modelId="{3E96A207-BA0B-4861-92BF-79B25EED919E}" type="presParOf" srcId="{57FA679A-DB17-4611-B62F-27B1C6597635}" destId="{459656A2-1661-4241-83CF-FBDF55A9AB7D}" srcOrd="0" destOrd="0" presId="urn:microsoft.com/office/officeart/2005/8/layout/hierarchy1"/>
    <dgm:cxn modelId="{0EAC269E-2EBE-423A-89C5-ECFB250A4BDB}" type="presParOf" srcId="{459656A2-1661-4241-83CF-FBDF55A9AB7D}" destId="{D14D2682-FDAF-4EAD-9625-8DFD8E7E3CDD}" srcOrd="0" destOrd="0" presId="urn:microsoft.com/office/officeart/2005/8/layout/hierarchy1"/>
    <dgm:cxn modelId="{00739654-8DB8-4281-99F9-105971395F7F}" type="presParOf" srcId="{D14D2682-FDAF-4EAD-9625-8DFD8E7E3CDD}" destId="{F6B4AE66-CA7C-455D-B0FE-920A2C515892}" srcOrd="0" destOrd="0" presId="urn:microsoft.com/office/officeart/2005/8/layout/hierarchy1"/>
    <dgm:cxn modelId="{7942102B-432D-4C41-87C5-51ED88602866}" type="presParOf" srcId="{D14D2682-FDAF-4EAD-9625-8DFD8E7E3CDD}" destId="{9A74A039-8D06-4AF7-B667-2E4C1204C86F}" srcOrd="1" destOrd="0" presId="urn:microsoft.com/office/officeart/2005/8/layout/hierarchy1"/>
    <dgm:cxn modelId="{C0C295B0-9DDF-45BF-A87C-A96C95858340}" type="presParOf" srcId="{459656A2-1661-4241-83CF-FBDF55A9AB7D}" destId="{9CA94173-276E-45FE-83EF-99D5726AC486}" srcOrd="1" destOrd="0" presId="urn:microsoft.com/office/officeart/2005/8/layout/hierarchy1"/>
    <dgm:cxn modelId="{0DCCB0F4-3695-4B65-9954-9ACC566E62D4}" type="presParOf" srcId="{57FA679A-DB17-4611-B62F-27B1C6597635}" destId="{9526D254-7BFE-4918-8024-8D41D9ACC9E3}" srcOrd="1" destOrd="0" presId="urn:microsoft.com/office/officeart/2005/8/layout/hierarchy1"/>
    <dgm:cxn modelId="{4113EBE2-64C9-400B-8920-BE5BB064C423}" type="presParOf" srcId="{9526D254-7BFE-4918-8024-8D41D9ACC9E3}" destId="{64334226-7482-415D-B385-8F0B5B4D5B1D}" srcOrd="0" destOrd="0" presId="urn:microsoft.com/office/officeart/2005/8/layout/hierarchy1"/>
    <dgm:cxn modelId="{E1AEA8D0-8C94-45B3-B10B-7AEB7D30B5AF}" type="presParOf" srcId="{64334226-7482-415D-B385-8F0B5B4D5B1D}" destId="{C6A77D1B-613D-44B3-A0AE-D9EFA8927749}" srcOrd="0" destOrd="0" presId="urn:microsoft.com/office/officeart/2005/8/layout/hierarchy1"/>
    <dgm:cxn modelId="{469C4CEB-A0DD-4753-88E8-D224BAD145D2}" type="presParOf" srcId="{64334226-7482-415D-B385-8F0B5B4D5B1D}" destId="{825C8B09-7860-40F9-AC58-76E0AE3D25B8}" srcOrd="1" destOrd="0" presId="urn:microsoft.com/office/officeart/2005/8/layout/hierarchy1"/>
    <dgm:cxn modelId="{D02AD8F1-02E6-474A-8D62-9E792ED45D3F}" type="presParOf" srcId="{9526D254-7BFE-4918-8024-8D41D9ACC9E3}" destId="{7DA4FAB0-383F-45F6-A52F-56F7E0E7298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F3AB468-2712-437B-81B3-EC091FE3A19A}" type="doc">
      <dgm:prSet loTypeId="urn:microsoft.com/office/officeart/2005/8/layout/matrix1" loCatId="matrix" qsTypeId="urn:microsoft.com/office/officeart/2005/8/quickstyle/3d7" qsCatId="3D" csTypeId="urn:microsoft.com/office/officeart/2005/8/colors/colorful1" csCatId="colorful" phldr="1"/>
      <dgm:spPr/>
      <dgm:t>
        <a:bodyPr/>
        <a:lstStyle/>
        <a:p>
          <a:endParaRPr lang="en-GB"/>
        </a:p>
      </dgm:t>
    </dgm:pt>
    <dgm:pt modelId="{CC3507AD-79C4-410D-961D-4F523040CE17}">
      <dgm:prSet phldrT="[Text]" custT="1"/>
      <dgm:spPr/>
      <dgm:t>
        <a:bodyPr/>
        <a:lstStyle/>
        <a:p>
          <a:r>
            <a:rPr lang="en-GB" sz="2400" dirty="0">
              <a:latin typeface="Arial" panose="020B0604020202020204" pitchFamily="34" charset="0"/>
              <a:cs typeface="Arial" panose="020B0604020202020204" pitchFamily="34" charset="0"/>
            </a:rPr>
            <a:t>SWOT</a:t>
          </a:r>
        </a:p>
        <a:p>
          <a:r>
            <a:rPr lang="en-GB" sz="2400" dirty="0">
              <a:latin typeface="Arial" panose="020B0604020202020204" pitchFamily="34" charset="0"/>
              <a:cs typeface="Arial" panose="020B0604020202020204" pitchFamily="34" charset="0"/>
            </a:rPr>
            <a:t>“KNOCKOUT”</a:t>
          </a:r>
        </a:p>
      </dgm:t>
    </dgm:pt>
    <dgm:pt modelId="{2491057D-B038-4E2B-BDAE-6324ABDCCB3B}" type="parTrans" cxnId="{619FBEB6-DC5A-4808-81EE-8450997F2D40}">
      <dgm:prSet/>
      <dgm:spPr/>
      <dgm:t>
        <a:bodyPr/>
        <a:lstStyle/>
        <a:p>
          <a:endParaRPr lang="en-GB"/>
        </a:p>
      </dgm:t>
    </dgm:pt>
    <dgm:pt modelId="{2F610C1F-E413-4EA2-A6DB-007FB237EB8F}" type="sibTrans" cxnId="{619FBEB6-DC5A-4808-81EE-8450997F2D40}">
      <dgm:prSet/>
      <dgm:spPr/>
      <dgm:t>
        <a:bodyPr/>
        <a:lstStyle/>
        <a:p>
          <a:endParaRPr lang="en-GB"/>
        </a:p>
      </dgm:t>
    </dgm:pt>
    <dgm:pt modelId="{0055675C-5998-4722-9680-33FF56BE6716}">
      <dgm:prSet phldrT="[Text]" custT="1"/>
      <dgm:spPr/>
      <dgm:t>
        <a:bodyPr/>
        <a:lstStyle/>
        <a:p>
          <a:pPr algn="ctr">
            <a:buNone/>
          </a:pPr>
          <a:r>
            <a:rPr lang="en-GB" sz="2800" dirty="0">
              <a:latin typeface="Arial" panose="020B0604020202020204" pitchFamily="34" charset="0"/>
              <a:cs typeface="Arial" panose="020B0604020202020204" pitchFamily="34" charset="0"/>
            </a:rPr>
            <a:t>STRENGTHS</a:t>
          </a:r>
        </a:p>
        <a:p>
          <a:pPr algn="l">
            <a:buFont typeface="Arial" panose="020B0604020202020204" pitchFamily="34" charset="0"/>
            <a:buNone/>
          </a:pPr>
          <a:r>
            <a:rPr lang="en-GB" sz="2400" dirty="0">
              <a:latin typeface="Arial" panose="020B0604020202020204" pitchFamily="34" charset="0"/>
              <a:cs typeface="Arial" panose="020B0604020202020204" pitchFamily="34" charset="0"/>
            </a:rPr>
            <a:t>Fresh and good quality food</a:t>
          </a:r>
        </a:p>
        <a:p>
          <a:pPr algn="l">
            <a:buFont typeface="Arial" panose="020B0604020202020204" pitchFamily="34" charset="0"/>
            <a:buChar char="•"/>
          </a:pPr>
          <a:r>
            <a:rPr lang="en-GB" sz="2400" dirty="0">
              <a:latin typeface="Arial" panose="020B0604020202020204" pitchFamily="34" charset="0"/>
              <a:cs typeface="Arial" panose="020B0604020202020204" pitchFamily="34" charset="0"/>
            </a:rPr>
            <a:t>Team of restaurant is well qualified, experienced and highly enthusiastic about their work</a:t>
          </a:r>
        </a:p>
      </dgm:t>
    </dgm:pt>
    <dgm:pt modelId="{BE693C06-2B82-4AD7-BEBD-B9CC166F60EE}" type="parTrans" cxnId="{AF0C15E3-62EB-4CD4-848F-A3E5F2E6AEAB}">
      <dgm:prSet/>
      <dgm:spPr/>
      <dgm:t>
        <a:bodyPr/>
        <a:lstStyle/>
        <a:p>
          <a:endParaRPr lang="en-GB"/>
        </a:p>
      </dgm:t>
    </dgm:pt>
    <dgm:pt modelId="{E321ED7B-83C7-4C11-9DC9-C7524F3D474E}" type="sibTrans" cxnId="{AF0C15E3-62EB-4CD4-848F-A3E5F2E6AEAB}">
      <dgm:prSet/>
      <dgm:spPr/>
      <dgm:t>
        <a:bodyPr/>
        <a:lstStyle/>
        <a:p>
          <a:endParaRPr lang="en-GB"/>
        </a:p>
      </dgm:t>
    </dgm:pt>
    <dgm:pt modelId="{C89C79DD-EFAB-4C96-BE32-7BE73C2201F5}">
      <dgm:prSet phldrT="[Text]" custT="1"/>
      <dgm:spPr/>
      <dgm:t>
        <a:bodyPr/>
        <a:lstStyle/>
        <a:p>
          <a:pPr algn="ctr"/>
          <a:r>
            <a:rPr lang="en-GB" sz="2800" dirty="0">
              <a:latin typeface="Arial" panose="020B0604020202020204" pitchFamily="34" charset="0"/>
              <a:cs typeface="Arial" panose="020B0604020202020204" pitchFamily="34" charset="0"/>
            </a:rPr>
            <a:t>WEAKNESSES</a:t>
          </a:r>
        </a:p>
        <a:p>
          <a:pPr algn="l"/>
          <a:r>
            <a:rPr lang="en-GB" sz="2400" dirty="0">
              <a:latin typeface="Arial" panose="020B0604020202020204" pitchFamily="34" charset="0"/>
              <a:cs typeface="Arial" panose="020B0604020202020204" pitchFamily="34" charset="0"/>
            </a:rPr>
            <a:t>New restaurant open in market</a:t>
          </a:r>
        </a:p>
        <a:p>
          <a:pPr algn="l"/>
          <a:r>
            <a:rPr lang="en-GB" sz="2400" dirty="0">
              <a:latin typeface="Arial" panose="020B0604020202020204" pitchFamily="34" charset="0"/>
              <a:cs typeface="Arial" panose="020B0604020202020204" pitchFamily="34" charset="0"/>
            </a:rPr>
            <a:t>There is not enough space for large gathering</a:t>
          </a:r>
        </a:p>
        <a:p>
          <a:pPr algn="l"/>
          <a:r>
            <a:rPr lang="en-GB" sz="2400" dirty="0">
              <a:latin typeface="Arial" panose="020B0604020202020204" pitchFamily="34" charset="0"/>
              <a:cs typeface="Arial" panose="020B0604020202020204" pitchFamily="34" charset="0"/>
            </a:rPr>
            <a:t>Marketing team needs to work effectively to overcome this weakness </a:t>
          </a:r>
        </a:p>
      </dgm:t>
    </dgm:pt>
    <dgm:pt modelId="{BFAD911D-31CF-4B3F-B3A5-779954C318AD}" type="parTrans" cxnId="{1FB2976A-401B-4745-A0BA-59CCDE911179}">
      <dgm:prSet/>
      <dgm:spPr/>
      <dgm:t>
        <a:bodyPr/>
        <a:lstStyle/>
        <a:p>
          <a:endParaRPr lang="en-GB"/>
        </a:p>
      </dgm:t>
    </dgm:pt>
    <dgm:pt modelId="{AD82CCB0-4391-4AF1-BC16-65DFAAD1F259}" type="sibTrans" cxnId="{1FB2976A-401B-4745-A0BA-59CCDE911179}">
      <dgm:prSet/>
      <dgm:spPr/>
      <dgm:t>
        <a:bodyPr/>
        <a:lstStyle/>
        <a:p>
          <a:endParaRPr lang="en-GB"/>
        </a:p>
      </dgm:t>
    </dgm:pt>
    <dgm:pt modelId="{578D1850-A601-4251-B7D9-B5C7BA1D767A}">
      <dgm:prSet phldrT="[Text]" custT="1"/>
      <dgm:spPr/>
      <dgm:t>
        <a:bodyPr/>
        <a:lstStyle/>
        <a:p>
          <a:pPr algn="ctr"/>
          <a:r>
            <a:rPr lang="en-GB" sz="2800" dirty="0">
              <a:latin typeface="Arial" panose="020B0604020202020204" pitchFamily="34" charset="0"/>
              <a:cs typeface="Arial" panose="020B0604020202020204" pitchFamily="34" charset="0"/>
            </a:rPr>
            <a:t>OPPORTUNITIES</a:t>
          </a:r>
        </a:p>
        <a:p>
          <a:pPr algn="l"/>
          <a:r>
            <a:rPr lang="en-GB" sz="2400" dirty="0">
              <a:latin typeface="Arial" panose="020B0604020202020204" pitchFamily="34" charset="0"/>
              <a:cs typeface="Arial" panose="020B0604020202020204" pitchFamily="34" charset="0"/>
            </a:rPr>
            <a:t>Can add healthier food in menu</a:t>
          </a:r>
        </a:p>
        <a:p>
          <a:pPr algn="l"/>
          <a:r>
            <a:rPr lang="en-GB" sz="2400" dirty="0">
              <a:latin typeface="Arial" panose="020B0604020202020204" pitchFamily="34" charset="0"/>
              <a:cs typeface="Arial" panose="020B0604020202020204" pitchFamily="34" charset="0"/>
            </a:rPr>
            <a:t>Is located in centre place</a:t>
          </a:r>
        </a:p>
        <a:p>
          <a:pPr algn="l"/>
          <a:endParaRPr lang="en-GB" sz="2400" dirty="0">
            <a:latin typeface="Arial" panose="020B0604020202020204" pitchFamily="34" charset="0"/>
            <a:cs typeface="Arial" panose="020B0604020202020204" pitchFamily="34" charset="0"/>
          </a:endParaRPr>
        </a:p>
      </dgm:t>
    </dgm:pt>
    <dgm:pt modelId="{A1732E01-3F2D-4E64-BC7A-ECE0A7DDC711}" type="parTrans" cxnId="{B8300C18-C07B-44F4-ADF6-E1FF0FBA6C1C}">
      <dgm:prSet/>
      <dgm:spPr/>
      <dgm:t>
        <a:bodyPr/>
        <a:lstStyle/>
        <a:p>
          <a:endParaRPr lang="en-GB"/>
        </a:p>
      </dgm:t>
    </dgm:pt>
    <dgm:pt modelId="{B55DAA71-7BFD-4716-B1AE-461CDC6AA21E}" type="sibTrans" cxnId="{B8300C18-C07B-44F4-ADF6-E1FF0FBA6C1C}">
      <dgm:prSet/>
      <dgm:spPr/>
      <dgm:t>
        <a:bodyPr/>
        <a:lstStyle/>
        <a:p>
          <a:endParaRPr lang="en-GB"/>
        </a:p>
      </dgm:t>
    </dgm:pt>
    <dgm:pt modelId="{3206248A-60CA-42BF-A40D-690C57359297}">
      <dgm:prSet phldrT="[Text]" custT="1"/>
      <dgm:spPr/>
      <dgm:t>
        <a:bodyPr/>
        <a:lstStyle/>
        <a:p>
          <a:pPr algn="ctr"/>
          <a:r>
            <a:rPr lang="en-GB" sz="2800" dirty="0">
              <a:latin typeface="Arial" panose="020B0604020202020204" pitchFamily="34" charset="0"/>
              <a:cs typeface="Arial" panose="020B0604020202020204" pitchFamily="34" charset="0"/>
            </a:rPr>
            <a:t>THREATS</a:t>
          </a:r>
        </a:p>
        <a:p>
          <a:pPr algn="l"/>
          <a:r>
            <a:rPr lang="en-GB" sz="2400" dirty="0">
              <a:latin typeface="Arial" panose="020B0604020202020204" pitchFamily="34" charset="0"/>
              <a:cs typeface="Arial" panose="020B0604020202020204" pitchFamily="34" charset="0"/>
            </a:rPr>
            <a:t>Some rival businesses are offering home delivery and takeaway facilitates to customers</a:t>
          </a:r>
        </a:p>
        <a:p>
          <a:pPr algn="l"/>
          <a:r>
            <a:rPr lang="en-GB" sz="2400" dirty="0">
              <a:latin typeface="Arial" panose="020B0604020202020204" pitchFamily="34" charset="0"/>
              <a:cs typeface="Arial" panose="020B0604020202020204" pitchFamily="34" charset="0"/>
            </a:rPr>
            <a:t>Change in taste of customer is also threat to customer</a:t>
          </a:r>
        </a:p>
      </dgm:t>
    </dgm:pt>
    <dgm:pt modelId="{98D3FA6B-F102-456C-824B-02EABDF18F59}" type="parTrans" cxnId="{733991F0-378D-44B2-B053-AA48F5E81A7C}">
      <dgm:prSet/>
      <dgm:spPr/>
      <dgm:t>
        <a:bodyPr/>
        <a:lstStyle/>
        <a:p>
          <a:endParaRPr lang="en-GB"/>
        </a:p>
      </dgm:t>
    </dgm:pt>
    <dgm:pt modelId="{3E96ECFB-F964-4388-9ED4-133DFBA53DF1}" type="sibTrans" cxnId="{733991F0-378D-44B2-B053-AA48F5E81A7C}">
      <dgm:prSet/>
      <dgm:spPr/>
      <dgm:t>
        <a:bodyPr/>
        <a:lstStyle/>
        <a:p>
          <a:endParaRPr lang="en-GB"/>
        </a:p>
      </dgm:t>
    </dgm:pt>
    <dgm:pt modelId="{357A50A1-CE66-474E-B305-E7298A73953E}" type="pres">
      <dgm:prSet presAssocID="{9F3AB468-2712-437B-81B3-EC091FE3A19A}" presName="diagram" presStyleCnt="0">
        <dgm:presLayoutVars>
          <dgm:chMax val="1"/>
          <dgm:dir/>
          <dgm:animLvl val="ctr"/>
          <dgm:resizeHandles val="exact"/>
        </dgm:presLayoutVars>
      </dgm:prSet>
      <dgm:spPr/>
    </dgm:pt>
    <dgm:pt modelId="{3A9AEA59-C405-4A96-80B0-D2ABD3D19301}" type="pres">
      <dgm:prSet presAssocID="{9F3AB468-2712-437B-81B3-EC091FE3A19A}" presName="matrix" presStyleCnt="0"/>
      <dgm:spPr/>
    </dgm:pt>
    <dgm:pt modelId="{A98C8123-B3FD-428C-9188-C6897B39A597}" type="pres">
      <dgm:prSet presAssocID="{9F3AB468-2712-437B-81B3-EC091FE3A19A}" presName="tile1" presStyleLbl="node1" presStyleIdx="0" presStyleCnt="4" custLinFactNeighborX="1211" custLinFactNeighborY="1790"/>
      <dgm:spPr/>
    </dgm:pt>
    <dgm:pt modelId="{E5B8917B-E232-4D9B-ACAD-29EA934E8995}" type="pres">
      <dgm:prSet presAssocID="{9F3AB468-2712-437B-81B3-EC091FE3A19A}" presName="tile1text" presStyleLbl="node1" presStyleIdx="0" presStyleCnt="4">
        <dgm:presLayoutVars>
          <dgm:chMax val="0"/>
          <dgm:chPref val="0"/>
          <dgm:bulletEnabled val="1"/>
        </dgm:presLayoutVars>
      </dgm:prSet>
      <dgm:spPr/>
    </dgm:pt>
    <dgm:pt modelId="{9F0D6115-8798-4C55-9437-9FCD1B54E0A9}" type="pres">
      <dgm:prSet presAssocID="{9F3AB468-2712-437B-81B3-EC091FE3A19A}" presName="tile2" presStyleLbl="node1" presStyleIdx="1" presStyleCnt="4" custLinFactNeighborX="1879" custLinFactNeighborY="-1351"/>
      <dgm:spPr/>
    </dgm:pt>
    <dgm:pt modelId="{462FFD18-B0E9-4034-92A5-B4FEB4A3D00A}" type="pres">
      <dgm:prSet presAssocID="{9F3AB468-2712-437B-81B3-EC091FE3A19A}" presName="tile2text" presStyleLbl="node1" presStyleIdx="1" presStyleCnt="4">
        <dgm:presLayoutVars>
          <dgm:chMax val="0"/>
          <dgm:chPref val="0"/>
          <dgm:bulletEnabled val="1"/>
        </dgm:presLayoutVars>
      </dgm:prSet>
      <dgm:spPr/>
    </dgm:pt>
    <dgm:pt modelId="{616F835B-2BD7-4A16-950E-A6041034BAE4}" type="pres">
      <dgm:prSet presAssocID="{9F3AB468-2712-437B-81B3-EC091FE3A19A}" presName="tile3" presStyleLbl="node1" presStyleIdx="2" presStyleCnt="4" custScaleX="98608"/>
      <dgm:spPr/>
    </dgm:pt>
    <dgm:pt modelId="{9E817D1E-6874-46A2-8FDB-CA2D918DA711}" type="pres">
      <dgm:prSet presAssocID="{9F3AB468-2712-437B-81B3-EC091FE3A19A}" presName="tile3text" presStyleLbl="node1" presStyleIdx="2" presStyleCnt="4">
        <dgm:presLayoutVars>
          <dgm:chMax val="0"/>
          <dgm:chPref val="0"/>
          <dgm:bulletEnabled val="1"/>
        </dgm:presLayoutVars>
      </dgm:prSet>
      <dgm:spPr/>
    </dgm:pt>
    <dgm:pt modelId="{611A65DA-FB38-4E6E-93C3-6EDEE4CB8D68}" type="pres">
      <dgm:prSet presAssocID="{9F3AB468-2712-437B-81B3-EC091FE3A19A}" presName="tile4" presStyleLbl="node1" presStyleIdx="3" presStyleCnt="4"/>
      <dgm:spPr/>
    </dgm:pt>
    <dgm:pt modelId="{07CB540E-213C-4888-9EB5-F6462F605FAE}" type="pres">
      <dgm:prSet presAssocID="{9F3AB468-2712-437B-81B3-EC091FE3A19A}" presName="tile4text" presStyleLbl="node1" presStyleIdx="3" presStyleCnt="4">
        <dgm:presLayoutVars>
          <dgm:chMax val="0"/>
          <dgm:chPref val="0"/>
          <dgm:bulletEnabled val="1"/>
        </dgm:presLayoutVars>
      </dgm:prSet>
      <dgm:spPr/>
    </dgm:pt>
    <dgm:pt modelId="{8B4BA694-5D5B-45BC-A5FC-140808776AE2}" type="pres">
      <dgm:prSet presAssocID="{9F3AB468-2712-437B-81B3-EC091FE3A19A}" presName="centerTile" presStyleLbl="fgShp" presStyleIdx="0" presStyleCnt="1">
        <dgm:presLayoutVars>
          <dgm:chMax val="0"/>
          <dgm:chPref val="0"/>
        </dgm:presLayoutVars>
      </dgm:prSet>
      <dgm:spPr/>
    </dgm:pt>
  </dgm:ptLst>
  <dgm:cxnLst>
    <dgm:cxn modelId="{DC886E05-BD37-4AD3-A4FF-BABC933F6EEA}" type="presOf" srcId="{9F3AB468-2712-437B-81B3-EC091FE3A19A}" destId="{357A50A1-CE66-474E-B305-E7298A73953E}" srcOrd="0" destOrd="0" presId="urn:microsoft.com/office/officeart/2005/8/layout/matrix1"/>
    <dgm:cxn modelId="{B8300C18-C07B-44F4-ADF6-E1FF0FBA6C1C}" srcId="{CC3507AD-79C4-410D-961D-4F523040CE17}" destId="{578D1850-A601-4251-B7D9-B5C7BA1D767A}" srcOrd="2" destOrd="0" parTransId="{A1732E01-3F2D-4E64-BC7A-ECE0A7DDC711}" sibTransId="{B55DAA71-7BFD-4716-B1AE-461CDC6AA21E}"/>
    <dgm:cxn modelId="{AABB283F-E821-4EF1-8480-4CD441EFC012}" type="presOf" srcId="{0055675C-5998-4722-9680-33FF56BE6716}" destId="{A98C8123-B3FD-428C-9188-C6897B39A597}" srcOrd="0" destOrd="0" presId="urn:microsoft.com/office/officeart/2005/8/layout/matrix1"/>
    <dgm:cxn modelId="{8BE7EC3F-9628-4FFA-8473-252B6D1D3137}" type="presOf" srcId="{3206248A-60CA-42BF-A40D-690C57359297}" destId="{611A65DA-FB38-4E6E-93C3-6EDEE4CB8D68}" srcOrd="0" destOrd="0" presId="urn:microsoft.com/office/officeart/2005/8/layout/matrix1"/>
    <dgm:cxn modelId="{96DCCF42-8045-458C-8569-FE28CCF597EC}" type="presOf" srcId="{578D1850-A601-4251-B7D9-B5C7BA1D767A}" destId="{9E817D1E-6874-46A2-8FDB-CA2D918DA711}" srcOrd="1" destOrd="0" presId="urn:microsoft.com/office/officeart/2005/8/layout/matrix1"/>
    <dgm:cxn modelId="{1FB2976A-401B-4745-A0BA-59CCDE911179}" srcId="{CC3507AD-79C4-410D-961D-4F523040CE17}" destId="{C89C79DD-EFAB-4C96-BE32-7BE73C2201F5}" srcOrd="1" destOrd="0" parTransId="{BFAD911D-31CF-4B3F-B3A5-779954C318AD}" sibTransId="{AD82CCB0-4391-4AF1-BC16-65DFAAD1F259}"/>
    <dgm:cxn modelId="{947C3B59-61C1-4921-8B73-D69CDA9FD270}" type="presOf" srcId="{578D1850-A601-4251-B7D9-B5C7BA1D767A}" destId="{616F835B-2BD7-4A16-950E-A6041034BAE4}" srcOrd="0" destOrd="0" presId="urn:microsoft.com/office/officeart/2005/8/layout/matrix1"/>
    <dgm:cxn modelId="{F0396896-0541-41F7-A5E9-EA3DA75CD8C6}" type="presOf" srcId="{CC3507AD-79C4-410D-961D-4F523040CE17}" destId="{8B4BA694-5D5B-45BC-A5FC-140808776AE2}" srcOrd="0" destOrd="0" presId="urn:microsoft.com/office/officeart/2005/8/layout/matrix1"/>
    <dgm:cxn modelId="{CB71B19E-55C6-480A-97A4-6BBF48B128AB}" type="presOf" srcId="{C89C79DD-EFAB-4C96-BE32-7BE73C2201F5}" destId="{9F0D6115-8798-4C55-9437-9FCD1B54E0A9}" srcOrd="0" destOrd="0" presId="urn:microsoft.com/office/officeart/2005/8/layout/matrix1"/>
    <dgm:cxn modelId="{A497D6A0-4E07-4FF9-87FE-D93D5ECF55F5}" type="presOf" srcId="{0055675C-5998-4722-9680-33FF56BE6716}" destId="{E5B8917B-E232-4D9B-ACAD-29EA934E8995}" srcOrd="1" destOrd="0" presId="urn:microsoft.com/office/officeart/2005/8/layout/matrix1"/>
    <dgm:cxn modelId="{619FBEB6-DC5A-4808-81EE-8450997F2D40}" srcId="{9F3AB468-2712-437B-81B3-EC091FE3A19A}" destId="{CC3507AD-79C4-410D-961D-4F523040CE17}" srcOrd="0" destOrd="0" parTransId="{2491057D-B038-4E2B-BDAE-6324ABDCCB3B}" sibTransId="{2F610C1F-E413-4EA2-A6DB-007FB237EB8F}"/>
    <dgm:cxn modelId="{97A05BBC-7AB3-4122-823F-C88C7EBE6108}" type="presOf" srcId="{C89C79DD-EFAB-4C96-BE32-7BE73C2201F5}" destId="{462FFD18-B0E9-4034-92A5-B4FEB4A3D00A}" srcOrd="1" destOrd="0" presId="urn:microsoft.com/office/officeart/2005/8/layout/matrix1"/>
    <dgm:cxn modelId="{AF0C15E3-62EB-4CD4-848F-A3E5F2E6AEAB}" srcId="{CC3507AD-79C4-410D-961D-4F523040CE17}" destId="{0055675C-5998-4722-9680-33FF56BE6716}" srcOrd="0" destOrd="0" parTransId="{BE693C06-2B82-4AD7-BEBD-B9CC166F60EE}" sibTransId="{E321ED7B-83C7-4C11-9DC9-C7524F3D474E}"/>
    <dgm:cxn modelId="{733991F0-378D-44B2-B053-AA48F5E81A7C}" srcId="{CC3507AD-79C4-410D-961D-4F523040CE17}" destId="{3206248A-60CA-42BF-A40D-690C57359297}" srcOrd="3" destOrd="0" parTransId="{98D3FA6B-F102-456C-824B-02EABDF18F59}" sibTransId="{3E96ECFB-F964-4388-9ED4-133DFBA53DF1}"/>
    <dgm:cxn modelId="{82A074F7-E67A-4ECC-9059-D02AD7A535CB}" type="presOf" srcId="{3206248A-60CA-42BF-A40D-690C57359297}" destId="{07CB540E-213C-4888-9EB5-F6462F605FAE}" srcOrd="1" destOrd="0" presId="urn:microsoft.com/office/officeart/2005/8/layout/matrix1"/>
    <dgm:cxn modelId="{45F6AB16-CC56-45E4-A1A5-B885E69B79AA}" type="presParOf" srcId="{357A50A1-CE66-474E-B305-E7298A73953E}" destId="{3A9AEA59-C405-4A96-80B0-D2ABD3D19301}" srcOrd="0" destOrd="0" presId="urn:microsoft.com/office/officeart/2005/8/layout/matrix1"/>
    <dgm:cxn modelId="{D403D64C-04D0-484B-9716-6E08A8855CD2}" type="presParOf" srcId="{3A9AEA59-C405-4A96-80B0-D2ABD3D19301}" destId="{A98C8123-B3FD-428C-9188-C6897B39A597}" srcOrd="0" destOrd="0" presId="urn:microsoft.com/office/officeart/2005/8/layout/matrix1"/>
    <dgm:cxn modelId="{58A1A4A5-809E-4062-A1E4-0C05721D1537}" type="presParOf" srcId="{3A9AEA59-C405-4A96-80B0-D2ABD3D19301}" destId="{E5B8917B-E232-4D9B-ACAD-29EA934E8995}" srcOrd="1" destOrd="0" presId="urn:microsoft.com/office/officeart/2005/8/layout/matrix1"/>
    <dgm:cxn modelId="{7FE082BC-5C5D-490F-B80B-A81EBAB46505}" type="presParOf" srcId="{3A9AEA59-C405-4A96-80B0-D2ABD3D19301}" destId="{9F0D6115-8798-4C55-9437-9FCD1B54E0A9}" srcOrd="2" destOrd="0" presId="urn:microsoft.com/office/officeart/2005/8/layout/matrix1"/>
    <dgm:cxn modelId="{BB79DC93-5946-43B9-9E22-9FEB47E9D91A}" type="presParOf" srcId="{3A9AEA59-C405-4A96-80B0-D2ABD3D19301}" destId="{462FFD18-B0E9-4034-92A5-B4FEB4A3D00A}" srcOrd="3" destOrd="0" presId="urn:microsoft.com/office/officeart/2005/8/layout/matrix1"/>
    <dgm:cxn modelId="{4F3E6E49-D6ED-4634-BB0E-0F12B0938DDE}" type="presParOf" srcId="{3A9AEA59-C405-4A96-80B0-D2ABD3D19301}" destId="{616F835B-2BD7-4A16-950E-A6041034BAE4}" srcOrd="4" destOrd="0" presId="urn:microsoft.com/office/officeart/2005/8/layout/matrix1"/>
    <dgm:cxn modelId="{85265169-B589-45ED-B240-A121DC9E8050}" type="presParOf" srcId="{3A9AEA59-C405-4A96-80B0-D2ABD3D19301}" destId="{9E817D1E-6874-46A2-8FDB-CA2D918DA711}" srcOrd="5" destOrd="0" presId="urn:microsoft.com/office/officeart/2005/8/layout/matrix1"/>
    <dgm:cxn modelId="{C2A945DC-F777-4792-939E-667A5370A95A}" type="presParOf" srcId="{3A9AEA59-C405-4A96-80B0-D2ABD3D19301}" destId="{611A65DA-FB38-4E6E-93C3-6EDEE4CB8D68}" srcOrd="6" destOrd="0" presId="urn:microsoft.com/office/officeart/2005/8/layout/matrix1"/>
    <dgm:cxn modelId="{A0E2BDBA-16E0-4A6A-97FC-8FAAED8E4354}" type="presParOf" srcId="{3A9AEA59-C405-4A96-80B0-D2ABD3D19301}" destId="{07CB540E-213C-4888-9EB5-F6462F605FAE}" srcOrd="7" destOrd="0" presId="urn:microsoft.com/office/officeart/2005/8/layout/matrix1"/>
    <dgm:cxn modelId="{070BDB4F-39E1-4A18-8D99-DDC0FA11710E}" type="presParOf" srcId="{357A50A1-CE66-474E-B305-E7298A73953E}" destId="{8B4BA694-5D5B-45BC-A5FC-140808776AE2}"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269A89C-A1DE-4E99-BB80-4BE37FBF7D99}" type="doc">
      <dgm:prSet loTypeId="urn:microsoft.com/office/officeart/2005/8/layout/hList3" loCatId="list" qsTypeId="urn:microsoft.com/office/officeart/2005/8/quickstyle/simple1" qsCatId="simple" csTypeId="urn:microsoft.com/office/officeart/2005/8/colors/accent0_3" csCatId="mainScheme" phldr="1"/>
      <dgm:spPr/>
      <dgm:t>
        <a:bodyPr/>
        <a:lstStyle/>
        <a:p>
          <a:endParaRPr lang="en-GB"/>
        </a:p>
      </dgm:t>
    </dgm:pt>
    <dgm:pt modelId="{54E610D3-B5C7-4663-B4F3-252BFD3174D9}">
      <dgm:prSet phldrT="[Text]"/>
      <dgm:spPr/>
      <dgm:t>
        <a:bodyPr/>
        <a:lstStyle/>
        <a:p>
          <a:r>
            <a:rPr lang="en-GB" dirty="0"/>
            <a:t>PESTLE ANALYSES</a:t>
          </a:r>
        </a:p>
      </dgm:t>
    </dgm:pt>
    <dgm:pt modelId="{B0DDB6F4-A7AF-4AE0-B82A-396041910DE0}" type="parTrans" cxnId="{684C6524-E800-4A52-929A-D022C745197A}">
      <dgm:prSet/>
      <dgm:spPr/>
      <dgm:t>
        <a:bodyPr/>
        <a:lstStyle/>
        <a:p>
          <a:endParaRPr lang="en-GB"/>
        </a:p>
      </dgm:t>
    </dgm:pt>
    <dgm:pt modelId="{DB3572F7-19B9-45A6-B62D-629E6185E871}" type="sibTrans" cxnId="{684C6524-E800-4A52-929A-D022C745197A}">
      <dgm:prSet/>
      <dgm:spPr/>
      <dgm:t>
        <a:bodyPr/>
        <a:lstStyle/>
        <a:p>
          <a:endParaRPr lang="en-GB"/>
        </a:p>
      </dgm:t>
    </dgm:pt>
    <dgm:pt modelId="{3D20B0FA-80F2-49ED-B68C-ACD53F190129}">
      <dgm:prSet phldrT="[Text]"/>
      <dgm:spPr/>
      <dgm:t>
        <a:bodyPr/>
        <a:lstStyle/>
        <a:p>
          <a:pPr algn="ctr"/>
          <a:r>
            <a:rPr lang="en-GB" b="1" dirty="0">
              <a:latin typeface="Arial" panose="020B0604020202020204" pitchFamily="34" charset="0"/>
              <a:cs typeface="Arial" panose="020B0604020202020204" pitchFamily="34" charset="0"/>
            </a:rPr>
            <a:t>Political </a:t>
          </a:r>
        </a:p>
        <a:p>
          <a:pPr algn="ctr"/>
          <a:endParaRPr lang="en-GB" b="1" dirty="0">
            <a:latin typeface="Arial" panose="020B0604020202020204" pitchFamily="34" charset="0"/>
            <a:cs typeface="Arial" panose="020B0604020202020204" pitchFamily="34" charset="0"/>
          </a:endParaRPr>
        </a:p>
        <a:p>
          <a:pPr algn="ctr"/>
          <a:r>
            <a:rPr lang="en-GB" b="1" dirty="0">
              <a:latin typeface="Arial" panose="020B0604020202020204" pitchFamily="34" charset="0"/>
              <a:cs typeface="Arial" panose="020B0604020202020204" pitchFamily="34" charset="0"/>
            </a:rPr>
            <a:t>Political factors will influence Knockout business decisions by various time to time changes in health regulation and tax reforms and BREXIT</a:t>
          </a:r>
        </a:p>
      </dgm:t>
    </dgm:pt>
    <dgm:pt modelId="{8BC10D67-915B-462A-8F25-ABF9D620E81A}" type="parTrans" cxnId="{34E13F51-C835-4539-972F-48229873AB5F}">
      <dgm:prSet/>
      <dgm:spPr/>
      <dgm:t>
        <a:bodyPr/>
        <a:lstStyle/>
        <a:p>
          <a:endParaRPr lang="en-GB"/>
        </a:p>
      </dgm:t>
    </dgm:pt>
    <dgm:pt modelId="{691EC5D4-3524-4645-B193-D3BB5B564037}" type="sibTrans" cxnId="{34E13F51-C835-4539-972F-48229873AB5F}">
      <dgm:prSet/>
      <dgm:spPr/>
      <dgm:t>
        <a:bodyPr/>
        <a:lstStyle/>
        <a:p>
          <a:endParaRPr lang="en-GB"/>
        </a:p>
      </dgm:t>
    </dgm:pt>
    <dgm:pt modelId="{7DEB3F6E-A7B7-4017-8249-E3DC694387A2}">
      <dgm:prSet phldrT="[Text]"/>
      <dgm:spPr/>
      <dgm:t>
        <a:bodyPr/>
        <a:lstStyle/>
        <a:p>
          <a:r>
            <a:rPr lang="en-GB" b="1" dirty="0">
              <a:latin typeface="Arial" panose="020B0604020202020204" pitchFamily="34" charset="0"/>
              <a:cs typeface="Arial" panose="020B0604020202020204" pitchFamily="34" charset="0"/>
            </a:rPr>
            <a:t>Economic</a:t>
          </a:r>
        </a:p>
        <a:p>
          <a:endParaRPr lang="en-GB" b="1"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Income, tax rates, interest rate </a:t>
          </a:r>
        </a:p>
        <a:p>
          <a:r>
            <a:rPr lang="en-GB" b="1" dirty="0">
              <a:latin typeface="Arial" panose="020B0604020202020204" pitchFamily="34" charset="0"/>
              <a:cs typeface="Arial" panose="020B0604020202020204" pitchFamily="34" charset="0"/>
            </a:rPr>
            <a:t>People will cut out eating outside foods and in restaurants as their first priorities will be to save money</a:t>
          </a:r>
        </a:p>
      </dgm:t>
    </dgm:pt>
    <dgm:pt modelId="{36D12B22-E792-41C2-B038-E6CFB16A9B6B}" type="parTrans" cxnId="{EEFFD0F4-58FA-405A-807C-86A86380168C}">
      <dgm:prSet/>
      <dgm:spPr/>
      <dgm:t>
        <a:bodyPr/>
        <a:lstStyle/>
        <a:p>
          <a:endParaRPr lang="en-GB"/>
        </a:p>
      </dgm:t>
    </dgm:pt>
    <dgm:pt modelId="{0A1D9129-0B7F-47A1-A20B-D30202C9CF83}" type="sibTrans" cxnId="{EEFFD0F4-58FA-405A-807C-86A86380168C}">
      <dgm:prSet/>
      <dgm:spPr/>
      <dgm:t>
        <a:bodyPr/>
        <a:lstStyle/>
        <a:p>
          <a:endParaRPr lang="en-GB"/>
        </a:p>
      </dgm:t>
    </dgm:pt>
    <dgm:pt modelId="{D05585D1-DC84-46E5-9A27-208C94BF92B4}">
      <dgm:prSet phldrT="[Text]"/>
      <dgm:spPr/>
      <dgm:t>
        <a:bodyPr/>
        <a:lstStyle/>
        <a:p>
          <a:r>
            <a:rPr lang="en-GB" b="1" dirty="0">
              <a:latin typeface="Arial" panose="020B0604020202020204" pitchFamily="34" charset="0"/>
              <a:cs typeface="Arial" panose="020B0604020202020204" pitchFamily="34" charset="0"/>
            </a:rPr>
            <a:t>Social</a:t>
          </a:r>
        </a:p>
        <a:p>
          <a:endParaRPr lang="en-GB" b="1"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Making decisions according to new trends in society</a:t>
          </a:r>
        </a:p>
        <a:p>
          <a:r>
            <a:rPr lang="en-GB" dirty="0">
              <a:latin typeface="Arial" panose="020B0604020202020204" pitchFamily="34" charset="0"/>
              <a:cs typeface="Arial" panose="020B0604020202020204" pitchFamily="34" charset="0"/>
            </a:rPr>
            <a:t>Knock-out restaurant team needs to identify needs and wants of customers</a:t>
          </a:r>
        </a:p>
      </dgm:t>
    </dgm:pt>
    <dgm:pt modelId="{8A825807-48B4-470D-B4AE-2DBCC6F8FEDB}" type="parTrans" cxnId="{D64C58E8-1235-4167-82FE-11C10BE55CCE}">
      <dgm:prSet/>
      <dgm:spPr/>
      <dgm:t>
        <a:bodyPr/>
        <a:lstStyle/>
        <a:p>
          <a:endParaRPr lang="en-GB"/>
        </a:p>
      </dgm:t>
    </dgm:pt>
    <dgm:pt modelId="{0576BDA0-0F45-4A5A-8A87-2478CD6F1016}" type="sibTrans" cxnId="{D64C58E8-1235-4167-82FE-11C10BE55CCE}">
      <dgm:prSet/>
      <dgm:spPr/>
      <dgm:t>
        <a:bodyPr/>
        <a:lstStyle/>
        <a:p>
          <a:endParaRPr lang="en-GB"/>
        </a:p>
      </dgm:t>
    </dgm:pt>
    <dgm:pt modelId="{D01044C2-1522-42AF-90FF-80A984600829}">
      <dgm:prSet phldrT="[Text]"/>
      <dgm:spPr/>
      <dgm:t>
        <a:bodyPr/>
        <a:lstStyle/>
        <a:p>
          <a:r>
            <a:rPr lang="en-GB" b="1" dirty="0">
              <a:latin typeface="Arial" panose="020B0604020202020204" pitchFamily="34" charset="0"/>
              <a:cs typeface="Arial" panose="020B0604020202020204" pitchFamily="34" charset="0"/>
            </a:rPr>
            <a:t>Technological</a:t>
          </a:r>
        </a:p>
        <a:p>
          <a:endParaRPr lang="en-GB" b="1"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Updated technology will help in becoming more productive </a:t>
          </a:r>
        </a:p>
        <a:p>
          <a:r>
            <a:rPr lang="en-GB" b="1" dirty="0">
              <a:latin typeface="Arial" panose="020B0604020202020204" pitchFamily="34" charset="0"/>
              <a:cs typeface="Arial" panose="020B0604020202020204" pitchFamily="34" charset="0"/>
            </a:rPr>
            <a:t>Technology factor will help Knockout restaurant to other offer facilities to their customers</a:t>
          </a:r>
        </a:p>
      </dgm:t>
    </dgm:pt>
    <dgm:pt modelId="{C179946E-8308-4E41-B34E-C2A0B5AA4DF8}" type="parTrans" cxnId="{8DA9F9B4-8D22-47BC-8BF5-9625DB9AE642}">
      <dgm:prSet/>
      <dgm:spPr/>
      <dgm:t>
        <a:bodyPr/>
        <a:lstStyle/>
        <a:p>
          <a:endParaRPr lang="en-GB"/>
        </a:p>
      </dgm:t>
    </dgm:pt>
    <dgm:pt modelId="{9AF99453-0316-4DAC-B355-21F8B0C19F42}" type="sibTrans" cxnId="{8DA9F9B4-8D22-47BC-8BF5-9625DB9AE642}">
      <dgm:prSet/>
      <dgm:spPr/>
      <dgm:t>
        <a:bodyPr/>
        <a:lstStyle/>
        <a:p>
          <a:endParaRPr lang="en-GB"/>
        </a:p>
      </dgm:t>
    </dgm:pt>
    <dgm:pt modelId="{C4F43988-9057-4865-A2CD-4EBC77720F9C}">
      <dgm:prSet phldrT="[Text]"/>
      <dgm:spPr/>
      <dgm:t>
        <a:bodyPr/>
        <a:lstStyle/>
        <a:p>
          <a:r>
            <a:rPr lang="en-GB" b="1" dirty="0">
              <a:latin typeface="Arial" panose="020B0604020202020204" pitchFamily="34" charset="0"/>
              <a:cs typeface="Arial" panose="020B0604020202020204" pitchFamily="34" charset="0"/>
            </a:rPr>
            <a:t>Legal</a:t>
          </a:r>
        </a:p>
        <a:p>
          <a:endParaRPr lang="en-GB" b="1"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Restaurant have to maintain quality in food products</a:t>
          </a:r>
        </a:p>
        <a:p>
          <a:r>
            <a:rPr lang="en-GB" b="1" dirty="0">
              <a:latin typeface="Arial" panose="020B0604020202020204" pitchFamily="34" charset="0"/>
              <a:cs typeface="Arial" panose="020B0604020202020204" pitchFamily="34" charset="0"/>
            </a:rPr>
            <a:t>These rules and regulation are implemented to control provision of food products in market</a:t>
          </a:r>
        </a:p>
      </dgm:t>
    </dgm:pt>
    <dgm:pt modelId="{3B7CFDC9-5EA8-4BD2-9822-ED99EDCA5C56}" type="parTrans" cxnId="{D581476A-9473-4D2F-B6B7-0BA4917D3BC0}">
      <dgm:prSet/>
      <dgm:spPr/>
      <dgm:t>
        <a:bodyPr/>
        <a:lstStyle/>
        <a:p>
          <a:endParaRPr lang="en-GB"/>
        </a:p>
      </dgm:t>
    </dgm:pt>
    <dgm:pt modelId="{1355BE2E-8293-41F7-9CC4-24114DA298FD}" type="sibTrans" cxnId="{D581476A-9473-4D2F-B6B7-0BA4917D3BC0}">
      <dgm:prSet/>
      <dgm:spPr/>
      <dgm:t>
        <a:bodyPr/>
        <a:lstStyle/>
        <a:p>
          <a:endParaRPr lang="en-GB"/>
        </a:p>
      </dgm:t>
    </dgm:pt>
    <dgm:pt modelId="{200C949A-3179-44A7-98B3-49236E94348F}">
      <dgm:prSet phldrT="[Text]"/>
      <dgm:spPr/>
      <dgm:t>
        <a:bodyPr/>
        <a:lstStyle/>
        <a:p>
          <a:r>
            <a:rPr lang="en-GB" b="1" dirty="0">
              <a:latin typeface="Arial" panose="020B0604020202020204" pitchFamily="34" charset="0"/>
              <a:cs typeface="Arial" panose="020B0604020202020204" pitchFamily="34" charset="0"/>
            </a:rPr>
            <a:t>Environmental</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Should use environment friendly way to manage waste</a:t>
          </a:r>
        </a:p>
        <a:p>
          <a:r>
            <a:rPr lang="en-GB" b="1" dirty="0">
              <a:latin typeface="Arial" panose="020B0604020202020204" pitchFamily="34" charset="0"/>
              <a:cs typeface="Arial" panose="020B0604020202020204" pitchFamily="34" charset="0"/>
            </a:rPr>
            <a:t>Are more concern with ecology and atmosphere</a:t>
          </a:r>
        </a:p>
      </dgm:t>
    </dgm:pt>
    <dgm:pt modelId="{1385EA35-4A4E-4D97-9CC2-4EEBE1A8BF28}" type="parTrans" cxnId="{B886A467-5120-4990-BCD1-95AB44E620EB}">
      <dgm:prSet/>
      <dgm:spPr/>
      <dgm:t>
        <a:bodyPr/>
        <a:lstStyle/>
        <a:p>
          <a:endParaRPr lang="en-GB"/>
        </a:p>
      </dgm:t>
    </dgm:pt>
    <dgm:pt modelId="{DF51D027-16ED-43E3-BF8B-BD6CB77B9A5E}" type="sibTrans" cxnId="{B886A467-5120-4990-BCD1-95AB44E620EB}">
      <dgm:prSet/>
      <dgm:spPr/>
      <dgm:t>
        <a:bodyPr/>
        <a:lstStyle/>
        <a:p>
          <a:endParaRPr lang="en-GB"/>
        </a:p>
      </dgm:t>
    </dgm:pt>
    <dgm:pt modelId="{92EC5387-0CDF-4E14-B2ED-BB621364B7A7}" type="pres">
      <dgm:prSet presAssocID="{6269A89C-A1DE-4E99-BB80-4BE37FBF7D99}" presName="composite" presStyleCnt="0">
        <dgm:presLayoutVars>
          <dgm:chMax val="1"/>
          <dgm:dir/>
          <dgm:resizeHandles val="exact"/>
        </dgm:presLayoutVars>
      </dgm:prSet>
      <dgm:spPr/>
    </dgm:pt>
    <dgm:pt modelId="{3F6C5A05-EC13-40B0-88C3-B1D1AEF19EF4}" type="pres">
      <dgm:prSet presAssocID="{54E610D3-B5C7-4663-B4F3-252BFD3174D9}" presName="roof" presStyleLbl="dkBgShp" presStyleIdx="0" presStyleCnt="2"/>
      <dgm:spPr/>
    </dgm:pt>
    <dgm:pt modelId="{8DEC5B80-3502-4E23-A523-E034667A0408}" type="pres">
      <dgm:prSet presAssocID="{54E610D3-B5C7-4663-B4F3-252BFD3174D9}" presName="pillars" presStyleCnt="0"/>
      <dgm:spPr/>
    </dgm:pt>
    <dgm:pt modelId="{320D7889-7264-4A3E-9F72-827D10D3B95D}" type="pres">
      <dgm:prSet presAssocID="{54E610D3-B5C7-4663-B4F3-252BFD3174D9}" presName="pillar1" presStyleLbl="node1" presStyleIdx="0" presStyleCnt="6">
        <dgm:presLayoutVars>
          <dgm:bulletEnabled val="1"/>
        </dgm:presLayoutVars>
      </dgm:prSet>
      <dgm:spPr/>
    </dgm:pt>
    <dgm:pt modelId="{A9FF5378-A017-4A10-A8AA-4CF58CDBDEF2}" type="pres">
      <dgm:prSet presAssocID="{7DEB3F6E-A7B7-4017-8249-E3DC694387A2}" presName="pillarX" presStyleLbl="node1" presStyleIdx="1" presStyleCnt="6">
        <dgm:presLayoutVars>
          <dgm:bulletEnabled val="1"/>
        </dgm:presLayoutVars>
      </dgm:prSet>
      <dgm:spPr/>
    </dgm:pt>
    <dgm:pt modelId="{FA886125-3C75-4241-B117-4FAB1FCA2E0A}" type="pres">
      <dgm:prSet presAssocID="{D05585D1-DC84-46E5-9A27-208C94BF92B4}" presName="pillarX" presStyleLbl="node1" presStyleIdx="2" presStyleCnt="6">
        <dgm:presLayoutVars>
          <dgm:bulletEnabled val="1"/>
        </dgm:presLayoutVars>
      </dgm:prSet>
      <dgm:spPr/>
    </dgm:pt>
    <dgm:pt modelId="{73D74BFD-2C3F-4FEE-95E2-0ACB216CCE0E}" type="pres">
      <dgm:prSet presAssocID="{D01044C2-1522-42AF-90FF-80A984600829}" presName="pillarX" presStyleLbl="node1" presStyleIdx="3" presStyleCnt="6">
        <dgm:presLayoutVars>
          <dgm:bulletEnabled val="1"/>
        </dgm:presLayoutVars>
      </dgm:prSet>
      <dgm:spPr/>
    </dgm:pt>
    <dgm:pt modelId="{3097B8CF-FDBB-4D00-BA0F-139A521B239A}" type="pres">
      <dgm:prSet presAssocID="{C4F43988-9057-4865-A2CD-4EBC77720F9C}" presName="pillarX" presStyleLbl="node1" presStyleIdx="4" presStyleCnt="6">
        <dgm:presLayoutVars>
          <dgm:bulletEnabled val="1"/>
        </dgm:presLayoutVars>
      </dgm:prSet>
      <dgm:spPr/>
    </dgm:pt>
    <dgm:pt modelId="{91214044-7030-4A98-98CE-45734F992FC7}" type="pres">
      <dgm:prSet presAssocID="{200C949A-3179-44A7-98B3-49236E94348F}" presName="pillarX" presStyleLbl="node1" presStyleIdx="5" presStyleCnt="6">
        <dgm:presLayoutVars>
          <dgm:bulletEnabled val="1"/>
        </dgm:presLayoutVars>
      </dgm:prSet>
      <dgm:spPr/>
    </dgm:pt>
    <dgm:pt modelId="{A2E93923-54E3-4706-94E3-46382B16BDA0}" type="pres">
      <dgm:prSet presAssocID="{54E610D3-B5C7-4663-B4F3-252BFD3174D9}" presName="base" presStyleLbl="dkBgShp" presStyleIdx="1" presStyleCnt="2"/>
      <dgm:spPr/>
    </dgm:pt>
  </dgm:ptLst>
  <dgm:cxnLst>
    <dgm:cxn modelId="{684C6524-E800-4A52-929A-D022C745197A}" srcId="{6269A89C-A1DE-4E99-BB80-4BE37FBF7D99}" destId="{54E610D3-B5C7-4663-B4F3-252BFD3174D9}" srcOrd="0" destOrd="0" parTransId="{B0DDB6F4-A7AF-4AE0-B82A-396041910DE0}" sibTransId="{DB3572F7-19B9-45A6-B62D-629E6185E871}"/>
    <dgm:cxn modelId="{34AC7B2D-B619-42E3-97D5-B534206A021F}" type="presOf" srcId="{D01044C2-1522-42AF-90FF-80A984600829}" destId="{73D74BFD-2C3F-4FEE-95E2-0ACB216CCE0E}" srcOrd="0" destOrd="0" presId="urn:microsoft.com/office/officeart/2005/8/layout/hList3"/>
    <dgm:cxn modelId="{72332A5B-56A6-453A-B6EF-E8D88CAAA7A4}" type="presOf" srcId="{200C949A-3179-44A7-98B3-49236E94348F}" destId="{91214044-7030-4A98-98CE-45734F992FC7}" srcOrd="0" destOrd="0" presId="urn:microsoft.com/office/officeart/2005/8/layout/hList3"/>
    <dgm:cxn modelId="{B886A467-5120-4990-BCD1-95AB44E620EB}" srcId="{54E610D3-B5C7-4663-B4F3-252BFD3174D9}" destId="{200C949A-3179-44A7-98B3-49236E94348F}" srcOrd="5" destOrd="0" parTransId="{1385EA35-4A4E-4D97-9CC2-4EEBE1A8BF28}" sibTransId="{DF51D027-16ED-43E3-BF8B-BD6CB77B9A5E}"/>
    <dgm:cxn modelId="{11903F4A-1974-4D0F-9390-001A287D9FF5}" type="presOf" srcId="{D05585D1-DC84-46E5-9A27-208C94BF92B4}" destId="{FA886125-3C75-4241-B117-4FAB1FCA2E0A}" srcOrd="0" destOrd="0" presId="urn:microsoft.com/office/officeart/2005/8/layout/hList3"/>
    <dgm:cxn modelId="{D581476A-9473-4D2F-B6B7-0BA4917D3BC0}" srcId="{54E610D3-B5C7-4663-B4F3-252BFD3174D9}" destId="{C4F43988-9057-4865-A2CD-4EBC77720F9C}" srcOrd="4" destOrd="0" parTransId="{3B7CFDC9-5EA8-4BD2-9822-ED99EDCA5C56}" sibTransId="{1355BE2E-8293-41F7-9CC4-24114DA298FD}"/>
    <dgm:cxn modelId="{34E13F51-C835-4539-972F-48229873AB5F}" srcId="{54E610D3-B5C7-4663-B4F3-252BFD3174D9}" destId="{3D20B0FA-80F2-49ED-B68C-ACD53F190129}" srcOrd="0" destOrd="0" parTransId="{8BC10D67-915B-462A-8F25-ABF9D620E81A}" sibTransId="{691EC5D4-3524-4645-B193-D3BB5B564037}"/>
    <dgm:cxn modelId="{33C4685A-9891-4A08-BECE-4671C24CBFD9}" type="presOf" srcId="{6269A89C-A1DE-4E99-BB80-4BE37FBF7D99}" destId="{92EC5387-0CDF-4E14-B2ED-BB621364B7A7}" srcOrd="0" destOrd="0" presId="urn:microsoft.com/office/officeart/2005/8/layout/hList3"/>
    <dgm:cxn modelId="{B506107F-F97E-4E15-AB89-FE0525B15FF0}" type="presOf" srcId="{C4F43988-9057-4865-A2CD-4EBC77720F9C}" destId="{3097B8CF-FDBB-4D00-BA0F-139A521B239A}" srcOrd="0" destOrd="0" presId="urn:microsoft.com/office/officeart/2005/8/layout/hList3"/>
    <dgm:cxn modelId="{42E11D89-FDEF-4F51-8821-BE6A58922C0A}" type="presOf" srcId="{3D20B0FA-80F2-49ED-B68C-ACD53F190129}" destId="{320D7889-7264-4A3E-9F72-827D10D3B95D}" srcOrd="0" destOrd="0" presId="urn:microsoft.com/office/officeart/2005/8/layout/hList3"/>
    <dgm:cxn modelId="{D3AC399C-7C42-4724-B12E-B841D2AB384D}" type="presOf" srcId="{7DEB3F6E-A7B7-4017-8249-E3DC694387A2}" destId="{A9FF5378-A017-4A10-A8AA-4CF58CDBDEF2}" srcOrd="0" destOrd="0" presId="urn:microsoft.com/office/officeart/2005/8/layout/hList3"/>
    <dgm:cxn modelId="{8DA9F9B4-8D22-47BC-8BF5-9625DB9AE642}" srcId="{54E610D3-B5C7-4663-B4F3-252BFD3174D9}" destId="{D01044C2-1522-42AF-90FF-80A984600829}" srcOrd="3" destOrd="0" parTransId="{C179946E-8308-4E41-B34E-C2A0B5AA4DF8}" sibTransId="{9AF99453-0316-4DAC-B355-21F8B0C19F42}"/>
    <dgm:cxn modelId="{9DF82ECA-07B7-4435-AF54-593195F39FDB}" type="presOf" srcId="{54E610D3-B5C7-4663-B4F3-252BFD3174D9}" destId="{3F6C5A05-EC13-40B0-88C3-B1D1AEF19EF4}" srcOrd="0" destOrd="0" presId="urn:microsoft.com/office/officeart/2005/8/layout/hList3"/>
    <dgm:cxn modelId="{D64C58E8-1235-4167-82FE-11C10BE55CCE}" srcId="{54E610D3-B5C7-4663-B4F3-252BFD3174D9}" destId="{D05585D1-DC84-46E5-9A27-208C94BF92B4}" srcOrd="2" destOrd="0" parTransId="{8A825807-48B4-470D-B4AE-2DBCC6F8FEDB}" sibTransId="{0576BDA0-0F45-4A5A-8A87-2478CD6F1016}"/>
    <dgm:cxn modelId="{EEFFD0F4-58FA-405A-807C-86A86380168C}" srcId="{54E610D3-B5C7-4663-B4F3-252BFD3174D9}" destId="{7DEB3F6E-A7B7-4017-8249-E3DC694387A2}" srcOrd="1" destOrd="0" parTransId="{36D12B22-E792-41C2-B038-E6CFB16A9B6B}" sibTransId="{0A1D9129-0B7F-47A1-A20B-D30202C9CF83}"/>
    <dgm:cxn modelId="{CC81620B-6A80-439B-B598-09A13BA737A4}" type="presParOf" srcId="{92EC5387-0CDF-4E14-B2ED-BB621364B7A7}" destId="{3F6C5A05-EC13-40B0-88C3-B1D1AEF19EF4}" srcOrd="0" destOrd="0" presId="urn:microsoft.com/office/officeart/2005/8/layout/hList3"/>
    <dgm:cxn modelId="{C6BFA4B0-3909-42A1-A398-8DABFF870A89}" type="presParOf" srcId="{92EC5387-0CDF-4E14-B2ED-BB621364B7A7}" destId="{8DEC5B80-3502-4E23-A523-E034667A0408}" srcOrd="1" destOrd="0" presId="urn:microsoft.com/office/officeart/2005/8/layout/hList3"/>
    <dgm:cxn modelId="{5D762BFC-2455-40E0-B4AD-4C491EBC5BF8}" type="presParOf" srcId="{8DEC5B80-3502-4E23-A523-E034667A0408}" destId="{320D7889-7264-4A3E-9F72-827D10D3B95D}" srcOrd="0" destOrd="0" presId="urn:microsoft.com/office/officeart/2005/8/layout/hList3"/>
    <dgm:cxn modelId="{8AD2AC77-2D02-4A5B-B809-0E05D63DACDC}" type="presParOf" srcId="{8DEC5B80-3502-4E23-A523-E034667A0408}" destId="{A9FF5378-A017-4A10-A8AA-4CF58CDBDEF2}" srcOrd="1" destOrd="0" presId="urn:microsoft.com/office/officeart/2005/8/layout/hList3"/>
    <dgm:cxn modelId="{00C715E3-8FF7-4697-9B87-738A3D4EE611}" type="presParOf" srcId="{8DEC5B80-3502-4E23-A523-E034667A0408}" destId="{FA886125-3C75-4241-B117-4FAB1FCA2E0A}" srcOrd="2" destOrd="0" presId="urn:microsoft.com/office/officeart/2005/8/layout/hList3"/>
    <dgm:cxn modelId="{7A72FA9E-3100-4B81-ABA5-B1F7771D2552}" type="presParOf" srcId="{8DEC5B80-3502-4E23-A523-E034667A0408}" destId="{73D74BFD-2C3F-4FEE-95E2-0ACB216CCE0E}" srcOrd="3" destOrd="0" presId="urn:microsoft.com/office/officeart/2005/8/layout/hList3"/>
    <dgm:cxn modelId="{5394CA28-F853-4154-B1C7-168339F3208F}" type="presParOf" srcId="{8DEC5B80-3502-4E23-A523-E034667A0408}" destId="{3097B8CF-FDBB-4D00-BA0F-139A521B239A}" srcOrd="4" destOrd="0" presId="urn:microsoft.com/office/officeart/2005/8/layout/hList3"/>
    <dgm:cxn modelId="{B30571ED-0FAA-49D7-A417-174C9DE68F61}" type="presParOf" srcId="{8DEC5B80-3502-4E23-A523-E034667A0408}" destId="{91214044-7030-4A98-98CE-45734F992FC7}" srcOrd="5" destOrd="0" presId="urn:microsoft.com/office/officeart/2005/8/layout/hList3"/>
    <dgm:cxn modelId="{DD78B39F-97D5-411C-B2FC-E3D173AF6E4E}" type="presParOf" srcId="{92EC5387-0CDF-4E14-B2ED-BB621364B7A7}" destId="{A2E93923-54E3-4706-94E3-46382B16BDA0}"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47242B8-62FF-452B-A044-135A759AA9DE}" type="doc">
      <dgm:prSet loTypeId="urn:microsoft.com/office/officeart/2018/2/layout/IconCircleList" loCatId="icon" qsTypeId="urn:microsoft.com/office/officeart/2005/8/quickstyle/simple1" qsCatId="simple" csTypeId="urn:microsoft.com/office/officeart/2018/5/colors/Iconchunking_neutralicon_colorful2" csCatId="colorful" phldr="1"/>
      <dgm:spPr/>
      <dgm:t>
        <a:bodyPr/>
        <a:lstStyle/>
        <a:p>
          <a:endParaRPr lang="en-GB"/>
        </a:p>
      </dgm:t>
    </dgm:pt>
    <dgm:pt modelId="{F5AA3575-B31D-42CB-978C-D9319594CEE6}">
      <dgm:prSet phldrT="[Text]"/>
      <dgm:spPr/>
      <dgm:t>
        <a:bodyPr/>
        <a:lstStyle/>
        <a:p>
          <a:r>
            <a:rPr lang="en-GB" b="1">
              <a:latin typeface="Arial" panose="020B0604020202020204" pitchFamily="34" charset="0"/>
              <a:cs typeface="Arial" panose="020B0604020202020204" pitchFamily="34" charset="0"/>
            </a:rPr>
            <a:t>Geographic</a:t>
          </a:r>
        </a:p>
        <a:p>
          <a:r>
            <a:rPr lang="en-GB">
              <a:latin typeface="Arial" panose="020B0604020202020204" pitchFamily="34" charset="0"/>
              <a:cs typeface="Arial" panose="020B0604020202020204" pitchFamily="34" charset="0"/>
            </a:rPr>
            <a:t>These segmentation is bases on geographic boundaries to target customers (Baker and Magnini, 2016)</a:t>
          </a:r>
        </a:p>
      </dgm:t>
    </dgm:pt>
    <dgm:pt modelId="{A93F4070-9CFE-4281-B97C-3696B76A8074}" type="parTrans" cxnId="{BAE7FE24-3E12-4CCF-A903-300528B37EB3}">
      <dgm:prSet/>
      <dgm:spPr/>
      <dgm:t>
        <a:bodyPr/>
        <a:lstStyle/>
        <a:p>
          <a:endParaRPr lang="en-GB"/>
        </a:p>
      </dgm:t>
    </dgm:pt>
    <dgm:pt modelId="{F7DF7CC0-7965-4413-9935-C84D23179559}" type="sibTrans" cxnId="{BAE7FE24-3E12-4CCF-A903-300528B37EB3}">
      <dgm:prSet/>
      <dgm:spPr/>
      <dgm:t>
        <a:bodyPr/>
        <a:lstStyle/>
        <a:p>
          <a:endParaRPr lang="en-GB"/>
        </a:p>
      </dgm:t>
    </dgm:pt>
    <dgm:pt modelId="{36B199CB-D1A9-4D28-836D-48FBB39A1390}">
      <dgm:prSet phldrT="[Text]"/>
      <dgm:spPr/>
      <dgm:t>
        <a:bodyPr/>
        <a:lstStyle/>
        <a:p>
          <a:r>
            <a:rPr lang="en-GB" b="1">
              <a:latin typeface="Arial" panose="020B0604020202020204" pitchFamily="34" charset="0"/>
              <a:cs typeface="Arial" panose="020B0604020202020204" pitchFamily="34" charset="0"/>
            </a:rPr>
            <a:t>Demographic</a:t>
          </a:r>
        </a:p>
        <a:p>
          <a:r>
            <a:rPr lang="en-GB">
              <a:latin typeface="Arial" panose="020B0604020202020204" pitchFamily="34" charset="0"/>
              <a:cs typeface="Arial" panose="020B0604020202020204" pitchFamily="34" charset="0"/>
            </a:rPr>
            <a:t>age, gender, family size, income, occupation, religion, race and nationality</a:t>
          </a:r>
        </a:p>
      </dgm:t>
    </dgm:pt>
    <dgm:pt modelId="{68728E47-5C8D-48E1-92D8-D0347BA10650}" type="parTrans" cxnId="{B130E75A-7FD8-4DF5-9171-E723BD7BDE64}">
      <dgm:prSet/>
      <dgm:spPr/>
      <dgm:t>
        <a:bodyPr/>
        <a:lstStyle/>
        <a:p>
          <a:endParaRPr lang="en-GB"/>
        </a:p>
      </dgm:t>
    </dgm:pt>
    <dgm:pt modelId="{C09A06F5-5321-4637-BE31-25ED11BCFEA9}" type="sibTrans" cxnId="{B130E75A-7FD8-4DF5-9171-E723BD7BDE64}">
      <dgm:prSet/>
      <dgm:spPr/>
      <dgm:t>
        <a:bodyPr/>
        <a:lstStyle/>
        <a:p>
          <a:endParaRPr lang="en-GB"/>
        </a:p>
      </dgm:t>
    </dgm:pt>
    <dgm:pt modelId="{4E6F1FF3-DC8B-48E0-9251-F65B0224D3B3}">
      <dgm:prSet phldrT="[Text]"/>
      <dgm:spPr/>
      <dgm:t>
        <a:bodyPr/>
        <a:lstStyle/>
        <a:p>
          <a:r>
            <a:rPr lang="en-GB" b="1">
              <a:latin typeface="Arial" panose="020B0604020202020204" pitchFamily="34" charset="0"/>
              <a:cs typeface="Arial" panose="020B0604020202020204" pitchFamily="34" charset="0"/>
            </a:rPr>
            <a:t>Psycho-graphic</a:t>
          </a:r>
        </a:p>
        <a:p>
          <a:r>
            <a:rPr lang="en-GB">
              <a:latin typeface="Arial" panose="020B0604020202020204" pitchFamily="34" charset="0"/>
              <a:cs typeface="Arial" panose="020B0604020202020204" pitchFamily="34" charset="0"/>
            </a:rPr>
            <a:t>Is used to divide market of prospective customers by their personality traits, beliefs, attitudes, interest and other factors (Mueller and et.al, 2015).</a:t>
          </a:r>
        </a:p>
      </dgm:t>
    </dgm:pt>
    <dgm:pt modelId="{CA633996-8E6E-4B91-A3F2-919786266210}" type="parTrans" cxnId="{21E08996-4089-44F4-B3E6-04916709F641}">
      <dgm:prSet/>
      <dgm:spPr/>
      <dgm:t>
        <a:bodyPr/>
        <a:lstStyle/>
        <a:p>
          <a:endParaRPr lang="en-GB"/>
        </a:p>
      </dgm:t>
    </dgm:pt>
    <dgm:pt modelId="{40F6160D-9FFF-4E63-84C5-6548B35900C0}" type="sibTrans" cxnId="{21E08996-4089-44F4-B3E6-04916709F641}">
      <dgm:prSet/>
      <dgm:spPr/>
      <dgm:t>
        <a:bodyPr/>
        <a:lstStyle/>
        <a:p>
          <a:endParaRPr lang="en-GB"/>
        </a:p>
      </dgm:t>
    </dgm:pt>
    <dgm:pt modelId="{1B8FAA23-8E88-48F0-AEEC-83FA092B3775}">
      <dgm:prSet/>
      <dgm:spPr/>
      <dgm:t>
        <a:bodyPr/>
        <a:lstStyle/>
        <a:p>
          <a:r>
            <a:rPr lang="en-GB" b="1" dirty="0">
              <a:latin typeface="Arial" panose="020B0604020202020204" pitchFamily="34" charset="0"/>
              <a:cs typeface="Arial" panose="020B0604020202020204" pitchFamily="34" charset="0"/>
            </a:rPr>
            <a:t>Behavioural</a:t>
          </a:r>
        </a:p>
        <a:p>
          <a:r>
            <a:rPr lang="en-GB" dirty="0">
              <a:latin typeface="Arial" panose="020B0604020202020204" pitchFamily="34" charset="0"/>
              <a:cs typeface="Arial" panose="020B0604020202020204" pitchFamily="34" charset="0"/>
            </a:rPr>
            <a:t>This restaurant offers party services to customers which attract customers on their special occasions such as birthday, anniversary etc.</a:t>
          </a:r>
        </a:p>
      </dgm:t>
    </dgm:pt>
    <dgm:pt modelId="{BA386F80-9A20-4EDE-82EE-9F9D43A79B82}" type="parTrans" cxnId="{C2839987-403D-4894-B990-FFE7C3CDBFC4}">
      <dgm:prSet/>
      <dgm:spPr/>
      <dgm:t>
        <a:bodyPr/>
        <a:lstStyle/>
        <a:p>
          <a:endParaRPr lang="en-GB"/>
        </a:p>
      </dgm:t>
    </dgm:pt>
    <dgm:pt modelId="{36AA77E9-98CA-44B4-8F08-20050B08054C}" type="sibTrans" cxnId="{C2839987-403D-4894-B990-FFE7C3CDBFC4}">
      <dgm:prSet/>
      <dgm:spPr/>
      <dgm:t>
        <a:bodyPr/>
        <a:lstStyle/>
        <a:p>
          <a:endParaRPr lang="en-US"/>
        </a:p>
      </dgm:t>
    </dgm:pt>
    <dgm:pt modelId="{0F639B5E-59E9-439C-86EC-124902756E83}" type="pres">
      <dgm:prSet presAssocID="{047242B8-62FF-452B-A044-135A759AA9DE}" presName="root" presStyleCnt="0">
        <dgm:presLayoutVars>
          <dgm:dir/>
          <dgm:resizeHandles val="exact"/>
        </dgm:presLayoutVars>
      </dgm:prSet>
      <dgm:spPr/>
    </dgm:pt>
    <dgm:pt modelId="{E9ECB86E-E9C3-4D2D-9484-0CDD7BCA0A18}" type="pres">
      <dgm:prSet presAssocID="{047242B8-62FF-452B-A044-135A759AA9DE}" presName="container" presStyleCnt="0">
        <dgm:presLayoutVars>
          <dgm:dir/>
          <dgm:resizeHandles val="exact"/>
        </dgm:presLayoutVars>
      </dgm:prSet>
      <dgm:spPr/>
    </dgm:pt>
    <dgm:pt modelId="{11DADB53-DCF7-4987-9775-18F85516660F}" type="pres">
      <dgm:prSet presAssocID="{F5AA3575-B31D-42CB-978C-D9319594CEE6}" presName="compNode" presStyleCnt="0"/>
      <dgm:spPr/>
    </dgm:pt>
    <dgm:pt modelId="{2E8D6DE3-D83D-493B-814F-7A8CFDFDB607}" type="pres">
      <dgm:prSet presAssocID="{F5AA3575-B31D-42CB-978C-D9319594CEE6}" presName="iconBgRect" presStyleLbl="bgShp" presStyleIdx="0" presStyleCnt="4"/>
      <dgm:spPr/>
    </dgm:pt>
    <dgm:pt modelId="{2B6B5FCB-7DE1-4625-9D48-D8FC5BB5ACAC}" type="pres">
      <dgm:prSet presAssocID="{F5AA3575-B31D-42CB-978C-D9319594CEE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rker"/>
        </a:ext>
      </dgm:extLst>
    </dgm:pt>
    <dgm:pt modelId="{A7B1E935-FC58-4AAA-888A-BADEF79361F3}" type="pres">
      <dgm:prSet presAssocID="{F5AA3575-B31D-42CB-978C-D9319594CEE6}" presName="spaceRect" presStyleCnt="0"/>
      <dgm:spPr/>
    </dgm:pt>
    <dgm:pt modelId="{BF8774FD-84F1-4096-B158-F332EA83C8DF}" type="pres">
      <dgm:prSet presAssocID="{F5AA3575-B31D-42CB-978C-D9319594CEE6}" presName="textRect" presStyleLbl="revTx" presStyleIdx="0" presStyleCnt="4">
        <dgm:presLayoutVars>
          <dgm:chMax val="1"/>
          <dgm:chPref val="1"/>
        </dgm:presLayoutVars>
      </dgm:prSet>
      <dgm:spPr/>
    </dgm:pt>
    <dgm:pt modelId="{06F77187-6EC6-414C-BA51-E75980784F2B}" type="pres">
      <dgm:prSet presAssocID="{F7DF7CC0-7965-4413-9935-C84D23179559}" presName="sibTrans" presStyleLbl="sibTrans2D1" presStyleIdx="0" presStyleCnt="0"/>
      <dgm:spPr/>
    </dgm:pt>
    <dgm:pt modelId="{9E6E5B91-6A4F-4BB3-AC9E-258DB90EFCE2}" type="pres">
      <dgm:prSet presAssocID="{36B199CB-D1A9-4D28-836D-48FBB39A1390}" presName="compNode" presStyleCnt="0"/>
      <dgm:spPr/>
    </dgm:pt>
    <dgm:pt modelId="{17207FFF-5E48-4D2A-9573-C56298ECEFD5}" type="pres">
      <dgm:prSet presAssocID="{36B199CB-D1A9-4D28-836D-48FBB39A1390}" presName="iconBgRect" presStyleLbl="bgShp" presStyleIdx="1" presStyleCnt="4"/>
      <dgm:spPr/>
    </dgm:pt>
    <dgm:pt modelId="{DDF7A4FD-AE50-45B3-92F3-C5DB229A3DA9}" type="pres">
      <dgm:prSet presAssocID="{36B199CB-D1A9-4D28-836D-48FBB39A1390}"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p with pin"/>
        </a:ext>
      </dgm:extLst>
    </dgm:pt>
    <dgm:pt modelId="{AD010917-D068-4222-841B-67DB1D02FC1F}" type="pres">
      <dgm:prSet presAssocID="{36B199CB-D1A9-4D28-836D-48FBB39A1390}" presName="spaceRect" presStyleCnt="0"/>
      <dgm:spPr/>
    </dgm:pt>
    <dgm:pt modelId="{CA74AA27-A94B-4C68-BC22-CB132167E374}" type="pres">
      <dgm:prSet presAssocID="{36B199CB-D1A9-4D28-836D-48FBB39A1390}" presName="textRect" presStyleLbl="revTx" presStyleIdx="1" presStyleCnt="4">
        <dgm:presLayoutVars>
          <dgm:chMax val="1"/>
          <dgm:chPref val="1"/>
        </dgm:presLayoutVars>
      </dgm:prSet>
      <dgm:spPr/>
    </dgm:pt>
    <dgm:pt modelId="{D5C109E6-6766-459B-91BF-1F699AAAB816}" type="pres">
      <dgm:prSet presAssocID="{C09A06F5-5321-4637-BE31-25ED11BCFEA9}" presName="sibTrans" presStyleLbl="sibTrans2D1" presStyleIdx="0" presStyleCnt="0"/>
      <dgm:spPr/>
    </dgm:pt>
    <dgm:pt modelId="{C971496A-1D4A-430E-813A-0F16F6445B56}" type="pres">
      <dgm:prSet presAssocID="{4E6F1FF3-DC8B-48E0-9251-F65B0224D3B3}" presName="compNode" presStyleCnt="0"/>
      <dgm:spPr/>
    </dgm:pt>
    <dgm:pt modelId="{31C512C5-8A7A-456F-8F48-CD649DE31DFF}" type="pres">
      <dgm:prSet presAssocID="{4E6F1FF3-DC8B-48E0-9251-F65B0224D3B3}" presName="iconBgRect" presStyleLbl="bgShp" presStyleIdx="2" presStyleCnt="4"/>
      <dgm:spPr/>
    </dgm:pt>
    <dgm:pt modelId="{40C8DE7C-0D54-4DA5-9D75-D74769DC8EA3}" type="pres">
      <dgm:prSet presAssocID="{4E6F1FF3-DC8B-48E0-9251-F65B0224D3B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a:ext>
      </dgm:extLst>
    </dgm:pt>
    <dgm:pt modelId="{38C19598-8B90-4E73-B896-6BA25B735B5C}" type="pres">
      <dgm:prSet presAssocID="{4E6F1FF3-DC8B-48E0-9251-F65B0224D3B3}" presName="spaceRect" presStyleCnt="0"/>
      <dgm:spPr/>
    </dgm:pt>
    <dgm:pt modelId="{0DEA1241-8BBC-4B0A-A657-C4822C4027F1}" type="pres">
      <dgm:prSet presAssocID="{4E6F1FF3-DC8B-48E0-9251-F65B0224D3B3}" presName="textRect" presStyleLbl="revTx" presStyleIdx="2" presStyleCnt="4">
        <dgm:presLayoutVars>
          <dgm:chMax val="1"/>
          <dgm:chPref val="1"/>
        </dgm:presLayoutVars>
      </dgm:prSet>
      <dgm:spPr/>
    </dgm:pt>
    <dgm:pt modelId="{240DB0CE-753F-4194-B9BE-B00F4FE1AE4D}" type="pres">
      <dgm:prSet presAssocID="{40F6160D-9FFF-4E63-84C5-6548B35900C0}" presName="sibTrans" presStyleLbl="sibTrans2D1" presStyleIdx="0" presStyleCnt="0"/>
      <dgm:spPr/>
    </dgm:pt>
    <dgm:pt modelId="{C4CE2932-3822-459F-950D-ED7ECA0FED23}" type="pres">
      <dgm:prSet presAssocID="{1B8FAA23-8E88-48F0-AEEC-83FA092B3775}" presName="compNode" presStyleCnt="0"/>
      <dgm:spPr/>
    </dgm:pt>
    <dgm:pt modelId="{B9F80502-B7D6-44DC-A24A-34766072F8C3}" type="pres">
      <dgm:prSet presAssocID="{1B8FAA23-8E88-48F0-AEEC-83FA092B3775}" presName="iconBgRect" presStyleLbl="bgShp" presStyleIdx="3" presStyleCnt="4"/>
      <dgm:spPr/>
    </dgm:pt>
    <dgm:pt modelId="{38B0BF10-5EBF-4C8C-9AC6-C7B439F8775A}" type="pres">
      <dgm:prSet presAssocID="{1B8FAA23-8E88-48F0-AEEC-83FA092B3775}"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Universal Access"/>
        </a:ext>
      </dgm:extLst>
    </dgm:pt>
    <dgm:pt modelId="{4B06CAC7-52CA-4348-AF9E-F67A2764930A}" type="pres">
      <dgm:prSet presAssocID="{1B8FAA23-8E88-48F0-AEEC-83FA092B3775}" presName="spaceRect" presStyleCnt="0"/>
      <dgm:spPr/>
    </dgm:pt>
    <dgm:pt modelId="{EDD78C8C-1968-4D45-989D-A8A1E20A7122}" type="pres">
      <dgm:prSet presAssocID="{1B8FAA23-8E88-48F0-AEEC-83FA092B3775}" presName="textRect" presStyleLbl="revTx" presStyleIdx="3" presStyleCnt="4">
        <dgm:presLayoutVars>
          <dgm:chMax val="1"/>
          <dgm:chPref val="1"/>
        </dgm:presLayoutVars>
      </dgm:prSet>
      <dgm:spPr/>
    </dgm:pt>
  </dgm:ptLst>
  <dgm:cxnLst>
    <dgm:cxn modelId="{708E5B14-2939-46F8-89EF-09321AB671A4}" type="presOf" srcId="{047242B8-62FF-452B-A044-135A759AA9DE}" destId="{0F639B5E-59E9-439C-86EC-124902756E83}" srcOrd="0" destOrd="0" presId="urn:microsoft.com/office/officeart/2018/2/layout/IconCircleList"/>
    <dgm:cxn modelId="{BAE7FE24-3E12-4CCF-A903-300528B37EB3}" srcId="{047242B8-62FF-452B-A044-135A759AA9DE}" destId="{F5AA3575-B31D-42CB-978C-D9319594CEE6}" srcOrd="0" destOrd="0" parTransId="{A93F4070-9CFE-4281-B97C-3696B76A8074}" sibTransId="{F7DF7CC0-7965-4413-9935-C84D23179559}"/>
    <dgm:cxn modelId="{9101FB2C-14B9-47EE-B846-DB49BE8F5241}" type="presOf" srcId="{36B199CB-D1A9-4D28-836D-48FBB39A1390}" destId="{CA74AA27-A94B-4C68-BC22-CB132167E374}" srcOrd="0" destOrd="0" presId="urn:microsoft.com/office/officeart/2018/2/layout/IconCircleList"/>
    <dgm:cxn modelId="{09E64B34-BA92-4673-AD4B-DCB230D1DC61}" type="presOf" srcId="{C09A06F5-5321-4637-BE31-25ED11BCFEA9}" destId="{D5C109E6-6766-459B-91BF-1F699AAAB816}" srcOrd="0" destOrd="0" presId="urn:microsoft.com/office/officeart/2018/2/layout/IconCircleList"/>
    <dgm:cxn modelId="{4BCA3946-F72F-428C-BC08-E066D3BE7165}" type="presOf" srcId="{1B8FAA23-8E88-48F0-AEEC-83FA092B3775}" destId="{EDD78C8C-1968-4D45-989D-A8A1E20A7122}" srcOrd="0" destOrd="0" presId="urn:microsoft.com/office/officeart/2018/2/layout/IconCircleList"/>
    <dgm:cxn modelId="{B130E75A-7FD8-4DF5-9171-E723BD7BDE64}" srcId="{047242B8-62FF-452B-A044-135A759AA9DE}" destId="{36B199CB-D1A9-4D28-836D-48FBB39A1390}" srcOrd="1" destOrd="0" parTransId="{68728E47-5C8D-48E1-92D8-D0347BA10650}" sibTransId="{C09A06F5-5321-4637-BE31-25ED11BCFEA9}"/>
    <dgm:cxn modelId="{E29FBE80-CCA6-4268-ADCD-1364A8DBAF89}" type="presOf" srcId="{F5AA3575-B31D-42CB-978C-D9319594CEE6}" destId="{BF8774FD-84F1-4096-B158-F332EA83C8DF}" srcOrd="0" destOrd="0" presId="urn:microsoft.com/office/officeart/2018/2/layout/IconCircleList"/>
    <dgm:cxn modelId="{C2839987-403D-4894-B990-FFE7C3CDBFC4}" srcId="{047242B8-62FF-452B-A044-135A759AA9DE}" destId="{1B8FAA23-8E88-48F0-AEEC-83FA092B3775}" srcOrd="3" destOrd="0" parTransId="{BA386F80-9A20-4EDE-82EE-9F9D43A79B82}" sibTransId="{36AA77E9-98CA-44B4-8F08-20050B08054C}"/>
    <dgm:cxn modelId="{21E08996-4089-44F4-B3E6-04916709F641}" srcId="{047242B8-62FF-452B-A044-135A759AA9DE}" destId="{4E6F1FF3-DC8B-48E0-9251-F65B0224D3B3}" srcOrd="2" destOrd="0" parTransId="{CA633996-8E6E-4B91-A3F2-919786266210}" sibTransId="{40F6160D-9FFF-4E63-84C5-6548B35900C0}"/>
    <dgm:cxn modelId="{370F51C3-FDA1-492A-A2D0-39ED48A63AE8}" type="presOf" srcId="{4E6F1FF3-DC8B-48E0-9251-F65B0224D3B3}" destId="{0DEA1241-8BBC-4B0A-A657-C4822C4027F1}" srcOrd="0" destOrd="0" presId="urn:microsoft.com/office/officeart/2018/2/layout/IconCircleList"/>
    <dgm:cxn modelId="{716183DF-1491-4447-B7BF-247647CCC2C6}" type="presOf" srcId="{40F6160D-9FFF-4E63-84C5-6548B35900C0}" destId="{240DB0CE-753F-4194-B9BE-B00F4FE1AE4D}" srcOrd="0" destOrd="0" presId="urn:microsoft.com/office/officeart/2018/2/layout/IconCircleList"/>
    <dgm:cxn modelId="{0D4FF0FE-BE07-47CC-9C42-D62724BEA12E}" type="presOf" srcId="{F7DF7CC0-7965-4413-9935-C84D23179559}" destId="{06F77187-6EC6-414C-BA51-E75980784F2B}" srcOrd="0" destOrd="0" presId="urn:microsoft.com/office/officeart/2018/2/layout/IconCircleList"/>
    <dgm:cxn modelId="{27B42782-42DB-4298-9874-E39CE5F9FAC0}" type="presParOf" srcId="{0F639B5E-59E9-439C-86EC-124902756E83}" destId="{E9ECB86E-E9C3-4D2D-9484-0CDD7BCA0A18}" srcOrd="0" destOrd="0" presId="urn:microsoft.com/office/officeart/2018/2/layout/IconCircleList"/>
    <dgm:cxn modelId="{4B2871B1-4DBF-4345-9B7C-B5A7D4715B83}" type="presParOf" srcId="{E9ECB86E-E9C3-4D2D-9484-0CDD7BCA0A18}" destId="{11DADB53-DCF7-4987-9775-18F85516660F}" srcOrd="0" destOrd="0" presId="urn:microsoft.com/office/officeart/2018/2/layout/IconCircleList"/>
    <dgm:cxn modelId="{ED711783-221A-443E-BE11-20EB86EAB781}" type="presParOf" srcId="{11DADB53-DCF7-4987-9775-18F85516660F}" destId="{2E8D6DE3-D83D-493B-814F-7A8CFDFDB607}" srcOrd="0" destOrd="0" presId="urn:microsoft.com/office/officeart/2018/2/layout/IconCircleList"/>
    <dgm:cxn modelId="{905B3BA9-54E3-464B-BCBC-2AAD0BD89C0D}" type="presParOf" srcId="{11DADB53-DCF7-4987-9775-18F85516660F}" destId="{2B6B5FCB-7DE1-4625-9D48-D8FC5BB5ACAC}" srcOrd="1" destOrd="0" presId="urn:microsoft.com/office/officeart/2018/2/layout/IconCircleList"/>
    <dgm:cxn modelId="{BAB81D04-B388-4052-A5DB-3F48C51B3F8C}" type="presParOf" srcId="{11DADB53-DCF7-4987-9775-18F85516660F}" destId="{A7B1E935-FC58-4AAA-888A-BADEF79361F3}" srcOrd="2" destOrd="0" presId="urn:microsoft.com/office/officeart/2018/2/layout/IconCircleList"/>
    <dgm:cxn modelId="{4934DDFF-69F1-4B98-BD98-A3DBD9C7FF70}" type="presParOf" srcId="{11DADB53-DCF7-4987-9775-18F85516660F}" destId="{BF8774FD-84F1-4096-B158-F332EA83C8DF}" srcOrd="3" destOrd="0" presId="urn:microsoft.com/office/officeart/2018/2/layout/IconCircleList"/>
    <dgm:cxn modelId="{0667324A-7DB1-4DEE-8F78-3ED9B62135B0}" type="presParOf" srcId="{E9ECB86E-E9C3-4D2D-9484-0CDD7BCA0A18}" destId="{06F77187-6EC6-414C-BA51-E75980784F2B}" srcOrd="1" destOrd="0" presId="urn:microsoft.com/office/officeart/2018/2/layout/IconCircleList"/>
    <dgm:cxn modelId="{1534E562-9ABF-45AD-B797-5BC75F47B565}" type="presParOf" srcId="{E9ECB86E-E9C3-4D2D-9484-0CDD7BCA0A18}" destId="{9E6E5B91-6A4F-4BB3-AC9E-258DB90EFCE2}" srcOrd="2" destOrd="0" presId="urn:microsoft.com/office/officeart/2018/2/layout/IconCircleList"/>
    <dgm:cxn modelId="{C3260974-5249-45D3-B835-D2B40E0B21D4}" type="presParOf" srcId="{9E6E5B91-6A4F-4BB3-AC9E-258DB90EFCE2}" destId="{17207FFF-5E48-4D2A-9573-C56298ECEFD5}" srcOrd="0" destOrd="0" presId="urn:microsoft.com/office/officeart/2018/2/layout/IconCircleList"/>
    <dgm:cxn modelId="{FD510E01-1BC3-4C59-9AAB-1AB9D30FF4A3}" type="presParOf" srcId="{9E6E5B91-6A4F-4BB3-AC9E-258DB90EFCE2}" destId="{DDF7A4FD-AE50-45B3-92F3-C5DB229A3DA9}" srcOrd="1" destOrd="0" presId="urn:microsoft.com/office/officeart/2018/2/layout/IconCircleList"/>
    <dgm:cxn modelId="{D9F792FD-5D6A-40CC-BA9B-C461D71CCA91}" type="presParOf" srcId="{9E6E5B91-6A4F-4BB3-AC9E-258DB90EFCE2}" destId="{AD010917-D068-4222-841B-67DB1D02FC1F}" srcOrd="2" destOrd="0" presId="urn:microsoft.com/office/officeart/2018/2/layout/IconCircleList"/>
    <dgm:cxn modelId="{540C7BC2-4B54-414D-AF2D-8DC6D4DD4E7D}" type="presParOf" srcId="{9E6E5B91-6A4F-4BB3-AC9E-258DB90EFCE2}" destId="{CA74AA27-A94B-4C68-BC22-CB132167E374}" srcOrd="3" destOrd="0" presId="urn:microsoft.com/office/officeart/2018/2/layout/IconCircleList"/>
    <dgm:cxn modelId="{9443EDF4-E4F2-49C4-B906-C79142CA4F4C}" type="presParOf" srcId="{E9ECB86E-E9C3-4D2D-9484-0CDD7BCA0A18}" destId="{D5C109E6-6766-459B-91BF-1F699AAAB816}" srcOrd="3" destOrd="0" presId="urn:microsoft.com/office/officeart/2018/2/layout/IconCircleList"/>
    <dgm:cxn modelId="{A1A6FFD1-613B-4DB9-A888-69D707B3AA9A}" type="presParOf" srcId="{E9ECB86E-E9C3-4D2D-9484-0CDD7BCA0A18}" destId="{C971496A-1D4A-430E-813A-0F16F6445B56}" srcOrd="4" destOrd="0" presId="urn:microsoft.com/office/officeart/2018/2/layout/IconCircleList"/>
    <dgm:cxn modelId="{0ECDBCB4-16C3-4AAB-9565-1C990E486595}" type="presParOf" srcId="{C971496A-1D4A-430E-813A-0F16F6445B56}" destId="{31C512C5-8A7A-456F-8F48-CD649DE31DFF}" srcOrd="0" destOrd="0" presId="urn:microsoft.com/office/officeart/2018/2/layout/IconCircleList"/>
    <dgm:cxn modelId="{76F16D48-6849-4CD3-8373-5B87F2165410}" type="presParOf" srcId="{C971496A-1D4A-430E-813A-0F16F6445B56}" destId="{40C8DE7C-0D54-4DA5-9D75-D74769DC8EA3}" srcOrd="1" destOrd="0" presId="urn:microsoft.com/office/officeart/2018/2/layout/IconCircleList"/>
    <dgm:cxn modelId="{D00AFDAD-6B78-4064-97BC-E8271593B137}" type="presParOf" srcId="{C971496A-1D4A-430E-813A-0F16F6445B56}" destId="{38C19598-8B90-4E73-B896-6BA25B735B5C}" srcOrd="2" destOrd="0" presId="urn:microsoft.com/office/officeart/2018/2/layout/IconCircleList"/>
    <dgm:cxn modelId="{9670F603-174F-43B3-B04C-F7ED3056FCC7}" type="presParOf" srcId="{C971496A-1D4A-430E-813A-0F16F6445B56}" destId="{0DEA1241-8BBC-4B0A-A657-C4822C4027F1}" srcOrd="3" destOrd="0" presId="urn:microsoft.com/office/officeart/2018/2/layout/IconCircleList"/>
    <dgm:cxn modelId="{58E73E4A-2BAD-42A8-AC05-9D3CF8238A86}" type="presParOf" srcId="{E9ECB86E-E9C3-4D2D-9484-0CDD7BCA0A18}" destId="{240DB0CE-753F-4194-B9BE-B00F4FE1AE4D}" srcOrd="5" destOrd="0" presId="urn:microsoft.com/office/officeart/2018/2/layout/IconCircleList"/>
    <dgm:cxn modelId="{8AABF8DD-699D-434B-8372-7DADD1B6C73A}" type="presParOf" srcId="{E9ECB86E-E9C3-4D2D-9484-0CDD7BCA0A18}" destId="{C4CE2932-3822-459F-950D-ED7ECA0FED23}" srcOrd="6" destOrd="0" presId="urn:microsoft.com/office/officeart/2018/2/layout/IconCircleList"/>
    <dgm:cxn modelId="{52CC4AFE-E9CF-4639-B7C6-4DE8A22C606E}" type="presParOf" srcId="{C4CE2932-3822-459F-950D-ED7ECA0FED23}" destId="{B9F80502-B7D6-44DC-A24A-34766072F8C3}" srcOrd="0" destOrd="0" presId="urn:microsoft.com/office/officeart/2018/2/layout/IconCircleList"/>
    <dgm:cxn modelId="{AC238AA0-218F-434A-9293-316A908968A9}" type="presParOf" srcId="{C4CE2932-3822-459F-950D-ED7ECA0FED23}" destId="{38B0BF10-5EBF-4C8C-9AC6-C7B439F8775A}" srcOrd="1" destOrd="0" presId="urn:microsoft.com/office/officeart/2018/2/layout/IconCircleList"/>
    <dgm:cxn modelId="{8B1CB879-39C4-41FD-A535-C5CDA2BA8946}" type="presParOf" srcId="{C4CE2932-3822-459F-950D-ED7ECA0FED23}" destId="{4B06CAC7-52CA-4348-AF9E-F67A2764930A}" srcOrd="2" destOrd="0" presId="urn:microsoft.com/office/officeart/2018/2/layout/IconCircleList"/>
    <dgm:cxn modelId="{D8584BDF-9A1B-4C0E-8C41-2C6A3AACE1DC}" type="presParOf" srcId="{C4CE2932-3822-459F-950D-ED7ECA0FED23}" destId="{EDD78C8C-1968-4D45-989D-A8A1E20A7122}"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2A6708D-729A-40AE-8E6E-C5D647A605E9}" type="doc">
      <dgm:prSet loTypeId="urn:microsoft.com/office/officeart/2018/2/layout/IconLabelList" loCatId="icon" qsTypeId="urn:microsoft.com/office/officeart/2005/8/quickstyle/simple1" qsCatId="simple" csTypeId="urn:microsoft.com/office/officeart/2018/5/colors/Iconchunking_neutralbg_colorful5" csCatId="colorful" phldr="1"/>
      <dgm:spPr/>
      <dgm:t>
        <a:bodyPr/>
        <a:lstStyle/>
        <a:p>
          <a:endParaRPr lang="en-US"/>
        </a:p>
      </dgm:t>
    </dgm:pt>
    <dgm:pt modelId="{92B0C5F1-F197-4401-9821-64CC03257FA8}">
      <dgm:prSet custT="1"/>
      <dgm:spPr/>
      <dgm:t>
        <a:bodyPr/>
        <a:lstStyle/>
        <a:p>
          <a:r>
            <a:rPr lang="en-GB" sz="1800" b="0" i="0" dirty="0">
              <a:latin typeface="Arial" panose="020B0604020202020204" pitchFamily="34" charset="0"/>
              <a:cs typeface="Arial" panose="020B0604020202020204" pitchFamily="34" charset="0"/>
            </a:rPr>
            <a:t>Communication mix can be refer as methods which is used to promote business products to target customers.</a:t>
          </a:r>
          <a:endParaRPr lang="en-US" sz="1800" dirty="0">
            <a:latin typeface="Arial" panose="020B0604020202020204" pitchFamily="34" charset="0"/>
            <a:cs typeface="Arial" panose="020B0604020202020204" pitchFamily="34" charset="0"/>
          </a:endParaRPr>
        </a:p>
      </dgm:t>
    </dgm:pt>
    <dgm:pt modelId="{E51BD515-98A0-46BC-9987-EBD206ABE351}" type="parTrans" cxnId="{C4526CF2-5F98-4627-B163-7A9E263F1824}">
      <dgm:prSet/>
      <dgm:spPr/>
      <dgm:t>
        <a:bodyPr/>
        <a:lstStyle/>
        <a:p>
          <a:endParaRPr lang="en-US"/>
        </a:p>
      </dgm:t>
    </dgm:pt>
    <dgm:pt modelId="{64E82649-08A7-4008-B840-8E939074DF4D}" type="sibTrans" cxnId="{C4526CF2-5F98-4627-B163-7A9E263F1824}">
      <dgm:prSet/>
      <dgm:spPr/>
      <dgm:t>
        <a:bodyPr/>
        <a:lstStyle/>
        <a:p>
          <a:pPr>
            <a:lnSpc>
              <a:spcPct val="100000"/>
            </a:lnSpc>
          </a:pPr>
          <a:endParaRPr lang="en-US"/>
        </a:p>
      </dgm:t>
    </dgm:pt>
    <dgm:pt modelId="{39B247EA-9D77-421A-AD3F-B287A51EF4B5}">
      <dgm:prSet custT="1"/>
      <dgm:spPr/>
      <dgm:t>
        <a:bodyPr/>
        <a:lstStyle/>
        <a:p>
          <a:r>
            <a:rPr lang="en-GB" sz="1800" b="0" i="0" dirty="0">
              <a:latin typeface="Arial" panose="020B0604020202020204" pitchFamily="34" charset="0"/>
              <a:cs typeface="Arial" panose="020B0604020202020204" pitchFamily="34" charset="0"/>
            </a:rPr>
            <a:t>“Knockout” have to use various techniques to attract target customers by informing them about restaurant products and serves.</a:t>
          </a:r>
          <a:endParaRPr lang="en-US" sz="1800" dirty="0">
            <a:latin typeface="Arial" panose="020B0604020202020204" pitchFamily="34" charset="0"/>
            <a:cs typeface="Arial" panose="020B0604020202020204" pitchFamily="34" charset="0"/>
          </a:endParaRPr>
        </a:p>
      </dgm:t>
    </dgm:pt>
    <dgm:pt modelId="{DFFFB0AE-7004-4E97-B133-602A5708F0BB}" type="parTrans" cxnId="{23A367C7-38A5-4079-855A-E593DAD3118D}">
      <dgm:prSet/>
      <dgm:spPr/>
      <dgm:t>
        <a:bodyPr/>
        <a:lstStyle/>
        <a:p>
          <a:endParaRPr lang="en-US"/>
        </a:p>
      </dgm:t>
    </dgm:pt>
    <dgm:pt modelId="{AEBA483E-47BE-46E8-8352-D1CC5CDB593B}" type="sibTrans" cxnId="{23A367C7-38A5-4079-855A-E593DAD3118D}">
      <dgm:prSet/>
      <dgm:spPr/>
      <dgm:t>
        <a:bodyPr/>
        <a:lstStyle/>
        <a:p>
          <a:endParaRPr lang="en-US"/>
        </a:p>
      </dgm:t>
    </dgm:pt>
    <dgm:pt modelId="{88D303AF-CD44-4474-9492-AB9ECD4B33F2}" type="pres">
      <dgm:prSet presAssocID="{22A6708D-729A-40AE-8E6E-C5D647A605E9}" presName="root" presStyleCnt="0">
        <dgm:presLayoutVars>
          <dgm:dir/>
          <dgm:resizeHandles val="exact"/>
        </dgm:presLayoutVars>
      </dgm:prSet>
      <dgm:spPr/>
    </dgm:pt>
    <dgm:pt modelId="{EA99BA56-3E8D-4D13-8F8E-3AB9FE4C6E34}" type="pres">
      <dgm:prSet presAssocID="{92B0C5F1-F197-4401-9821-64CC03257FA8}" presName="compNode" presStyleCnt="0"/>
      <dgm:spPr/>
    </dgm:pt>
    <dgm:pt modelId="{13B53D9D-274F-44B5-9CBB-3A2705D12440}" type="pres">
      <dgm:prSet presAssocID="{92B0C5F1-F197-4401-9821-64CC03257FA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gaphone"/>
        </a:ext>
      </dgm:extLst>
    </dgm:pt>
    <dgm:pt modelId="{44C8E874-82EE-4D6C-8F68-C34B94F18408}" type="pres">
      <dgm:prSet presAssocID="{92B0C5F1-F197-4401-9821-64CC03257FA8}" presName="spaceRect" presStyleCnt="0"/>
      <dgm:spPr/>
    </dgm:pt>
    <dgm:pt modelId="{2C710145-3EF9-466F-AD28-B776AB96A3D6}" type="pres">
      <dgm:prSet presAssocID="{92B0C5F1-F197-4401-9821-64CC03257FA8}" presName="textRect" presStyleLbl="revTx" presStyleIdx="0" presStyleCnt="2" custScaleY="195271">
        <dgm:presLayoutVars>
          <dgm:chMax val="1"/>
          <dgm:chPref val="1"/>
        </dgm:presLayoutVars>
      </dgm:prSet>
      <dgm:spPr/>
    </dgm:pt>
    <dgm:pt modelId="{2E929723-7CBA-49E0-8931-1493F7DD57EE}" type="pres">
      <dgm:prSet presAssocID="{64E82649-08A7-4008-B840-8E939074DF4D}" presName="sibTrans" presStyleCnt="0"/>
      <dgm:spPr/>
    </dgm:pt>
    <dgm:pt modelId="{B6068B07-C1CA-4102-B4DF-E0A8AFA4FCDC}" type="pres">
      <dgm:prSet presAssocID="{39B247EA-9D77-421A-AD3F-B287A51EF4B5}" presName="compNode" presStyleCnt="0"/>
      <dgm:spPr/>
    </dgm:pt>
    <dgm:pt modelId="{B144F8E6-F4B0-4774-BF02-0D5556F2DBC7}" type="pres">
      <dgm:prSet presAssocID="{39B247EA-9D77-421A-AD3F-B287A51EF4B5}"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aco"/>
        </a:ext>
      </dgm:extLst>
    </dgm:pt>
    <dgm:pt modelId="{8E9BA15E-577F-4CB8-853C-17365D9EF7F9}" type="pres">
      <dgm:prSet presAssocID="{39B247EA-9D77-421A-AD3F-B287A51EF4B5}" presName="spaceRect" presStyleCnt="0"/>
      <dgm:spPr/>
    </dgm:pt>
    <dgm:pt modelId="{0CD55DD9-C6FB-41FE-B46B-F93F1C8FE001}" type="pres">
      <dgm:prSet presAssocID="{39B247EA-9D77-421A-AD3F-B287A51EF4B5}" presName="textRect" presStyleLbl="revTx" presStyleIdx="1" presStyleCnt="2" custScaleY="198805">
        <dgm:presLayoutVars>
          <dgm:chMax val="1"/>
          <dgm:chPref val="1"/>
        </dgm:presLayoutVars>
      </dgm:prSet>
      <dgm:spPr/>
    </dgm:pt>
  </dgm:ptLst>
  <dgm:cxnLst>
    <dgm:cxn modelId="{33DDB118-003C-4CFB-BEFC-515F94BD5BD3}" type="presOf" srcId="{22A6708D-729A-40AE-8E6E-C5D647A605E9}" destId="{88D303AF-CD44-4474-9492-AB9ECD4B33F2}" srcOrd="0" destOrd="0" presId="urn:microsoft.com/office/officeart/2018/2/layout/IconLabelList"/>
    <dgm:cxn modelId="{4815BF5B-DA7E-4F18-AFA9-32CC93AC01AB}" type="presOf" srcId="{39B247EA-9D77-421A-AD3F-B287A51EF4B5}" destId="{0CD55DD9-C6FB-41FE-B46B-F93F1C8FE001}" srcOrd="0" destOrd="0" presId="urn:microsoft.com/office/officeart/2018/2/layout/IconLabelList"/>
    <dgm:cxn modelId="{1F24D956-AB29-4DD9-9331-E7AA0D402048}" type="presOf" srcId="{92B0C5F1-F197-4401-9821-64CC03257FA8}" destId="{2C710145-3EF9-466F-AD28-B776AB96A3D6}" srcOrd="0" destOrd="0" presId="urn:microsoft.com/office/officeart/2018/2/layout/IconLabelList"/>
    <dgm:cxn modelId="{23A367C7-38A5-4079-855A-E593DAD3118D}" srcId="{22A6708D-729A-40AE-8E6E-C5D647A605E9}" destId="{39B247EA-9D77-421A-AD3F-B287A51EF4B5}" srcOrd="1" destOrd="0" parTransId="{DFFFB0AE-7004-4E97-B133-602A5708F0BB}" sibTransId="{AEBA483E-47BE-46E8-8352-D1CC5CDB593B}"/>
    <dgm:cxn modelId="{C4526CF2-5F98-4627-B163-7A9E263F1824}" srcId="{22A6708D-729A-40AE-8E6E-C5D647A605E9}" destId="{92B0C5F1-F197-4401-9821-64CC03257FA8}" srcOrd="0" destOrd="0" parTransId="{E51BD515-98A0-46BC-9987-EBD206ABE351}" sibTransId="{64E82649-08A7-4008-B840-8E939074DF4D}"/>
    <dgm:cxn modelId="{587B43E3-7304-404C-988F-E069DA695013}" type="presParOf" srcId="{88D303AF-CD44-4474-9492-AB9ECD4B33F2}" destId="{EA99BA56-3E8D-4D13-8F8E-3AB9FE4C6E34}" srcOrd="0" destOrd="0" presId="urn:microsoft.com/office/officeart/2018/2/layout/IconLabelList"/>
    <dgm:cxn modelId="{A7912EF0-060B-423C-98A5-5DFB68A56835}" type="presParOf" srcId="{EA99BA56-3E8D-4D13-8F8E-3AB9FE4C6E34}" destId="{13B53D9D-274F-44B5-9CBB-3A2705D12440}" srcOrd="0" destOrd="0" presId="urn:microsoft.com/office/officeart/2018/2/layout/IconLabelList"/>
    <dgm:cxn modelId="{DBAB8CC2-FC8D-40CB-B241-60EF98CE7466}" type="presParOf" srcId="{EA99BA56-3E8D-4D13-8F8E-3AB9FE4C6E34}" destId="{44C8E874-82EE-4D6C-8F68-C34B94F18408}" srcOrd="1" destOrd="0" presId="urn:microsoft.com/office/officeart/2018/2/layout/IconLabelList"/>
    <dgm:cxn modelId="{7B335F79-8914-4325-AC7D-CD495C2CE52E}" type="presParOf" srcId="{EA99BA56-3E8D-4D13-8F8E-3AB9FE4C6E34}" destId="{2C710145-3EF9-466F-AD28-B776AB96A3D6}" srcOrd="2" destOrd="0" presId="urn:microsoft.com/office/officeart/2018/2/layout/IconLabelList"/>
    <dgm:cxn modelId="{BA181205-7E22-412C-9C40-A77FF443F975}" type="presParOf" srcId="{88D303AF-CD44-4474-9492-AB9ECD4B33F2}" destId="{2E929723-7CBA-49E0-8931-1493F7DD57EE}" srcOrd="1" destOrd="0" presId="urn:microsoft.com/office/officeart/2018/2/layout/IconLabelList"/>
    <dgm:cxn modelId="{B3929C44-A23B-4385-8518-4A5441E1D8CC}" type="presParOf" srcId="{88D303AF-CD44-4474-9492-AB9ECD4B33F2}" destId="{B6068B07-C1CA-4102-B4DF-E0A8AFA4FCDC}" srcOrd="2" destOrd="0" presId="urn:microsoft.com/office/officeart/2018/2/layout/IconLabelList"/>
    <dgm:cxn modelId="{5A7FEF36-EE0A-41BF-AC6D-EA386C840005}" type="presParOf" srcId="{B6068B07-C1CA-4102-B4DF-E0A8AFA4FCDC}" destId="{B144F8E6-F4B0-4774-BF02-0D5556F2DBC7}" srcOrd="0" destOrd="0" presId="urn:microsoft.com/office/officeart/2018/2/layout/IconLabelList"/>
    <dgm:cxn modelId="{3BF4184E-CA75-4331-A0CF-5875885C6BBE}" type="presParOf" srcId="{B6068B07-C1CA-4102-B4DF-E0A8AFA4FCDC}" destId="{8E9BA15E-577F-4CB8-853C-17365D9EF7F9}" srcOrd="1" destOrd="0" presId="urn:microsoft.com/office/officeart/2018/2/layout/IconLabelList"/>
    <dgm:cxn modelId="{16456DF0-8CA6-4336-88BA-BC6EB104D8C8}" type="presParOf" srcId="{B6068B07-C1CA-4102-B4DF-E0A8AFA4FCDC}" destId="{0CD55DD9-C6FB-41FE-B46B-F93F1C8FE001}"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6D9E4B2-65D5-45C5-8A38-3AF491D78B66}" type="doc">
      <dgm:prSet loTypeId="urn:microsoft.com/office/officeart/2016/7/layout/ChevronBlockProcess" loCatId="process" qsTypeId="urn:microsoft.com/office/officeart/2005/8/quickstyle/simple1" qsCatId="simple" csTypeId="urn:microsoft.com/office/officeart/2005/8/colors/accent1_2" csCatId="accent1" phldr="1"/>
      <dgm:spPr/>
    </dgm:pt>
    <dgm:pt modelId="{FB017769-6767-4F25-BC2F-B5F76E7541CB}">
      <dgm:prSet phldrT="[Text]"/>
      <dgm:spPr/>
      <dgm:t>
        <a:bodyPr/>
        <a:lstStyle/>
        <a:p>
          <a:pPr>
            <a:lnSpc>
              <a:spcPct val="100000"/>
            </a:lnSpc>
          </a:pPr>
          <a:r>
            <a:rPr lang="en-GB" dirty="0"/>
            <a:t>Advertising </a:t>
          </a:r>
        </a:p>
      </dgm:t>
    </dgm:pt>
    <dgm:pt modelId="{988E8B64-22DB-4245-904F-6272ACE8B2ED}" type="parTrans" cxnId="{E82251EE-4B77-4465-A170-69E55C251DC9}">
      <dgm:prSet/>
      <dgm:spPr/>
      <dgm:t>
        <a:bodyPr/>
        <a:lstStyle/>
        <a:p>
          <a:endParaRPr lang="en-GB"/>
        </a:p>
      </dgm:t>
    </dgm:pt>
    <dgm:pt modelId="{AB2BC059-D5E3-4A15-82CB-D7326B4ADB5F}" type="sibTrans" cxnId="{E82251EE-4B77-4465-A170-69E55C251DC9}">
      <dgm:prSet/>
      <dgm:spPr/>
      <dgm:t>
        <a:bodyPr/>
        <a:lstStyle/>
        <a:p>
          <a:endParaRPr lang="en-GB"/>
        </a:p>
      </dgm:t>
    </dgm:pt>
    <dgm:pt modelId="{C8614882-08D9-4599-B468-995A7F5A70F5}">
      <dgm:prSet phldrT="[Text]"/>
      <dgm:spPr/>
      <dgm:t>
        <a:bodyPr/>
        <a:lstStyle/>
        <a:p>
          <a:pPr>
            <a:lnSpc>
              <a:spcPct val="100000"/>
            </a:lnSpc>
          </a:pPr>
          <a:r>
            <a:rPr lang="en-GB" dirty="0"/>
            <a:t>Personal selling</a:t>
          </a:r>
        </a:p>
      </dgm:t>
    </dgm:pt>
    <dgm:pt modelId="{BA8C8C43-C903-4AAC-B4A8-2A8D38AB1296}" type="parTrans" cxnId="{F6509C26-2214-416C-B505-4D7F6137B8D7}">
      <dgm:prSet/>
      <dgm:spPr/>
      <dgm:t>
        <a:bodyPr/>
        <a:lstStyle/>
        <a:p>
          <a:endParaRPr lang="en-GB"/>
        </a:p>
      </dgm:t>
    </dgm:pt>
    <dgm:pt modelId="{0CFD180B-D487-43B4-A903-92D46D80242F}" type="sibTrans" cxnId="{F6509C26-2214-416C-B505-4D7F6137B8D7}">
      <dgm:prSet/>
      <dgm:spPr/>
      <dgm:t>
        <a:bodyPr/>
        <a:lstStyle/>
        <a:p>
          <a:endParaRPr lang="en-GB"/>
        </a:p>
      </dgm:t>
    </dgm:pt>
    <dgm:pt modelId="{03E735A1-45DE-408F-8411-1C09F8B87123}">
      <dgm:prSet phldrT="[Text]"/>
      <dgm:spPr/>
      <dgm:t>
        <a:bodyPr/>
        <a:lstStyle/>
        <a:p>
          <a:pPr>
            <a:lnSpc>
              <a:spcPct val="100000"/>
            </a:lnSpc>
          </a:pPr>
          <a:r>
            <a:rPr lang="en-GB" dirty="0"/>
            <a:t>Digital marketing</a:t>
          </a:r>
        </a:p>
      </dgm:t>
    </dgm:pt>
    <dgm:pt modelId="{2CE6CE39-5F06-49B7-8005-0C4A4822BA75}" type="parTrans" cxnId="{2667C545-B480-4B80-B8C6-4E2F06B16B75}">
      <dgm:prSet/>
      <dgm:spPr/>
      <dgm:t>
        <a:bodyPr/>
        <a:lstStyle/>
        <a:p>
          <a:endParaRPr lang="en-GB"/>
        </a:p>
      </dgm:t>
    </dgm:pt>
    <dgm:pt modelId="{0BD0F2F5-7F52-4F87-AF62-E9D24FE707F8}" type="sibTrans" cxnId="{2667C545-B480-4B80-B8C6-4E2F06B16B75}">
      <dgm:prSet/>
      <dgm:spPr/>
      <dgm:t>
        <a:bodyPr/>
        <a:lstStyle/>
        <a:p>
          <a:endParaRPr lang="en-GB"/>
        </a:p>
      </dgm:t>
    </dgm:pt>
    <dgm:pt modelId="{34646C7D-E5AD-40FA-8AD3-4ACB43D198BD}">
      <dgm:prSet/>
      <dgm:spPr/>
      <dgm:t>
        <a:bodyPr/>
        <a:lstStyle/>
        <a:p>
          <a:pPr>
            <a:lnSpc>
              <a:spcPct val="100000"/>
            </a:lnSpc>
          </a:pPr>
          <a:r>
            <a:rPr lang="en-GB" dirty="0">
              <a:latin typeface="Arial" panose="020B0604020202020204" pitchFamily="34" charset="0"/>
              <a:cs typeface="Arial" panose="020B0604020202020204" pitchFamily="34" charset="0"/>
            </a:rPr>
            <a:t>Staff member communication with customer will help in building strong relationship with them and improve convening power.</a:t>
          </a:r>
        </a:p>
      </dgm:t>
    </dgm:pt>
    <dgm:pt modelId="{2C4722E3-0C7A-4FB5-9085-9E0E2C373109}" type="parTrans" cxnId="{07E9DCCD-9E1D-439A-B737-5F46710651E8}">
      <dgm:prSet/>
      <dgm:spPr/>
      <dgm:t>
        <a:bodyPr/>
        <a:lstStyle/>
        <a:p>
          <a:endParaRPr lang="en-GB"/>
        </a:p>
      </dgm:t>
    </dgm:pt>
    <dgm:pt modelId="{7F3E97D8-013F-42CC-AB28-77D798C12E47}" type="sibTrans" cxnId="{07E9DCCD-9E1D-439A-B737-5F46710651E8}">
      <dgm:prSet/>
      <dgm:spPr/>
      <dgm:t>
        <a:bodyPr/>
        <a:lstStyle/>
        <a:p>
          <a:endParaRPr lang="en-GB"/>
        </a:p>
      </dgm:t>
    </dgm:pt>
    <dgm:pt modelId="{E2579CF0-C5E6-463D-8A62-77A82F3DD433}">
      <dgm:prSet/>
      <dgm:spPr/>
      <dgm:t>
        <a:bodyPr/>
        <a:lstStyle/>
        <a:p>
          <a:pPr>
            <a:lnSpc>
              <a:spcPct val="100000"/>
            </a:lnSpc>
          </a:pPr>
          <a:r>
            <a:rPr lang="en-GB" dirty="0">
              <a:latin typeface="Arial" panose="020B0604020202020204" pitchFamily="34" charset="0"/>
              <a:cs typeface="Arial" panose="020B0604020202020204" pitchFamily="34" charset="0"/>
            </a:rPr>
            <a:t>Print media, radio, paper ads, billboards</a:t>
          </a:r>
        </a:p>
      </dgm:t>
    </dgm:pt>
    <dgm:pt modelId="{05BC7C83-18D0-4379-8155-AC5787A4E10D}" type="parTrans" cxnId="{EAEA948C-0AF6-4377-AF17-DC68A4D1DC8C}">
      <dgm:prSet/>
      <dgm:spPr/>
      <dgm:t>
        <a:bodyPr/>
        <a:lstStyle/>
        <a:p>
          <a:endParaRPr lang="en-GB"/>
        </a:p>
      </dgm:t>
    </dgm:pt>
    <dgm:pt modelId="{F8453467-2E16-4154-A363-838107C258DE}" type="sibTrans" cxnId="{EAEA948C-0AF6-4377-AF17-DC68A4D1DC8C}">
      <dgm:prSet/>
      <dgm:spPr/>
      <dgm:t>
        <a:bodyPr/>
        <a:lstStyle/>
        <a:p>
          <a:endParaRPr lang="en-GB"/>
        </a:p>
      </dgm:t>
    </dgm:pt>
    <dgm:pt modelId="{A40029AB-06D7-4315-BD0B-7CDD02E3C3DF}">
      <dgm:prSet/>
      <dgm:spPr/>
      <dgm:t>
        <a:bodyPr/>
        <a:lstStyle/>
        <a:p>
          <a:pPr>
            <a:lnSpc>
              <a:spcPct val="100000"/>
            </a:lnSpc>
          </a:pPr>
          <a:r>
            <a:rPr lang="en-GB" dirty="0">
              <a:latin typeface="Arial" panose="020B0604020202020204" pitchFamily="34" charset="0"/>
              <a:cs typeface="Arial" panose="020B0604020202020204" pitchFamily="34" charset="0"/>
            </a:rPr>
            <a:t>Advertisement should include proper details about restaurant</a:t>
          </a:r>
          <a:r>
            <a:rPr lang="en-GB" dirty="0"/>
            <a:t>.</a:t>
          </a:r>
        </a:p>
      </dgm:t>
    </dgm:pt>
    <dgm:pt modelId="{28E614E0-BD2F-4D72-9EDA-610D745656C7}" type="parTrans" cxnId="{D657F032-F470-48DF-B1E1-7608EF87C49A}">
      <dgm:prSet/>
      <dgm:spPr/>
      <dgm:t>
        <a:bodyPr/>
        <a:lstStyle/>
        <a:p>
          <a:endParaRPr lang="en-GB"/>
        </a:p>
      </dgm:t>
    </dgm:pt>
    <dgm:pt modelId="{01FFF6D7-A9D3-402D-8820-C735372DE5F1}" type="sibTrans" cxnId="{D657F032-F470-48DF-B1E1-7608EF87C49A}">
      <dgm:prSet/>
      <dgm:spPr/>
      <dgm:t>
        <a:bodyPr/>
        <a:lstStyle/>
        <a:p>
          <a:endParaRPr lang="en-GB"/>
        </a:p>
      </dgm:t>
    </dgm:pt>
    <dgm:pt modelId="{6A6C8A55-D164-4CBD-BFB7-6D7BCDD38232}">
      <dgm:prSet/>
      <dgm:spPr/>
      <dgm:t>
        <a:bodyPr/>
        <a:lstStyle/>
        <a:p>
          <a:pPr>
            <a:lnSpc>
              <a:spcPct val="100000"/>
            </a:lnSpc>
          </a:pPr>
          <a:r>
            <a:rPr lang="en-GB">
              <a:latin typeface="Arial" panose="020B0604020202020204" pitchFamily="34" charset="0"/>
              <a:cs typeface="Arial" panose="020B0604020202020204" pitchFamily="34" charset="0"/>
            </a:rPr>
            <a:t>Internet or online marketing will help in targeting large audience at same time (Carr, 2014)</a:t>
          </a:r>
        </a:p>
      </dgm:t>
    </dgm:pt>
    <dgm:pt modelId="{8F588771-0278-449E-B4ED-8423AC7919DA}" type="parTrans" cxnId="{B92277F2-EA0A-4E01-9ACC-53088C02203F}">
      <dgm:prSet/>
      <dgm:spPr/>
    </dgm:pt>
    <dgm:pt modelId="{3C02C217-FCC8-40DF-8B6B-C22F868F2DCB}" type="sibTrans" cxnId="{B92277F2-EA0A-4E01-9ACC-53088C02203F}">
      <dgm:prSet/>
      <dgm:spPr/>
    </dgm:pt>
    <dgm:pt modelId="{E2391CC1-7B88-4745-BB29-E2ED83483B97}">
      <dgm:prSet/>
      <dgm:spPr/>
      <dgm:t>
        <a:bodyPr/>
        <a:lstStyle/>
        <a:p>
          <a:pPr>
            <a:lnSpc>
              <a:spcPct val="100000"/>
            </a:lnSpc>
          </a:pPr>
          <a:r>
            <a:rPr lang="en-GB">
              <a:latin typeface="Arial" panose="020B0604020202020204" pitchFamily="34" charset="0"/>
              <a:cs typeface="Arial" panose="020B0604020202020204" pitchFamily="34" charset="0"/>
            </a:rPr>
            <a:t>Email, mobile messages etc.</a:t>
          </a:r>
        </a:p>
      </dgm:t>
    </dgm:pt>
    <dgm:pt modelId="{E01CB407-F9AA-406C-80B0-0277BD681CDF}" type="parTrans" cxnId="{B8E365C5-59A0-4F9D-A7B5-445DC8414F15}">
      <dgm:prSet/>
      <dgm:spPr/>
    </dgm:pt>
    <dgm:pt modelId="{B36CEBAF-1D56-4CD3-94D7-26AD114407A3}" type="sibTrans" cxnId="{B8E365C5-59A0-4F9D-A7B5-445DC8414F15}">
      <dgm:prSet/>
      <dgm:spPr/>
    </dgm:pt>
    <dgm:pt modelId="{03E165AC-55BF-4F99-AA4B-1A108188A62B}" type="pres">
      <dgm:prSet presAssocID="{06D9E4B2-65D5-45C5-8A38-3AF491D78B66}" presName="Name0" presStyleCnt="0">
        <dgm:presLayoutVars>
          <dgm:dir/>
          <dgm:animLvl val="lvl"/>
          <dgm:resizeHandles val="exact"/>
        </dgm:presLayoutVars>
      </dgm:prSet>
      <dgm:spPr/>
    </dgm:pt>
    <dgm:pt modelId="{2B34EB83-C6D5-4541-8999-996814E80FD5}" type="pres">
      <dgm:prSet presAssocID="{FB017769-6767-4F25-BC2F-B5F76E7541CB}" presName="composite" presStyleCnt="0"/>
      <dgm:spPr/>
    </dgm:pt>
    <dgm:pt modelId="{5E606317-5DFF-4CDE-BC9E-E387BF1A5058}" type="pres">
      <dgm:prSet presAssocID="{FB017769-6767-4F25-BC2F-B5F76E7541CB}" presName="parTx" presStyleLbl="alignNode1" presStyleIdx="0" presStyleCnt="3">
        <dgm:presLayoutVars>
          <dgm:chMax val="0"/>
          <dgm:chPref val="0"/>
        </dgm:presLayoutVars>
      </dgm:prSet>
      <dgm:spPr/>
    </dgm:pt>
    <dgm:pt modelId="{0A39F75D-D8DE-4460-88F4-66E2F86173A1}" type="pres">
      <dgm:prSet presAssocID="{FB017769-6767-4F25-BC2F-B5F76E7541CB}" presName="desTx" presStyleLbl="alignAccFollowNode1" presStyleIdx="0" presStyleCnt="3">
        <dgm:presLayoutVars/>
      </dgm:prSet>
      <dgm:spPr/>
    </dgm:pt>
    <dgm:pt modelId="{A05C0F9A-CF20-446A-864A-945E10AC6CBD}" type="pres">
      <dgm:prSet presAssocID="{AB2BC059-D5E3-4A15-82CB-D7326B4ADB5F}" presName="space" presStyleCnt="0"/>
      <dgm:spPr/>
    </dgm:pt>
    <dgm:pt modelId="{42A0D9EF-43C3-4BAB-A53A-C027FAEA330B}" type="pres">
      <dgm:prSet presAssocID="{C8614882-08D9-4599-B468-995A7F5A70F5}" presName="composite" presStyleCnt="0"/>
      <dgm:spPr/>
    </dgm:pt>
    <dgm:pt modelId="{476E4866-E729-4661-AFDA-8A0548440903}" type="pres">
      <dgm:prSet presAssocID="{C8614882-08D9-4599-B468-995A7F5A70F5}" presName="parTx" presStyleLbl="alignNode1" presStyleIdx="1" presStyleCnt="3">
        <dgm:presLayoutVars>
          <dgm:chMax val="0"/>
          <dgm:chPref val="0"/>
        </dgm:presLayoutVars>
      </dgm:prSet>
      <dgm:spPr/>
    </dgm:pt>
    <dgm:pt modelId="{D9577DA2-B978-4096-B18E-8F21F858D256}" type="pres">
      <dgm:prSet presAssocID="{C8614882-08D9-4599-B468-995A7F5A70F5}" presName="desTx" presStyleLbl="alignAccFollowNode1" presStyleIdx="1" presStyleCnt="3">
        <dgm:presLayoutVars/>
      </dgm:prSet>
      <dgm:spPr/>
    </dgm:pt>
    <dgm:pt modelId="{B282ED30-7040-4D16-BB89-00D3F93C4DF8}" type="pres">
      <dgm:prSet presAssocID="{0CFD180B-D487-43B4-A903-92D46D80242F}" presName="space" presStyleCnt="0"/>
      <dgm:spPr/>
    </dgm:pt>
    <dgm:pt modelId="{890E4EFF-B4F1-42EE-833D-91FE8C6B715E}" type="pres">
      <dgm:prSet presAssocID="{03E735A1-45DE-408F-8411-1C09F8B87123}" presName="composite" presStyleCnt="0"/>
      <dgm:spPr/>
    </dgm:pt>
    <dgm:pt modelId="{3C1F8C3D-8938-4950-8D39-5DF6A3E5BC05}" type="pres">
      <dgm:prSet presAssocID="{03E735A1-45DE-408F-8411-1C09F8B87123}" presName="parTx" presStyleLbl="alignNode1" presStyleIdx="2" presStyleCnt="3">
        <dgm:presLayoutVars>
          <dgm:chMax val="0"/>
          <dgm:chPref val="0"/>
        </dgm:presLayoutVars>
      </dgm:prSet>
      <dgm:spPr/>
    </dgm:pt>
    <dgm:pt modelId="{FB3B8E59-BC8A-4EE9-B07A-4C8E8D6F7254}" type="pres">
      <dgm:prSet presAssocID="{03E735A1-45DE-408F-8411-1C09F8B87123}" presName="desTx" presStyleLbl="alignAccFollowNode1" presStyleIdx="2" presStyleCnt="3">
        <dgm:presLayoutVars/>
      </dgm:prSet>
      <dgm:spPr/>
    </dgm:pt>
  </dgm:ptLst>
  <dgm:cxnLst>
    <dgm:cxn modelId="{F6509C26-2214-416C-B505-4D7F6137B8D7}" srcId="{06D9E4B2-65D5-45C5-8A38-3AF491D78B66}" destId="{C8614882-08D9-4599-B468-995A7F5A70F5}" srcOrd="1" destOrd="0" parTransId="{BA8C8C43-C903-4AAC-B4A8-2A8D38AB1296}" sibTransId="{0CFD180B-D487-43B4-A903-92D46D80242F}"/>
    <dgm:cxn modelId="{EA63D826-493F-45D9-AED8-C16A566CCF20}" type="presOf" srcId="{C8614882-08D9-4599-B468-995A7F5A70F5}" destId="{476E4866-E729-4661-AFDA-8A0548440903}" srcOrd="0" destOrd="0" presId="urn:microsoft.com/office/officeart/2016/7/layout/ChevronBlockProcess"/>
    <dgm:cxn modelId="{382AC532-E621-49C3-AC98-0560A49497CF}" type="presOf" srcId="{6A6C8A55-D164-4CBD-BFB7-6D7BCDD38232}" destId="{FB3B8E59-BC8A-4EE9-B07A-4C8E8D6F7254}" srcOrd="0" destOrd="0" presId="urn:microsoft.com/office/officeart/2016/7/layout/ChevronBlockProcess"/>
    <dgm:cxn modelId="{D657F032-F470-48DF-B1E1-7608EF87C49A}" srcId="{FB017769-6767-4F25-BC2F-B5F76E7541CB}" destId="{A40029AB-06D7-4315-BD0B-7CDD02E3C3DF}" srcOrd="1" destOrd="0" parTransId="{28E614E0-BD2F-4D72-9EDA-610D745656C7}" sibTransId="{01FFF6D7-A9D3-402D-8820-C735372DE5F1}"/>
    <dgm:cxn modelId="{22CD5436-6848-4D5D-B7F9-B469C9B99A91}" type="presOf" srcId="{E2391CC1-7B88-4745-BB29-E2ED83483B97}" destId="{FB3B8E59-BC8A-4EE9-B07A-4C8E8D6F7254}" srcOrd="0" destOrd="1" presId="urn:microsoft.com/office/officeart/2016/7/layout/ChevronBlockProcess"/>
    <dgm:cxn modelId="{3F02A165-758F-4CB4-B2C4-FB747AFCE9A0}" type="presOf" srcId="{FB017769-6767-4F25-BC2F-B5F76E7541CB}" destId="{5E606317-5DFF-4CDE-BC9E-E387BF1A5058}" srcOrd="0" destOrd="0" presId="urn:microsoft.com/office/officeart/2016/7/layout/ChevronBlockProcess"/>
    <dgm:cxn modelId="{2667C545-B480-4B80-B8C6-4E2F06B16B75}" srcId="{06D9E4B2-65D5-45C5-8A38-3AF491D78B66}" destId="{03E735A1-45DE-408F-8411-1C09F8B87123}" srcOrd="2" destOrd="0" parTransId="{2CE6CE39-5F06-49B7-8005-0C4A4822BA75}" sibTransId="{0BD0F2F5-7F52-4F87-AF62-E9D24FE707F8}"/>
    <dgm:cxn modelId="{EAEA948C-0AF6-4377-AF17-DC68A4D1DC8C}" srcId="{FB017769-6767-4F25-BC2F-B5F76E7541CB}" destId="{E2579CF0-C5E6-463D-8A62-77A82F3DD433}" srcOrd="0" destOrd="0" parTransId="{05BC7C83-18D0-4379-8155-AC5787A4E10D}" sibTransId="{F8453467-2E16-4154-A363-838107C258DE}"/>
    <dgm:cxn modelId="{44E2EA92-DF94-44B5-8DDF-07E9AA935B1B}" type="presOf" srcId="{E2579CF0-C5E6-463D-8A62-77A82F3DD433}" destId="{0A39F75D-D8DE-4460-88F4-66E2F86173A1}" srcOrd="0" destOrd="0" presId="urn:microsoft.com/office/officeart/2016/7/layout/ChevronBlockProcess"/>
    <dgm:cxn modelId="{B8E365C5-59A0-4F9D-A7B5-445DC8414F15}" srcId="{03E735A1-45DE-408F-8411-1C09F8B87123}" destId="{E2391CC1-7B88-4745-BB29-E2ED83483B97}" srcOrd="1" destOrd="0" parTransId="{E01CB407-F9AA-406C-80B0-0277BD681CDF}" sibTransId="{B36CEBAF-1D56-4CD3-94D7-26AD114407A3}"/>
    <dgm:cxn modelId="{07E9DCCD-9E1D-439A-B737-5F46710651E8}" srcId="{C8614882-08D9-4599-B468-995A7F5A70F5}" destId="{34646C7D-E5AD-40FA-8AD3-4ACB43D198BD}" srcOrd="0" destOrd="0" parTransId="{2C4722E3-0C7A-4FB5-9085-9E0E2C373109}" sibTransId="{7F3E97D8-013F-42CC-AB28-77D798C12E47}"/>
    <dgm:cxn modelId="{4AAB63E4-B064-438A-B6F2-CE1FD698A03E}" type="presOf" srcId="{34646C7D-E5AD-40FA-8AD3-4ACB43D198BD}" destId="{D9577DA2-B978-4096-B18E-8F21F858D256}" srcOrd="0" destOrd="0" presId="urn:microsoft.com/office/officeart/2016/7/layout/ChevronBlockProcess"/>
    <dgm:cxn modelId="{E82251EE-4B77-4465-A170-69E55C251DC9}" srcId="{06D9E4B2-65D5-45C5-8A38-3AF491D78B66}" destId="{FB017769-6767-4F25-BC2F-B5F76E7541CB}" srcOrd="0" destOrd="0" parTransId="{988E8B64-22DB-4245-904F-6272ACE8B2ED}" sibTransId="{AB2BC059-D5E3-4A15-82CB-D7326B4ADB5F}"/>
    <dgm:cxn modelId="{B92277F2-EA0A-4E01-9ACC-53088C02203F}" srcId="{03E735A1-45DE-408F-8411-1C09F8B87123}" destId="{6A6C8A55-D164-4CBD-BFB7-6D7BCDD38232}" srcOrd="0" destOrd="0" parTransId="{8F588771-0278-449E-B4ED-8423AC7919DA}" sibTransId="{3C02C217-FCC8-40DF-8B6B-C22F868F2DCB}"/>
    <dgm:cxn modelId="{E962E7F2-E920-4E43-A11A-B62B26A2FF67}" type="presOf" srcId="{06D9E4B2-65D5-45C5-8A38-3AF491D78B66}" destId="{03E165AC-55BF-4F99-AA4B-1A108188A62B}" srcOrd="0" destOrd="0" presId="urn:microsoft.com/office/officeart/2016/7/layout/ChevronBlockProcess"/>
    <dgm:cxn modelId="{F76B90F3-6736-4A2B-845F-AB21F67943B6}" type="presOf" srcId="{03E735A1-45DE-408F-8411-1C09F8B87123}" destId="{3C1F8C3D-8938-4950-8D39-5DF6A3E5BC05}" srcOrd="0" destOrd="0" presId="urn:microsoft.com/office/officeart/2016/7/layout/ChevronBlockProcess"/>
    <dgm:cxn modelId="{4E84B8FE-F404-4932-9966-91F4EFFA72B4}" type="presOf" srcId="{A40029AB-06D7-4315-BD0B-7CDD02E3C3DF}" destId="{0A39F75D-D8DE-4460-88F4-66E2F86173A1}" srcOrd="0" destOrd="1" presId="urn:microsoft.com/office/officeart/2016/7/layout/ChevronBlockProcess"/>
    <dgm:cxn modelId="{C6181ED4-7B5B-4487-B0B6-033F533EA1F2}" type="presParOf" srcId="{03E165AC-55BF-4F99-AA4B-1A108188A62B}" destId="{2B34EB83-C6D5-4541-8999-996814E80FD5}" srcOrd="0" destOrd="0" presId="urn:microsoft.com/office/officeart/2016/7/layout/ChevronBlockProcess"/>
    <dgm:cxn modelId="{AE8D0B5B-C012-426C-A4E3-E49186F0CC16}" type="presParOf" srcId="{2B34EB83-C6D5-4541-8999-996814E80FD5}" destId="{5E606317-5DFF-4CDE-BC9E-E387BF1A5058}" srcOrd="0" destOrd="0" presId="urn:microsoft.com/office/officeart/2016/7/layout/ChevronBlockProcess"/>
    <dgm:cxn modelId="{48E1E386-46B7-4AC2-97A0-84E75EDC9DEF}" type="presParOf" srcId="{2B34EB83-C6D5-4541-8999-996814E80FD5}" destId="{0A39F75D-D8DE-4460-88F4-66E2F86173A1}" srcOrd="1" destOrd="0" presId="urn:microsoft.com/office/officeart/2016/7/layout/ChevronBlockProcess"/>
    <dgm:cxn modelId="{D625D0F4-3FA3-448B-9CD0-381955B3C612}" type="presParOf" srcId="{03E165AC-55BF-4F99-AA4B-1A108188A62B}" destId="{A05C0F9A-CF20-446A-864A-945E10AC6CBD}" srcOrd="1" destOrd="0" presId="urn:microsoft.com/office/officeart/2016/7/layout/ChevronBlockProcess"/>
    <dgm:cxn modelId="{D4EA37BA-468A-443C-8122-521F228ADC1B}" type="presParOf" srcId="{03E165AC-55BF-4F99-AA4B-1A108188A62B}" destId="{42A0D9EF-43C3-4BAB-A53A-C027FAEA330B}" srcOrd="2" destOrd="0" presId="urn:microsoft.com/office/officeart/2016/7/layout/ChevronBlockProcess"/>
    <dgm:cxn modelId="{E5AE49AD-901C-46E9-859C-0EE11CACF191}" type="presParOf" srcId="{42A0D9EF-43C3-4BAB-A53A-C027FAEA330B}" destId="{476E4866-E729-4661-AFDA-8A0548440903}" srcOrd="0" destOrd="0" presId="urn:microsoft.com/office/officeart/2016/7/layout/ChevronBlockProcess"/>
    <dgm:cxn modelId="{3F79A6EB-E34C-46F4-AFBD-91F48BE888F8}" type="presParOf" srcId="{42A0D9EF-43C3-4BAB-A53A-C027FAEA330B}" destId="{D9577DA2-B978-4096-B18E-8F21F858D256}" srcOrd="1" destOrd="0" presId="urn:microsoft.com/office/officeart/2016/7/layout/ChevronBlockProcess"/>
    <dgm:cxn modelId="{78FE492D-47B8-4205-A639-D6FD78786779}" type="presParOf" srcId="{03E165AC-55BF-4F99-AA4B-1A108188A62B}" destId="{B282ED30-7040-4D16-BB89-00D3F93C4DF8}" srcOrd="3" destOrd="0" presId="urn:microsoft.com/office/officeart/2016/7/layout/ChevronBlockProcess"/>
    <dgm:cxn modelId="{A132FE9B-7390-49ED-94AA-493EB24B2153}" type="presParOf" srcId="{03E165AC-55BF-4F99-AA4B-1A108188A62B}" destId="{890E4EFF-B4F1-42EE-833D-91FE8C6B715E}" srcOrd="4" destOrd="0" presId="urn:microsoft.com/office/officeart/2016/7/layout/ChevronBlockProcess"/>
    <dgm:cxn modelId="{6A704651-7D87-4779-A9E6-08A7EE0CD920}" type="presParOf" srcId="{890E4EFF-B4F1-42EE-833D-91FE8C6B715E}" destId="{3C1F8C3D-8938-4950-8D39-5DF6A3E5BC05}" srcOrd="0" destOrd="0" presId="urn:microsoft.com/office/officeart/2016/7/layout/ChevronBlockProcess"/>
    <dgm:cxn modelId="{CBC7F64F-DB6A-4DDF-930A-A4BB2FBE9962}" type="presParOf" srcId="{890E4EFF-B4F1-42EE-833D-91FE8C6B715E}" destId="{FB3B8E59-BC8A-4EE9-B07A-4C8E8D6F7254}" srcOrd="1" destOrd="0" presId="urn:microsoft.com/office/officeart/2016/7/layout/ChevronBlock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F9DA94-9F24-4B19-B7E8-9E15A0C57887}">
      <dsp:nvSpPr>
        <dsp:cNvPr id="0" name=""/>
        <dsp:cNvSpPr/>
      </dsp:nvSpPr>
      <dsp:spPr>
        <a:xfrm>
          <a:off x="0" y="0"/>
          <a:ext cx="6717792"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6FB25FF-C844-4217-B5B6-D0BBC2B37444}">
      <dsp:nvSpPr>
        <dsp:cNvPr id="0" name=""/>
        <dsp:cNvSpPr/>
      </dsp:nvSpPr>
      <dsp:spPr>
        <a:xfrm>
          <a:off x="0" y="0"/>
          <a:ext cx="6717792"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100000"/>
            </a:lnSpc>
            <a:spcBef>
              <a:spcPct val="0"/>
            </a:spcBef>
            <a:spcAft>
              <a:spcPct val="35000"/>
            </a:spcAft>
            <a:buNone/>
          </a:pPr>
          <a:r>
            <a:rPr lang="en-GB" sz="1800" b="0" i="0" kern="1200"/>
            <a:t>Marketing is a study which help and manage marketing activities of business. Main motive of marketing is to attract more customer to business product and services. Identifying needs of customers and fulling it is ultimate objective of company. </a:t>
          </a:r>
          <a:endParaRPr lang="en-US" sz="1800" kern="1200"/>
        </a:p>
      </dsp:txBody>
      <dsp:txXfrm>
        <a:off x="0" y="0"/>
        <a:ext cx="6717792" cy="2175669"/>
      </dsp:txXfrm>
    </dsp:sp>
    <dsp:sp modelId="{384072C8-2D4B-44EA-8E88-E6A796BA1303}">
      <dsp:nvSpPr>
        <dsp:cNvPr id="0" name=""/>
        <dsp:cNvSpPr/>
      </dsp:nvSpPr>
      <dsp:spPr>
        <a:xfrm>
          <a:off x="0" y="2175669"/>
          <a:ext cx="6717792"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F7AB14D2-97EA-48B7-87E7-197CBB46B5ED}">
      <dsp:nvSpPr>
        <dsp:cNvPr id="0" name=""/>
        <dsp:cNvSpPr/>
      </dsp:nvSpPr>
      <dsp:spPr>
        <a:xfrm>
          <a:off x="0" y="2175669"/>
          <a:ext cx="6717792"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100000"/>
            </a:lnSpc>
            <a:spcBef>
              <a:spcPct val="0"/>
            </a:spcBef>
            <a:spcAft>
              <a:spcPct val="35000"/>
            </a:spcAft>
            <a:buNone/>
          </a:pPr>
          <a:r>
            <a:rPr lang="en-GB" sz="1800" b="0" i="0" kern="1200" dirty="0"/>
            <a:t>‘’knockout’’ restaurant is also based on this objective. This restaurant offers high quality and fresh food to customer which is able to serve value to consumer. Atmosphere and ambience of restaurant is very attractive and it is special for sports lover and kids as it also has gaming section within restaurant. This restaurant food prices are not too high. Price of services justify with its quality and speciality to customers.</a:t>
          </a:r>
        </a:p>
      </dsp:txBody>
      <dsp:txXfrm>
        <a:off x="0" y="2175669"/>
        <a:ext cx="6717792" cy="21756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B4AE66-CA7C-455D-B0FE-920A2C515892}">
      <dsp:nvSpPr>
        <dsp:cNvPr id="0" name=""/>
        <dsp:cNvSpPr/>
      </dsp:nvSpPr>
      <dsp:spPr>
        <a:xfrm>
          <a:off x="1283" y="507350"/>
          <a:ext cx="4505585" cy="286104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74A039-8D06-4AF7-B667-2E4C1204C86F}">
      <dsp:nvSpPr>
        <dsp:cNvPr id="0" name=""/>
        <dsp:cNvSpPr/>
      </dsp:nvSpPr>
      <dsp:spPr>
        <a:xfrm>
          <a:off x="501904"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b="0" i="0" kern="1200" dirty="0"/>
            <a:t>To understand market environment in which “Knockout” restaurant is dealing, it is very important to evaluate and analyses internal as well as external environment.</a:t>
          </a:r>
          <a:endParaRPr lang="en-US" sz="2500" kern="1200" dirty="0"/>
        </a:p>
      </dsp:txBody>
      <dsp:txXfrm>
        <a:off x="585701" y="1066737"/>
        <a:ext cx="4337991" cy="2693452"/>
      </dsp:txXfrm>
    </dsp:sp>
    <dsp:sp modelId="{C6A77D1B-613D-44B3-A0AE-D9EFA8927749}">
      <dsp:nvSpPr>
        <dsp:cNvPr id="0" name=""/>
        <dsp:cNvSpPr/>
      </dsp:nvSpPr>
      <dsp:spPr>
        <a:xfrm>
          <a:off x="5508110" y="507350"/>
          <a:ext cx="4505585" cy="286104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5C8B09-7860-40F9-AC58-76E0AE3D25B8}">
      <dsp:nvSpPr>
        <dsp:cNvPr id="0" name=""/>
        <dsp:cNvSpPr/>
      </dsp:nvSpPr>
      <dsp:spPr>
        <a:xfrm>
          <a:off x="6008730"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b="0" i="0" kern="1200" dirty="0"/>
            <a:t>For conducting environmental audit, SWOT can be used for analysing internal environment of “Knockout” and PESTLE for external environment of business.</a:t>
          </a:r>
          <a:endParaRPr lang="en-US" sz="2500" kern="1200" dirty="0"/>
        </a:p>
      </dsp:txBody>
      <dsp:txXfrm>
        <a:off x="6092527" y="1066737"/>
        <a:ext cx="4337991" cy="26934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8C8123-B3FD-428C-9188-C6897B39A597}">
      <dsp:nvSpPr>
        <dsp:cNvPr id="0" name=""/>
        <dsp:cNvSpPr/>
      </dsp:nvSpPr>
      <dsp:spPr>
        <a:xfrm rot="16200000">
          <a:off x="1466809" y="-1342060"/>
          <a:ext cx="3029988" cy="5822584"/>
        </a:xfrm>
        <a:prstGeom prst="round1Rect">
          <a:avLst/>
        </a:prstGeom>
        <a:solidFill>
          <a:schemeClr val="accent2">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rial" panose="020B0604020202020204" pitchFamily="34" charset="0"/>
              <a:cs typeface="Arial" panose="020B0604020202020204" pitchFamily="34" charset="0"/>
            </a:rPr>
            <a:t>STRENGTHS</a:t>
          </a:r>
        </a:p>
        <a:p>
          <a:pPr marL="0" lvl="0" indent="0" algn="l" defTabSz="1244600">
            <a:lnSpc>
              <a:spcPct val="90000"/>
            </a:lnSpc>
            <a:spcBef>
              <a:spcPct val="0"/>
            </a:spcBef>
            <a:spcAft>
              <a:spcPct val="35000"/>
            </a:spcAft>
            <a:buFont typeface="Arial" panose="020B0604020202020204" pitchFamily="34" charset="0"/>
            <a:buNone/>
          </a:pPr>
          <a:r>
            <a:rPr lang="en-GB" sz="2400" kern="1200" dirty="0">
              <a:latin typeface="Arial" panose="020B0604020202020204" pitchFamily="34" charset="0"/>
              <a:cs typeface="Arial" panose="020B0604020202020204" pitchFamily="34" charset="0"/>
            </a:rPr>
            <a:t>Fresh and good quality food</a:t>
          </a:r>
        </a:p>
        <a:p>
          <a:pPr marL="0" lvl="0" indent="0" algn="l" defTabSz="1244600">
            <a:lnSpc>
              <a:spcPct val="90000"/>
            </a:lnSpc>
            <a:spcBef>
              <a:spcPct val="0"/>
            </a:spcBef>
            <a:spcAft>
              <a:spcPct val="35000"/>
            </a:spcAft>
            <a:buFont typeface="Arial" panose="020B0604020202020204" pitchFamily="34" charset="0"/>
            <a:buNone/>
          </a:pPr>
          <a:r>
            <a:rPr lang="en-GB" sz="2400" kern="1200" dirty="0">
              <a:latin typeface="Arial" panose="020B0604020202020204" pitchFamily="34" charset="0"/>
              <a:cs typeface="Arial" panose="020B0604020202020204" pitchFamily="34" charset="0"/>
            </a:rPr>
            <a:t>Team of restaurant is well qualified, experienced and highly enthusiastic about their work</a:t>
          </a:r>
        </a:p>
      </dsp:txBody>
      <dsp:txXfrm rot="5400000">
        <a:off x="70511" y="54237"/>
        <a:ext cx="5822584" cy="2272491"/>
      </dsp:txXfrm>
    </dsp:sp>
    <dsp:sp modelId="{9F0D6115-8798-4C55-9437-9FCD1B54E0A9}">
      <dsp:nvSpPr>
        <dsp:cNvPr id="0" name=""/>
        <dsp:cNvSpPr/>
      </dsp:nvSpPr>
      <dsp:spPr>
        <a:xfrm>
          <a:off x="5822584" y="0"/>
          <a:ext cx="5822584" cy="3029988"/>
        </a:xfrm>
        <a:prstGeom prst="round1Rect">
          <a:avLst/>
        </a:prstGeom>
        <a:solidFill>
          <a:schemeClr val="accent3">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rial" panose="020B0604020202020204" pitchFamily="34" charset="0"/>
              <a:cs typeface="Arial" panose="020B0604020202020204" pitchFamily="34" charset="0"/>
            </a:rPr>
            <a:t>WEAKNESSES</a:t>
          </a:r>
        </a:p>
        <a:p>
          <a:pPr marL="0" lvl="0" indent="0" algn="l" defTabSz="12446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New restaurant open in market</a:t>
          </a:r>
        </a:p>
        <a:p>
          <a:pPr marL="0" lvl="0" indent="0" algn="l" defTabSz="12446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There is not enough space for large gathering</a:t>
          </a:r>
        </a:p>
        <a:p>
          <a:pPr marL="0" lvl="0" indent="0" algn="l" defTabSz="12446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Marketing team needs to work effectively to overcome this weakness </a:t>
          </a:r>
        </a:p>
      </dsp:txBody>
      <dsp:txXfrm>
        <a:off x="5822584" y="0"/>
        <a:ext cx="5822584" cy="2272491"/>
      </dsp:txXfrm>
    </dsp:sp>
    <dsp:sp modelId="{616F835B-2BD7-4A16-950E-A6041034BAE4}">
      <dsp:nvSpPr>
        <dsp:cNvPr id="0" name=""/>
        <dsp:cNvSpPr/>
      </dsp:nvSpPr>
      <dsp:spPr>
        <a:xfrm rot="10800000">
          <a:off x="40525" y="3029988"/>
          <a:ext cx="5741533" cy="3029988"/>
        </a:xfrm>
        <a:prstGeom prst="round1Rect">
          <a:avLst/>
        </a:prstGeom>
        <a:solidFill>
          <a:schemeClr val="accent4">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rial" panose="020B0604020202020204" pitchFamily="34" charset="0"/>
              <a:cs typeface="Arial" panose="020B0604020202020204" pitchFamily="34" charset="0"/>
            </a:rPr>
            <a:t>OPPORTUNITIES</a:t>
          </a:r>
        </a:p>
        <a:p>
          <a:pPr marL="0" lvl="0" indent="0" algn="l" defTabSz="12446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Can add healthier food in menu</a:t>
          </a:r>
        </a:p>
        <a:p>
          <a:pPr marL="0" lvl="0" indent="0" algn="l" defTabSz="12446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Is located in centre place</a:t>
          </a:r>
        </a:p>
        <a:p>
          <a:pPr marL="0" lvl="0" indent="0" algn="l" defTabSz="1244600">
            <a:lnSpc>
              <a:spcPct val="90000"/>
            </a:lnSpc>
            <a:spcBef>
              <a:spcPct val="0"/>
            </a:spcBef>
            <a:spcAft>
              <a:spcPct val="35000"/>
            </a:spcAft>
            <a:buNone/>
          </a:pPr>
          <a:endParaRPr lang="en-GB" sz="2400" kern="1200" dirty="0">
            <a:latin typeface="Arial" panose="020B0604020202020204" pitchFamily="34" charset="0"/>
            <a:cs typeface="Arial" panose="020B0604020202020204" pitchFamily="34" charset="0"/>
          </a:endParaRPr>
        </a:p>
      </dsp:txBody>
      <dsp:txXfrm rot="10800000">
        <a:off x="40525" y="3787485"/>
        <a:ext cx="5741533" cy="2272491"/>
      </dsp:txXfrm>
    </dsp:sp>
    <dsp:sp modelId="{611A65DA-FB38-4E6E-93C3-6EDEE4CB8D68}">
      <dsp:nvSpPr>
        <dsp:cNvPr id="0" name=""/>
        <dsp:cNvSpPr/>
      </dsp:nvSpPr>
      <dsp:spPr>
        <a:xfrm rot="5400000">
          <a:off x="7218881" y="1633690"/>
          <a:ext cx="3029988" cy="5822584"/>
        </a:xfrm>
        <a:prstGeom prst="round1Rect">
          <a:avLst/>
        </a:prstGeom>
        <a:solidFill>
          <a:schemeClr val="accent5">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Arial" panose="020B0604020202020204" pitchFamily="34" charset="0"/>
              <a:cs typeface="Arial" panose="020B0604020202020204" pitchFamily="34" charset="0"/>
            </a:rPr>
            <a:t>THREATS</a:t>
          </a:r>
        </a:p>
        <a:p>
          <a:pPr marL="0" lvl="0" indent="0" algn="l" defTabSz="12446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Some rival businesses are offering home delivery and takeaway facilitates to customers</a:t>
          </a:r>
        </a:p>
        <a:p>
          <a:pPr marL="0" lvl="0" indent="0" algn="l" defTabSz="12446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Change in taste of customer is also threat to customer</a:t>
          </a:r>
        </a:p>
      </dsp:txBody>
      <dsp:txXfrm rot="-5400000">
        <a:off x="5822584" y="3787485"/>
        <a:ext cx="5822584" cy="2272491"/>
      </dsp:txXfrm>
    </dsp:sp>
    <dsp:sp modelId="{8B4BA694-5D5B-45BC-A5FC-140808776AE2}">
      <dsp:nvSpPr>
        <dsp:cNvPr id="0" name=""/>
        <dsp:cNvSpPr/>
      </dsp:nvSpPr>
      <dsp:spPr>
        <a:xfrm>
          <a:off x="4075808" y="2272491"/>
          <a:ext cx="3493550" cy="1514994"/>
        </a:xfrm>
        <a:prstGeom prst="roundRect">
          <a:avLst/>
        </a:prstGeom>
        <a:solidFill>
          <a:schemeClr val="accent2">
            <a:tint val="40000"/>
            <a:hueOff val="0"/>
            <a:satOff val="0"/>
            <a:lumOff val="0"/>
            <a:alphaOff val="0"/>
          </a:schemeClr>
        </a:solidFill>
        <a:ln>
          <a:noFill/>
        </a:ln>
        <a:effectLst/>
        <a:sp3d z="57200" extrusionH="600" contourW="3000" prstMaterial="plastic">
          <a:bevelT w="80600" h="18600" prst="relaxedInset"/>
          <a:bevelB w="80600" h="8600" prst="relaxedInset"/>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SWOT</a:t>
          </a:r>
        </a:p>
        <a:p>
          <a:pPr marL="0" lvl="0" indent="0" algn="ctr" defTabSz="10668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“KNOCKOUT”</a:t>
          </a:r>
        </a:p>
      </dsp:txBody>
      <dsp:txXfrm>
        <a:off x="4149764" y="2346447"/>
        <a:ext cx="3345638" cy="13670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6C5A05-EC13-40B0-88C3-B1D1AEF19EF4}">
      <dsp:nvSpPr>
        <dsp:cNvPr id="0" name=""/>
        <dsp:cNvSpPr/>
      </dsp:nvSpPr>
      <dsp:spPr>
        <a:xfrm>
          <a:off x="0" y="0"/>
          <a:ext cx="10515600" cy="1305401"/>
        </a:xfrm>
        <a:prstGeom prst="rect">
          <a:avLst/>
        </a:prstGeom>
        <a:solidFill>
          <a:schemeClr val="dk2">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228600" tIns="228600" rIns="228600" bIns="228600" numCol="1" spcCol="1270" anchor="ctr" anchorCtr="0">
          <a:noAutofit/>
        </a:bodyPr>
        <a:lstStyle/>
        <a:p>
          <a:pPr marL="0" lvl="0" indent="0" algn="ctr" defTabSz="2667000">
            <a:lnSpc>
              <a:spcPct val="90000"/>
            </a:lnSpc>
            <a:spcBef>
              <a:spcPct val="0"/>
            </a:spcBef>
            <a:spcAft>
              <a:spcPct val="35000"/>
            </a:spcAft>
            <a:buNone/>
          </a:pPr>
          <a:r>
            <a:rPr lang="en-GB" sz="6000" kern="1200" dirty="0"/>
            <a:t>PESTLE ANALYSES</a:t>
          </a:r>
        </a:p>
      </dsp:txBody>
      <dsp:txXfrm>
        <a:off x="0" y="0"/>
        <a:ext cx="10515600" cy="1305401"/>
      </dsp:txXfrm>
    </dsp:sp>
    <dsp:sp modelId="{320D7889-7264-4A3E-9F72-827D10D3B95D}">
      <dsp:nvSpPr>
        <dsp:cNvPr id="0" name=""/>
        <dsp:cNvSpPr/>
      </dsp:nvSpPr>
      <dsp:spPr>
        <a:xfrm>
          <a:off x="5134" y="1305401"/>
          <a:ext cx="1750888" cy="274134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Political </a:t>
          </a:r>
        </a:p>
        <a:p>
          <a:pPr marL="0" lvl="0" indent="0" algn="ctr" defTabSz="622300">
            <a:lnSpc>
              <a:spcPct val="90000"/>
            </a:lnSpc>
            <a:spcBef>
              <a:spcPct val="0"/>
            </a:spcBef>
            <a:spcAft>
              <a:spcPct val="35000"/>
            </a:spcAft>
            <a:buNone/>
          </a:pPr>
          <a:endParaRPr lang="en-GB" sz="1400" b="1"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Political factors will influence Knockout business decisions by various time to time changes in health regulation and tax reforms and BREXIT</a:t>
          </a:r>
        </a:p>
      </dsp:txBody>
      <dsp:txXfrm>
        <a:off x="5134" y="1305401"/>
        <a:ext cx="1750888" cy="2741342"/>
      </dsp:txXfrm>
    </dsp:sp>
    <dsp:sp modelId="{A9FF5378-A017-4A10-A8AA-4CF58CDBDEF2}">
      <dsp:nvSpPr>
        <dsp:cNvPr id="0" name=""/>
        <dsp:cNvSpPr/>
      </dsp:nvSpPr>
      <dsp:spPr>
        <a:xfrm>
          <a:off x="1756023" y="1305401"/>
          <a:ext cx="1750888" cy="274134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Economic</a:t>
          </a:r>
        </a:p>
        <a:p>
          <a:pPr marL="0" lvl="0" indent="0" algn="ctr" defTabSz="622300">
            <a:lnSpc>
              <a:spcPct val="90000"/>
            </a:lnSpc>
            <a:spcBef>
              <a:spcPct val="0"/>
            </a:spcBef>
            <a:spcAft>
              <a:spcPct val="35000"/>
            </a:spcAft>
            <a:buNone/>
          </a:pPr>
          <a:endParaRPr lang="en-GB" sz="1400" b="1"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Income, tax rates, interest rate </a:t>
          </a:r>
        </a:p>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People will cut out eating outside foods and in restaurants as their first priorities will be to save money</a:t>
          </a:r>
        </a:p>
      </dsp:txBody>
      <dsp:txXfrm>
        <a:off x="1756023" y="1305401"/>
        <a:ext cx="1750888" cy="2741342"/>
      </dsp:txXfrm>
    </dsp:sp>
    <dsp:sp modelId="{FA886125-3C75-4241-B117-4FAB1FCA2E0A}">
      <dsp:nvSpPr>
        <dsp:cNvPr id="0" name=""/>
        <dsp:cNvSpPr/>
      </dsp:nvSpPr>
      <dsp:spPr>
        <a:xfrm>
          <a:off x="3506911" y="1305401"/>
          <a:ext cx="1750888" cy="274134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Social</a:t>
          </a:r>
        </a:p>
        <a:p>
          <a:pPr marL="0" lvl="0" indent="0" algn="ctr" defTabSz="622300">
            <a:lnSpc>
              <a:spcPct val="90000"/>
            </a:lnSpc>
            <a:spcBef>
              <a:spcPct val="0"/>
            </a:spcBef>
            <a:spcAft>
              <a:spcPct val="35000"/>
            </a:spcAft>
            <a:buNone/>
          </a:pPr>
          <a:endParaRPr lang="en-GB" sz="1400" b="1"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Making decisions according to new trends in society</a:t>
          </a:r>
        </a:p>
        <a:p>
          <a:pPr marL="0" lvl="0" indent="0" algn="ctr"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Knock-out restaurant team needs to identify needs and wants of customers</a:t>
          </a:r>
        </a:p>
      </dsp:txBody>
      <dsp:txXfrm>
        <a:off x="3506911" y="1305401"/>
        <a:ext cx="1750888" cy="2741342"/>
      </dsp:txXfrm>
    </dsp:sp>
    <dsp:sp modelId="{73D74BFD-2C3F-4FEE-95E2-0ACB216CCE0E}">
      <dsp:nvSpPr>
        <dsp:cNvPr id="0" name=""/>
        <dsp:cNvSpPr/>
      </dsp:nvSpPr>
      <dsp:spPr>
        <a:xfrm>
          <a:off x="5257800" y="1305401"/>
          <a:ext cx="1750888" cy="274134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Technological</a:t>
          </a:r>
        </a:p>
        <a:p>
          <a:pPr marL="0" lvl="0" indent="0" algn="ctr" defTabSz="622300">
            <a:lnSpc>
              <a:spcPct val="90000"/>
            </a:lnSpc>
            <a:spcBef>
              <a:spcPct val="0"/>
            </a:spcBef>
            <a:spcAft>
              <a:spcPct val="35000"/>
            </a:spcAft>
            <a:buNone/>
          </a:pPr>
          <a:endParaRPr lang="en-GB" sz="1400" b="1"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Updated technology will help in becoming more productive </a:t>
          </a:r>
        </a:p>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Technology factor will help Knockout restaurant to other offer facilities to their customers</a:t>
          </a:r>
        </a:p>
      </dsp:txBody>
      <dsp:txXfrm>
        <a:off x="5257800" y="1305401"/>
        <a:ext cx="1750888" cy="2741342"/>
      </dsp:txXfrm>
    </dsp:sp>
    <dsp:sp modelId="{3097B8CF-FDBB-4D00-BA0F-139A521B239A}">
      <dsp:nvSpPr>
        <dsp:cNvPr id="0" name=""/>
        <dsp:cNvSpPr/>
      </dsp:nvSpPr>
      <dsp:spPr>
        <a:xfrm>
          <a:off x="7008688" y="1305401"/>
          <a:ext cx="1750888" cy="274134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Legal</a:t>
          </a:r>
        </a:p>
        <a:p>
          <a:pPr marL="0" lvl="0" indent="0" algn="ctr" defTabSz="622300">
            <a:lnSpc>
              <a:spcPct val="90000"/>
            </a:lnSpc>
            <a:spcBef>
              <a:spcPct val="0"/>
            </a:spcBef>
            <a:spcAft>
              <a:spcPct val="35000"/>
            </a:spcAft>
            <a:buNone/>
          </a:pPr>
          <a:endParaRPr lang="en-GB" sz="1400" b="1"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Restaurant have to maintain quality in food products</a:t>
          </a:r>
        </a:p>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These rules and regulation are implemented to control provision of food products in market</a:t>
          </a:r>
        </a:p>
      </dsp:txBody>
      <dsp:txXfrm>
        <a:off x="7008688" y="1305401"/>
        <a:ext cx="1750888" cy="2741342"/>
      </dsp:txXfrm>
    </dsp:sp>
    <dsp:sp modelId="{91214044-7030-4A98-98CE-45734F992FC7}">
      <dsp:nvSpPr>
        <dsp:cNvPr id="0" name=""/>
        <dsp:cNvSpPr/>
      </dsp:nvSpPr>
      <dsp:spPr>
        <a:xfrm>
          <a:off x="8759576" y="1305401"/>
          <a:ext cx="1750888" cy="274134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Environmental</a:t>
          </a:r>
        </a:p>
        <a:p>
          <a:pPr marL="0" lvl="0" indent="0" algn="ctr" defTabSz="622300">
            <a:lnSpc>
              <a:spcPct val="90000"/>
            </a:lnSpc>
            <a:spcBef>
              <a:spcPct val="0"/>
            </a:spcBef>
            <a:spcAft>
              <a:spcPct val="35000"/>
            </a:spcAft>
            <a:buNone/>
          </a:pPr>
          <a:endParaRPr lang="en-GB" sz="1400" b="1"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endParaRPr lang="en-GB" sz="1400" b="1"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Should use environment friendly way to manage waste</a:t>
          </a:r>
        </a:p>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Are more concern with ecology and atmosphere</a:t>
          </a:r>
        </a:p>
      </dsp:txBody>
      <dsp:txXfrm>
        <a:off x="8759576" y="1305401"/>
        <a:ext cx="1750888" cy="2741342"/>
      </dsp:txXfrm>
    </dsp:sp>
    <dsp:sp modelId="{A2E93923-54E3-4706-94E3-46382B16BDA0}">
      <dsp:nvSpPr>
        <dsp:cNvPr id="0" name=""/>
        <dsp:cNvSpPr/>
      </dsp:nvSpPr>
      <dsp:spPr>
        <a:xfrm>
          <a:off x="0" y="4046744"/>
          <a:ext cx="10515600" cy="304593"/>
        </a:xfrm>
        <a:prstGeom prst="rect">
          <a:avLst/>
        </a:prstGeom>
        <a:solidFill>
          <a:schemeClr val="dk2">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8D6DE3-D83D-493B-814F-7A8CFDFDB607}">
      <dsp:nvSpPr>
        <dsp:cNvPr id="0" name=""/>
        <dsp:cNvSpPr/>
      </dsp:nvSpPr>
      <dsp:spPr>
        <a:xfrm>
          <a:off x="19866" y="215397"/>
          <a:ext cx="1468022" cy="146802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6B5FCB-7DE1-4625-9D48-D8FC5BB5ACAC}">
      <dsp:nvSpPr>
        <dsp:cNvPr id="0" name=""/>
        <dsp:cNvSpPr/>
      </dsp:nvSpPr>
      <dsp:spPr>
        <a:xfrm>
          <a:off x="328151" y="523682"/>
          <a:ext cx="851453" cy="85145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F8774FD-84F1-4096-B158-F332EA83C8DF}">
      <dsp:nvSpPr>
        <dsp:cNvPr id="0" name=""/>
        <dsp:cNvSpPr/>
      </dsp:nvSpPr>
      <dsp:spPr>
        <a:xfrm>
          <a:off x="1802465" y="215397"/>
          <a:ext cx="3460339" cy="14680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1" kern="1200">
              <a:latin typeface="Arial" panose="020B0604020202020204" pitchFamily="34" charset="0"/>
              <a:cs typeface="Arial" panose="020B0604020202020204" pitchFamily="34" charset="0"/>
            </a:rPr>
            <a:t>Geographic</a:t>
          </a:r>
        </a:p>
        <a:p>
          <a:pPr marL="0" lvl="0" indent="0" algn="l" defTabSz="755650">
            <a:lnSpc>
              <a:spcPct val="90000"/>
            </a:lnSpc>
            <a:spcBef>
              <a:spcPct val="0"/>
            </a:spcBef>
            <a:spcAft>
              <a:spcPct val="35000"/>
            </a:spcAft>
            <a:buNone/>
          </a:pPr>
          <a:r>
            <a:rPr lang="en-GB" sz="1700" kern="1200">
              <a:latin typeface="Arial" panose="020B0604020202020204" pitchFamily="34" charset="0"/>
              <a:cs typeface="Arial" panose="020B0604020202020204" pitchFamily="34" charset="0"/>
            </a:rPr>
            <a:t>These segmentation is bases on geographic boundaries to target customers (Baker and Magnini, 2016)</a:t>
          </a:r>
        </a:p>
      </dsp:txBody>
      <dsp:txXfrm>
        <a:off x="1802465" y="215397"/>
        <a:ext cx="3460339" cy="1468022"/>
      </dsp:txXfrm>
    </dsp:sp>
    <dsp:sp modelId="{17207FFF-5E48-4D2A-9573-C56298ECEFD5}">
      <dsp:nvSpPr>
        <dsp:cNvPr id="0" name=""/>
        <dsp:cNvSpPr/>
      </dsp:nvSpPr>
      <dsp:spPr>
        <a:xfrm>
          <a:off x="5865742" y="215397"/>
          <a:ext cx="1468022" cy="1468022"/>
        </a:xfrm>
        <a:prstGeom prst="ellipse">
          <a:avLst/>
        </a:prstGeom>
        <a:solidFill>
          <a:schemeClr val="accent2">
            <a:hueOff val="-485121"/>
            <a:satOff val="-27976"/>
            <a:lumOff val="2876"/>
            <a:alphaOff val="0"/>
          </a:schemeClr>
        </a:solidFill>
        <a:ln>
          <a:noFill/>
        </a:ln>
        <a:effectLst/>
      </dsp:spPr>
      <dsp:style>
        <a:lnRef idx="0">
          <a:scrgbClr r="0" g="0" b="0"/>
        </a:lnRef>
        <a:fillRef idx="1">
          <a:scrgbClr r="0" g="0" b="0"/>
        </a:fillRef>
        <a:effectRef idx="0">
          <a:scrgbClr r="0" g="0" b="0"/>
        </a:effectRef>
        <a:fontRef idx="minor"/>
      </dsp:style>
    </dsp:sp>
    <dsp:sp modelId="{DDF7A4FD-AE50-45B3-92F3-C5DB229A3DA9}">
      <dsp:nvSpPr>
        <dsp:cNvPr id="0" name=""/>
        <dsp:cNvSpPr/>
      </dsp:nvSpPr>
      <dsp:spPr>
        <a:xfrm>
          <a:off x="6174027" y="523682"/>
          <a:ext cx="851453" cy="85145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74AA27-A94B-4C68-BC22-CB132167E374}">
      <dsp:nvSpPr>
        <dsp:cNvPr id="0" name=""/>
        <dsp:cNvSpPr/>
      </dsp:nvSpPr>
      <dsp:spPr>
        <a:xfrm>
          <a:off x="7648341" y="215397"/>
          <a:ext cx="3460339" cy="14680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1" kern="1200">
              <a:latin typeface="Arial" panose="020B0604020202020204" pitchFamily="34" charset="0"/>
              <a:cs typeface="Arial" panose="020B0604020202020204" pitchFamily="34" charset="0"/>
            </a:rPr>
            <a:t>Demographic</a:t>
          </a:r>
        </a:p>
        <a:p>
          <a:pPr marL="0" lvl="0" indent="0" algn="l" defTabSz="755650">
            <a:lnSpc>
              <a:spcPct val="90000"/>
            </a:lnSpc>
            <a:spcBef>
              <a:spcPct val="0"/>
            </a:spcBef>
            <a:spcAft>
              <a:spcPct val="35000"/>
            </a:spcAft>
            <a:buNone/>
          </a:pPr>
          <a:r>
            <a:rPr lang="en-GB" sz="1700" kern="1200">
              <a:latin typeface="Arial" panose="020B0604020202020204" pitchFamily="34" charset="0"/>
              <a:cs typeface="Arial" panose="020B0604020202020204" pitchFamily="34" charset="0"/>
            </a:rPr>
            <a:t>age, gender, family size, income, occupation, religion, race and nationality</a:t>
          </a:r>
        </a:p>
      </dsp:txBody>
      <dsp:txXfrm>
        <a:off x="7648341" y="215397"/>
        <a:ext cx="3460339" cy="1468022"/>
      </dsp:txXfrm>
    </dsp:sp>
    <dsp:sp modelId="{31C512C5-8A7A-456F-8F48-CD649DE31DFF}">
      <dsp:nvSpPr>
        <dsp:cNvPr id="0" name=""/>
        <dsp:cNvSpPr/>
      </dsp:nvSpPr>
      <dsp:spPr>
        <a:xfrm>
          <a:off x="19866" y="2373013"/>
          <a:ext cx="1468022" cy="1468022"/>
        </a:xfrm>
        <a:prstGeom prst="ellipse">
          <a:avLst/>
        </a:prstGeom>
        <a:solidFill>
          <a:schemeClr val="accent2">
            <a:hueOff val="-970242"/>
            <a:satOff val="-55952"/>
            <a:lumOff val="5752"/>
            <a:alphaOff val="0"/>
          </a:schemeClr>
        </a:solidFill>
        <a:ln>
          <a:noFill/>
        </a:ln>
        <a:effectLst/>
      </dsp:spPr>
      <dsp:style>
        <a:lnRef idx="0">
          <a:scrgbClr r="0" g="0" b="0"/>
        </a:lnRef>
        <a:fillRef idx="1">
          <a:scrgbClr r="0" g="0" b="0"/>
        </a:fillRef>
        <a:effectRef idx="0">
          <a:scrgbClr r="0" g="0" b="0"/>
        </a:effectRef>
        <a:fontRef idx="minor"/>
      </dsp:style>
    </dsp:sp>
    <dsp:sp modelId="{40C8DE7C-0D54-4DA5-9D75-D74769DC8EA3}">
      <dsp:nvSpPr>
        <dsp:cNvPr id="0" name=""/>
        <dsp:cNvSpPr/>
      </dsp:nvSpPr>
      <dsp:spPr>
        <a:xfrm>
          <a:off x="328151" y="2681298"/>
          <a:ext cx="851453" cy="85145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DEA1241-8BBC-4B0A-A657-C4822C4027F1}">
      <dsp:nvSpPr>
        <dsp:cNvPr id="0" name=""/>
        <dsp:cNvSpPr/>
      </dsp:nvSpPr>
      <dsp:spPr>
        <a:xfrm>
          <a:off x="1802465" y="2373013"/>
          <a:ext cx="3460339" cy="14680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1" kern="1200">
              <a:latin typeface="Arial" panose="020B0604020202020204" pitchFamily="34" charset="0"/>
              <a:cs typeface="Arial" panose="020B0604020202020204" pitchFamily="34" charset="0"/>
            </a:rPr>
            <a:t>Psycho-graphic</a:t>
          </a:r>
        </a:p>
        <a:p>
          <a:pPr marL="0" lvl="0" indent="0" algn="l" defTabSz="755650">
            <a:lnSpc>
              <a:spcPct val="90000"/>
            </a:lnSpc>
            <a:spcBef>
              <a:spcPct val="0"/>
            </a:spcBef>
            <a:spcAft>
              <a:spcPct val="35000"/>
            </a:spcAft>
            <a:buNone/>
          </a:pPr>
          <a:r>
            <a:rPr lang="en-GB" sz="1700" kern="1200">
              <a:latin typeface="Arial" panose="020B0604020202020204" pitchFamily="34" charset="0"/>
              <a:cs typeface="Arial" panose="020B0604020202020204" pitchFamily="34" charset="0"/>
            </a:rPr>
            <a:t>Is used to divide market of prospective customers by their personality traits, beliefs, attitudes, interest and other factors (Mueller and et.al, 2015).</a:t>
          </a:r>
        </a:p>
      </dsp:txBody>
      <dsp:txXfrm>
        <a:off x="1802465" y="2373013"/>
        <a:ext cx="3460339" cy="1468022"/>
      </dsp:txXfrm>
    </dsp:sp>
    <dsp:sp modelId="{B9F80502-B7D6-44DC-A24A-34766072F8C3}">
      <dsp:nvSpPr>
        <dsp:cNvPr id="0" name=""/>
        <dsp:cNvSpPr/>
      </dsp:nvSpPr>
      <dsp:spPr>
        <a:xfrm>
          <a:off x="5865742" y="2373013"/>
          <a:ext cx="1468022" cy="1468022"/>
        </a:xfrm>
        <a:prstGeom prst="ellipse">
          <a:avLst/>
        </a:prstGeom>
        <a:solidFill>
          <a:schemeClr val="accent2">
            <a:hueOff val="-1455363"/>
            <a:satOff val="-83928"/>
            <a:lumOff val="8628"/>
            <a:alphaOff val="0"/>
          </a:schemeClr>
        </a:solidFill>
        <a:ln>
          <a:noFill/>
        </a:ln>
        <a:effectLst/>
      </dsp:spPr>
      <dsp:style>
        <a:lnRef idx="0">
          <a:scrgbClr r="0" g="0" b="0"/>
        </a:lnRef>
        <a:fillRef idx="1">
          <a:scrgbClr r="0" g="0" b="0"/>
        </a:fillRef>
        <a:effectRef idx="0">
          <a:scrgbClr r="0" g="0" b="0"/>
        </a:effectRef>
        <a:fontRef idx="minor"/>
      </dsp:style>
    </dsp:sp>
    <dsp:sp modelId="{38B0BF10-5EBF-4C8C-9AC6-C7B439F8775A}">
      <dsp:nvSpPr>
        <dsp:cNvPr id="0" name=""/>
        <dsp:cNvSpPr/>
      </dsp:nvSpPr>
      <dsp:spPr>
        <a:xfrm>
          <a:off x="6174027" y="2681298"/>
          <a:ext cx="851453" cy="85145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D78C8C-1968-4D45-989D-A8A1E20A7122}">
      <dsp:nvSpPr>
        <dsp:cNvPr id="0" name=""/>
        <dsp:cNvSpPr/>
      </dsp:nvSpPr>
      <dsp:spPr>
        <a:xfrm>
          <a:off x="7648341" y="2373013"/>
          <a:ext cx="3460339" cy="14680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en-GB" sz="1700" b="1" kern="1200" dirty="0">
              <a:latin typeface="Arial" panose="020B0604020202020204" pitchFamily="34" charset="0"/>
              <a:cs typeface="Arial" panose="020B0604020202020204" pitchFamily="34" charset="0"/>
            </a:rPr>
            <a:t>Behavioural</a:t>
          </a:r>
        </a:p>
        <a:p>
          <a:pPr marL="0" lvl="0" indent="0" algn="l" defTabSz="755650">
            <a:lnSpc>
              <a:spcPct val="90000"/>
            </a:lnSpc>
            <a:spcBef>
              <a:spcPct val="0"/>
            </a:spcBef>
            <a:spcAft>
              <a:spcPct val="35000"/>
            </a:spcAft>
            <a:buNone/>
          </a:pPr>
          <a:r>
            <a:rPr lang="en-GB" sz="1700" kern="1200" dirty="0">
              <a:latin typeface="Arial" panose="020B0604020202020204" pitchFamily="34" charset="0"/>
              <a:cs typeface="Arial" panose="020B0604020202020204" pitchFamily="34" charset="0"/>
            </a:rPr>
            <a:t>This restaurant offers party services to customers which attract customers on their special occasions such as birthday, anniversary etc.</a:t>
          </a:r>
        </a:p>
      </dsp:txBody>
      <dsp:txXfrm>
        <a:off x="7648341" y="2373013"/>
        <a:ext cx="3460339" cy="146802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B53D9D-274F-44B5-9CBB-3A2705D12440}">
      <dsp:nvSpPr>
        <dsp:cNvPr id="0" name=""/>
        <dsp:cNvSpPr/>
      </dsp:nvSpPr>
      <dsp:spPr>
        <a:xfrm>
          <a:off x="1747800" y="232585"/>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710145-3EF9-466F-AD28-B776AB96A3D6}">
      <dsp:nvSpPr>
        <dsp:cNvPr id="0" name=""/>
        <dsp:cNvSpPr/>
      </dsp:nvSpPr>
      <dsp:spPr>
        <a:xfrm>
          <a:off x="559800" y="2229506"/>
          <a:ext cx="4320000" cy="1889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pPr>
          <a:r>
            <a:rPr lang="en-GB" sz="1800" b="0" i="0" kern="1200" dirty="0">
              <a:latin typeface="Arial" panose="020B0604020202020204" pitchFamily="34" charset="0"/>
              <a:cs typeface="Arial" panose="020B0604020202020204" pitchFamily="34" charset="0"/>
            </a:rPr>
            <a:t>Communication mix can be refer as methods which is used to promote business products to target customers.</a:t>
          </a:r>
          <a:endParaRPr lang="en-US" sz="1800" kern="1200" dirty="0">
            <a:latin typeface="Arial" panose="020B0604020202020204" pitchFamily="34" charset="0"/>
            <a:cs typeface="Arial" panose="020B0604020202020204" pitchFamily="34" charset="0"/>
          </a:endParaRPr>
        </a:p>
      </dsp:txBody>
      <dsp:txXfrm>
        <a:off x="559800" y="2229506"/>
        <a:ext cx="4320000" cy="1889246"/>
      </dsp:txXfrm>
    </dsp:sp>
    <dsp:sp modelId="{B144F8E6-F4B0-4774-BF02-0D5556F2DBC7}">
      <dsp:nvSpPr>
        <dsp:cNvPr id="0" name=""/>
        <dsp:cNvSpPr/>
      </dsp:nvSpPr>
      <dsp:spPr>
        <a:xfrm>
          <a:off x="6823800" y="224037"/>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CD55DD9-C6FB-41FE-B46B-F93F1C8FE001}">
      <dsp:nvSpPr>
        <dsp:cNvPr id="0" name=""/>
        <dsp:cNvSpPr/>
      </dsp:nvSpPr>
      <dsp:spPr>
        <a:xfrm>
          <a:off x="5635800" y="2203862"/>
          <a:ext cx="4320000" cy="19234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pPr>
          <a:r>
            <a:rPr lang="en-GB" sz="1800" b="0" i="0" kern="1200" dirty="0">
              <a:latin typeface="Arial" panose="020B0604020202020204" pitchFamily="34" charset="0"/>
              <a:cs typeface="Arial" panose="020B0604020202020204" pitchFamily="34" charset="0"/>
            </a:rPr>
            <a:t>“Knockout” have to use various techniques to attract target customers by informing them about restaurant products and serves.</a:t>
          </a:r>
          <a:endParaRPr lang="en-US" sz="1800" kern="1200" dirty="0">
            <a:latin typeface="Arial" panose="020B0604020202020204" pitchFamily="34" charset="0"/>
            <a:cs typeface="Arial" panose="020B0604020202020204" pitchFamily="34" charset="0"/>
          </a:endParaRPr>
        </a:p>
      </dsp:txBody>
      <dsp:txXfrm>
        <a:off x="5635800" y="2203862"/>
        <a:ext cx="4320000" cy="192343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606317-5DFF-4CDE-BC9E-E387BF1A5058}">
      <dsp:nvSpPr>
        <dsp:cNvPr id="0" name=""/>
        <dsp:cNvSpPr/>
      </dsp:nvSpPr>
      <dsp:spPr>
        <a:xfrm>
          <a:off x="8604" y="219604"/>
          <a:ext cx="3405143" cy="1021543"/>
        </a:xfrm>
        <a:prstGeom prst="chevron">
          <a:avLst>
            <a:gd name="adj" fmla="val 3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6132" tIns="126132" rIns="126132" bIns="126132" numCol="1" spcCol="1270" anchor="ctr" anchorCtr="0">
          <a:noAutofit/>
        </a:bodyPr>
        <a:lstStyle/>
        <a:p>
          <a:pPr marL="0" lvl="0" indent="0" algn="ctr" defTabSz="1244600">
            <a:lnSpc>
              <a:spcPct val="100000"/>
            </a:lnSpc>
            <a:spcBef>
              <a:spcPct val="0"/>
            </a:spcBef>
            <a:spcAft>
              <a:spcPct val="35000"/>
            </a:spcAft>
            <a:buNone/>
          </a:pPr>
          <a:r>
            <a:rPr lang="en-GB" sz="2800" kern="1200" dirty="0"/>
            <a:t>Advertising </a:t>
          </a:r>
        </a:p>
      </dsp:txBody>
      <dsp:txXfrm>
        <a:off x="315067" y="219604"/>
        <a:ext cx="2792217" cy="1021543"/>
      </dsp:txXfrm>
    </dsp:sp>
    <dsp:sp modelId="{0A39F75D-D8DE-4460-88F4-66E2F86173A1}">
      <dsp:nvSpPr>
        <dsp:cNvPr id="0" name=""/>
        <dsp:cNvSpPr/>
      </dsp:nvSpPr>
      <dsp:spPr>
        <a:xfrm>
          <a:off x="8604" y="1241147"/>
          <a:ext cx="3098681" cy="192404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4865" tIns="244865" rIns="244865" bIns="489729" numCol="1" spcCol="1270" anchor="t" anchorCtr="0">
          <a:noAutofit/>
        </a:bodyPr>
        <a:lstStyle/>
        <a:p>
          <a:pPr marL="0" lvl="0" indent="0" algn="l" defTabSz="666750">
            <a:lnSpc>
              <a:spcPct val="100000"/>
            </a:lnSpc>
            <a:spcBef>
              <a:spcPct val="0"/>
            </a:spcBef>
            <a:spcAft>
              <a:spcPct val="35000"/>
            </a:spcAft>
            <a:buNone/>
          </a:pPr>
          <a:r>
            <a:rPr lang="en-GB" sz="1500" kern="1200" dirty="0">
              <a:latin typeface="Arial" panose="020B0604020202020204" pitchFamily="34" charset="0"/>
              <a:cs typeface="Arial" panose="020B0604020202020204" pitchFamily="34" charset="0"/>
            </a:rPr>
            <a:t>Print media, radio, paper ads, billboards</a:t>
          </a:r>
        </a:p>
        <a:p>
          <a:pPr marL="0" lvl="0" indent="0" algn="l" defTabSz="666750">
            <a:lnSpc>
              <a:spcPct val="100000"/>
            </a:lnSpc>
            <a:spcBef>
              <a:spcPct val="0"/>
            </a:spcBef>
            <a:spcAft>
              <a:spcPct val="35000"/>
            </a:spcAft>
            <a:buNone/>
          </a:pPr>
          <a:r>
            <a:rPr lang="en-GB" sz="1500" kern="1200" dirty="0">
              <a:latin typeface="Arial" panose="020B0604020202020204" pitchFamily="34" charset="0"/>
              <a:cs typeface="Arial" panose="020B0604020202020204" pitchFamily="34" charset="0"/>
            </a:rPr>
            <a:t>Advertisement should include proper details about restaurant</a:t>
          </a:r>
          <a:r>
            <a:rPr lang="en-GB" sz="1500" kern="1200" dirty="0"/>
            <a:t>.</a:t>
          </a:r>
        </a:p>
      </dsp:txBody>
      <dsp:txXfrm>
        <a:off x="8604" y="1241147"/>
        <a:ext cx="3098681" cy="1924047"/>
      </dsp:txXfrm>
    </dsp:sp>
    <dsp:sp modelId="{476E4866-E729-4661-AFDA-8A0548440903}">
      <dsp:nvSpPr>
        <dsp:cNvPr id="0" name=""/>
        <dsp:cNvSpPr/>
      </dsp:nvSpPr>
      <dsp:spPr>
        <a:xfrm>
          <a:off x="3363140" y="219604"/>
          <a:ext cx="3405143" cy="1021543"/>
        </a:xfrm>
        <a:prstGeom prst="chevron">
          <a:avLst>
            <a:gd name="adj" fmla="val 3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6132" tIns="126132" rIns="126132" bIns="126132" numCol="1" spcCol="1270" anchor="ctr" anchorCtr="0">
          <a:noAutofit/>
        </a:bodyPr>
        <a:lstStyle/>
        <a:p>
          <a:pPr marL="0" lvl="0" indent="0" algn="ctr" defTabSz="1244600">
            <a:lnSpc>
              <a:spcPct val="100000"/>
            </a:lnSpc>
            <a:spcBef>
              <a:spcPct val="0"/>
            </a:spcBef>
            <a:spcAft>
              <a:spcPct val="35000"/>
            </a:spcAft>
            <a:buNone/>
          </a:pPr>
          <a:r>
            <a:rPr lang="en-GB" sz="2800" kern="1200" dirty="0"/>
            <a:t>Personal selling</a:t>
          </a:r>
        </a:p>
      </dsp:txBody>
      <dsp:txXfrm>
        <a:off x="3669603" y="219604"/>
        <a:ext cx="2792217" cy="1021543"/>
      </dsp:txXfrm>
    </dsp:sp>
    <dsp:sp modelId="{D9577DA2-B978-4096-B18E-8F21F858D256}">
      <dsp:nvSpPr>
        <dsp:cNvPr id="0" name=""/>
        <dsp:cNvSpPr/>
      </dsp:nvSpPr>
      <dsp:spPr>
        <a:xfrm>
          <a:off x="3363140" y="1241147"/>
          <a:ext cx="3098681" cy="192404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4865" tIns="244865" rIns="244865" bIns="489729" numCol="1" spcCol="1270" anchor="t" anchorCtr="0">
          <a:noAutofit/>
        </a:bodyPr>
        <a:lstStyle/>
        <a:p>
          <a:pPr marL="0" lvl="0" indent="0" algn="l" defTabSz="666750">
            <a:lnSpc>
              <a:spcPct val="100000"/>
            </a:lnSpc>
            <a:spcBef>
              <a:spcPct val="0"/>
            </a:spcBef>
            <a:spcAft>
              <a:spcPct val="35000"/>
            </a:spcAft>
            <a:buNone/>
          </a:pPr>
          <a:r>
            <a:rPr lang="en-GB" sz="1500" kern="1200" dirty="0">
              <a:latin typeface="Arial" panose="020B0604020202020204" pitchFamily="34" charset="0"/>
              <a:cs typeface="Arial" panose="020B0604020202020204" pitchFamily="34" charset="0"/>
            </a:rPr>
            <a:t>Staff member communication with customer will help in building strong relationship with them and improve convening power.</a:t>
          </a:r>
        </a:p>
      </dsp:txBody>
      <dsp:txXfrm>
        <a:off x="3363140" y="1241147"/>
        <a:ext cx="3098681" cy="1924047"/>
      </dsp:txXfrm>
    </dsp:sp>
    <dsp:sp modelId="{3C1F8C3D-8938-4950-8D39-5DF6A3E5BC05}">
      <dsp:nvSpPr>
        <dsp:cNvPr id="0" name=""/>
        <dsp:cNvSpPr/>
      </dsp:nvSpPr>
      <dsp:spPr>
        <a:xfrm>
          <a:off x="6717676" y="219604"/>
          <a:ext cx="3405143" cy="1021543"/>
        </a:xfrm>
        <a:prstGeom prst="chevron">
          <a:avLst>
            <a:gd name="adj" fmla="val 3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6132" tIns="126132" rIns="126132" bIns="126132" numCol="1" spcCol="1270" anchor="ctr" anchorCtr="0">
          <a:noAutofit/>
        </a:bodyPr>
        <a:lstStyle/>
        <a:p>
          <a:pPr marL="0" lvl="0" indent="0" algn="ctr" defTabSz="1244600">
            <a:lnSpc>
              <a:spcPct val="100000"/>
            </a:lnSpc>
            <a:spcBef>
              <a:spcPct val="0"/>
            </a:spcBef>
            <a:spcAft>
              <a:spcPct val="35000"/>
            </a:spcAft>
            <a:buNone/>
          </a:pPr>
          <a:r>
            <a:rPr lang="en-GB" sz="2800" kern="1200" dirty="0"/>
            <a:t>Digital marketing</a:t>
          </a:r>
        </a:p>
      </dsp:txBody>
      <dsp:txXfrm>
        <a:off x="7024139" y="219604"/>
        <a:ext cx="2792217" cy="1021543"/>
      </dsp:txXfrm>
    </dsp:sp>
    <dsp:sp modelId="{FB3B8E59-BC8A-4EE9-B07A-4C8E8D6F7254}">
      <dsp:nvSpPr>
        <dsp:cNvPr id="0" name=""/>
        <dsp:cNvSpPr/>
      </dsp:nvSpPr>
      <dsp:spPr>
        <a:xfrm>
          <a:off x="6717676" y="1241147"/>
          <a:ext cx="3098681" cy="192404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4865" tIns="244865" rIns="244865" bIns="489729" numCol="1" spcCol="1270" anchor="t" anchorCtr="0">
          <a:noAutofit/>
        </a:bodyPr>
        <a:lstStyle/>
        <a:p>
          <a:pPr marL="0" lvl="0" indent="0" algn="l" defTabSz="666750">
            <a:lnSpc>
              <a:spcPct val="100000"/>
            </a:lnSpc>
            <a:spcBef>
              <a:spcPct val="0"/>
            </a:spcBef>
            <a:spcAft>
              <a:spcPct val="35000"/>
            </a:spcAft>
            <a:buNone/>
          </a:pPr>
          <a:r>
            <a:rPr lang="en-GB" sz="1500" kern="1200">
              <a:latin typeface="Arial" panose="020B0604020202020204" pitchFamily="34" charset="0"/>
              <a:cs typeface="Arial" panose="020B0604020202020204" pitchFamily="34" charset="0"/>
            </a:rPr>
            <a:t>Internet or online marketing will help in targeting large audience at same time (Carr, 2014)</a:t>
          </a:r>
        </a:p>
        <a:p>
          <a:pPr marL="0" lvl="0" indent="0" algn="l" defTabSz="666750">
            <a:lnSpc>
              <a:spcPct val="100000"/>
            </a:lnSpc>
            <a:spcBef>
              <a:spcPct val="0"/>
            </a:spcBef>
            <a:spcAft>
              <a:spcPct val="35000"/>
            </a:spcAft>
            <a:buNone/>
          </a:pPr>
          <a:r>
            <a:rPr lang="en-GB" sz="1500" kern="1200">
              <a:latin typeface="Arial" panose="020B0604020202020204" pitchFamily="34" charset="0"/>
              <a:cs typeface="Arial" panose="020B0604020202020204" pitchFamily="34" charset="0"/>
            </a:rPr>
            <a:t>Email, mobile messages etc.</a:t>
          </a:r>
        </a:p>
      </dsp:txBody>
      <dsp:txXfrm>
        <a:off x="6717676" y="1241147"/>
        <a:ext cx="3098681" cy="192404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4.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7.xml><?xml version="1.0" encoding="utf-8"?>
<dgm:layoutDef xmlns:dgm="http://schemas.openxmlformats.org/drawingml/2006/diagram" xmlns:a="http://schemas.openxmlformats.org/drawingml/2006/main" uniqueId="urn:microsoft.com/office/officeart/2016/7/layout/ChevronBlockProcess">
  <dgm:title val="Chevron Block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28"/>
      <dgm:constr type="primFontSz" for="des" forName="desTx" refType="primFontSz" refFor="des" refForName="parTx" op="lte" fact="0.75"/>
      <dgm:constr type="h" for="des" forName="desTx" op="equ"/>
      <dgm:constr type="w" for="ch" forName="space" refType="w" op="equ" fact="-0.005"/>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91"/>
              <dgm:constr type="t" for="ch" forName="desTx" refType="h" refFor="ch" refForName="parTx"/>
            </dgm:constrLst>
          </dgm:if>
          <dgm:else name="Name9">
            <dgm:constrLst>
              <dgm:constr type="l" for="ch" forName="parTx"/>
              <dgm:constr type="w" for="ch" forName="parTx" refType="w"/>
              <dgm:constr type="t" for="ch" forName="parTx"/>
              <dgm:constr type="l" for="ch" forName="desTx" refType="w" fact="0.09"/>
              <dgm:constr type="w" for="ch" forName="desTx" refType="w" refFor="ch" refForName="parTx" fact="0.91"/>
              <dgm:constr type="t" for="ch" forName="desTx" refType="h" refFor="ch" refForName="parTx"/>
            </dgm:constrLst>
          </dgm:else>
        </dgm:choose>
        <dgm:ruleLst>
          <dgm:rule type="h" val="INF" fact="NaN" max="NaN"/>
        </dgm:ruleLst>
        <dgm:layoutNode name="parTx" styleLbl="alignNode1">
          <dgm:varLst>
            <dgm:chMax val="0"/>
            <dgm:chPref val="0"/>
          </dgm:varLst>
          <dgm:alg type="tx"/>
          <dgm:choose name="Name10">
            <dgm:if name="Name11" func="var" arg="dir" op="equ" val="norm">
              <dgm:shape xmlns:r="http://schemas.openxmlformats.org/officeDocument/2006/relationships" type="chevron" r:blip="">
                <dgm:adjLst>
                  <dgm:adj idx="1" val="0.3"/>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3"/>
                <dgm:constr type="h"/>
                <dgm:constr type="tMarg" refType="w" fact="0.105"/>
                <dgm:constr type="bMarg" refType="w" fact="0.105"/>
                <dgm:constr type="lMarg" refType="w" fact="0.105"/>
                <dgm:constr type="rMarg" refType="w" fact="0.105"/>
              </dgm:constrLst>
            </dgm:if>
            <dgm:else name="Name15">
              <dgm:constrLst>
                <dgm:constr type="h" refType="w" op="lte" fact="0.3"/>
                <dgm:constr type="h"/>
                <dgm:constr type="tMarg" refType="w" fact="0.105"/>
                <dgm:constr type="bMarg" refType="w" fact="0.105"/>
                <dgm:constr type="lMarg" refType="w" fact="0.105"/>
                <dgm:constr type="rMarg" refType="w" fact="0.105"/>
              </dgm:constrLst>
            </dgm:else>
          </dgm:choose>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0"/>
            <dgm:constr type="tMarg" refType="w" fact="0.224"/>
            <dgm:constr type="bMarg" refType="w" fact="0.448"/>
            <dgm:constr type="lMarg" refType="w" fact="0.224"/>
            <dgm:constr type="rMarg" refType="w" fact="0.224"/>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E9CCB48-1A94-4547-A98F-2824CE8A00C6}" type="datetimeFigureOut">
              <a:rPr lang="en-GB" smtClean="0"/>
              <a:t>17/06/2019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99FD-7E58-4302-9F45-677C0E7DAB46}" type="slidenum">
              <a:rPr lang="en-GB" smtClean="0"/>
              <a:t>‹#›</a:t>
            </a:fld>
            <a:endParaRPr lang="en-GB"/>
          </a:p>
        </p:txBody>
      </p:sp>
    </p:spTree>
    <p:extLst>
      <p:ext uri="{BB962C8B-B14F-4D97-AF65-F5344CB8AC3E}">
        <p14:creationId xmlns:p14="http://schemas.microsoft.com/office/powerpoint/2010/main" val="5034598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9CCB48-1A94-4547-A98F-2824CE8A00C6}" type="datetimeFigureOut">
              <a:rPr lang="en-GB" smtClean="0"/>
              <a:t>17/06/2019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99FD-7E58-4302-9F45-677C0E7DAB46}" type="slidenum">
              <a:rPr lang="en-GB" smtClean="0"/>
              <a:t>‹#›</a:t>
            </a:fld>
            <a:endParaRPr lang="en-GB"/>
          </a:p>
        </p:txBody>
      </p:sp>
    </p:spTree>
    <p:extLst>
      <p:ext uri="{BB962C8B-B14F-4D97-AF65-F5344CB8AC3E}">
        <p14:creationId xmlns:p14="http://schemas.microsoft.com/office/powerpoint/2010/main" val="4184580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9CCB48-1A94-4547-A98F-2824CE8A00C6}" type="datetimeFigureOut">
              <a:rPr lang="en-GB" smtClean="0"/>
              <a:t>17/06/2019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99FD-7E58-4302-9F45-677C0E7DAB46}" type="slidenum">
              <a:rPr lang="en-GB" smtClean="0"/>
              <a:t>‹#›</a:t>
            </a:fld>
            <a:endParaRPr lang="en-GB"/>
          </a:p>
        </p:txBody>
      </p:sp>
    </p:spTree>
    <p:extLst>
      <p:ext uri="{BB962C8B-B14F-4D97-AF65-F5344CB8AC3E}">
        <p14:creationId xmlns:p14="http://schemas.microsoft.com/office/powerpoint/2010/main" val="21595226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E9CCB48-1A94-4547-A98F-2824CE8A00C6}" type="datetimeFigureOut">
              <a:rPr lang="en-GB" smtClean="0"/>
              <a:t>17/06/2019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2399FD-7E58-4302-9F45-677C0E7DAB46}" type="slidenum">
              <a:rPr lang="en-GB" smtClean="0"/>
              <a:t>‹#›</a:t>
            </a:fld>
            <a:endParaRPr lang="en-GB"/>
          </a:p>
        </p:txBody>
      </p:sp>
    </p:spTree>
    <p:extLst>
      <p:ext uri="{BB962C8B-B14F-4D97-AF65-F5344CB8AC3E}">
        <p14:creationId xmlns:p14="http://schemas.microsoft.com/office/powerpoint/2010/main" val="2470129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E9CCB48-1A94-4547-A98F-2824CE8A00C6}" type="datetimeFigureOut">
              <a:rPr lang="en-GB" smtClean="0"/>
              <a:t>17/06/2019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D2399FD-7E58-4302-9F45-677C0E7DAB46}" type="slidenum">
              <a:rPr lang="en-GB" smtClean="0"/>
              <a:t>‹#›</a:t>
            </a:fld>
            <a:endParaRPr lang="en-GB"/>
          </a:p>
        </p:txBody>
      </p:sp>
    </p:spTree>
    <p:extLst>
      <p:ext uri="{BB962C8B-B14F-4D97-AF65-F5344CB8AC3E}">
        <p14:creationId xmlns:p14="http://schemas.microsoft.com/office/powerpoint/2010/main" val="2772009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E9CCB48-1A94-4547-A98F-2824CE8A00C6}" type="datetimeFigureOut">
              <a:rPr lang="en-GB" smtClean="0"/>
              <a:t>17/06/2019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D2399FD-7E58-4302-9F45-677C0E7DAB46}" type="slidenum">
              <a:rPr lang="en-GB" smtClean="0"/>
              <a:t>‹#›</a:t>
            </a:fld>
            <a:endParaRPr lang="en-GB"/>
          </a:p>
        </p:txBody>
      </p:sp>
    </p:spTree>
    <p:extLst>
      <p:ext uri="{BB962C8B-B14F-4D97-AF65-F5344CB8AC3E}">
        <p14:creationId xmlns:p14="http://schemas.microsoft.com/office/powerpoint/2010/main" val="2428154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9CCB48-1A94-4547-A98F-2824CE8A00C6}" type="datetimeFigureOut">
              <a:rPr lang="en-GB" smtClean="0"/>
              <a:t>17/06/2019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D2399FD-7E58-4302-9F45-677C0E7DAB46}" type="slidenum">
              <a:rPr lang="en-GB" smtClean="0"/>
              <a:t>‹#›</a:t>
            </a:fld>
            <a:endParaRPr lang="en-GB"/>
          </a:p>
        </p:txBody>
      </p:sp>
    </p:spTree>
    <p:extLst>
      <p:ext uri="{BB962C8B-B14F-4D97-AF65-F5344CB8AC3E}">
        <p14:creationId xmlns:p14="http://schemas.microsoft.com/office/powerpoint/2010/main" val="570116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E9CCB48-1A94-4547-A98F-2824CE8A00C6}" type="datetimeFigureOut">
              <a:rPr lang="en-GB" smtClean="0"/>
              <a:t>17/06/2019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2399FD-7E58-4302-9F45-677C0E7DAB46}" type="slidenum">
              <a:rPr lang="en-GB" smtClean="0"/>
              <a:t>‹#›</a:t>
            </a:fld>
            <a:endParaRPr lang="en-GB"/>
          </a:p>
        </p:txBody>
      </p:sp>
    </p:spTree>
    <p:extLst>
      <p:ext uri="{BB962C8B-B14F-4D97-AF65-F5344CB8AC3E}">
        <p14:creationId xmlns:p14="http://schemas.microsoft.com/office/powerpoint/2010/main" val="3122180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E9CCB48-1A94-4547-A98F-2824CE8A00C6}" type="datetimeFigureOut">
              <a:rPr lang="en-GB" smtClean="0"/>
              <a:t>17/06/2019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2399FD-7E58-4302-9F45-677C0E7DAB46}" type="slidenum">
              <a:rPr lang="en-GB" smtClean="0"/>
              <a:t>‹#›</a:t>
            </a:fld>
            <a:endParaRPr lang="en-GB"/>
          </a:p>
        </p:txBody>
      </p:sp>
    </p:spTree>
    <p:extLst>
      <p:ext uri="{BB962C8B-B14F-4D97-AF65-F5344CB8AC3E}">
        <p14:creationId xmlns:p14="http://schemas.microsoft.com/office/powerpoint/2010/main" val="19169439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9CCB48-1A94-4547-A98F-2824CE8A00C6}" type="datetimeFigureOut">
              <a:rPr lang="en-GB" smtClean="0"/>
              <a:t>17/06/2019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99FD-7E58-4302-9F45-677C0E7DAB46}" type="slidenum">
              <a:rPr lang="en-GB" smtClean="0"/>
              <a:t>‹#›</a:t>
            </a:fld>
            <a:endParaRPr lang="en-GB"/>
          </a:p>
        </p:txBody>
      </p:sp>
    </p:spTree>
    <p:extLst>
      <p:ext uri="{BB962C8B-B14F-4D97-AF65-F5344CB8AC3E}">
        <p14:creationId xmlns:p14="http://schemas.microsoft.com/office/powerpoint/2010/main" val="2890182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9CCB48-1A94-4547-A98F-2824CE8A00C6}" type="datetimeFigureOut">
              <a:rPr lang="en-GB" smtClean="0"/>
              <a:t>17/06/2019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99FD-7E58-4302-9F45-677C0E7DAB46}" type="slidenum">
              <a:rPr lang="en-GB" smtClean="0"/>
              <a:t>‹#›</a:t>
            </a:fld>
            <a:endParaRPr lang="en-GB"/>
          </a:p>
        </p:txBody>
      </p:sp>
    </p:spTree>
    <p:extLst>
      <p:ext uri="{BB962C8B-B14F-4D97-AF65-F5344CB8AC3E}">
        <p14:creationId xmlns:p14="http://schemas.microsoft.com/office/powerpoint/2010/main" val="20518954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E9CCB48-1A94-4547-A98F-2824CE8A00C6}" type="datetimeFigureOut">
              <a:rPr lang="en-GB" smtClean="0"/>
              <a:t>17/06/2019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99FD-7E58-4302-9F45-677C0E7DAB46}" type="slidenum">
              <a:rPr lang="en-GB" smtClean="0"/>
              <a:t>‹#›</a:t>
            </a:fld>
            <a:endParaRPr lang="en-GB"/>
          </a:p>
        </p:txBody>
      </p:sp>
    </p:spTree>
    <p:extLst>
      <p:ext uri="{BB962C8B-B14F-4D97-AF65-F5344CB8AC3E}">
        <p14:creationId xmlns:p14="http://schemas.microsoft.com/office/powerpoint/2010/main" val="22719344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9CCB48-1A94-4547-A98F-2824CE8A00C6}" type="datetimeFigureOut">
              <a:rPr lang="en-GB" smtClean="0"/>
              <a:t>17/06/2019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2399FD-7E58-4302-9F45-677C0E7DAB46}" type="slidenum">
              <a:rPr lang="en-GB" smtClean="0"/>
              <a:t>‹#›</a:t>
            </a:fld>
            <a:endParaRPr lang="en-GB"/>
          </a:p>
        </p:txBody>
      </p:sp>
    </p:spTree>
    <p:extLst>
      <p:ext uri="{BB962C8B-B14F-4D97-AF65-F5344CB8AC3E}">
        <p14:creationId xmlns:p14="http://schemas.microsoft.com/office/powerpoint/2010/main" val="1924498685"/>
      </p:ext>
    </p:extLst>
  </p:cSld>
  <p:clrMap bg1="lt1" tx1="dk1" bg2="lt2" tx2="dk2" accent1="accent1" accent2="accent2" accent3="accent3" accent4="accent4" accent5="accent5" accent6="accent6" hlink="hlink" folHlink="folHlink"/>
  <p:sldLayoutIdLst>
    <p:sldLayoutId id="2147483979" r:id="rId1"/>
    <p:sldLayoutId id="2147483980" r:id="rId2"/>
    <p:sldLayoutId id="2147483981" r:id="rId3"/>
    <p:sldLayoutId id="2147483982" r:id="rId4"/>
    <p:sldLayoutId id="2147483983" r:id="rId5"/>
    <p:sldLayoutId id="2147483984" r:id="rId6"/>
    <p:sldLayoutId id="2147483985" r:id="rId7"/>
    <p:sldLayoutId id="2147483986" r:id="rId8"/>
    <p:sldLayoutId id="2147483987" r:id="rId9"/>
    <p:sldLayoutId id="2147483988" r:id="rId10"/>
    <p:sldLayoutId id="2147483989" r:id="rId11"/>
    <p:sldLayoutId id="214748399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23.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hyperlink" Target="https://www.google.co.uk/url?sa=i&amp;source=images&amp;cd=&amp;ved=2ahUKEwjAvcb6lvDiAhVC8OAKHaCOD0gQjRx6BAgBEAU&amp;url=https%3A%2F%2Fwww.thestreet.com%2Fmarkets%2Fcommodities%2Fproduct-life-cycle-14882534&amp;psig=AOvVaw2mPLgDWNi0ujDSgem0-sXl&amp;ust=1560849195845165" TargetMode="External"/><Relationship Id="rId2" Type="http://schemas.openxmlformats.org/officeDocument/2006/relationships/hyperlink" Target="https://www.facebook.com/knockoutkitchenrochdale/photos/a.161972594145979/812988619044370/?type=3" TargetMode="External"/><Relationship Id="rId1" Type="http://schemas.openxmlformats.org/officeDocument/2006/relationships/slideLayout" Target="../slideLayouts/slideLayout12.xml"/><Relationship Id="rId4" Type="http://schemas.openxmlformats.org/officeDocument/2006/relationships/hyperlink" Target="https://www.google.co.uk/url?sa=i&amp;source=images&amp;cd=&amp;ved=2ahUKEwjFkYiqn_DiAhWF2eAKHcxyAQYQjRx6BAgBEAU&amp;url=https%3A%2F%2Fwww.howandwhat.net%2Fbcg-matrix-how-to-use-bcg-matrix%2F&amp;psig=AOvVaw1cBOuZ4eUsFjXf3Y9fxFEX&amp;ust=1560849998782041"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7E10E-F55B-4256-8E14-6182E45C2993}"/>
              </a:ext>
            </a:extLst>
          </p:cNvPr>
          <p:cNvSpPr>
            <a:spLocks noGrp="1"/>
          </p:cNvSpPr>
          <p:nvPr>
            <p:ph type="ctrTitle"/>
          </p:nvPr>
        </p:nvSpPr>
        <p:spPr>
          <a:xfrm>
            <a:off x="1136428" y="627564"/>
            <a:ext cx="7474172" cy="1325563"/>
          </a:xfrm>
        </p:spPr>
        <p:txBody>
          <a:bodyPr vert="horz" lIns="91440" tIns="45720" rIns="91440" bIns="45720" rtlCol="0" anchor="ctr">
            <a:normAutofit/>
          </a:bodyPr>
          <a:lstStyle/>
          <a:p>
            <a:pPr algn="l"/>
            <a:r>
              <a:rPr lang="en-US" sz="4400" kern="1200">
                <a:solidFill>
                  <a:schemeClr val="tx1"/>
                </a:solidFill>
                <a:latin typeface="+mj-lt"/>
                <a:ea typeface="+mj-ea"/>
                <a:cs typeface="+mj-cs"/>
              </a:rPr>
              <a:t>Marketing environment</a:t>
            </a:r>
          </a:p>
        </p:txBody>
      </p:sp>
      <p:sp>
        <p:nvSpPr>
          <p:cNvPr id="3" name="Subtitle 2">
            <a:extLst>
              <a:ext uri="{FF2B5EF4-FFF2-40B4-BE49-F238E27FC236}">
                <a16:creationId xmlns:a16="http://schemas.microsoft.com/office/drawing/2014/main" id="{B6871322-A980-4DFF-AF8D-6C2D7D281EC5}"/>
              </a:ext>
            </a:extLst>
          </p:cNvPr>
          <p:cNvSpPr>
            <a:spLocks noGrp="1"/>
          </p:cNvSpPr>
          <p:nvPr>
            <p:ph type="subTitle" idx="1"/>
          </p:nvPr>
        </p:nvSpPr>
        <p:spPr>
          <a:xfrm>
            <a:off x="1069927" y="1803863"/>
            <a:ext cx="6467867" cy="4939076"/>
          </a:xfrm>
        </p:spPr>
        <p:txBody>
          <a:bodyPr vert="horz" lIns="91440" tIns="45720" rIns="91440" bIns="45720" rtlCol="0" anchor="ctr">
            <a:normAutofit/>
          </a:bodyPr>
          <a:lstStyle/>
          <a:p>
            <a:pPr algn="l"/>
            <a:r>
              <a:rPr lang="en-US" dirty="0"/>
              <a:t>TITLE : “KNOCKOUT” </a:t>
            </a:r>
          </a:p>
          <a:p>
            <a:pPr algn="l"/>
            <a:r>
              <a:rPr lang="en-US" dirty="0"/>
              <a:t>               BY:</a:t>
            </a:r>
          </a:p>
          <a:p>
            <a:pPr marL="342900" indent="-342900">
              <a:buFont typeface="Arial" panose="020B0604020202020204" pitchFamily="34" charset="0"/>
              <a:buChar char="•"/>
            </a:pPr>
            <a:r>
              <a:rPr lang="en-US" dirty="0"/>
              <a:t>Vasilica Georgiana Andrei (1815340)</a:t>
            </a:r>
          </a:p>
          <a:p>
            <a:pPr indent="-228600">
              <a:buFont typeface="Arial" panose="020B0604020202020204" pitchFamily="34" charset="0"/>
              <a:buChar char="•"/>
            </a:pPr>
            <a:r>
              <a:rPr lang="en-US" dirty="0"/>
              <a:t>Marius Stefan Andrei (1815330)</a:t>
            </a:r>
          </a:p>
          <a:p>
            <a:pPr indent="-228600">
              <a:buFont typeface="Arial" panose="020B0604020202020204" pitchFamily="34" charset="0"/>
              <a:buChar char="•"/>
            </a:pPr>
            <a:r>
              <a:rPr lang="en-US" dirty="0"/>
              <a:t>Sorin Tudor (1815536)</a:t>
            </a:r>
          </a:p>
          <a:p>
            <a:pPr indent="-228600">
              <a:buFont typeface="Arial" panose="020B0604020202020204" pitchFamily="34" charset="0"/>
              <a:buChar char="•"/>
            </a:pPr>
            <a:r>
              <a:rPr lang="en-US" dirty="0" err="1"/>
              <a:t>Petru</a:t>
            </a:r>
            <a:r>
              <a:rPr lang="en-US" dirty="0"/>
              <a:t> Ion (1816311)</a:t>
            </a:r>
          </a:p>
          <a:p>
            <a:endParaRPr lang="en-US" dirty="0"/>
          </a:p>
          <a:p>
            <a:pPr algn="l"/>
            <a:r>
              <a:rPr lang="en-US" dirty="0"/>
              <a:t>LECTURER NAME: JAHANZEEB QURASHI</a:t>
            </a:r>
          </a:p>
        </p:txBody>
      </p:sp>
      <p:pic>
        <p:nvPicPr>
          <p:cNvPr id="7" name="Graphic 6" descr="Park scene">
            <a:extLst>
              <a:ext uri="{FF2B5EF4-FFF2-40B4-BE49-F238E27FC236}">
                <a16:creationId xmlns:a16="http://schemas.microsoft.com/office/drawing/2014/main" id="{C62178A4-697F-448A-8994-841702B7804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13987" y="2857501"/>
            <a:ext cx="1142998" cy="1142998"/>
          </a:xfrm>
          <a:prstGeom prst="rect">
            <a:avLst/>
          </a:prstGeom>
        </p:spPr>
      </p:pic>
    </p:spTree>
    <p:extLst>
      <p:ext uri="{BB962C8B-B14F-4D97-AF65-F5344CB8AC3E}">
        <p14:creationId xmlns:p14="http://schemas.microsoft.com/office/powerpoint/2010/main" val="35987131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0"/>
                <a:lumOff val="100000"/>
              </a:schemeClr>
            </a:gs>
            <a:gs pos="35000">
              <a:schemeClr val="accent2">
                <a:lumMod val="0"/>
                <a:lumOff val="100000"/>
              </a:schemeClr>
            </a:gs>
            <a:gs pos="100000">
              <a:schemeClr val="accent2">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5B6FB-62D1-41EB-B3BD-1CDA38F95569}"/>
              </a:ext>
            </a:extLst>
          </p:cNvPr>
          <p:cNvSpPr>
            <a:spLocks noGrp="1"/>
          </p:cNvSpPr>
          <p:nvPr>
            <p:ph type="title"/>
          </p:nvPr>
        </p:nvSpPr>
        <p:spPr>
          <a:xfrm>
            <a:off x="648929" y="629266"/>
            <a:ext cx="5127031" cy="1676603"/>
          </a:xfrm>
        </p:spPr>
        <p:txBody>
          <a:bodyPr vert="horz" lIns="91440" tIns="45720" rIns="91440" bIns="45720" rtlCol="0" anchor="ctr">
            <a:normAutofit/>
          </a:bodyPr>
          <a:lstStyle/>
          <a:p>
            <a:r>
              <a:rPr lang="en-US" sz="4400" dirty="0"/>
              <a:t>EXECUTIVE SUMMARY</a:t>
            </a:r>
          </a:p>
        </p:txBody>
      </p:sp>
      <p:sp>
        <p:nvSpPr>
          <p:cNvPr id="7" name="Text Placeholder 2">
            <a:extLst>
              <a:ext uri="{FF2B5EF4-FFF2-40B4-BE49-F238E27FC236}">
                <a16:creationId xmlns:a16="http://schemas.microsoft.com/office/drawing/2014/main" id="{6698F5AD-FFA1-402A-83AA-ED5CC0DC1BE6}"/>
              </a:ext>
            </a:extLst>
          </p:cNvPr>
          <p:cNvSpPr>
            <a:spLocks noGrp="1"/>
          </p:cNvSpPr>
          <p:nvPr>
            <p:ph type="body" sz="half" idx="2"/>
          </p:nvPr>
        </p:nvSpPr>
        <p:spPr>
          <a:xfrm>
            <a:off x="648930" y="2438400"/>
            <a:ext cx="5127029" cy="3785419"/>
          </a:xfrm>
        </p:spPr>
        <p:txBody>
          <a:bodyPr vert="horz" lIns="91440" tIns="45720" rIns="91440" bIns="45720" rtlCol="0">
            <a:normAutofit/>
          </a:bodyPr>
          <a:lstStyle/>
          <a:p>
            <a:pPr marL="342900" indent="-228600">
              <a:buFont typeface="Arial" panose="020B0604020202020204" pitchFamily="34" charset="0"/>
              <a:buChar char="•"/>
            </a:pPr>
            <a:r>
              <a:rPr lang="en-US" dirty="0"/>
              <a:t>Marketing is refer as creating awareness about product and services offered by company to enhance it sales by building positive relationship with employees (Pike, 2015).</a:t>
            </a:r>
          </a:p>
          <a:p>
            <a:pPr marL="342900" indent="-228600">
              <a:buFont typeface="Arial" panose="020B0604020202020204" pitchFamily="34" charset="0"/>
              <a:buChar char="•"/>
            </a:pPr>
            <a:r>
              <a:rPr lang="en-US" dirty="0"/>
              <a:t>Marketing include conducting market research to identify needs of customer, promoting and selling products by providing value to consumers.</a:t>
            </a:r>
          </a:p>
          <a:p>
            <a:pPr marL="342900" indent="-228600">
              <a:buFont typeface="Arial" panose="020B0604020202020204" pitchFamily="34" charset="0"/>
              <a:buChar char="•"/>
            </a:pPr>
            <a:r>
              <a:rPr lang="en-US" dirty="0"/>
              <a:t>This is based on ”Knockout’’ restaurant which is new restaurant located in UK. This is a family restaurant which serves authentic food with some traditional touch to attract all age group people.</a:t>
            </a:r>
          </a:p>
        </p:txBody>
      </p:sp>
      <p:pic>
        <p:nvPicPr>
          <p:cNvPr id="4" name="Picture 3" descr="A red hat&#10;&#10;Description automatically generated">
            <a:extLst>
              <a:ext uri="{FF2B5EF4-FFF2-40B4-BE49-F238E27FC236}">
                <a16:creationId xmlns:a16="http://schemas.microsoft.com/office/drawing/2014/main" id="{2EF64158-B605-4B06-B125-C1945B540086}"/>
              </a:ext>
            </a:extLst>
          </p:cNvPr>
          <p:cNvPicPr>
            <a:picLocks noChangeAspect="1"/>
          </p:cNvPicPr>
          <p:nvPr/>
        </p:nvPicPr>
        <p:blipFill rotWithShape="1">
          <a:blip r:embed="rId2"/>
          <a:srcRect r="2085" b="3"/>
          <a:stretch/>
        </p:blipFill>
        <p:spPr>
          <a:xfrm>
            <a:off x="6090613" y="640082"/>
            <a:ext cx="5461724" cy="5577837"/>
          </a:xfrm>
          <a:prstGeom prst="rect">
            <a:avLst/>
          </a:prstGeom>
          <a:effectLst/>
        </p:spPr>
      </p:pic>
    </p:spTree>
    <p:extLst>
      <p:ext uri="{BB962C8B-B14F-4D97-AF65-F5344CB8AC3E}">
        <p14:creationId xmlns:p14="http://schemas.microsoft.com/office/powerpoint/2010/main" val="75618698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0"/>
                <a:lumOff val="100000"/>
              </a:schemeClr>
            </a:gs>
            <a:gs pos="61000">
              <a:schemeClr val="accent4">
                <a:lumMod val="0"/>
                <a:lumOff val="100000"/>
              </a:schemeClr>
            </a:gs>
            <a:gs pos="100000">
              <a:schemeClr val="accent4">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8FE1E-BC2B-4A6D-9842-0F12BBE5ABFF}"/>
              </a:ext>
            </a:extLst>
          </p:cNvPr>
          <p:cNvSpPr>
            <a:spLocks noGrp="1"/>
          </p:cNvSpPr>
          <p:nvPr>
            <p:ph type="title"/>
          </p:nvPr>
        </p:nvSpPr>
        <p:spPr/>
        <p:txBody>
          <a:bodyPr>
            <a:normAutofit/>
          </a:bodyPr>
          <a:lstStyle/>
          <a:p>
            <a:r>
              <a:rPr lang="en-GB" dirty="0"/>
              <a:t>COMPANY OVERVIEW </a:t>
            </a:r>
          </a:p>
        </p:txBody>
      </p:sp>
      <p:graphicFrame>
        <p:nvGraphicFramePr>
          <p:cNvPr id="5" name="Content Placeholder 2">
            <a:extLst>
              <a:ext uri="{FF2B5EF4-FFF2-40B4-BE49-F238E27FC236}">
                <a16:creationId xmlns:a16="http://schemas.microsoft.com/office/drawing/2014/main" id="{28CA1A5A-A55B-4C85-AF38-68BE641E10F2}"/>
              </a:ext>
            </a:extLst>
          </p:cNvPr>
          <p:cNvGraphicFramePr>
            <a:graphicFrameLocks noGrp="1"/>
          </p:cNvGraphicFramePr>
          <p:nvPr>
            <p:ph idx="1"/>
            <p:extLst>
              <p:ext uri="{D42A27DB-BD31-4B8C-83A1-F6EECF244321}">
                <p14:modId xmlns:p14="http://schemas.microsoft.com/office/powerpoint/2010/main" val="3402594301"/>
              </p:ext>
            </p:extLst>
          </p:nvPr>
        </p:nvGraphicFramePr>
        <p:xfrm>
          <a:off x="4636008" y="1825625"/>
          <a:ext cx="6717792"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descr="A picture containing sport&#10;&#10;Description automatically generated">
            <a:extLst>
              <a:ext uri="{FF2B5EF4-FFF2-40B4-BE49-F238E27FC236}">
                <a16:creationId xmlns:a16="http://schemas.microsoft.com/office/drawing/2014/main" id="{FC8FBBEA-271C-429B-8250-559541095331}"/>
              </a:ext>
            </a:extLst>
          </p:cNvPr>
          <p:cNvPicPr>
            <a:picLocks noChangeAspect="1"/>
          </p:cNvPicPr>
          <p:nvPr/>
        </p:nvPicPr>
        <p:blipFill rotWithShape="1">
          <a:blip r:embed="rId7"/>
          <a:srcRect l="1632" r="19384" b="3"/>
          <a:stretch/>
        </p:blipFill>
        <p:spPr>
          <a:xfrm>
            <a:off x="799188" y="1904281"/>
            <a:ext cx="3374810" cy="4272681"/>
          </a:xfrm>
          <a:prstGeom prst="rect">
            <a:avLst/>
          </a:prstGeom>
        </p:spPr>
      </p:pic>
    </p:spTree>
    <p:extLst>
      <p:ext uri="{BB962C8B-B14F-4D97-AF65-F5344CB8AC3E}">
        <p14:creationId xmlns:p14="http://schemas.microsoft.com/office/powerpoint/2010/main" val="25637976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920137-38F0-4620-9DD6-E68FC5B38C96}"/>
              </a:ext>
            </a:extLst>
          </p:cNvPr>
          <p:cNvSpPr>
            <a:spLocks noGrp="1"/>
          </p:cNvSpPr>
          <p:nvPr>
            <p:ph type="title"/>
          </p:nvPr>
        </p:nvSpPr>
        <p:spPr>
          <a:xfrm>
            <a:off x="6746628" y="1783959"/>
            <a:ext cx="5025990" cy="2889114"/>
          </a:xfrm>
        </p:spPr>
        <p:txBody>
          <a:bodyPr vert="horz" lIns="91440" tIns="45720" rIns="91440" bIns="45720" rtlCol="0" anchor="b">
            <a:normAutofit fontScale="90000"/>
          </a:bodyPr>
          <a:lstStyle/>
          <a:p>
            <a:r>
              <a:rPr lang="en-US" sz="3100" kern="1200" dirty="0">
                <a:solidFill>
                  <a:schemeClr val="bg1"/>
                </a:solidFill>
                <a:latin typeface="+mj-lt"/>
                <a:ea typeface="+mj-ea"/>
                <a:cs typeface="+mj-cs"/>
              </a:rPr>
              <a:t>PRODUCT      AND    SERVICES</a:t>
            </a:r>
            <a:br>
              <a:rPr lang="en-US" sz="2000" kern="1200" dirty="0">
                <a:solidFill>
                  <a:schemeClr val="bg1"/>
                </a:solidFill>
                <a:latin typeface="+mj-lt"/>
                <a:ea typeface="+mj-ea"/>
                <a:cs typeface="+mj-cs"/>
              </a:rPr>
            </a:br>
            <a:br>
              <a:rPr lang="en-US" sz="2000" kern="1200" dirty="0">
                <a:solidFill>
                  <a:schemeClr val="bg1"/>
                </a:solidFill>
                <a:latin typeface="+mj-lt"/>
                <a:ea typeface="+mj-ea"/>
                <a:cs typeface="+mj-cs"/>
              </a:rPr>
            </a:br>
            <a:r>
              <a:rPr lang="en-US" sz="2000" kern="1200" dirty="0">
                <a:solidFill>
                  <a:schemeClr val="bg1"/>
                </a:solidFill>
                <a:latin typeface="+mj-lt"/>
                <a:ea typeface="+mj-ea"/>
                <a:cs typeface="+mj-cs"/>
              </a:rPr>
              <a:t>PIZZA                          MEALS</a:t>
            </a:r>
            <a:br>
              <a:rPr lang="en-US" sz="2000" kern="1200" dirty="0">
                <a:solidFill>
                  <a:schemeClr val="bg1"/>
                </a:solidFill>
                <a:latin typeface="+mj-lt"/>
                <a:ea typeface="+mj-ea"/>
                <a:cs typeface="+mj-cs"/>
              </a:rPr>
            </a:br>
            <a:r>
              <a:rPr lang="en-US" sz="2000" kern="1200" dirty="0">
                <a:solidFill>
                  <a:schemeClr val="bg1"/>
                </a:solidFill>
                <a:latin typeface="+mj-lt"/>
                <a:ea typeface="+mj-ea"/>
                <a:cs typeface="+mj-cs"/>
              </a:rPr>
              <a:t>BURGERS                   FAMILY MEALS</a:t>
            </a:r>
            <a:br>
              <a:rPr lang="en-US" sz="2000" kern="1200" dirty="0">
                <a:solidFill>
                  <a:schemeClr val="bg1"/>
                </a:solidFill>
                <a:latin typeface="+mj-lt"/>
                <a:ea typeface="+mj-ea"/>
                <a:cs typeface="+mj-cs"/>
              </a:rPr>
            </a:br>
            <a:r>
              <a:rPr lang="en-US" sz="2000" kern="1200" dirty="0">
                <a:solidFill>
                  <a:schemeClr val="bg1"/>
                </a:solidFill>
                <a:latin typeface="+mj-lt"/>
                <a:ea typeface="+mj-ea"/>
                <a:cs typeface="+mj-cs"/>
              </a:rPr>
              <a:t>PASTA                         BUY 3 AND GET 1 FREE </a:t>
            </a:r>
            <a:br>
              <a:rPr lang="en-US" sz="2000" kern="1200" dirty="0">
                <a:solidFill>
                  <a:schemeClr val="bg1"/>
                </a:solidFill>
                <a:latin typeface="+mj-lt"/>
                <a:ea typeface="+mj-ea"/>
                <a:cs typeface="+mj-cs"/>
              </a:rPr>
            </a:br>
            <a:r>
              <a:rPr lang="en-US" sz="2000" kern="1200" dirty="0">
                <a:solidFill>
                  <a:schemeClr val="bg1"/>
                </a:solidFill>
                <a:latin typeface="+mj-lt"/>
                <a:ea typeface="+mj-ea"/>
                <a:cs typeface="+mj-cs"/>
              </a:rPr>
              <a:t>OMELETTE                 DELIVERY</a:t>
            </a:r>
            <a:br>
              <a:rPr lang="en-US" sz="2000" kern="1200" dirty="0">
                <a:solidFill>
                  <a:schemeClr val="bg1"/>
                </a:solidFill>
                <a:latin typeface="+mj-lt"/>
                <a:ea typeface="+mj-ea"/>
                <a:cs typeface="+mj-cs"/>
              </a:rPr>
            </a:br>
            <a:r>
              <a:rPr lang="en-US" sz="2000" kern="1200" dirty="0">
                <a:solidFill>
                  <a:schemeClr val="bg1"/>
                </a:solidFill>
                <a:latin typeface="+mj-lt"/>
                <a:ea typeface="+mj-ea"/>
                <a:cs typeface="+mj-cs"/>
              </a:rPr>
              <a:t>CHICKEN</a:t>
            </a:r>
            <a:br>
              <a:rPr lang="en-US" sz="2000" kern="1200" dirty="0">
                <a:solidFill>
                  <a:schemeClr val="bg1"/>
                </a:solidFill>
                <a:latin typeface="+mj-lt"/>
                <a:ea typeface="+mj-ea"/>
                <a:cs typeface="+mj-cs"/>
              </a:rPr>
            </a:br>
            <a:r>
              <a:rPr lang="en-US" sz="2000" kern="1200" dirty="0">
                <a:solidFill>
                  <a:schemeClr val="bg1"/>
                </a:solidFill>
                <a:latin typeface="+mj-lt"/>
                <a:ea typeface="+mj-ea"/>
                <a:cs typeface="+mj-cs"/>
              </a:rPr>
              <a:t>VEGETABLES</a:t>
            </a:r>
            <a:br>
              <a:rPr lang="en-US" sz="2000" kern="1200" dirty="0">
                <a:solidFill>
                  <a:schemeClr val="bg1"/>
                </a:solidFill>
                <a:latin typeface="+mj-lt"/>
                <a:ea typeface="+mj-ea"/>
                <a:cs typeface="+mj-cs"/>
              </a:rPr>
            </a:br>
            <a:r>
              <a:rPr lang="en-US" sz="2000" kern="1200" dirty="0">
                <a:solidFill>
                  <a:schemeClr val="bg1"/>
                </a:solidFill>
                <a:latin typeface="+mj-lt"/>
                <a:ea typeface="+mj-ea"/>
                <a:cs typeface="+mj-cs"/>
              </a:rPr>
              <a:t>DETOX JUICES</a:t>
            </a:r>
            <a:br>
              <a:rPr lang="en-US" sz="2000" kern="1200" dirty="0">
                <a:solidFill>
                  <a:schemeClr val="bg1"/>
                </a:solidFill>
                <a:latin typeface="+mj-lt"/>
                <a:ea typeface="+mj-ea"/>
                <a:cs typeface="+mj-cs"/>
              </a:rPr>
            </a:br>
            <a:br>
              <a:rPr lang="en-US" sz="2000" kern="1200" dirty="0">
                <a:solidFill>
                  <a:schemeClr val="bg1"/>
                </a:solidFill>
                <a:latin typeface="+mj-lt"/>
                <a:ea typeface="+mj-ea"/>
                <a:cs typeface="+mj-cs"/>
              </a:rPr>
            </a:br>
            <a:endParaRPr lang="en-US" sz="2000" kern="1200" dirty="0">
              <a:solidFill>
                <a:schemeClr val="bg1"/>
              </a:solidFill>
              <a:latin typeface="+mj-lt"/>
              <a:ea typeface="+mj-ea"/>
              <a:cs typeface="+mj-cs"/>
            </a:endParaRPr>
          </a:p>
        </p:txBody>
      </p:sp>
      <p:sp>
        <p:nvSpPr>
          <p:cNvPr id="44" name="Freeform: Shape 43">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Freeform: Shape 45">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descr="A picture containing table, food&#10;&#10;Description automatically generated">
            <a:extLst>
              <a:ext uri="{FF2B5EF4-FFF2-40B4-BE49-F238E27FC236}">
                <a16:creationId xmlns:a16="http://schemas.microsoft.com/office/drawing/2014/main" id="{7ABFA19F-534F-41F5-A224-20F926CAAA6B}"/>
              </a:ext>
            </a:extLst>
          </p:cNvPr>
          <p:cNvPicPr>
            <a:picLocks noChangeAspect="1"/>
          </p:cNvPicPr>
          <p:nvPr/>
        </p:nvPicPr>
        <p:blipFill rotWithShape="1">
          <a:blip r:embed="rId2"/>
          <a:srcRect t="11556" r="-1" b="-1"/>
          <a:stretch/>
        </p:blipFill>
        <p:spPr>
          <a:xfrm>
            <a:off x="419382" y="954875"/>
            <a:ext cx="4047843" cy="3580079"/>
          </a:xfrm>
          <a:prstGeom prst="rect">
            <a:avLst/>
          </a:prstGeom>
        </p:spPr>
      </p:pic>
    </p:spTree>
    <p:extLst>
      <p:ext uri="{BB962C8B-B14F-4D97-AF65-F5344CB8AC3E}">
        <p14:creationId xmlns:p14="http://schemas.microsoft.com/office/powerpoint/2010/main" val="27478953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73082" y="91441"/>
            <a:ext cx="9526386" cy="4937761"/>
          </a:xfrm>
          <a:prstGeom prst="rect">
            <a:avLst/>
          </a:prstGeom>
        </p:spPr>
      </p:pic>
      <p:sp>
        <p:nvSpPr>
          <p:cNvPr id="4" name="Rectangle 3"/>
          <p:cNvSpPr/>
          <p:nvPr/>
        </p:nvSpPr>
        <p:spPr>
          <a:xfrm>
            <a:off x="1629294" y="5810599"/>
            <a:ext cx="10299469" cy="923330"/>
          </a:xfrm>
          <a:prstGeom prst="rect">
            <a:avLst/>
          </a:prstGeom>
        </p:spPr>
        <p:txBody>
          <a:bodyPr wrap="square">
            <a:spAutoFit/>
          </a:bodyPr>
          <a:lstStyle/>
          <a:p>
            <a:r>
              <a:rPr lang="en-GB" dirty="0"/>
              <a:t>https://www.google.co.uk/url?sa=i&amp;source=images&amp;cd=&amp;ved=2ahUKEwjAvcb6lvDiAhVC8OAKHaCOD0gQjRx6BAgBEAU&amp;url=https%3A%2F%2Fwww.thestreet.com%2Fmarkets%2Fcommodities%2Fproduct-life-cycle-14882534&amp;psig=AOvVaw2mPLgDWNi0ujDSgem0-sXl&amp;ust=1560849195845165</a:t>
            </a:r>
          </a:p>
        </p:txBody>
      </p:sp>
      <p:sp>
        <p:nvSpPr>
          <p:cNvPr id="5" name="Rectangle 4"/>
          <p:cNvSpPr/>
          <p:nvPr/>
        </p:nvSpPr>
        <p:spPr>
          <a:xfrm>
            <a:off x="3467195" y="2560321"/>
            <a:ext cx="1248932" cy="369332"/>
          </a:xfrm>
          <a:prstGeom prst="rect">
            <a:avLst/>
          </a:prstGeom>
        </p:spPr>
        <p:txBody>
          <a:bodyPr wrap="none">
            <a:spAutoFit/>
          </a:bodyPr>
          <a:lstStyle/>
          <a:p>
            <a:r>
              <a:rPr lang="en-GB" dirty="0"/>
              <a:t>”Knockout”</a:t>
            </a:r>
          </a:p>
        </p:txBody>
      </p:sp>
    </p:spTree>
    <p:extLst>
      <p:ext uri="{BB962C8B-B14F-4D97-AF65-F5344CB8AC3E}">
        <p14:creationId xmlns:p14="http://schemas.microsoft.com/office/powerpoint/2010/main" val="535577341"/>
      </p:ext>
    </p:extLst>
  </p:cSld>
  <p:clrMapOvr>
    <a:masterClrMapping/>
  </p:clrMapOvr>
  <p:transition spd="slow">
    <p:randomBar dir="vert"/>
  </p:transition>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2AE15ED-42B6-43DD-A8A3-2B01635D2071}"/>
              </a:ext>
            </a:extLst>
          </p:cNvPr>
          <p:cNvSpPr>
            <a:spLocks noGrp="1"/>
          </p:cNvSpPr>
          <p:nvPr>
            <p:ph type="title"/>
          </p:nvPr>
        </p:nvSpPr>
        <p:spPr/>
        <p:txBody>
          <a:bodyPr>
            <a:normAutofit/>
          </a:bodyPr>
          <a:lstStyle/>
          <a:p>
            <a:r>
              <a:rPr lang="en-GB"/>
              <a:t>Environmental audit</a:t>
            </a:r>
          </a:p>
        </p:txBody>
      </p:sp>
      <p:graphicFrame>
        <p:nvGraphicFramePr>
          <p:cNvPr id="25" name="Content Placeholder 5">
            <a:extLst>
              <a:ext uri="{FF2B5EF4-FFF2-40B4-BE49-F238E27FC236}">
                <a16:creationId xmlns:a16="http://schemas.microsoft.com/office/drawing/2014/main" id="{6F6AE4DD-7C75-48D1-A93A-FB298EBF406C}"/>
              </a:ext>
            </a:extLst>
          </p:cNvPr>
          <p:cNvGraphicFramePr>
            <a:graphicFrameLocks noGrp="1"/>
          </p:cNvGraphicFramePr>
          <p:nvPr>
            <p:ph idx="1"/>
            <p:extLst>
              <p:ext uri="{D42A27DB-BD31-4B8C-83A1-F6EECF244321}">
                <p14:modId xmlns:p14="http://schemas.microsoft.com/office/powerpoint/2010/main" val="337894107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46208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E76AD33D-8B2E-48F6-99C8-CA4AE3629F2D}"/>
              </a:ext>
            </a:extLst>
          </p:cNvPr>
          <p:cNvGraphicFramePr/>
          <p:nvPr>
            <p:extLst>
              <p:ext uri="{D42A27DB-BD31-4B8C-83A1-F6EECF244321}">
                <p14:modId xmlns:p14="http://schemas.microsoft.com/office/powerpoint/2010/main" val="1416467723"/>
              </p:ext>
            </p:extLst>
          </p:nvPr>
        </p:nvGraphicFramePr>
        <p:xfrm>
          <a:off x="150592" y="689956"/>
          <a:ext cx="11645168" cy="60599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3627949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2275DD2E-650D-47A0-96F3-60FB3196DF44}"/>
              </a:ext>
            </a:extLst>
          </p:cNvPr>
          <p:cNvGraphicFramePr/>
          <p:nvPr>
            <p:extLst>
              <p:ext uri="{D42A27DB-BD31-4B8C-83A1-F6EECF244321}">
                <p14:modId xmlns:p14="http://schemas.microsoft.com/office/powerpoint/2010/main" val="97979539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074873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shadeToTitle="1">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9787" y="131215"/>
            <a:ext cx="3932237" cy="1166150"/>
          </a:xfrm>
        </p:spPr>
        <p:txBody>
          <a:bodyPr>
            <a:normAutofit/>
          </a:bodyPr>
          <a:lstStyle/>
          <a:p>
            <a:r>
              <a:rPr lang="en-GB" sz="2400" dirty="0">
                <a:latin typeface="Arial" panose="020B0604020202020204" pitchFamily="34" charset="0"/>
                <a:cs typeface="Arial" panose="020B0604020202020204" pitchFamily="34" charset="0"/>
              </a:rPr>
              <a:t>BOSTON CONSULTING GROUP (BCG)</a:t>
            </a:r>
          </a:p>
        </p:txBody>
      </p:sp>
      <p:pic>
        <p:nvPicPr>
          <p:cNvPr id="5" name="Content Placeholder 4"/>
          <p:cNvPicPr>
            <a:picLocks noGrp="1" noChangeAspect="1"/>
          </p:cNvPicPr>
          <p:nvPr>
            <p:ph idx="1"/>
          </p:nvPr>
        </p:nvPicPr>
        <p:blipFill>
          <a:blip r:embed="rId3"/>
          <a:stretch>
            <a:fillRect/>
          </a:stretch>
        </p:blipFill>
        <p:spPr>
          <a:xfrm>
            <a:off x="6230170" y="131215"/>
            <a:ext cx="4976012" cy="4873625"/>
          </a:xfrm>
          <a:prstGeom prst="rect">
            <a:avLst/>
          </a:prstGeom>
        </p:spPr>
      </p:pic>
      <p:sp>
        <p:nvSpPr>
          <p:cNvPr id="4" name="Text Placeholder 3"/>
          <p:cNvSpPr>
            <a:spLocks noGrp="1"/>
          </p:cNvSpPr>
          <p:nvPr>
            <p:ph type="body" sz="half" idx="2"/>
          </p:nvPr>
        </p:nvSpPr>
        <p:spPr>
          <a:xfrm>
            <a:off x="839788" y="1421477"/>
            <a:ext cx="3932237" cy="4447512"/>
          </a:xfrm>
        </p:spPr>
        <p:txBody>
          <a:bodyPr>
            <a:normAutofit/>
          </a:bodyPr>
          <a:lstStyle/>
          <a:p>
            <a:r>
              <a:rPr lang="en-GB" sz="2000" u="sng" dirty="0">
                <a:solidFill>
                  <a:srgbClr val="FF0000"/>
                </a:solidFill>
                <a:latin typeface="Arial" panose="020B0604020202020204" pitchFamily="34" charset="0"/>
                <a:cs typeface="Arial" panose="020B0604020202020204" pitchFamily="34" charset="0"/>
              </a:rPr>
              <a:t>STARS </a:t>
            </a:r>
            <a:r>
              <a:rPr lang="en-GB" sz="2000" u="sng" dirty="0">
                <a:solidFill>
                  <a:schemeClr val="bg2">
                    <a:lumMod val="50000"/>
                  </a:schemeClr>
                </a:solidFill>
                <a:latin typeface="Arial" panose="020B0604020202020204" pitchFamily="34" charset="0"/>
                <a:cs typeface="Arial" panose="020B0604020202020204" pitchFamily="34" charset="0"/>
              </a:rPr>
              <a:t>- </a:t>
            </a:r>
            <a:r>
              <a:rPr lang="en-GB" sz="2000" u="sng" dirty="0">
                <a:solidFill>
                  <a:schemeClr val="tx1">
                    <a:lumMod val="95000"/>
                    <a:lumOff val="5000"/>
                  </a:schemeClr>
                </a:solidFill>
                <a:latin typeface="Arial" panose="020B0604020202020204" pitchFamily="34" charset="0"/>
                <a:cs typeface="Arial" panose="020B0604020202020204" pitchFamily="34" charset="0"/>
              </a:rPr>
              <a:t>traditional food are specialities of restaurant and customers purchase this most frequently</a:t>
            </a:r>
          </a:p>
          <a:p>
            <a:r>
              <a:rPr lang="en-GB" sz="1800" b="1" dirty="0">
                <a:solidFill>
                  <a:schemeClr val="tx1">
                    <a:lumMod val="95000"/>
                    <a:lumOff val="5000"/>
                  </a:schemeClr>
                </a:solidFill>
                <a:latin typeface="Arial" panose="020B0604020202020204" pitchFamily="34" charset="0"/>
                <a:cs typeface="Arial" panose="020B0604020202020204" pitchFamily="34" charset="0"/>
              </a:rPr>
              <a:t>Question mark </a:t>
            </a:r>
            <a:r>
              <a:rPr lang="en-GB" sz="1800" dirty="0">
                <a:solidFill>
                  <a:schemeClr val="tx1">
                    <a:lumMod val="95000"/>
                    <a:lumOff val="5000"/>
                  </a:schemeClr>
                </a:solidFill>
                <a:latin typeface="Arial" panose="020B0604020202020204" pitchFamily="34" charset="0"/>
                <a:cs typeface="Arial" panose="020B0604020202020204" pitchFamily="34" charset="0"/>
              </a:rPr>
              <a:t>- products or service in this part have high growth prospect</a:t>
            </a:r>
          </a:p>
          <a:p>
            <a:r>
              <a:rPr lang="en-GB" sz="1800" b="1" dirty="0">
                <a:solidFill>
                  <a:schemeClr val="tx1">
                    <a:lumMod val="95000"/>
                    <a:lumOff val="5000"/>
                  </a:schemeClr>
                </a:solidFill>
                <a:latin typeface="Arial" panose="020B0604020202020204" pitchFamily="34" charset="0"/>
                <a:cs typeface="Arial" panose="020B0604020202020204" pitchFamily="34" charset="0"/>
              </a:rPr>
              <a:t>Dogs – </a:t>
            </a:r>
            <a:r>
              <a:rPr lang="en-GB" sz="1800" dirty="0">
                <a:solidFill>
                  <a:schemeClr val="tx1">
                    <a:lumMod val="95000"/>
                    <a:lumOff val="5000"/>
                  </a:schemeClr>
                </a:solidFill>
                <a:latin typeface="Arial" panose="020B0604020202020204" pitchFamily="34" charset="0"/>
                <a:cs typeface="Arial" panose="020B0604020202020204" pitchFamily="34" charset="0"/>
              </a:rPr>
              <a:t>these are those items which are neither popular or profitable in comparison to other products for business</a:t>
            </a:r>
          </a:p>
          <a:p>
            <a:r>
              <a:rPr lang="en-GB" sz="1800" b="1" dirty="0">
                <a:solidFill>
                  <a:schemeClr val="tx1">
                    <a:lumMod val="95000"/>
                    <a:lumOff val="5000"/>
                  </a:schemeClr>
                </a:solidFill>
                <a:latin typeface="Arial" panose="020B0604020202020204" pitchFamily="34" charset="0"/>
                <a:cs typeface="Arial" panose="020B0604020202020204" pitchFamily="34" charset="0"/>
              </a:rPr>
              <a:t>Cows</a:t>
            </a:r>
            <a:r>
              <a:rPr lang="en-GB" sz="1800" dirty="0">
                <a:solidFill>
                  <a:schemeClr val="tx1">
                    <a:lumMod val="95000"/>
                    <a:lumOff val="5000"/>
                  </a:schemeClr>
                </a:solidFill>
                <a:latin typeface="Arial" panose="020B0604020202020204" pitchFamily="34" charset="0"/>
                <a:cs typeface="Arial" panose="020B0604020202020204" pitchFamily="34" charset="0"/>
              </a:rPr>
              <a:t> – this is those which have high market popularity but does not contribute much in profitability of business</a:t>
            </a:r>
            <a:endParaRPr lang="en-GB" sz="1800" b="1"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1796178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EA781-FC00-4FD6-B9D5-CDB7719B1813}"/>
              </a:ext>
            </a:extLst>
          </p:cNvPr>
          <p:cNvSpPr>
            <a:spLocks noGrp="1"/>
          </p:cNvSpPr>
          <p:nvPr>
            <p:ph type="title"/>
          </p:nvPr>
        </p:nvSpPr>
        <p:spPr>
          <a:xfrm>
            <a:off x="806195" y="804672"/>
            <a:ext cx="3521359" cy="5248656"/>
          </a:xfrm>
        </p:spPr>
        <p:txBody>
          <a:bodyPr vert="horz" lIns="91440" tIns="45720" rIns="91440" bIns="45720" rtlCol="0" anchor="ctr">
            <a:normAutofit/>
          </a:bodyPr>
          <a:lstStyle/>
          <a:p>
            <a:pPr algn="ctr"/>
            <a:r>
              <a:rPr lang="en-US" sz="3300" b="0" i="0" kern="1200" dirty="0">
                <a:solidFill>
                  <a:schemeClr val="tx2"/>
                </a:solidFill>
                <a:latin typeface="+mj-lt"/>
                <a:ea typeface="+mj-ea"/>
                <a:cs typeface="+mj-cs"/>
              </a:rPr>
              <a:t>Segmentation and communication mix</a:t>
            </a:r>
          </a:p>
        </p:txBody>
      </p:sp>
      <p:sp>
        <p:nvSpPr>
          <p:cNvPr id="3" name="Text Placeholder 2">
            <a:extLst>
              <a:ext uri="{FF2B5EF4-FFF2-40B4-BE49-F238E27FC236}">
                <a16:creationId xmlns:a16="http://schemas.microsoft.com/office/drawing/2014/main" id="{E4FFB86A-BA91-4F38-B3DB-76B646189C38}"/>
              </a:ext>
            </a:extLst>
          </p:cNvPr>
          <p:cNvSpPr>
            <a:spLocks noGrp="1"/>
          </p:cNvSpPr>
          <p:nvPr>
            <p:ph type="body" sz="half" idx="2"/>
          </p:nvPr>
        </p:nvSpPr>
        <p:spPr>
          <a:xfrm>
            <a:off x="4975861" y="804671"/>
            <a:ext cx="6399930" cy="5248657"/>
          </a:xfrm>
        </p:spPr>
        <p:txBody>
          <a:bodyPr vert="horz" lIns="91440" tIns="45720" rIns="91440" bIns="45720" rtlCol="0" anchor="ctr">
            <a:normAutofit/>
          </a:bodyPr>
          <a:lstStyle/>
          <a:p>
            <a:pPr>
              <a:buFont typeface="Wingdings 3" charset="2"/>
              <a:buChar char=""/>
            </a:pPr>
            <a:r>
              <a:rPr lang="en-US" sz="2000" dirty="0">
                <a:latin typeface="Arial" panose="020B0604020202020204" pitchFamily="34" charset="0"/>
                <a:cs typeface="Arial" panose="020B0604020202020204" pitchFamily="34" charset="0"/>
              </a:rPr>
              <a:t>Segmentation is a process of dividing market into small parts (</a:t>
            </a:r>
            <a:r>
              <a:rPr lang="en-US" sz="2000" dirty="0" err="1">
                <a:latin typeface="Arial" panose="020B0604020202020204" pitchFamily="34" charset="0"/>
                <a:cs typeface="Arial" panose="020B0604020202020204" pitchFamily="34" charset="0"/>
              </a:rPr>
              <a:t>Clow</a:t>
            </a:r>
            <a:r>
              <a:rPr lang="en-US" sz="2000" dirty="0">
                <a:latin typeface="Arial" panose="020B0604020202020204" pitchFamily="34" charset="0"/>
                <a:cs typeface="Arial" panose="020B0604020202020204" pitchFamily="34" charset="0"/>
              </a:rPr>
              <a:t> and James, 2014). Knockout restaurant have to understand and identify customers needs and divide potential customers of market into sub group according to some set basis.</a:t>
            </a:r>
          </a:p>
          <a:p>
            <a:pPr>
              <a:buFont typeface="Wingdings 3" charset="2"/>
              <a:buChar char=""/>
            </a:pPr>
            <a:r>
              <a:rPr lang="en-US" sz="2000" dirty="0">
                <a:latin typeface="Arial" panose="020B0604020202020204" pitchFamily="34" charset="0"/>
                <a:cs typeface="Arial" panose="020B0604020202020204" pitchFamily="34" charset="0"/>
              </a:rPr>
              <a:t>By dividing market in various segments, it will help deciding most suitable segments and it will also lead to develop profiles of key segments which will be most profitable segment for Knockout</a:t>
            </a:r>
            <a:r>
              <a:rPr lang="en-US" dirty="0"/>
              <a:t>.</a:t>
            </a:r>
          </a:p>
        </p:txBody>
      </p:sp>
    </p:spTree>
    <p:extLst>
      <p:ext uri="{BB962C8B-B14F-4D97-AF65-F5344CB8AC3E}">
        <p14:creationId xmlns:p14="http://schemas.microsoft.com/office/powerpoint/2010/main" val="3564637707"/>
      </p:ext>
    </p:extLst>
  </p:cSld>
  <p:clrMapOvr>
    <a:masterClrMapping/>
  </p:clrMapOvr>
  <p:transition spd="slow">
    <p:randomBar dir="vert"/>
  </p:transition>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28CF4-262B-46C4-8D54-C768C050BE9A}"/>
              </a:ext>
            </a:extLst>
          </p:cNvPr>
          <p:cNvSpPr>
            <a:spLocks noGrp="1"/>
          </p:cNvSpPr>
          <p:nvPr>
            <p:ph type="title"/>
          </p:nvPr>
        </p:nvSpPr>
        <p:spPr/>
        <p:txBody>
          <a:bodyPr>
            <a:normAutofit/>
          </a:bodyPr>
          <a:lstStyle/>
          <a:p>
            <a:r>
              <a:rPr lang="en-GB">
                <a:latin typeface="Arial" panose="020B0604020202020204" pitchFamily="34" charset="0"/>
                <a:cs typeface="Arial" panose="020B0604020202020204" pitchFamily="34" charset="0"/>
              </a:rPr>
              <a:t>Segmentation and communication mix</a:t>
            </a:r>
          </a:p>
        </p:txBody>
      </p:sp>
      <p:graphicFrame>
        <p:nvGraphicFramePr>
          <p:cNvPr id="7" name="Content Placeholder 6">
            <a:extLst>
              <a:ext uri="{FF2B5EF4-FFF2-40B4-BE49-F238E27FC236}">
                <a16:creationId xmlns:a16="http://schemas.microsoft.com/office/drawing/2014/main" id="{7E845F73-CF12-45D3-B7BE-35D3B8371DE7}"/>
              </a:ext>
            </a:extLst>
          </p:cNvPr>
          <p:cNvGraphicFramePr>
            <a:graphicFrameLocks noGrp="1"/>
          </p:cNvGraphicFramePr>
          <p:nvPr>
            <p:ph idx="1"/>
            <p:extLst>
              <p:ext uri="{D42A27DB-BD31-4B8C-83A1-F6EECF244321}">
                <p14:modId xmlns:p14="http://schemas.microsoft.com/office/powerpoint/2010/main" val="1411868127"/>
              </p:ext>
            </p:extLst>
          </p:nvPr>
        </p:nvGraphicFramePr>
        <p:xfrm>
          <a:off x="646110" y="2140085"/>
          <a:ext cx="11128547" cy="40564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9816384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ADA95-1447-40F4-804F-F380E46394EA}"/>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sz="4400" kern="1200">
                <a:solidFill>
                  <a:schemeClr val="tx1"/>
                </a:solidFill>
                <a:latin typeface="+mj-lt"/>
                <a:ea typeface="+mj-ea"/>
                <a:cs typeface="+mj-cs"/>
              </a:rPr>
              <a:t>Communication mix</a:t>
            </a:r>
          </a:p>
        </p:txBody>
      </p:sp>
      <p:graphicFrame>
        <p:nvGraphicFramePr>
          <p:cNvPr id="39" name="Text Placeholder 2">
            <a:extLst>
              <a:ext uri="{FF2B5EF4-FFF2-40B4-BE49-F238E27FC236}">
                <a16:creationId xmlns:a16="http://schemas.microsoft.com/office/drawing/2014/main" id="{7F347A8C-4FFA-4F2A-95EF-8EBCE84C53AA}"/>
              </a:ext>
            </a:extLst>
          </p:cNvPr>
          <p:cNvGraphicFramePr/>
          <p:nvPr>
            <p:extLst>
              <p:ext uri="{D42A27DB-BD31-4B8C-83A1-F6EECF244321}">
                <p14:modId xmlns:p14="http://schemas.microsoft.com/office/powerpoint/2010/main" val="377787203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52497745"/>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36537-AF3A-48B9-A620-4575BC12BBCF}"/>
              </a:ext>
            </a:extLst>
          </p:cNvPr>
          <p:cNvSpPr>
            <a:spLocks noGrp="1"/>
          </p:cNvSpPr>
          <p:nvPr>
            <p:ph type="title"/>
          </p:nvPr>
        </p:nvSpPr>
        <p:spPr/>
        <p:txBody>
          <a:bodyPr>
            <a:normAutofit/>
          </a:bodyPr>
          <a:lstStyle/>
          <a:p>
            <a:r>
              <a:rPr lang="en-GB">
                <a:latin typeface="Arial" panose="020B0604020202020204" pitchFamily="34" charset="0"/>
                <a:cs typeface="Arial" panose="020B0604020202020204" pitchFamily="34" charset="0"/>
              </a:rPr>
              <a:t>Communication mix</a:t>
            </a:r>
          </a:p>
        </p:txBody>
      </p:sp>
      <p:graphicFrame>
        <p:nvGraphicFramePr>
          <p:cNvPr id="4" name="Content Placeholder 3">
            <a:extLst>
              <a:ext uri="{FF2B5EF4-FFF2-40B4-BE49-F238E27FC236}">
                <a16:creationId xmlns:a16="http://schemas.microsoft.com/office/drawing/2014/main" id="{CA78F814-D11F-4493-B4DB-24A976AA9F60}"/>
              </a:ext>
            </a:extLst>
          </p:cNvPr>
          <p:cNvGraphicFramePr>
            <a:graphicFrameLocks noGrp="1"/>
          </p:cNvGraphicFramePr>
          <p:nvPr>
            <p:ph idx="1"/>
            <p:extLst>
              <p:ext uri="{D42A27DB-BD31-4B8C-83A1-F6EECF244321}">
                <p14:modId xmlns:p14="http://schemas.microsoft.com/office/powerpoint/2010/main" val="547581222"/>
              </p:ext>
            </p:extLst>
          </p:nvPr>
        </p:nvGraphicFramePr>
        <p:xfrm>
          <a:off x="685800" y="2406400"/>
          <a:ext cx="10131425" cy="3384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17112290"/>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B183A-36F6-440A-B8AB-F0E378228BC4}"/>
              </a:ext>
            </a:extLst>
          </p:cNvPr>
          <p:cNvSpPr>
            <a:spLocks noGrp="1"/>
          </p:cNvSpPr>
          <p:nvPr>
            <p:ph type="title"/>
          </p:nvPr>
        </p:nvSpPr>
        <p:spPr>
          <a:xfrm>
            <a:off x="838200" y="631825"/>
            <a:ext cx="10515600" cy="1325563"/>
          </a:xfrm>
        </p:spPr>
        <p:txBody>
          <a:bodyPr vert="horz" lIns="91440" tIns="45720" rIns="91440" bIns="45720" rtlCol="0" anchor="ctr">
            <a:normAutofit/>
          </a:bodyPr>
          <a:lstStyle/>
          <a:p>
            <a:r>
              <a:rPr lang="en-US" sz="4400" kern="1200">
                <a:solidFill>
                  <a:schemeClr val="tx1"/>
                </a:solidFill>
                <a:latin typeface="+mj-lt"/>
                <a:ea typeface="+mj-ea"/>
                <a:cs typeface="+mj-cs"/>
              </a:rPr>
              <a:t>CONCLUSION</a:t>
            </a:r>
          </a:p>
        </p:txBody>
      </p:sp>
      <p:sp>
        <p:nvSpPr>
          <p:cNvPr id="15" name="Text Placeholder 2">
            <a:extLst>
              <a:ext uri="{FF2B5EF4-FFF2-40B4-BE49-F238E27FC236}">
                <a16:creationId xmlns:a16="http://schemas.microsoft.com/office/drawing/2014/main" id="{2401D25F-A9F7-44AD-82D6-51C81933CAA7}"/>
              </a:ext>
            </a:extLst>
          </p:cNvPr>
          <p:cNvSpPr>
            <a:spLocks noGrp="1"/>
          </p:cNvSpPr>
          <p:nvPr>
            <p:ph type="body" sz="half" idx="2"/>
          </p:nvPr>
        </p:nvSpPr>
        <p:spPr>
          <a:xfrm>
            <a:off x="838200" y="2057400"/>
            <a:ext cx="10515600" cy="3871762"/>
          </a:xfrm>
        </p:spPr>
        <p:txBody>
          <a:bodyPr vert="horz" lIns="91440" tIns="45720" rIns="91440" bIns="45720" rtlCol="0">
            <a:normAutofit/>
          </a:bodyPr>
          <a:lstStyle/>
          <a:p>
            <a:pPr marL="342900" indent="-228600">
              <a:buFont typeface="Arial" panose="020B0604020202020204" pitchFamily="34" charset="0"/>
              <a:buChar char="•"/>
            </a:pPr>
            <a:r>
              <a:rPr lang="en-US" sz="2400"/>
              <a:t>In order to start business in hospitality industry it is very essential to identify marketing environment audit. This will help in understand various internal and external factors which affect marketing and business decisions.</a:t>
            </a:r>
          </a:p>
          <a:p>
            <a:pPr marL="342900" indent="-228600">
              <a:buFont typeface="Arial" panose="020B0604020202020204" pitchFamily="34" charset="0"/>
              <a:buChar char="•"/>
            </a:pPr>
            <a:r>
              <a:rPr lang="en-US" sz="2400"/>
              <a:t> Before targeting any market for new business, it is required to divide market in various segment . Segmentation will help in targeting right audience with right communication mix tool.</a:t>
            </a:r>
          </a:p>
          <a:p>
            <a:pPr marL="342900" indent="-228600">
              <a:buFont typeface="Arial" panose="020B0604020202020204" pitchFamily="34" charset="0"/>
              <a:buChar char="•"/>
            </a:pPr>
            <a:r>
              <a:rPr lang="en-US" sz="2400"/>
              <a:t> Different communication mix strategy has been evaluated for market offering of business. Also BCG matrix help in identifying products and services which are more popular and profitable for business.</a:t>
            </a:r>
          </a:p>
        </p:txBody>
      </p:sp>
    </p:spTree>
    <p:extLst>
      <p:ext uri="{BB962C8B-B14F-4D97-AF65-F5344CB8AC3E}">
        <p14:creationId xmlns:p14="http://schemas.microsoft.com/office/powerpoint/2010/main" val="68230453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638031-F5C5-4994-B4C8-6D67EDB58BDC}"/>
              </a:ext>
            </a:extLst>
          </p:cNvPr>
          <p:cNvSpPr>
            <a:spLocks noGrp="1"/>
          </p:cNvSpPr>
          <p:nvPr>
            <p:ph type="title"/>
          </p:nvPr>
        </p:nvSpPr>
        <p:spPr>
          <a:xfrm>
            <a:off x="1913468" y="365125"/>
            <a:ext cx="9440332" cy="1325563"/>
          </a:xfrm>
        </p:spPr>
        <p:txBody>
          <a:bodyPr vert="horz" lIns="91440" tIns="45720" rIns="91440" bIns="45720" rtlCol="0" anchor="ctr">
            <a:normAutofit/>
          </a:bodyPr>
          <a:lstStyle/>
          <a:p>
            <a:r>
              <a:rPr lang="en-US" sz="4400" kern="1200" dirty="0">
                <a:solidFill>
                  <a:schemeClr val="tx1"/>
                </a:solidFill>
                <a:latin typeface="+mj-lt"/>
                <a:ea typeface="+mj-ea"/>
                <a:cs typeface="+mj-cs"/>
              </a:rPr>
              <a:t>REFERENCES</a:t>
            </a:r>
          </a:p>
        </p:txBody>
      </p:sp>
      <p:sp>
        <p:nvSpPr>
          <p:cNvPr id="3" name="Text Placeholder 2">
            <a:extLst>
              <a:ext uri="{FF2B5EF4-FFF2-40B4-BE49-F238E27FC236}">
                <a16:creationId xmlns:a16="http://schemas.microsoft.com/office/drawing/2014/main" id="{41C92ACB-1F17-4A1F-BB47-9CEB89BAD4F2}"/>
              </a:ext>
            </a:extLst>
          </p:cNvPr>
          <p:cNvSpPr>
            <a:spLocks noGrp="1"/>
          </p:cNvSpPr>
          <p:nvPr>
            <p:ph type="body" sz="half" idx="2"/>
          </p:nvPr>
        </p:nvSpPr>
        <p:spPr>
          <a:xfrm>
            <a:off x="838200" y="1690688"/>
            <a:ext cx="10515600" cy="5167312"/>
          </a:xfrm>
        </p:spPr>
        <p:txBody>
          <a:bodyPr vert="horz" lIns="91440" tIns="45720" rIns="91440" bIns="45720" rtlCol="0">
            <a:normAutofit/>
          </a:bodyPr>
          <a:lstStyle/>
          <a:p>
            <a:r>
              <a:rPr lang="en-US" sz="1600" u="sng" dirty="0">
                <a:latin typeface="Arial" panose="020B0604020202020204" pitchFamily="34" charset="0"/>
                <a:cs typeface="Arial" panose="020B0604020202020204" pitchFamily="34" charset="0"/>
              </a:rPr>
              <a:t>Books and journals</a:t>
            </a:r>
          </a:p>
          <a:p>
            <a:pPr marL="3429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Pike, S., 2015, </a:t>
            </a:r>
            <a:r>
              <a:rPr lang="en-US" sz="1600" i="1" dirty="0">
                <a:latin typeface="Arial" panose="020B0604020202020204" pitchFamily="34" charset="0"/>
                <a:cs typeface="Arial" panose="020B0604020202020204" pitchFamily="34" charset="0"/>
              </a:rPr>
              <a:t>Destination marketing: essentials</a:t>
            </a:r>
            <a:r>
              <a:rPr lang="en-US" sz="1600" dirty="0">
                <a:latin typeface="Arial" panose="020B0604020202020204" pitchFamily="34" charset="0"/>
                <a:cs typeface="Arial" panose="020B0604020202020204" pitchFamily="34" charset="0"/>
              </a:rPr>
              <a:t>, Routledge.</a:t>
            </a:r>
          </a:p>
          <a:p>
            <a:pPr marL="3429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Simkin, L. and </a:t>
            </a:r>
            <a:r>
              <a:rPr lang="en-US" sz="1600" dirty="0" err="1">
                <a:latin typeface="Arial" panose="020B0604020202020204" pitchFamily="34" charset="0"/>
                <a:cs typeface="Arial" panose="020B0604020202020204" pitchFamily="34" charset="0"/>
              </a:rPr>
              <a:t>Dibb</a:t>
            </a:r>
            <a:r>
              <a:rPr lang="en-US" sz="1600" dirty="0">
                <a:latin typeface="Arial" panose="020B0604020202020204" pitchFamily="34" charset="0"/>
                <a:cs typeface="Arial" panose="020B0604020202020204" pitchFamily="34" charset="0"/>
              </a:rPr>
              <a:t>, S., 2013, </a:t>
            </a:r>
            <a:r>
              <a:rPr lang="en-US" sz="1600" i="1" dirty="0">
                <a:latin typeface="Arial" panose="020B0604020202020204" pitchFamily="34" charset="0"/>
                <a:cs typeface="Arial" panose="020B0604020202020204" pitchFamily="34" charset="0"/>
              </a:rPr>
              <a:t>Marketing essentials</a:t>
            </a:r>
            <a:r>
              <a:rPr lang="en-US" sz="1600" dirty="0">
                <a:latin typeface="Arial" panose="020B0604020202020204" pitchFamily="34" charset="0"/>
                <a:cs typeface="Arial" panose="020B0604020202020204" pitchFamily="34" charset="0"/>
              </a:rPr>
              <a:t>, Cengage Learning, EMEA.</a:t>
            </a:r>
          </a:p>
          <a:p>
            <a:pPr marL="3429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Baines, P., Fill, C. and Page, K., 2013,</a:t>
            </a:r>
            <a:r>
              <a:rPr lang="en-US" sz="1600" i="1" dirty="0">
                <a:latin typeface="Arial" panose="020B0604020202020204" pitchFamily="34" charset="0"/>
                <a:cs typeface="Arial" panose="020B0604020202020204" pitchFamily="34" charset="0"/>
              </a:rPr>
              <a:t> Essentials of marketing</a:t>
            </a:r>
            <a:r>
              <a:rPr lang="en-US" sz="1600" dirty="0">
                <a:latin typeface="Arial" panose="020B0604020202020204" pitchFamily="34" charset="0"/>
                <a:cs typeface="Arial" panose="020B0604020202020204" pitchFamily="34" charset="0"/>
              </a:rPr>
              <a:t>, Oxford University Press.</a:t>
            </a:r>
          </a:p>
          <a:p>
            <a:pPr marL="3429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Malhotra, N. K., 2015, </a:t>
            </a:r>
            <a:r>
              <a:rPr lang="en-US" sz="1600" i="1" dirty="0">
                <a:latin typeface="Arial" panose="020B0604020202020204" pitchFamily="34" charset="0"/>
                <a:cs typeface="Arial" panose="020B0604020202020204" pitchFamily="34" charset="0"/>
              </a:rPr>
              <a:t>Essentials of marketing research: A hands-on orientation</a:t>
            </a:r>
            <a:r>
              <a:rPr lang="en-US" sz="1600" dirty="0">
                <a:latin typeface="Arial" panose="020B0604020202020204" pitchFamily="34" charset="0"/>
                <a:cs typeface="Arial" panose="020B0604020202020204" pitchFamily="34" charset="0"/>
              </a:rPr>
              <a:t>. Essex: Pearson.</a:t>
            </a:r>
          </a:p>
          <a:p>
            <a:pPr marL="3429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Campbell, R., Martin, C. and </a:t>
            </a:r>
            <a:r>
              <a:rPr lang="en-US" sz="1600" dirty="0" err="1">
                <a:latin typeface="Arial" panose="020B0604020202020204" pitchFamily="34" charset="0"/>
                <a:cs typeface="Arial" panose="020B0604020202020204" pitchFamily="34" charset="0"/>
              </a:rPr>
              <a:t>Fabos</a:t>
            </a:r>
            <a:r>
              <a:rPr lang="en-US" sz="1600" dirty="0">
                <a:latin typeface="Arial" panose="020B0604020202020204" pitchFamily="34" charset="0"/>
                <a:cs typeface="Arial" panose="020B0604020202020204" pitchFamily="34" charset="0"/>
              </a:rPr>
              <a:t>, B., 2018. </a:t>
            </a:r>
            <a:r>
              <a:rPr lang="en-US" sz="1600" i="1" dirty="0">
                <a:latin typeface="Arial" panose="020B0604020202020204" pitchFamily="34" charset="0"/>
                <a:cs typeface="Arial" panose="020B0604020202020204" pitchFamily="34" charset="0"/>
              </a:rPr>
              <a:t>Media essentials: A brief introduction.</a:t>
            </a:r>
            <a:r>
              <a:rPr lang="en-US" sz="1600" dirty="0">
                <a:latin typeface="Arial" panose="020B0604020202020204" pitchFamily="34" charset="0"/>
                <a:cs typeface="Arial" panose="020B0604020202020204" pitchFamily="34" charset="0"/>
              </a:rPr>
              <a:t> Bedford/ St. Martin’s.</a:t>
            </a:r>
          </a:p>
          <a:p>
            <a:pPr marL="3429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Lane, P., 2016. Human resources marketing and recruiting: essentials of employer branding. </a:t>
            </a:r>
            <a:r>
              <a:rPr lang="en-US" sz="1600" i="1" dirty="0">
                <a:latin typeface="Arial" panose="020B0604020202020204" pitchFamily="34" charset="0"/>
                <a:cs typeface="Arial" panose="020B0604020202020204" pitchFamily="34" charset="0"/>
              </a:rPr>
              <a:t>Handbook of Human Resources Management</a:t>
            </a:r>
            <a:r>
              <a:rPr lang="en-US" sz="1600" dirty="0">
                <a:latin typeface="Arial" panose="020B0604020202020204" pitchFamily="34" charset="0"/>
                <a:cs typeface="Arial" panose="020B0604020202020204" pitchFamily="34" charset="0"/>
              </a:rPr>
              <a:t>, pp. 23-52.</a:t>
            </a:r>
          </a:p>
          <a:p>
            <a:pPr marL="342900" indent="-228600">
              <a:buFont typeface="Arial" panose="020B0604020202020204" pitchFamily="34" charset="0"/>
              <a:buChar char="•"/>
            </a:pPr>
            <a:r>
              <a:rPr lang="en-US" sz="1600" dirty="0" err="1">
                <a:latin typeface="Arial" panose="020B0604020202020204" pitchFamily="34" charset="0"/>
                <a:cs typeface="Arial" panose="020B0604020202020204" pitchFamily="34" charset="0"/>
              </a:rPr>
              <a:t>Clow</a:t>
            </a:r>
            <a:r>
              <a:rPr lang="en-US" sz="1600" dirty="0">
                <a:latin typeface="Arial" panose="020B0604020202020204" pitchFamily="34" charset="0"/>
                <a:cs typeface="Arial" panose="020B0604020202020204" pitchFamily="34" charset="0"/>
              </a:rPr>
              <a:t>, K. E. and James, K. E., 2014. The marketing research process. </a:t>
            </a:r>
            <a:r>
              <a:rPr lang="en-US" sz="1600" i="1" dirty="0">
                <a:latin typeface="Arial" panose="020B0604020202020204" pitchFamily="34" charset="0"/>
                <a:cs typeface="Arial" panose="020B0604020202020204" pitchFamily="34" charset="0"/>
              </a:rPr>
              <a:t>Essentials of marketing research: Putting research into practice</a:t>
            </a:r>
            <a:r>
              <a:rPr lang="en-US" sz="1600" dirty="0">
                <a:latin typeface="Arial" panose="020B0604020202020204" pitchFamily="34" charset="0"/>
                <a:cs typeface="Arial" panose="020B0604020202020204" pitchFamily="34" charset="0"/>
              </a:rPr>
              <a:t>, pp. 25-61</a:t>
            </a:r>
          </a:p>
          <a:p>
            <a:pPr marL="3429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Baker, M. A. and </a:t>
            </a:r>
            <a:r>
              <a:rPr lang="en-US" sz="1600" dirty="0" err="1">
                <a:latin typeface="Arial" panose="020B0604020202020204" pitchFamily="34" charset="0"/>
                <a:cs typeface="Arial" panose="020B0604020202020204" pitchFamily="34" charset="0"/>
              </a:rPr>
              <a:t>Magnini</a:t>
            </a:r>
            <a:r>
              <a:rPr lang="en-US" sz="1600" dirty="0">
                <a:latin typeface="Arial" panose="020B0604020202020204" pitchFamily="34" charset="0"/>
                <a:cs typeface="Arial" panose="020B0604020202020204" pitchFamily="34" charset="0"/>
              </a:rPr>
              <a:t>, V. P. 2016. The evolution of services marketing, hospitality marketing and building the constituency model for hospitality marketing. </a:t>
            </a:r>
            <a:r>
              <a:rPr lang="en-US" sz="1600" i="1" dirty="0">
                <a:latin typeface="Arial" panose="020B0604020202020204" pitchFamily="34" charset="0"/>
                <a:cs typeface="Arial" panose="020B0604020202020204" pitchFamily="34" charset="0"/>
              </a:rPr>
              <a:t>International Journal of Contemporary Hospitality Management</a:t>
            </a:r>
            <a:r>
              <a:rPr lang="en-US" sz="1600" dirty="0">
                <a:latin typeface="Arial" panose="020B0604020202020204" pitchFamily="34" charset="0"/>
                <a:cs typeface="Arial" panose="020B0604020202020204" pitchFamily="34" charset="0"/>
              </a:rPr>
              <a:t>. 28(8). pp. 1510-1534.</a:t>
            </a:r>
          </a:p>
          <a:p>
            <a:pPr marL="342900" indent="-228600">
              <a:buFont typeface="Arial" panose="020B0604020202020204" pitchFamily="34" charset="0"/>
              <a:buChar char="•"/>
            </a:pPr>
            <a:r>
              <a:rPr lang="en-US" sz="1600" dirty="0">
                <a:latin typeface="Arial" panose="020B0604020202020204" pitchFamily="34" charset="0"/>
                <a:cs typeface="Arial" panose="020B0604020202020204" pitchFamily="34" charset="0"/>
              </a:rPr>
              <a:t>Mueller, J. P., and et. Al., 2015. Community-based livestock breeding </a:t>
            </a:r>
            <a:r>
              <a:rPr lang="en-US" sz="1600" dirty="0" err="1">
                <a:latin typeface="Arial" panose="020B0604020202020204" pitchFamily="34" charset="0"/>
                <a:cs typeface="Arial" panose="020B0604020202020204" pitchFamily="34" charset="0"/>
              </a:rPr>
              <a:t>programmes</a:t>
            </a:r>
            <a:r>
              <a:rPr lang="en-US" sz="1600" dirty="0">
                <a:latin typeface="Arial" panose="020B0604020202020204" pitchFamily="34" charset="0"/>
                <a:cs typeface="Arial" panose="020B0604020202020204" pitchFamily="34" charset="0"/>
              </a:rPr>
              <a:t>: essentials and examples. </a:t>
            </a:r>
            <a:r>
              <a:rPr lang="en-US" sz="1600" i="1" dirty="0">
                <a:latin typeface="Arial" panose="020B0604020202020204" pitchFamily="34" charset="0"/>
                <a:cs typeface="Arial" panose="020B0604020202020204" pitchFamily="34" charset="0"/>
              </a:rPr>
              <a:t>Journal of Animal Breeding and Genetics</a:t>
            </a:r>
            <a:r>
              <a:rPr lang="en-US" sz="1600" dirty="0">
                <a:latin typeface="Arial" panose="020B0604020202020204" pitchFamily="34" charset="0"/>
                <a:cs typeface="Arial" panose="020B0604020202020204" pitchFamily="34" charset="0"/>
              </a:rPr>
              <a:t>. 132(2). pp. 155-168.</a:t>
            </a:r>
          </a:p>
          <a:p>
            <a:pPr marL="342900" indent="-228600">
              <a:buFont typeface="Arial" panose="020B0604020202020204" pitchFamily="34" charset="0"/>
              <a:buChar char="•"/>
            </a:pPr>
            <a:endParaRPr lang="en-US" sz="1500" dirty="0"/>
          </a:p>
          <a:p>
            <a:pPr marL="342900" indent="-228600">
              <a:buFont typeface="Arial" panose="020B0604020202020204" pitchFamily="34" charset="0"/>
              <a:buChar char="•"/>
            </a:pPr>
            <a:endParaRPr lang="en-US" sz="1500" dirty="0"/>
          </a:p>
          <a:p>
            <a:pPr marL="342900" indent="-228600">
              <a:buFont typeface="Arial" panose="020B0604020202020204" pitchFamily="34" charset="0"/>
              <a:buChar char="•"/>
            </a:pPr>
            <a:endParaRPr lang="en-US" sz="1500" dirty="0"/>
          </a:p>
          <a:p>
            <a:pPr indent="-228600">
              <a:buFont typeface="Arial" panose="020B0604020202020204" pitchFamily="34" charset="0"/>
              <a:buChar char="•"/>
            </a:pPr>
            <a:endParaRPr lang="en-US" sz="1500" u="sng" dirty="0"/>
          </a:p>
        </p:txBody>
      </p:sp>
      <p:pic>
        <p:nvPicPr>
          <p:cNvPr id="7" name="Graphic 6" descr="Books">
            <a:extLst>
              <a:ext uri="{FF2B5EF4-FFF2-40B4-BE49-F238E27FC236}">
                <a16:creationId xmlns:a16="http://schemas.microsoft.com/office/drawing/2014/main" id="{B22A4C82-9DAD-4512-B2AD-0E36AE09E578}"/>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8200" y="113506"/>
            <a:ext cx="914400" cy="914400"/>
          </a:xfrm>
          <a:prstGeom prst="rect">
            <a:avLst/>
          </a:prstGeom>
        </p:spPr>
      </p:pic>
    </p:spTree>
    <p:extLst>
      <p:ext uri="{BB962C8B-B14F-4D97-AF65-F5344CB8AC3E}">
        <p14:creationId xmlns:p14="http://schemas.microsoft.com/office/powerpoint/2010/main" val="39721580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BDCF3DA-6F91-4D5E-AF76-2EC813F645A8}"/>
              </a:ext>
            </a:extLst>
          </p:cNvPr>
          <p:cNvSpPr>
            <a:spLocks noGrp="1"/>
          </p:cNvSpPr>
          <p:nvPr>
            <p:ph type="body" sz="half" idx="2"/>
          </p:nvPr>
        </p:nvSpPr>
        <p:spPr>
          <a:xfrm>
            <a:off x="306814" y="106018"/>
            <a:ext cx="10228663" cy="6751982"/>
          </a:xfrm>
        </p:spPr>
        <p:txBody>
          <a:bodyPr>
            <a:normAutofit/>
          </a:bodyPr>
          <a:lstStyle/>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rPr>
              <a:t>De Jong, M., Marston, N. and Roth, E., 2015. The eight essentials of innovation. </a:t>
            </a:r>
            <a:r>
              <a:rPr lang="en-GB" i="1" dirty="0">
                <a:latin typeface="Arial" panose="020B0604020202020204" pitchFamily="34" charset="0"/>
                <a:cs typeface="Arial" panose="020B0604020202020204" pitchFamily="34" charset="0"/>
              </a:rPr>
              <a:t>McKinsey Quarterly</a:t>
            </a:r>
            <a:r>
              <a:rPr lang="en-GB" dirty="0">
                <a:latin typeface="Arial" panose="020B0604020202020204" pitchFamily="34" charset="0"/>
                <a:cs typeface="Arial" panose="020B0604020202020204" pitchFamily="34" charset="0"/>
              </a:rPr>
              <a:t>. 2. pp. 1-12.</a:t>
            </a: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rPr>
              <a:t>Pike, S. D., 2016. Destination marketing organizations-research opportunities in an era of uncertainty. In </a:t>
            </a:r>
            <a:r>
              <a:rPr lang="en-GB" i="1" dirty="0">
                <a:latin typeface="Arial" panose="020B0604020202020204" pitchFamily="34" charset="0"/>
                <a:cs typeface="Arial" panose="020B0604020202020204" pitchFamily="34" charset="0"/>
              </a:rPr>
              <a:t>Book of Abstracts-6</a:t>
            </a:r>
            <a:r>
              <a:rPr lang="en-GB" i="1" baseline="30000" dirty="0">
                <a:latin typeface="Arial" panose="020B0604020202020204" pitchFamily="34" charset="0"/>
                <a:cs typeface="Arial" panose="020B0604020202020204" pitchFamily="34" charset="0"/>
              </a:rPr>
              <a:t>th</a:t>
            </a:r>
            <a:r>
              <a:rPr lang="en-GB" i="1" dirty="0">
                <a:latin typeface="Arial" panose="020B0604020202020204" pitchFamily="34" charset="0"/>
                <a:cs typeface="Arial" panose="020B0604020202020204" pitchFamily="34" charset="0"/>
              </a:rPr>
              <a:t> International Conference on Tourism</a:t>
            </a:r>
            <a:r>
              <a:rPr lang="en-GB" dirty="0">
                <a:latin typeface="Arial" panose="020B0604020202020204" pitchFamily="34" charset="0"/>
                <a:cs typeface="Arial" panose="020B0604020202020204" pitchFamily="34" charset="0"/>
              </a:rPr>
              <a:t>. International Association for Tourism Policy (IATOUR).</a:t>
            </a:r>
          </a:p>
          <a:p>
            <a:pPr marL="342900" indent="-342900">
              <a:buFont typeface="Arial" panose="020B0604020202020204" pitchFamily="34" charset="0"/>
              <a:buChar char="•"/>
            </a:pPr>
            <a:r>
              <a:rPr lang="en-GB" dirty="0" err="1">
                <a:latin typeface="Arial" panose="020B0604020202020204" pitchFamily="34" charset="0"/>
                <a:cs typeface="Arial" panose="020B0604020202020204" pitchFamily="34" charset="0"/>
              </a:rPr>
              <a:t>Carr</a:t>
            </a:r>
            <a:r>
              <a:rPr lang="en-GB" dirty="0">
                <a:latin typeface="Arial" panose="020B0604020202020204" pitchFamily="34" charset="0"/>
                <a:cs typeface="Arial" panose="020B0604020202020204" pitchFamily="34" charset="0"/>
              </a:rPr>
              <a:t>, E. R., 2014. E-cigarettes: facts, perceptions and marketing messages. </a:t>
            </a:r>
            <a:r>
              <a:rPr lang="en-GB" i="1" dirty="0">
                <a:latin typeface="Arial" panose="020B0604020202020204" pitchFamily="34" charset="0"/>
                <a:cs typeface="Arial" panose="020B0604020202020204" pitchFamily="34" charset="0"/>
              </a:rPr>
              <a:t>Clinical journal of oncology nursing</a:t>
            </a:r>
            <a:r>
              <a:rPr lang="en-GB" dirty="0">
                <a:latin typeface="Arial" panose="020B0604020202020204" pitchFamily="34" charset="0"/>
                <a:cs typeface="Arial" panose="020B0604020202020204" pitchFamily="34" charset="0"/>
              </a:rPr>
              <a:t>. 18(1).</a:t>
            </a: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rPr>
              <a:t>Desai, S. S., 2913. An Analyses of the Competitive Marketing Strategies of the Hospitality Industry in UAE. </a:t>
            </a:r>
            <a:r>
              <a:rPr lang="en-GB" i="1" dirty="0">
                <a:latin typeface="Arial" panose="020B0604020202020204" pitchFamily="34" charset="0"/>
                <a:cs typeface="Arial" panose="020B0604020202020204" pitchFamily="34" charset="0"/>
              </a:rPr>
              <a:t>IUP Journal of Management Research.</a:t>
            </a:r>
            <a:r>
              <a:rPr lang="en-GB" dirty="0">
                <a:latin typeface="Arial" panose="020B0604020202020204" pitchFamily="34" charset="0"/>
                <a:cs typeface="Arial" panose="020B0604020202020204" pitchFamily="34" charset="0"/>
              </a:rPr>
              <a:t> 12(1).</a:t>
            </a: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hlinkClick r:id="rId2"/>
              </a:rPr>
              <a:t>https://www.facebook.com/knockoutkitchenrochdale/photos/a.161972594145979/812988619044370/?type=3</a:t>
            </a:r>
            <a:endParaRPr lang="en-GB"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rPr>
              <a:t>https://www.facebook.com/knockoutkitchenrochdale/photos/a.161972594145979/903686699974561/?type=3</a:t>
            </a: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hlinkClick r:id="rId3"/>
              </a:rPr>
              <a:t>https://www.google.co.uk/url?sa=i&amp;source=images&amp;cd=&amp;ved=2ahUKEwjAvcb6lvDiAhVC8OAKHaCOD0gQjRx6BAgBEAU&amp;url=https%3A%2F%2Fwww.thestreet.com%2Fmarkets%2Fcommodities%2Fproduct-life-cycle-14882534&amp;psig=AOvVaw2mPLgDWNi0ujDSgem0-sXl&amp;ust=1560849195845165</a:t>
            </a:r>
            <a:endParaRPr lang="en-GB"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hlinkClick r:id="rId4"/>
              </a:rPr>
              <a:t>https://www.google.co.uk/url?sa=i&amp;source=images&amp;cd=&amp;ved=2ahUKEwjFkYiqn_DiAhWF2eAKHcxyAQYQjRx6BAgBEAU&amp;url=https%3A%2F%2Fwww.howandwhat.net%2Fbcg-matrix-how-to-use-bcg-matrix%2F&amp;psig=AOvVaw1cBOuZ4eUsFjXf3Y9fxFEX&amp;ust=1560849998782041</a:t>
            </a:r>
            <a:endParaRPr lang="en-GB"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rPr>
              <a:t>https://www.facebook.com/knockoutkitchenrochdale/photos/a.161972594145979/900290640314167/?type=3</a:t>
            </a:r>
          </a:p>
        </p:txBody>
      </p:sp>
    </p:spTree>
    <p:extLst>
      <p:ext uri="{BB962C8B-B14F-4D97-AF65-F5344CB8AC3E}">
        <p14:creationId xmlns:p14="http://schemas.microsoft.com/office/powerpoint/2010/main" val="12158263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744730"/>
          </a:xfrm>
        </p:spPr>
        <p:txBody>
          <a:bodyPr>
            <a:normAutofit/>
          </a:bodyPr>
          <a:lstStyle/>
          <a:p>
            <a:pPr algn="ctr"/>
            <a:r>
              <a:rPr lang="en-GB" sz="9600" dirty="0">
                <a:latin typeface="Arial" panose="020B0604020202020204" pitchFamily="34" charset="0"/>
                <a:cs typeface="Arial" panose="020B0604020202020204" pitchFamily="34" charset="0"/>
              </a:rPr>
              <a:t>THANK  YOU!</a:t>
            </a:r>
          </a:p>
        </p:txBody>
      </p:sp>
    </p:spTree>
    <p:extLst>
      <p:ext uri="{BB962C8B-B14F-4D97-AF65-F5344CB8AC3E}">
        <p14:creationId xmlns:p14="http://schemas.microsoft.com/office/powerpoint/2010/main" val="41491667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TotalTime>
  <Words>1557</Words>
  <Application>Microsoft Office PowerPoint</Application>
  <PresentationFormat>Widescreen</PresentationFormat>
  <Paragraphs>118</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Wingdings 3</vt:lpstr>
      <vt:lpstr>Office Theme</vt:lpstr>
      <vt:lpstr>Marketing environment</vt:lpstr>
      <vt:lpstr>EXECUTIVE SUMMARY</vt:lpstr>
      <vt:lpstr>COMPANY OVERVIEW </vt:lpstr>
      <vt:lpstr>PRODUCT      AND    SERVICES  PIZZA                          MEALS BURGERS                   FAMILY MEALS PASTA                         BUY 3 AND GET 1 FREE  OMELETTE                 DELIVERY CHICKEN VEGETABLES DETOX JUICES  </vt:lpstr>
      <vt:lpstr>PowerPoint Presentation</vt:lpstr>
      <vt:lpstr>Environmental audit</vt:lpstr>
      <vt:lpstr>PowerPoint Presentation</vt:lpstr>
      <vt:lpstr>PowerPoint Presentation</vt:lpstr>
      <vt:lpstr>BOSTON CONSULTING GROUP (BCG)</vt:lpstr>
      <vt:lpstr>Segmentation and communication mix</vt:lpstr>
      <vt:lpstr>Segmentation and communication mix</vt:lpstr>
      <vt:lpstr>Communication mix</vt:lpstr>
      <vt:lpstr>Communication mix</vt:lpstr>
      <vt:lpstr>CONCLUSION</vt:lpstr>
      <vt:lpstr>REFERENCES</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environment</dc:title>
  <dc:creator>Florinela-Diana Munteanu</dc:creator>
  <cp:lastModifiedBy>Florinela-Diana Munteanu</cp:lastModifiedBy>
  <cp:revision>5</cp:revision>
  <dcterms:created xsi:type="dcterms:W3CDTF">2019-06-17T17:32:58Z</dcterms:created>
  <dcterms:modified xsi:type="dcterms:W3CDTF">2019-06-17T19:34:28Z</dcterms:modified>
</cp:coreProperties>
</file>