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85" r:id="rId5"/>
  </p:sldMasterIdLst>
  <p:notesMasterIdLst>
    <p:notesMasterId r:id="rId23"/>
  </p:notesMasterIdLst>
  <p:sldIdLst>
    <p:sldId id="351" r:id="rId6"/>
    <p:sldId id="301" r:id="rId7"/>
    <p:sldId id="258" r:id="rId8"/>
    <p:sldId id="259" r:id="rId9"/>
    <p:sldId id="260" r:id="rId10"/>
    <p:sldId id="261" r:id="rId11"/>
    <p:sldId id="262" r:id="rId12"/>
    <p:sldId id="263" r:id="rId13"/>
    <p:sldId id="289" r:id="rId14"/>
    <p:sldId id="265" r:id="rId15"/>
    <p:sldId id="266" r:id="rId16"/>
    <p:sldId id="267" r:id="rId17"/>
    <p:sldId id="268" r:id="rId18"/>
    <p:sldId id="270" r:id="rId19"/>
    <p:sldId id="271" r:id="rId20"/>
    <p:sldId id="272" r:id="rId21"/>
    <p:sldId id="28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FF049A-5611-42DB-B6BF-9EB4B43910A2}" v="9" dt="2023-06-15T13:15:40.4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vin Hill John" userId="d5d254bb-8cb5-43d9-acbe-a464e6b79ec9" providerId="ADAL" clId="{CFFF049A-5611-42DB-B6BF-9EB4B43910A2}"/>
    <pc:docChg chg="modSld">
      <pc:chgData name="Gavin Hill John" userId="d5d254bb-8cb5-43d9-acbe-a464e6b79ec9" providerId="ADAL" clId="{CFFF049A-5611-42DB-B6BF-9EB4B43910A2}" dt="2023-06-15T13:16:03.473" v="21" actId="1076"/>
      <pc:docMkLst>
        <pc:docMk/>
      </pc:docMkLst>
      <pc:sldChg chg="modSp mod">
        <pc:chgData name="Gavin Hill John" userId="d5d254bb-8cb5-43d9-acbe-a464e6b79ec9" providerId="ADAL" clId="{CFFF049A-5611-42DB-B6BF-9EB4B43910A2}" dt="2023-06-15T13:14:29.956" v="1" actId="1076"/>
        <pc:sldMkLst>
          <pc:docMk/>
          <pc:sldMk cId="1424439250" sldId="267"/>
        </pc:sldMkLst>
        <pc:spChg chg="mod">
          <ac:chgData name="Gavin Hill John" userId="d5d254bb-8cb5-43d9-acbe-a464e6b79ec9" providerId="ADAL" clId="{CFFF049A-5611-42DB-B6BF-9EB4B43910A2}" dt="2023-06-15T13:14:29.956" v="1" actId="1076"/>
          <ac:spMkLst>
            <pc:docMk/>
            <pc:sldMk cId="1424439250" sldId="267"/>
            <ac:spMk id="13315" creationId="{00000000-0000-0000-0000-000000000000}"/>
          </ac:spMkLst>
        </pc:spChg>
      </pc:sldChg>
      <pc:sldChg chg="modSp mod">
        <pc:chgData name="Gavin Hill John" userId="d5d254bb-8cb5-43d9-acbe-a464e6b79ec9" providerId="ADAL" clId="{CFFF049A-5611-42DB-B6BF-9EB4B43910A2}" dt="2023-06-15T13:14:37.560" v="3" actId="2711"/>
        <pc:sldMkLst>
          <pc:docMk/>
          <pc:sldMk cId="4240129998" sldId="268"/>
        </pc:sldMkLst>
        <pc:spChg chg="mod">
          <ac:chgData name="Gavin Hill John" userId="d5d254bb-8cb5-43d9-acbe-a464e6b79ec9" providerId="ADAL" clId="{CFFF049A-5611-42DB-B6BF-9EB4B43910A2}" dt="2023-06-15T13:14:37.560" v="3" actId="2711"/>
          <ac:spMkLst>
            <pc:docMk/>
            <pc:sldMk cId="4240129998" sldId="268"/>
            <ac:spMk id="15362" creationId="{00000000-0000-0000-0000-000000000000}"/>
          </ac:spMkLst>
        </pc:spChg>
      </pc:sldChg>
      <pc:sldChg chg="modSp mod">
        <pc:chgData name="Gavin Hill John" userId="d5d254bb-8cb5-43d9-acbe-a464e6b79ec9" providerId="ADAL" clId="{CFFF049A-5611-42DB-B6BF-9EB4B43910A2}" dt="2023-06-15T13:14:55.254" v="7" actId="2711"/>
        <pc:sldMkLst>
          <pc:docMk/>
          <pc:sldMk cId="3740085843" sldId="270"/>
        </pc:sldMkLst>
        <pc:spChg chg="mod">
          <ac:chgData name="Gavin Hill John" userId="d5d254bb-8cb5-43d9-acbe-a464e6b79ec9" providerId="ADAL" clId="{CFFF049A-5611-42DB-B6BF-9EB4B43910A2}" dt="2023-06-15T13:14:55.254" v="7" actId="2711"/>
          <ac:spMkLst>
            <pc:docMk/>
            <pc:sldMk cId="3740085843" sldId="270"/>
            <ac:spMk id="16387" creationId="{00000000-0000-0000-0000-000000000000}"/>
          </ac:spMkLst>
        </pc:spChg>
        <pc:spChg chg="mod">
          <ac:chgData name="Gavin Hill John" userId="d5d254bb-8cb5-43d9-acbe-a464e6b79ec9" providerId="ADAL" clId="{CFFF049A-5611-42DB-B6BF-9EB4B43910A2}" dt="2023-06-15T13:14:45.173" v="5" actId="2711"/>
          <ac:spMkLst>
            <pc:docMk/>
            <pc:sldMk cId="3740085843" sldId="270"/>
            <ac:spMk id="17410" creationId="{00000000-0000-0000-0000-000000000000}"/>
          </ac:spMkLst>
        </pc:spChg>
      </pc:sldChg>
      <pc:sldChg chg="modSp mod">
        <pc:chgData name="Gavin Hill John" userId="d5d254bb-8cb5-43d9-acbe-a464e6b79ec9" providerId="ADAL" clId="{CFFF049A-5611-42DB-B6BF-9EB4B43910A2}" dt="2023-06-15T13:15:24.826" v="13" actId="1076"/>
        <pc:sldMkLst>
          <pc:docMk/>
          <pc:sldMk cId="1101846702" sldId="271"/>
        </pc:sldMkLst>
        <pc:spChg chg="mod">
          <ac:chgData name="Gavin Hill John" userId="d5d254bb-8cb5-43d9-acbe-a464e6b79ec9" providerId="ADAL" clId="{CFFF049A-5611-42DB-B6BF-9EB4B43910A2}" dt="2023-06-15T13:15:06.002" v="9"/>
          <ac:spMkLst>
            <pc:docMk/>
            <pc:sldMk cId="1101846702" sldId="271"/>
            <ac:spMk id="19458" creationId="{00000000-0000-0000-0000-000000000000}"/>
          </ac:spMkLst>
        </pc:spChg>
        <pc:spChg chg="mod">
          <ac:chgData name="Gavin Hill John" userId="d5d254bb-8cb5-43d9-acbe-a464e6b79ec9" providerId="ADAL" clId="{CFFF049A-5611-42DB-B6BF-9EB4B43910A2}" dt="2023-06-15T13:15:24.826" v="13" actId="1076"/>
          <ac:spMkLst>
            <pc:docMk/>
            <pc:sldMk cId="1101846702" sldId="271"/>
            <ac:spMk id="19459" creationId="{00000000-0000-0000-0000-000000000000}"/>
          </ac:spMkLst>
        </pc:spChg>
      </pc:sldChg>
      <pc:sldChg chg="modSp mod">
        <pc:chgData name="Gavin Hill John" userId="d5d254bb-8cb5-43d9-acbe-a464e6b79ec9" providerId="ADAL" clId="{CFFF049A-5611-42DB-B6BF-9EB4B43910A2}" dt="2023-06-15T13:15:42.709" v="17" actId="1076"/>
        <pc:sldMkLst>
          <pc:docMk/>
          <pc:sldMk cId="696082200" sldId="272"/>
        </pc:sldMkLst>
        <pc:spChg chg="mod">
          <ac:chgData name="Gavin Hill John" userId="d5d254bb-8cb5-43d9-acbe-a464e6b79ec9" providerId="ADAL" clId="{CFFF049A-5611-42DB-B6BF-9EB4B43910A2}" dt="2023-06-15T13:15:34.508" v="15"/>
          <ac:spMkLst>
            <pc:docMk/>
            <pc:sldMk cId="696082200" sldId="272"/>
            <ac:spMk id="2" creationId="{00000000-0000-0000-0000-000000000000}"/>
          </ac:spMkLst>
        </pc:spChg>
        <pc:spChg chg="mod">
          <ac:chgData name="Gavin Hill John" userId="d5d254bb-8cb5-43d9-acbe-a464e6b79ec9" providerId="ADAL" clId="{CFFF049A-5611-42DB-B6BF-9EB4B43910A2}" dt="2023-06-15T13:15:42.709" v="17" actId="1076"/>
          <ac:spMkLst>
            <pc:docMk/>
            <pc:sldMk cId="696082200" sldId="272"/>
            <ac:spMk id="3" creationId="{00000000-0000-0000-0000-000000000000}"/>
          </ac:spMkLst>
        </pc:spChg>
      </pc:sldChg>
      <pc:sldChg chg="modSp mod">
        <pc:chgData name="Gavin Hill John" userId="d5d254bb-8cb5-43d9-acbe-a464e6b79ec9" providerId="ADAL" clId="{CFFF049A-5611-42DB-B6BF-9EB4B43910A2}" dt="2023-06-15T13:16:03.473" v="21" actId="1076"/>
        <pc:sldMkLst>
          <pc:docMk/>
          <pc:sldMk cId="1361797054" sldId="286"/>
        </pc:sldMkLst>
        <pc:spChg chg="mod">
          <ac:chgData name="Gavin Hill John" userId="d5d254bb-8cb5-43d9-acbe-a464e6b79ec9" providerId="ADAL" clId="{CFFF049A-5611-42DB-B6BF-9EB4B43910A2}" dt="2023-06-15T13:15:54.144" v="19" actId="2711"/>
          <ac:spMkLst>
            <pc:docMk/>
            <pc:sldMk cId="1361797054" sldId="286"/>
            <ac:spMk id="2" creationId="{5CA2C1C9-855D-42E7-AC42-93F6D33F6E7E}"/>
          </ac:spMkLst>
        </pc:spChg>
        <pc:spChg chg="mod">
          <ac:chgData name="Gavin Hill John" userId="d5d254bb-8cb5-43d9-acbe-a464e6b79ec9" providerId="ADAL" clId="{CFFF049A-5611-42DB-B6BF-9EB4B43910A2}" dt="2023-06-15T13:16:03.473" v="21" actId="1076"/>
          <ac:spMkLst>
            <pc:docMk/>
            <pc:sldMk cId="1361797054" sldId="286"/>
            <ac:spMk id="4" creationId="{9C7371F9-2F59-44D0-9DDF-34F81E20612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BE7D2-36CE-449B-82A9-82654E29DF62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5290BC-5147-4724-AD1F-3EB2A7BAB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68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12C42B7-9C18-4F06-899C-945E796277E3}" type="slidenum">
              <a:rPr lang="en-GB" altLang="en-US" smtClean="0"/>
              <a:pPr eaLnBrk="1" hangingPunct="1"/>
              <a:t>4</a:t>
            </a:fld>
            <a:endParaRPr lang="en-GB" alt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54402C7-1F9B-45D7-9685-248DA3F4F874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727638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E210DC8-F844-4B27-8EC6-1760A657088D}" type="slidenum">
              <a:rPr lang="en-GB" altLang="en-US" smtClean="0"/>
              <a:pPr eaLnBrk="1" hangingPunct="1"/>
              <a:t>5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2EA35F2-94B1-4AC6-8C1C-5766AD5B89D5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886000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C887158-F70A-45EC-B1DC-C68671E825C5}" type="slidenum">
              <a:rPr lang="en-GB" altLang="en-US">
                <a:solidFill>
                  <a:prstClr val="black"/>
                </a:solidFill>
              </a:rPr>
              <a:pPr eaLnBrk="1" hangingPunct="1"/>
              <a:t>7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99961CBB-1E7E-4DAF-8560-05686A1B417C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309461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debenture is the traditional name given to a loan agreement where the borrower is a company. Typically, a debenture will set out the terms of the loan: the amount borrowed, repayment terms, interest, charges securing the loan, provisions for protecting and insuring the property etc., and terms for enforcement if the company defaults.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BA43FA-5B8A-4538-B7CF-C0E64DB9604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DD48863C-4C56-432C-B5A9-714FC9AE6F6D}" type="datetime5">
              <a:rPr lang="en-GB" smtClean="0"/>
              <a:t>15-Jun-23</a:t>
            </a:fld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9237489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46D3EE2-EA9C-479A-89CD-F5DE0724385D}" type="slidenum">
              <a:rPr lang="en-GB">
                <a:solidFill>
                  <a:prstClr val="black"/>
                </a:solidFill>
              </a:rPr>
              <a:pPr>
                <a:defRPr/>
              </a:pPr>
              <a:t>10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DCF78B3-EED9-4747-9606-F3CC47B40C46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118245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BFE2C84-FA77-44C8-B47B-CDBD708F2461}" type="slidenum">
              <a:rPr lang="en-GB">
                <a:solidFill>
                  <a:prstClr val="black"/>
                </a:solidFill>
              </a:rPr>
              <a:pPr>
                <a:defRPr/>
              </a:pPr>
              <a:t>11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FA7A626-36E1-43BA-8C5F-07D66C2D7B33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242540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4D19450-52BD-47DD-8528-4C98BA89DB39}" type="slidenum">
              <a:rPr lang="en-GB">
                <a:solidFill>
                  <a:prstClr val="black"/>
                </a:solidFill>
              </a:rPr>
              <a:pPr>
                <a:defRPr/>
              </a:pPr>
              <a:t>12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E7A00B85-7ECD-4092-8739-677E9F4BD269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265869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C6351122-A5C5-4CFD-94B8-9A23A8680DA2}" type="slidenum">
              <a:rPr lang="en-GB">
                <a:solidFill>
                  <a:prstClr val="black"/>
                </a:solidFill>
              </a:rPr>
              <a:pPr>
                <a:defRPr/>
              </a:pPr>
              <a:t>13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98072FE-6002-4FBB-9ECF-BCD7C30A7598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2310885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44B3BEB-30A9-4B0B-AC55-2FD4845B51D1}" type="slidenum">
              <a:rPr lang="en-GB">
                <a:solidFill>
                  <a:prstClr val="black"/>
                </a:solidFill>
              </a:rPr>
              <a:pPr>
                <a:defRPr/>
              </a:pPr>
              <a:t>14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9B9AE013-7C3A-4D65-9D8E-8D009B9DAAA6}" type="datetime5">
              <a:rPr lang="en-GB" smtClean="0"/>
              <a:t>15-Jun-23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54820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Flexible Budgets</a:t>
            </a:r>
            <a:r>
              <a:rPr lang="en-GB" dirty="0"/>
              <a:t> – budgets that take account of changing business conditions e.g. </a:t>
            </a:r>
            <a:r>
              <a:rPr lang="en-GB" i="1" dirty="0"/>
              <a:t>Agency staff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Operating Budgets</a:t>
            </a:r>
            <a:r>
              <a:rPr lang="en-GB" dirty="0"/>
              <a:t> –</a:t>
            </a:r>
            <a:r>
              <a:rPr lang="en-GB" sz="1050" i="1" dirty="0"/>
              <a:t>e.g. Food for care home residents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Objectives Based Budgets</a:t>
            </a:r>
            <a:r>
              <a:rPr lang="en-GB" dirty="0"/>
              <a:t> - </a:t>
            </a:r>
            <a:r>
              <a:rPr lang="en-GB" sz="1050" i="1" dirty="0"/>
              <a:t>e.g. Revenue based on occupancy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Capital Budgets</a:t>
            </a:r>
            <a:r>
              <a:rPr lang="en-GB" dirty="0"/>
              <a:t> –  </a:t>
            </a:r>
            <a:r>
              <a:rPr lang="en-GB" sz="2000" i="1" dirty="0"/>
              <a:t>e.g. Buying a new care home or minibus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C7D4474-65A4-4A82-8651-44D2ECA8F885}" type="slidenum">
              <a:rPr lang="en-GB">
                <a:solidFill>
                  <a:prstClr val="black"/>
                </a:solidFill>
              </a:rPr>
              <a:pPr>
                <a:defRPr/>
              </a:pPr>
              <a:t>15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4F4FE59-7330-46D6-B7A1-75A6639BE68B}" type="datetime5">
              <a:rPr lang="en-GB" smtClean="0"/>
              <a:t>15-Jun-23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64993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720EADF-629E-495A-ADC1-41C69A2180FD}" type="datetime5">
              <a:rPr lang="en-GB" smtClean="0">
                <a:solidFill>
                  <a:prstClr val="black"/>
                </a:solidFill>
              </a:rPr>
              <a:t>15-Jun-23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AC7A414B-4E8C-477F-83ED-038D7E13B137}" type="slidenum">
              <a:rPr lang="en-GB">
                <a:solidFill>
                  <a:prstClr val="black"/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872303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234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307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128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670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955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745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130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134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51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63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6756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5869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4276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6961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4888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3459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15/06/2023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8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484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2829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BMSK4012 </a:t>
            </a:r>
            <a:br>
              <a:rPr lang="en-GB" altLang="en-US" sz="1800" dirty="0"/>
            </a:br>
            <a:r>
              <a:rPr lang="en-GB" altLang="en-US" sz="1800" dirty="0"/>
              <a:t>Enterprise and Intrapreneurship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9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latin typeface="+mn-lt"/>
              </a:rPr>
              <a:t>Objectives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be able to explain the importance of differentiating between running and start-up costs</a:t>
            </a:r>
          </a:p>
          <a:p>
            <a:r>
              <a:rPr lang="en-GB" sz="2800" dirty="0"/>
              <a:t>be  able to list the possible sources of business finance and the implications of using different sources</a:t>
            </a:r>
          </a:p>
          <a:p>
            <a:r>
              <a:rPr lang="en-GB" sz="2800" dirty="0"/>
              <a:t> gain a basic understanding of budgets and budgeting in a business environment</a:t>
            </a:r>
          </a:p>
          <a:p>
            <a:r>
              <a:rPr lang="en-GB" sz="2800" dirty="0"/>
              <a:t>Be introduced to profit &amp; loss accounting and the importance of cash flow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B637C3-75F3-4C56-9F70-ADE6F6E8FFC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838200" y="1096165"/>
            <a:ext cx="8220075" cy="639763"/>
          </a:xfrm>
          <a:prstGeom prst="rect">
            <a:avLst/>
          </a:prstGeom>
        </p:spPr>
        <p:txBody>
          <a:bodyPr/>
          <a:lstStyle/>
          <a:p>
            <a:r>
              <a:rPr lang="en-GB" sz="2800" dirty="0"/>
              <a:t>At the end of this presentation you will:</a:t>
            </a:r>
          </a:p>
        </p:txBody>
      </p:sp>
    </p:spTree>
    <p:extLst>
      <p:ext uri="{BB962C8B-B14F-4D97-AF65-F5344CB8AC3E}">
        <p14:creationId xmlns:p14="http://schemas.microsoft.com/office/powerpoint/2010/main" val="233808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Start Up and Running Costs (Definition)</a:t>
            </a:r>
          </a:p>
        </p:txBody>
      </p:sp>
      <p:sp>
        <p:nvSpPr>
          <p:cNvPr id="3076" name="Rectangle 5"/>
          <p:cNvSpPr>
            <a:spLocks noGrp="1" noChangeArrowheads="1"/>
          </p:cNvSpPr>
          <p:nvPr>
            <p:ph idx="1"/>
          </p:nvPr>
        </p:nvSpPr>
        <p:spPr>
          <a:xfrm>
            <a:off x="838201" y="1181519"/>
            <a:ext cx="6149196" cy="146966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Tx/>
              <a:buNone/>
            </a:pPr>
            <a:r>
              <a:rPr lang="en-GB" altLang="en-US" sz="2800" b="1" dirty="0"/>
              <a:t>	Start Up Costs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sz="2800" dirty="0"/>
              <a:t>	Cost that the business has to pay to get started</a:t>
            </a: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D55DFE-94A1-4975-9FB4-6D2AD4EA974E}" type="slidenum">
              <a:rPr lang="en-GB"/>
              <a:pPr>
                <a:defRPr/>
              </a:pPr>
              <a:t>4</a:t>
            </a:fld>
            <a:endParaRPr lang="en-GB"/>
          </a:p>
        </p:txBody>
      </p:sp>
      <p:sp>
        <p:nvSpPr>
          <p:cNvPr id="3077" name="Rectangle 6"/>
          <p:cNvSpPr>
            <a:spLocks noGrp="1" noChangeArrowheads="1"/>
          </p:cNvSpPr>
          <p:nvPr>
            <p:ph sz="half" idx="4294967295"/>
          </p:nvPr>
        </p:nvSpPr>
        <p:spPr>
          <a:xfrm>
            <a:off x="838199" y="2925494"/>
            <a:ext cx="6632275" cy="160625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sz="2800" b="1" dirty="0"/>
              <a:t>	Running costs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800" dirty="0"/>
              <a:t>Costs that the business has to pay every month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pic>
        <p:nvPicPr>
          <p:cNvPr id="3081" name="Picture 9" descr="https://encrypted-tbn0.gstatic.com/images?q=tbn:ANd9GcQYK1b-BjCt9eX1Q42J6UmJ-ug8z9hStMlubhU493wGs9stm5Q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940" y="1916352"/>
            <a:ext cx="3326767" cy="20792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23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build="p"/>
      <p:bldP spid="307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Start Up and Running Costs (Examples)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idx="1"/>
          </p:nvPr>
        </p:nvSpPr>
        <p:spPr>
          <a:xfrm>
            <a:off x="838200" y="1825625"/>
            <a:ext cx="378555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b="1" dirty="0"/>
              <a:t>Start Up</a:t>
            </a:r>
          </a:p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Equipment</a:t>
            </a:r>
          </a:p>
          <a:p>
            <a:pPr marL="0" indent="0">
              <a:buNone/>
            </a:pPr>
            <a:r>
              <a:rPr lang="en-GB" altLang="en-US" sz="2800" dirty="0"/>
              <a:t>Legal fees</a:t>
            </a:r>
          </a:p>
          <a:p>
            <a:pPr marL="0" indent="0">
              <a:buNone/>
            </a:pPr>
            <a:r>
              <a:rPr lang="en-GB" altLang="en-US" sz="2800" dirty="0"/>
              <a:t>Fixtures fittings</a:t>
            </a:r>
          </a:p>
          <a:p>
            <a:pPr marL="0" indent="0">
              <a:buNone/>
            </a:pPr>
            <a:r>
              <a:rPr lang="en-GB" altLang="en-US" sz="2800" dirty="0"/>
              <a:t>Delivery van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sz="half" idx="4294967295"/>
          </p:nvPr>
        </p:nvSpPr>
        <p:spPr>
          <a:xfrm>
            <a:off x="5053522" y="1690692"/>
            <a:ext cx="4222750" cy="3810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sz="2800" b="1" dirty="0"/>
              <a:t>Running</a:t>
            </a:r>
          </a:p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Rent</a:t>
            </a:r>
          </a:p>
          <a:p>
            <a:pPr marL="0" indent="0">
              <a:buNone/>
            </a:pPr>
            <a:r>
              <a:rPr lang="en-GB" altLang="en-US" sz="2800" dirty="0"/>
              <a:t>Wages</a:t>
            </a:r>
          </a:p>
          <a:p>
            <a:pPr marL="0" indent="0">
              <a:buNone/>
            </a:pPr>
            <a:r>
              <a:rPr lang="en-GB" altLang="en-US" sz="2800" dirty="0"/>
              <a:t>Materials</a:t>
            </a:r>
          </a:p>
          <a:p>
            <a:pPr marL="0" indent="0">
              <a:buNone/>
            </a:pPr>
            <a:r>
              <a:rPr lang="en-GB" altLang="en-US" sz="2800" dirty="0"/>
              <a:t>Rent - Rates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7859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  <p:bldP spid="410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759" y="74021"/>
            <a:ext cx="9542300" cy="5456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2550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Sources of Finance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/>
              <a:t>There are many ways of getting money to pay for things. </a:t>
            </a:r>
          </a:p>
          <a:p>
            <a:pPr marL="0" indent="0">
              <a:buNone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800" dirty="0"/>
              <a:t>The most suitable way depends upon what you want to use the money for. 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1737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Sources of finance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9360F-3CE8-AE8B-3A75-9D2363AA0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C9A38E-E7DC-49F5-953D-8FB9F07DEB5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860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6364"/>
            <a:ext cx="12192000" cy="5911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1171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br>
              <a:rPr lang="en-GB" dirty="0"/>
            </a:br>
            <a:br>
              <a:rPr lang="en-GB" dirty="0"/>
            </a:br>
            <a:r>
              <a:rPr lang="en-GB" sz="4000" dirty="0">
                <a:latin typeface="+mn-lt"/>
              </a:rPr>
              <a:t>Budgets &amp; Budgeting</a:t>
            </a:r>
            <a:endParaRPr lang="en-GB" sz="4000" dirty="0">
              <a:latin typeface="+mn-lt"/>
              <a:cs typeface="Arial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3AA6BF-05D1-C392-61C7-22E37270F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222765"/>
      </p:ext>
    </p:extLst>
  </p:cSld>
  <p:clrMapOvr>
    <a:masterClrMapping/>
  </p:clrMapOvr>
  <p:transition spd="med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Budgets &amp; business objectives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3CE611-D68C-8E8B-B647-0EDDCBBA6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11268" name="Group 2"/>
          <p:cNvGrpSpPr>
            <a:grpSpLocks/>
          </p:cNvGrpSpPr>
          <p:nvPr/>
        </p:nvGrpSpPr>
        <p:grpSpPr bwMode="auto">
          <a:xfrm>
            <a:off x="340823" y="1204285"/>
            <a:ext cx="11546062" cy="4290427"/>
            <a:chOff x="1544" y="10016"/>
            <a:chExt cx="8716" cy="4050"/>
          </a:xfrm>
        </p:grpSpPr>
        <p:sp>
          <p:nvSpPr>
            <p:cNvPr id="11270" name="Text Box 3"/>
            <p:cNvSpPr txBox="1">
              <a:spLocks noChangeArrowheads="1"/>
            </p:cNvSpPr>
            <p:nvPr/>
          </p:nvSpPr>
          <p:spPr bwMode="auto">
            <a:xfrm>
              <a:off x="3780" y="10017"/>
              <a:ext cx="2887" cy="435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800" b="1" dirty="0">
                  <a:solidFill>
                    <a:srgbClr val="000000"/>
                  </a:solidFill>
                  <a:latin typeface="Calibri" pitchFamily="34" charset="0"/>
                </a:rPr>
                <a:t>Set Objectives</a:t>
              </a:r>
              <a:endParaRPr lang="en-US" altLang="en-US" sz="2800" b="1" dirty="0">
                <a:solidFill>
                  <a:prstClr val="black"/>
                </a:solidFill>
              </a:endParaRPr>
            </a:p>
          </p:txBody>
        </p:sp>
        <p:sp>
          <p:nvSpPr>
            <p:cNvPr id="11271" name="Text Box 4"/>
            <p:cNvSpPr txBox="1">
              <a:spLocks noChangeArrowheads="1"/>
            </p:cNvSpPr>
            <p:nvPr/>
          </p:nvSpPr>
          <p:spPr bwMode="auto">
            <a:xfrm>
              <a:off x="3420" y="10980"/>
              <a:ext cx="3784" cy="540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b="1" dirty="0">
                  <a:solidFill>
                    <a:srgbClr val="000000"/>
                  </a:solidFill>
                  <a:latin typeface="Calibri" pitchFamily="34" charset="0"/>
                </a:rPr>
                <a:t>Make plans based on objectives</a:t>
              </a:r>
              <a:endParaRPr lang="en-US" altLang="en-US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1272" name="Text Box 5"/>
            <p:cNvSpPr txBox="1">
              <a:spLocks noChangeArrowheads="1"/>
            </p:cNvSpPr>
            <p:nvPr/>
          </p:nvSpPr>
          <p:spPr bwMode="auto">
            <a:xfrm>
              <a:off x="3378" y="12240"/>
              <a:ext cx="4002" cy="540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b="1" dirty="0">
                  <a:solidFill>
                    <a:srgbClr val="000000"/>
                  </a:solidFill>
                  <a:latin typeface="Calibri" pitchFamily="34" charset="0"/>
                </a:rPr>
                <a:t>Carry out actions to    implement plans</a:t>
              </a:r>
              <a:endParaRPr lang="en-US" altLang="en-US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1273" name="Text Box 6"/>
            <p:cNvSpPr txBox="1">
              <a:spLocks noChangeArrowheads="1"/>
            </p:cNvSpPr>
            <p:nvPr/>
          </p:nvSpPr>
          <p:spPr bwMode="auto">
            <a:xfrm>
              <a:off x="3773" y="13320"/>
              <a:ext cx="2887" cy="435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b="1" dirty="0">
                  <a:solidFill>
                    <a:srgbClr val="000000"/>
                  </a:solidFill>
                  <a:latin typeface="Calibri" pitchFamily="34" charset="0"/>
                </a:rPr>
                <a:t>Assess results</a:t>
              </a:r>
              <a:endParaRPr lang="en-US" altLang="en-US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1274" name="AutoShape 7"/>
            <p:cNvSpPr>
              <a:spLocks noChangeArrowheads="1"/>
            </p:cNvSpPr>
            <p:nvPr/>
          </p:nvSpPr>
          <p:spPr bwMode="auto">
            <a:xfrm>
              <a:off x="7920" y="10016"/>
              <a:ext cx="1980" cy="2264"/>
            </a:xfrm>
            <a:prstGeom prst="wedgeRectCallout">
              <a:avLst>
                <a:gd name="adj1" fmla="val -74847"/>
                <a:gd name="adj2" fmla="val -2056"/>
              </a:avLst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dirty="0">
                  <a:solidFill>
                    <a:srgbClr val="000000"/>
                  </a:solidFill>
                  <a:latin typeface="Calibri" pitchFamily="34" charset="0"/>
                </a:rPr>
                <a:t>A budget is an expression of an organisation’s plans.  It serves as both a guide and standard</a:t>
              </a:r>
              <a:endParaRPr lang="en-US" altLang="en-US" sz="2400" dirty="0">
                <a:solidFill>
                  <a:prstClr val="black"/>
                </a:solidFill>
              </a:endParaRPr>
            </a:p>
          </p:txBody>
        </p:sp>
        <p:sp>
          <p:nvSpPr>
            <p:cNvPr id="11275" name="Line 8"/>
            <p:cNvSpPr>
              <a:spLocks noChangeShapeType="1"/>
            </p:cNvSpPr>
            <p:nvPr/>
          </p:nvSpPr>
          <p:spPr bwMode="auto">
            <a:xfrm>
              <a:off x="5220" y="11520"/>
              <a:ext cx="0" cy="695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76" name="Line 9"/>
            <p:cNvSpPr>
              <a:spLocks noChangeShapeType="1"/>
            </p:cNvSpPr>
            <p:nvPr/>
          </p:nvSpPr>
          <p:spPr bwMode="auto">
            <a:xfrm>
              <a:off x="5220" y="12780"/>
              <a:ext cx="0" cy="54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77" name="Text Box 10"/>
            <p:cNvSpPr txBox="1">
              <a:spLocks noChangeArrowheads="1"/>
            </p:cNvSpPr>
            <p:nvPr/>
          </p:nvSpPr>
          <p:spPr bwMode="auto">
            <a:xfrm>
              <a:off x="7592" y="13079"/>
              <a:ext cx="2422" cy="987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dirty="0">
                  <a:solidFill>
                    <a:srgbClr val="000000"/>
                  </a:solidFill>
                  <a:latin typeface="Calibri" pitchFamily="34" charset="0"/>
                </a:rPr>
                <a:t>Compare results with plans and modify if necessary</a:t>
              </a:r>
              <a:endParaRPr lang="en-US" altLang="en-US" sz="2400" dirty="0">
                <a:solidFill>
                  <a:prstClr val="black"/>
                </a:solidFill>
              </a:endParaRPr>
            </a:p>
          </p:txBody>
        </p:sp>
        <p:sp>
          <p:nvSpPr>
            <p:cNvPr id="11278" name="Line 11"/>
            <p:cNvSpPr>
              <a:spLocks noChangeShapeType="1"/>
            </p:cNvSpPr>
            <p:nvPr/>
          </p:nvSpPr>
          <p:spPr bwMode="auto">
            <a:xfrm>
              <a:off x="6660" y="13500"/>
              <a:ext cx="900" cy="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79" name="Line 12"/>
            <p:cNvSpPr>
              <a:spLocks noChangeShapeType="1"/>
            </p:cNvSpPr>
            <p:nvPr/>
          </p:nvSpPr>
          <p:spPr bwMode="auto">
            <a:xfrm flipV="1">
              <a:off x="8168" y="12639"/>
              <a:ext cx="112" cy="439"/>
            </a:xfrm>
            <a:prstGeom prst="line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80" name="Line 13"/>
            <p:cNvSpPr>
              <a:spLocks noChangeShapeType="1"/>
            </p:cNvSpPr>
            <p:nvPr/>
          </p:nvSpPr>
          <p:spPr bwMode="auto">
            <a:xfrm flipH="1">
              <a:off x="7380" y="12639"/>
              <a:ext cx="896" cy="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81" name="AutoShape 14"/>
            <p:cNvSpPr>
              <a:spLocks/>
            </p:cNvSpPr>
            <p:nvPr/>
          </p:nvSpPr>
          <p:spPr bwMode="auto">
            <a:xfrm>
              <a:off x="3129" y="11078"/>
              <a:ext cx="249" cy="2782"/>
            </a:xfrm>
            <a:prstGeom prst="leftBrace">
              <a:avLst>
                <a:gd name="adj1" fmla="val 46553"/>
                <a:gd name="adj2" fmla="val 50000"/>
              </a:avLst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>
                <a:solidFill>
                  <a:prstClr val="black"/>
                </a:solidFill>
              </a:endParaRPr>
            </a:p>
          </p:txBody>
        </p:sp>
        <p:sp>
          <p:nvSpPr>
            <p:cNvPr id="23567" name="Text Box 15"/>
            <p:cNvSpPr txBox="1">
              <a:spLocks noChangeArrowheads="1"/>
            </p:cNvSpPr>
            <p:nvPr/>
          </p:nvSpPr>
          <p:spPr bwMode="auto">
            <a:xfrm>
              <a:off x="1544" y="11587"/>
              <a:ext cx="1585" cy="1247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spcAft>
                  <a:spcPts val="1000"/>
                </a:spcAft>
                <a:defRPr/>
              </a:pPr>
              <a:r>
                <a:rPr lang="en-GB" sz="2400" b="1" dirty="0">
                  <a:solidFill>
                    <a:srgbClr val="4F81BD">
                      <a:lumMod val="75000"/>
                    </a:srgbClr>
                  </a:solidFill>
                  <a:latin typeface="Calibri" pitchFamily="34" charset="0"/>
                </a:rPr>
                <a:t>Manager and supervisor level</a:t>
              </a:r>
              <a:endParaRPr lang="en-US" sz="2400" b="1" dirty="0">
                <a:solidFill>
                  <a:srgbClr val="4F81BD">
                    <a:lumMod val="75000"/>
                  </a:srgbClr>
                </a:solidFill>
                <a:latin typeface="Arial" pitchFamily="34" charset="0"/>
              </a:endParaRPr>
            </a:p>
          </p:txBody>
        </p:sp>
        <p:sp>
          <p:nvSpPr>
            <p:cNvPr id="23568" name="Text Box 16"/>
            <p:cNvSpPr txBox="1">
              <a:spLocks noChangeArrowheads="1"/>
            </p:cNvSpPr>
            <p:nvPr/>
          </p:nvSpPr>
          <p:spPr bwMode="auto">
            <a:xfrm>
              <a:off x="1544" y="10104"/>
              <a:ext cx="1692" cy="696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spcAft>
                  <a:spcPts val="1000"/>
                </a:spcAft>
                <a:defRPr/>
              </a:pPr>
              <a:r>
                <a:rPr lang="en-GB" sz="2400" b="1" dirty="0">
                  <a:solidFill>
                    <a:srgbClr val="4F81BD">
                      <a:lumMod val="75000"/>
                    </a:srgbClr>
                  </a:solidFill>
                  <a:latin typeface="Calibri" pitchFamily="34" charset="0"/>
                </a:rPr>
                <a:t>Owner or director level</a:t>
              </a:r>
              <a:endParaRPr lang="en-US" sz="2400" b="1" dirty="0">
                <a:solidFill>
                  <a:srgbClr val="4F81BD">
                    <a:lumMod val="75000"/>
                  </a:srgbClr>
                </a:solidFill>
                <a:latin typeface="Arial" pitchFamily="34" charset="0"/>
              </a:endParaRPr>
            </a:p>
          </p:txBody>
        </p:sp>
        <p:sp>
          <p:nvSpPr>
            <p:cNvPr id="11284" name="Text Box 17"/>
            <p:cNvSpPr txBox="1">
              <a:spLocks noChangeArrowheads="1"/>
            </p:cNvSpPr>
            <p:nvPr/>
          </p:nvSpPr>
          <p:spPr bwMode="auto">
            <a:xfrm>
              <a:off x="8532" y="12600"/>
              <a:ext cx="1728" cy="360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Aft>
                  <a:spcPts val="1000"/>
                </a:spcAft>
              </a:pPr>
              <a:r>
                <a:rPr lang="en-GB" altLang="en-US" sz="2000" i="1" dirty="0">
                  <a:solidFill>
                    <a:prstClr val="black"/>
                  </a:solidFill>
                  <a:latin typeface="Calibri" pitchFamily="34" charset="0"/>
                </a:rPr>
                <a:t>Feedback loop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11285" name="Line 18"/>
            <p:cNvSpPr>
              <a:spLocks noChangeShapeType="1"/>
            </p:cNvSpPr>
            <p:nvPr/>
          </p:nvSpPr>
          <p:spPr bwMode="auto">
            <a:xfrm>
              <a:off x="5220" y="10440"/>
              <a:ext cx="0" cy="54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5168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itle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sz="3600" b="1" cap="none" dirty="0">
                <a:latin typeface="+mn-lt"/>
                <a:cs typeface="Arial" panose="020B0604020202020204" pitchFamily="34" charset="0"/>
              </a:rPr>
              <a:t>The purpose of budgets</a:t>
            </a:r>
            <a:endParaRPr lang="en-GB" sz="36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12290" name="Text Placeholder 1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functions of budgeting is to establish an estimate of future income and expenditure on which s business can base decisions and against which a business can evaluate its performance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50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1577" y="3315467"/>
            <a:ext cx="3624898" cy="22324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590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The budget essentials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838200" y="1319542"/>
            <a:ext cx="10515600" cy="4351338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It sets out the policies which are expected to be pursued if the business is to achieve its overall objectives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sz="800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It contains both quantitative and financial data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The data is usually routinely recorded and monitored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sz="800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It prepared for a defined future period of time (usually 12 months) 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43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How Budgets Link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A8186EE-5589-959D-6520-7B1B11302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3" name="Group 2"/>
          <p:cNvGrpSpPr/>
          <p:nvPr/>
        </p:nvGrpSpPr>
        <p:grpSpPr>
          <a:xfrm>
            <a:off x="374073" y="914400"/>
            <a:ext cx="11288683" cy="4663441"/>
            <a:chOff x="2627313" y="2209800"/>
            <a:chExt cx="4930775" cy="3878263"/>
          </a:xfrm>
        </p:grpSpPr>
        <p:sp>
          <p:nvSpPr>
            <p:cNvPr id="12291" name="Text Box 179"/>
            <p:cNvSpPr txBox="1">
              <a:spLocks noChangeArrowheads="1"/>
            </p:cNvSpPr>
            <p:nvPr/>
          </p:nvSpPr>
          <p:spPr bwMode="auto">
            <a:xfrm>
              <a:off x="4557017" y="5181600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STOCK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2" name="Text Box 180"/>
            <p:cNvSpPr txBox="1">
              <a:spLocks noChangeArrowheads="1"/>
            </p:cNvSpPr>
            <p:nvPr/>
          </p:nvSpPr>
          <p:spPr bwMode="auto">
            <a:xfrm>
              <a:off x="4914900" y="3000375"/>
              <a:ext cx="1524000" cy="695325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CAPITAL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EXPENDITURE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3" name="Text Box 181"/>
            <p:cNvSpPr txBox="1">
              <a:spLocks noChangeArrowheads="1"/>
            </p:cNvSpPr>
            <p:nvPr/>
          </p:nvSpPr>
          <p:spPr bwMode="auto">
            <a:xfrm>
              <a:off x="3756917" y="4267200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STAFFING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4" name="Text Box 182"/>
            <p:cNvSpPr txBox="1">
              <a:spLocks noChangeArrowheads="1"/>
            </p:cNvSpPr>
            <p:nvPr/>
          </p:nvSpPr>
          <p:spPr bwMode="auto">
            <a:xfrm>
              <a:off x="2627313" y="5516563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EXPENSES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5" name="Text Box 183"/>
            <p:cNvSpPr txBox="1">
              <a:spLocks noChangeArrowheads="1"/>
            </p:cNvSpPr>
            <p:nvPr/>
          </p:nvSpPr>
          <p:spPr bwMode="auto">
            <a:xfrm>
              <a:off x="3771900" y="2209800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SALES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6" name="Text Box 184"/>
            <p:cNvSpPr txBox="1">
              <a:spLocks noChangeArrowheads="1"/>
            </p:cNvSpPr>
            <p:nvPr/>
          </p:nvSpPr>
          <p:spPr bwMode="auto">
            <a:xfrm>
              <a:off x="3086100" y="3352800"/>
              <a:ext cx="12573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CASH BUDGET</a:t>
              </a:r>
            </a:p>
          </p:txBody>
        </p:sp>
        <p:sp>
          <p:nvSpPr>
            <p:cNvPr id="12300" name="Text Box 188"/>
            <p:cNvSpPr txBox="1">
              <a:spLocks noChangeArrowheads="1"/>
            </p:cNvSpPr>
            <p:nvPr/>
          </p:nvSpPr>
          <p:spPr bwMode="auto">
            <a:xfrm>
              <a:off x="6300788" y="5516563"/>
              <a:ext cx="12573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OVERHEAD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5375" name="Line 194"/>
            <p:cNvSpPr>
              <a:spLocks noChangeShapeType="1"/>
            </p:cNvSpPr>
            <p:nvPr/>
          </p:nvSpPr>
          <p:spPr bwMode="auto">
            <a:xfrm>
              <a:off x="3708400" y="5876925"/>
              <a:ext cx="2519363" cy="317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79" name="Line 198"/>
            <p:cNvSpPr>
              <a:spLocks noChangeShapeType="1"/>
            </p:cNvSpPr>
            <p:nvPr/>
          </p:nvSpPr>
          <p:spPr bwMode="auto">
            <a:xfrm flipV="1">
              <a:off x="6743700" y="3352800"/>
              <a:ext cx="0" cy="6858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0" name="Line 199"/>
            <p:cNvSpPr>
              <a:spLocks noChangeShapeType="1"/>
            </p:cNvSpPr>
            <p:nvPr/>
          </p:nvSpPr>
          <p:spPr bwMode="auto">
            <a:xfrm flipH="1">
              <a:off x="6400800" y="3352800"/>
              <a:ext cx="3429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1" name="Line 200"/>
            <p:cNvSpPr>
              <a:spLocks noChangeShapeType="1"/>
            </p:cNvSpPr>
            <p:nvPr/>
          </p:nvSpPr>
          <p:spPr bwMode="auto">
            <a:xfrm>
              <a:off x="5600700" y="5410200"/>
              <a:ext cx="1143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2" name="Line 201"/>
            <p:cNvSpPr>
              <a:spLocks noChangeShapeType="1"/>
            </p:cNvSpPr>
            <p:nvPr/>
          </p:nvSpPr>
          <p:spPr bwMode="auto">
            <a:xfrm flipV="1">
              <a:off x="6743700" y="4112986"/>
              <a:ext cx="0" cy="129721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3" name="Line 202"/>
            <p:cNvSpPr>
              <a:spLocks noChangeShapeType="1"/>
            </p:cNvSpPr>
            <p:nvPr/>
          </p:nvSpPr>
          <p:spPr bwMode="auto">
            <a:xfrm flipH="1">
              <a:off x="3657600" y="5410200"/>
              <a:ext cx="9144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4" name="Line 203"/>
            <p:cNvSpPr>
              <a:spLocks noChangeShapeType="1"/>
            </p:cNvSpPr>
            <p:nvPr/>
          </p:nvSpPr>
          <p:spPr bwMode="auto">
            <a:xfrm flipV="1">
              <a:off x="3657600" y="3924300"/>
              <a:ext cx="0" cy="1485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5" name="Line 204"/>
            <p:cNvSpPr>
              <a:spLocks noChangeShapeType="1"/>
            </p:cNvSpPr>
            <p:nvPr/>
          </p:nvSpPr>
          <p:spPr bwMode="auto">
            <a:xfrm flipV="1">
              <a:off x="3428999" y="3924300"/>
              <a:ext cx="0" cy="15922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7" name="Line 206"/>
            <p:cNvSpPr>
              <a:spLocks noChangeShapeType="1"/>
            </p:cNvSpPr>
            <p:nvPr/>
          </p:nvSpPr>
          <p:spPr bwMode="auto">
            <a:xfrm flipH="1" flipV="1">
              <a:off x="4343400" y="3695700"/>
              <a:ext cx="2400300" cy="17716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8" name="Line 207"/>
            <p:cNvSpPr>
              <a:spLocks noChangeShapeType="1"/>
            </p:cNvSpPr>
            <p:nvPr/>
          </p:nvSpPr>
          <p:spPr bwMode="auto">
            <a:xfrm flipV="1">
              <a:off x="3886200" y="3924300"/>
              <a:ext cx="0" cy="342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0" name="Line 209"/>
            <p:cNvSpPr>
              <a:spLocks noChangeShapeType="1"/>
            </p:cNvSpPr>
            <p:nvPr/>
          </p:nvSpPr>
          <p:spPr bwMode="auto">
            <a:xfrm flipH="1">
              <a:off x="3200400" y="2438400"/>
              <a:ext cx="571500" cy="9096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2" name="Line 211"/>
            <p:cNvSpPr>
              <a:spLocks noChangeShapeType="1"/>
            </p:cNvSpPr>
            <p:nvPr/>
          </p:nvSpPr>
          <p:spPr bwMode="auto">
            <a:xfrm flipH="1" flipV="1">
              <a:off x="3543300" y="3124200"/>
              <a:ext cx="1371600" cy="228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3" name="Line 212"/>
            <p:cNvSpPr>
              <a:spLocks noChangeShapeType="1"/>
            </p:cNvSpPr>
            <p:nvPr/>
          </p:nvSpPr>
          <p:spPr bwMode="auto">
            <a:xfrm>
              <a:off x="3543300" y="3124200"/>
              <a:ext cx="0" cy="228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4" name="Line 213"/>
            <p:cNvSpPr>
              <a:spLocks noChangeShapeType="1"/>
            </p:cNvSpPr>
            <p:nvPr/>
          </p:nvSpPr>
          <p:spPr bwMode="auto">
            <a:xfrm flipH="1" flipV="1">
              <a:off x="4343400" y="2781300"/>
              <a:ext cx="1057274" cy="240029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4012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Benefit of budgets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027910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Show managers future actions required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Encourages forward thinking and identification of problems in advance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Provides structural frameworks on which plans can be made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Prevents unauthorised spending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Means of communicating future plans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Provide a standard or benchmark that can be measured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Assigns responsibility and accountability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cs typeface="Arial" panose="020B0604020202020204" pitchFamily="34" charset="0"/>
              </a:rPr>
              <a:t>Can be a motivational tool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08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600" b="1" dirty="0">
                <a:latin typeface="+mn-lt"/>
                <a:cs typeface="Arial" panose="020B0604020202020204" pitchFamily="34" charset="0"/>
              </a:rPr>
              <a:t>Budgets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838200" y="1027910"/>
            <a:ext cx="10515600" cy="4351338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cs typeface="Arial" panose="020B0604020202020204" pitchFamily="34" charset="0"/>
              </a:rPr>
              <a:t>Flexible Budgets</a:t>
            </a:r>
            <a:r>
              <a:rPr lang="en-GB" altLang="en-US" sz="2800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  <a:r>
              <a:rPr lang="en-GB" altLang="en-US" sz="2800" dirty="0">
                <a:cs typeface="Arial" panose="020B0604020202020204" pitchFamily="34" charset="0"/>
              </a:rPr>
              <a:t>– budgets that take account of changing business conditions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dirty="0"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cs typeface="Arial" panose="020B0604020202020204" pitchFamily="34" charset="0"/>
              </a:rPr>
              <a:t>Operating Budgets</a:t>
            </a:r>
            <a:r>
              <a:rPr lang="en-GB" altLang="en-US" sz="2800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  <a:r>
              <a:rPr lang="en-GB" altLang="en-US" sz="2800" dirty="0">
                <a:cs typeface="Arial" panose="020B0604020202020204" pitchFamily="34" charset="0"/>
              </a:rPr>
              <a:t>– based on the daily operations of a business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i="1" dirty="0"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cs typeface="Arial" panose="020B0604020202020204" pitchFamily="34" charset="0"/>
              </a:rPr>
              <a:t>Objectives Based Budgets</a:t>
            </a:r>
            <a:r>
              <a:rPr lang="en-GB" altLang="en-US" sz="2800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  <a:r>
              <a:rPr lang="en-GB" altLang="en-US" sz="2800" dirty="0">
                <a:cs typeface="Arial" panose="020B0604020202020204" pitchFamily="34" charset="0"/>
              </a:rPr>
              <a:t>- Budgets driven by objectives set by the firm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800" b="1" dirty="0"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cs typeface="Arial" panose="020B0604020202020204" pitchFamily="34" charset="0"/>
              </a:rPr>
              <a:t>Capital Budgets</a:t>
            </a:r>
            <a:r>
              <a:rPr lang="en-GB" altLang="en-US" sz="2800" dirty="0">
                <a:solidFill>
                  <a:srgbClr val="FF0000"/>
                </a:solidFill>
                <a:cs typeface="Arial" panose="020B0604020202020204" pitchFamily="34" charset="0"/>
              </a:rPr>
              <a:t> </a:t>
            </a:r>
            <a:r>
              <a:rPr lang="en-GB" altLang="en-US" sz="2800" dirty="0">
                <a:cs typeface="Arial" panose="020B0604020202020204" pitchFamily="34" charset="0"/>
              </a:rPr>
              <a:t>– Plans of the relationship between capital spending and liquidity (cash) in the business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84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l">
              <a:spcBef>
                <a:spcPts val="0"/>
              </a:spcBef>
              <a:defRPr/>
            </a:pPr>
            <a:r>
              <a:rPr lang="en-GB" sz="3600" b="1" dirty="0">
                <a:latin typeface="+mn-lt"/>
                <a:cs typeface="Arial" panose="020B0604020202020204" pitchFamily="34" charset="0"/>
              </a:rPr>
              <a:t>Monitoring and controlling budgets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Budgets need to be monitored and controlled on a regular basis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budget holder must be able to monitor actual performance against budgeted amounts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Variance analysis enables managers to easily identify where increased costs or changes in planned performance are occurring and to take timely remedial action.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fld id="{18EDA0DA-5171-4BD4-93ED-3C3D5D5124ED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082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2C1C9-855D-42E7-AC42-93F6D33F6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solidFill>
                  <a:srgbClr val="0070C0"/>
                </a:solidFill>
                <a:latin typeface="+mn-lt"/>
              </a:rPr>
              <a:t>Further Research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7371F9-2F59-44D0-9DDF-34F81E2061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8040"/>
            <a:ext cx="10515600" cy="4351338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Identify costs for your venture:</a:t>
            </a:r>
          </a:p>
          <a:p>
            <a:r>
              <a:rPr lang="en-GB" sz="2800" dirty="0">
                <a:solidFill>
                  <a:schemeClr val="tx1"/>
                </a:solidFill>
              </a:rPr>
              <a:t>Direct and Indirect</a:t>
            </a:r>
          </a:p>
          <a:p>
            <a:r>
              <a:rPr lang="en-GB" sz="2800" dirty="0">
                <a:solidFill>
                  <a:schemeClr val="tx1"/>
                </a:solidFill>
              </a:rPr>
              <a:t>Fixed and Variable</a:t>
            </a:r>
          </a:p>
          <a:p>
            <a:r>
              <a:rPr lang="en-GB" sz="2800" dirty="0">
                <a:solidFill>
                  <a:schemeClr val="tx1"/>
                </a:solidFill>
              </a:rPr>
              <a:t>Identify capital costs</a:t>
            </a:r>
          </a:p>
        </p:txBody>
      </p:sp>
    </p:spTree>
    <p:extLst>
      <p:ext uri="{BB962C8B-B14F-4D97-AF65-F5344CB8AC3E}">
        <p14:creationId xmlns:p14="http://schemas.microsoft.com/office/powerpoint/2010/main" val="1361797054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9" ma:contentTypeDescription="Create a new document." ma:contentTypeScope="" ma:versionID="27a22b5207a2930429ac6f049a05639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66b941364f5fcfbab2be804b787f5df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SearchProperties" minOccurs="0"/>
                <xsd:element ref="ns3:lcf76f155ced4ddcb4097134ff3c332f" minOccurs="0"/>
                <xsd:element ref="ns2:TaxCatchAll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TaxCatchAll" ma:index="25" nillable="true" ma:displayName="Taxonomy Catch All Column" ma:hidden="true" ma:list="{46e00e18-d28f-4fe6-983e-e30178a1da95}" ma:internalName="TaxCatchAll" ma:showField="CatchAllData" ma:web="f66716c4-314f-46c1-b01e-5a44c61897d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2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6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908d394-d138-480e-87a3-ff44c37f991a">
      <Terms xmlns="http://schemas.microsoft.com/office/infopath/2007/PartnerControls"/>
    </lcf76f155ced4ddcb4097134ff3c332f>
    <TaxCatchAll xmlns="f66716c4-314f-46c1-b01e-5a44c61897d8" xsi:nil="true"/>
  </documentManagement>
</p:properties>
</file>

<file path=customXml/itemProps1.xml><?xml version="1.0" encoding="utf-8"?>
<ds:datastoreItem xmlns:ds="http://schemas.openxmlformats.org/officeDocument/2006/customXml" ds:itemID="{32A7E959-E6EA-4753-9228-E22F3524CDA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57058EF-151D-4175-992B-548D212898AC}"/>
</file>

<file path=customXml/itemProps3.xml><?xml version="1.0" encoding="utf-8"?>
<ds:datastoreItem xmlns:ds="http://schemas.openxmlformats.org/officeDocument/2006/customXml" ds:itemID="{A3CC3BC0-33EF-4764-9948-75D6573989C9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723</Words>
  <Application>Microsoft Office PowerPoint</Application>
  <PresentationFormat>Widescreen</PresentationFormat>
  <Paragraphs>144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Arial Rounded MT Bold</vt:lpstr>
      <vt:lpstr>Calibri</vt:lpstr>
      <vt:lpstr>Calibri Light</vt:lpstr>
      <vt:lpstr>Times New Roman</vt:lpstr>
      <vt:lpstr>Wingdings</vt:lpstr>
      <vt:lpstr>3_Title Slide 1</vt:lpstr>
      <vt:lpstr>1_ALAMO Theme</vt:lpstr>
      <vt:lpstr>CertHE Applied Leadership and Management in the Workplace    Module: BMSK4012  Enterprise and Intrapreneurship   </vt:lpstr>
      <vt:lpstr>PowerPoint Presentation</vt:lpstr>
      <vt:lpstr>Objectives</vt:lpstr>
      <vt:lpstr>Start Up and Running Costs (Definition)</vt:lpstr>
      <vt:lpstr>Start Up and Running Costs (Examples)</vt:lpstr>
      <vt:lpstr>PowerPoint Presentation</vt:lpstr>
      <vt:lpstr>Sources of Finance</vt:lpstr>
      <vt:lpstr>Sources of finance</vt:lpstr>
      <vt:lpstr>  Budgets &amp; Budgeting</vt:lpstr>
      <vt:lpstr>Budgets &amp; business objectives</vt:lpstr>
      <vt:lpstr>The purpose of budgets</vt:lpstr>
      <vt:lpstr>The budget essentials</vt:lpstr>
      <vt:lpstr>How Budgets Link</vt:lpstr>
      <vt:lpstr>Benefit of budgets</vt:lpstr>
      <vt:lpstr>Budgets</vt:lpstr>
      <vt:lpstr>Monitoring and controlling budgets 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Gavin Hill John</cp:lastModifiedBy>
  <cp:revision>12</cp:revision>
  <dcterms:created xsi:type="dcterms:W3CDTF">2018-04-06T10:13:58Z</dcterms:created>
  <dcterms:modified xsi:type="dcterms:W3CDTF">2023-06-15T13:16:04Z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