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781" r:id="rId2"/>
    <p:sldId id="782" r:id="rId3"/>
    <p:sldId id="274" r:id="rId4"/>
    <p:sldId id="270" r:id="rId5"/>
    <p:sldId id="271" r:id="rId6"/>
    <p:sldId id="259" r:id="rId7"/>
    <p:sldId id="272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7D77A9-91A1-4742-AE8E-5B5627309269}" v="3" dt="2023-02-08T17:35:21.0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8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F0333B-FDED-4559-9608-C60603DD4430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A9DFA-59A9-4096-8C8A-B93D954E7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21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dd4f15ee89_0_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gdd4f15ee89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dd4f15ee89_0_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gdd4f15ee89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dd4f15ee89_0_4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gdd4f15ee89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dd4f15ee89_0_5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gdd4f15ee89_0_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4B129-97F4-A6C6-08EA-0DB0ED8B33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6ADDE-2346-30B1-485B-DE73CD919B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073C7-75CF-0222-6B50-3BC540FC8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B60A7-3DD8-4936-93A3-35555E40B90F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5C960-DEA8-B1A1-0BBC-54ECC58E5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7A7E9-2E10-961C-EFC3-2034F4519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50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997F3-3498-BE40-B130-8D57F175B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855C7-54A4-E37D-CF1C-06F8B63EB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6EE0C-1797-DB81-8A87-F9C2BCD97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29304-86C1-403B-8799-1EB8E52AFC39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E328-A1D9-057F-0FB9-18B807EA8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C282E-4F4E-46AF-F280-674E85603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816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E35B9-6904-4763-A837-C713E1368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792FF-C493-3CD1-7C8E-108BB8480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F8E02-3247-0A96-33B0-846DA5C07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F885C-6D86-4714-8417-F94594946FC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C0FC3-FB98-D9B2-B22F-D7159CC30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57B6-6517-1949-2AB2-C4B4DC429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734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DF859-6969-4EBB-BAA9-706EC8B02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C2B3B-1922-A514-0B38-9E2A04AF37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BF09BE-F670-57C4-5BA3-02A36AAC9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6A8AAF-47B0-3A41-7A50-42BC0B120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BD955-2ADD-4A8D-BA30-1F66CCF9F15A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4D6BB-6FD0-06D0-E3BD-3E5835A05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052C12-F6F0-0F14-EFF0-4F4CB4665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656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E639-0E9B-B213-C83C-56F443829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66AA3-C3C1-9177-B46C-BFC3D607AF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FD3871-1F1C-0685-B7C5-80A28441C7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6CF1F3-0324-0881-0C7B-AB32111BF8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236590-5195-1588-17FB-37FAD82BC1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DAEFDA-6AAD-0133-6057-5409231CF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BEC7D-FAC3-4EB4-A185-797CB467BB36}" type="datetime1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204930-F590-801D-3B76-BA4986B19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AE0829-373C-FA81-D26C-A09D7A919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276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AD9C-2FC2-B232-8BDC-67DE9622D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3E5CB3-498E-F339-7E73-B989B7D26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D4D29-EC69-4096-B8DD-06370276D91E}" type="datetime1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EB80FA-3C74-59D8-5D7D-CA1646D27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74E0A1-29B9-853A-C9C0-227B0A906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49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DACB48-C355-730A-31AC-7CE1DEC75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28AE-7F56-4D2D-877D-650C8B1A8636}" type="datetime1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0ED8B9-A48E-A88B-9AB9-42F77B9D5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6FCECC-FAB6-35BC-6B5E-2F28C25C0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868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0BDDB-62C1-251E-8199-7241DF02F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44FF5-2180-6204-763E-20143DA28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D152B-2B79-A4D8-05D8-2C42B51CF0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7F2F4-A25C-563E-5B8E-0BAC093A6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5373-31E6-4B33-A519-A385FD9E51B2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FB89F-3DB9-DBE0-A412-B5F4EB805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9CB79-4512-FAA9-2128-D84362B36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372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8E937-68D6-3982-50C5-2B3F096CC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EA13C6-BFB5-2F70-0E92-480CEF5E84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47220-5CC4-9D6E-B4EF-344C50830A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981EB0-05A6-95CC-E1C7-68AC9A75E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F6600-0229-4C29-9DE6-09A02412E805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0ECCE-D71B-7835-4D7A-137B87A44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98A505-B618-C78D-5419-30BE96A71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925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8836F-5990-1D32-1C7E-EB2D88882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2164F0-BE42-7B33-BE5C-9E0AEACB9D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1F7B4-5A17-61F5-4D65-3714DE8A5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3385F-7988-4328-AEB2-323433D8F11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78046-F6BE-11F1-1393-5AE60764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781E4-22E6-FE45-8DA1-8FFFFA78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668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19D723-BA3B-51CA-66D1-3F7B70CA4D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A6961F-DB7B-47A3-03D9-E9A1830877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31AEB-6485-36F6-B621-5714E7B4D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34FB2-1A51-4F04-97B2-9559B71119EC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DFA17-4ADE-5173-FB4C-56F9BEDB1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FB987-CCA9-12A6-424B-54F5DEB54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632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D348A1-1003-D90C-3CA1-5BCD00369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FDB2B-E6EC-211E-12A4-90F73E8B2D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22BBE4-50E7-21BB-AE97-B24DF069B5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5B5B6-F1D1-432A-8ECB-702BE3DB4BC3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40615-2DEA-B705-40DB-B985228CB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86C5C-6F40-F8A8-AF94-EBC6198E2C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5A015-56B9-48B6-8B31-71C4E707F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593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874-018-0611-x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AA499FC-5D97-FCBC-BB3E-D4F65647C4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1" b="52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/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000"/>
              <a:t>DR CAROLINE JAWAD 2022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365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b="1" dirty="0"/>
              <a:t>Choosing</a:t>
            </a:r>
            <a:r>
              <a:rPr lang="en-US" dirty="0"/>
              <a:t> the most appropriate </a:t>
            </a:r>
            <a:r>
              <a:rPr lang="en-US" b="1" dirty="0"/>
              <a:t>review method </a:t>
            </a:r>
            <a:r>
              <a:rPr lang="en-US" dirty="0"/>
              <a:t>to answer your question is a </a:t>
            </a:r>
            <a:r>
              <a:rPr lang="en-US" b="1" dirty="0"/>
              <a:t>key task</a:t>
            </a:r>
          </a:p>
          <a:p>
            <a:pPr lvl="0"/>
            <a:r>
              <a:rPr lang="en-US" dirty="0"/>
              <a:t>It is helpful to combine </a:t>
            </a:r>
            <a:r>
              <a:rPr lang="en-US" b="1" dirty="0"/>
              <a:t>mapping, scoping and reviewing </a:t>
            </a:r>
            <a:r>
              <a:rPr lang="en-US" dirty="0"/>
              <a:t>the literature when tackling your specific review topic	</a:t>
            </a:r>
          </a:p>
          <a:p>
            <a:pPr lvl="0"/>
            <a:r>
              <a:rPr lang="en-US" b="1" dirty="0"/>
              <a:t>Five review methods </a:t>
            </a:r>
            <a:r>
              <a:rPr lang="en-US" dirty="0"/>
              <a:t>comprise the ‘survival kit’ in your systematic approaches toolbox; the Scoping Review, the Systematic Review, the Scoping Meta-Review, the Review of Reviews (Overview); and the Mapping Review</a:t>
            </a:r>
          </a:p>
          <a:p>
            <a:pPr lvl="0"/>
            <a:r>
              <a:rPr lang="en-US" dirty="0"/>
              <a:t>Using the </a:t>
            </a:r>
            <a:r>
              <a:rPr lang="en-US" b="1" dirty="0"/>
              <a:t>RETREAT</a:t>
            </a:r>
            <a:r>
              <a:rPr lang="en-US" dirty="0"/>
              <a:t> mnemonic, your choice of review method requires you to reconcile the </a:t>
            </a:r>
            <a:r>
              <a:rPr lang="en-US" b="1" dirty="0"/>
              <a:t>Topic</a:t>
            </a:r>
            <a:r>
              <a:rPr lang="en-US" dirty="0"/>
              <a:t> (</a:t>
            </a:r>
            <a:r>
              <a:rPr lang="en-US" b="1" dirty="0"/>
              <a:t>R</a:t>
            </a:r>
            <a:r>
              <a:rPr lang="en-US" dirty="0"/>
              <a:t>esearch question, </a:t>
            </a:r>
            <a:r>
              <a:rPr lang="en-US" b="1" dirty="0"/>
              <a:t>T</a:t>
            </a:r>
            <a:r>
              <a:rPr lang="en-US" dirty="0"/>
              <a:t>ype of data), the </a:t>
            </a:r>
            <a:r>
              <a:rPr lang="en-US" b="1" dirty="0"/>
              <a:t>Logistics</a:t>
            </a:r>
            <a:r>
              <a:rPr lang="en-US" dirty="0"/>
              <a:t> (</a:t>
            </a:r>
            <a:r>
              <a:rPr lang="en-US" b="1" dirty="0"/>
              <a:t>T</a:t>
            </a:r>
            <a:r>
              <a:rPr lang="en-US" dirty="0"/>
              <a:t>ime, </a:t>
            </a:r>
            <a:r>
              <a:rPr lang="en-US" b="1" dirty="0"/>
              <a:t>R</a:t>
            </a:r>
            <a:r>
              <a:rPr lang="en-US" dirty="0"/>
              <a:t>esources, </a:t>
            </a:r>
            <a:r>
              <a:rPr lang="en-US" b="1" dirty="0"/>
              <a:t>E</a:t>
            </a:r>
            <a:r>
              <a:rPr lang="en-US" dirty="0"/>
              <a:t>xpertise) and the </a:t>
            </a:r>
            <a:r>
              <a:rPr lang="en-US" b="1" dirty="0"/>
              <a:t>Contex</a:t>
            </a:r>
            <a:r>
              <a:rPr lang="en-US" dirty="0"/>
              <a:t>t (</a:t>
            </a:r>
            <a:r>
              <a:rPr lang="en-US" b="1" dirty="0"/>
              <a:t>E</a:t>
            </a:r>
            <a:r>
              <a:rPr lang="en-US" dirty="0"/>
              <a:t>pistemology, </a:t>
            </a:r>
            <a:r>
              <a:rPr lang="en-US" b="1" dirty="0"/>
              <a:t>A</a:t>
            </a:r>
            <a:r>
              <a:rPr lang="en-US" dirty="0"/>
              <a:t>udience &amp; purpose)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Choice of review methods: RETREAT</a:t>
            </a:r>
          </a:p>
        </p:txBody>
      </p:sp>
      <p:graphicFrame>
        <p:nvGraphicFramePr>
          <p:cNvPr id="6" name="Table 2"/>
          <p:cNvGraphicFramePr/>
          <p:nvPr/>
        </p:nvGraphicFramePr>
        <p:xfrm>
          <a:off x="2712720" y="1752600"/>
          <a:ext cx="6964680" cy="3764722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3500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146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413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Review</a:t>
                      </a:r>
                      <a:endParaRPr sz="16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Your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review question</a:t>
                      </a:r>
                      <a:endParaRPr sz="16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1796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Epistemology</a:t>
                      </a:r>
                      <a:endParaRPr sz="16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Your view of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knowledge</a:t>
                      </a: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 and what it looks like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413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Time</a:t>
                      </a:r>
                      <a:endParaRPr sz="1600" b="1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The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available time</a:t>
                      </a: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 for conducting your review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1796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Resource</a:t>
                      </a:r>
                      <a:endParaRPr sz="1600" b="1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Any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resource constraints </a:t>
                      </a: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within you must deliver your review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651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Expertise</a:t>
                      </a:r>
                      <a:endParaRPr sz="1600" b="1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Any requirements for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special expertise</a:t>
                      </a: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 in order to complete your review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413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Audience</a:t>
                      </a:r>
                      <a:endParaRPr sz="1600" b="1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The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requirements of the audience</a:t>
                      </a: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 for your review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651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Type</a:t>
                      </a:r>
                      <a:endParaRPr sz="1600" b="1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The </a:t>
                      </a:r>
                      <a:r>
                        <a:rPr lang="en-GB" sz="1600" b="1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richness, thickness and availability</a:t>
                      </a:r>
                      <a:r>
                        <a:rPr lang="en-GB" sz="1600" dirty="0">
                          <a:latin typeface="+mn-lt"/>
                          <a:ea typeface="Calibri"/>
                          <a:cs typeface="Calibri"/>
                          <a:sym typeface="Calibri"/>
                        </a:rPr>
                        <a:t> of the type of data within the included literature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Typical questions mapped to review types (1 of 2)</a:t>
            </a:r>
          </a:p>
        </p:txBody>
      </p:sp>
      <p:graphicFrame>
        <p:nvGraphicFramePr>
          <p:cNvPr id="114" name="Table 2"/>
          <p:cNvGraphicFramePr/>
          <p:nvPr/>
        </p:nvGraphicFramePr>
        <p:xfrm>
          <a:off x="2583180" y="1905000"/>
          <a:ext cx="7025640" cy="41604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5128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128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906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sym typeface="Calibri"/>
                        </a:rPr>
                        <a:t>What are the main types of papers on </a:t>
                      </a:r>
                      <a:r>
                        <a:rPr lang="en-GB" sz="1500" b="1" dirty="0">
                          <a:sym typeface="Calibri"/>
                        </a:rPr>
                        <a:t>&lt;a specific focus of interest/event/happening&gt; </a:t>
                      </a:r>
                      <a:r>
                        <a:rPr lang="en-GB" sz="1500" dirty="0">
                          <a:sym typeface="Calibri"/>
                        </a:rPr>
                        <a:t>and where are the main research gaps?</a:t>
                      </a:r>
                      <a:endParaRPr sz="17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 dirty="0">
                          <a:sym typeface="Calibri"/>
                        </a:rPr>
                        <a:t>Mapping Review</a:t>
                      </a:r>
                      <a:endParaRPr sz="17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sym typeface="Calibri"/>
                        </a:rPr>
                        <a:t>What is the extent, range and nature of </a:t>
                      </a:r>
                      <a:r>
                        <a:rPr lang="en-GB" sz="1500" b="1" dirty="0">
                          <a:sym typeface="Calibri"/>
                        </a:rPr>
                        <a:t>&lt;interventions&gt; </a:t>
                      </a:r>
                      <a:r>
                        <a:rPr lang="en-GB" sz="1500" dirty="0">
                          <a:sym typeface="Calibri"/>
                        </a:rPr>
                        <a:t>to achieve </a:t>
                      </a:r>
                      <a:r>
                        <a:rPr lang="en-GB" sz="1500" b="1" dirty="0">
                          <a:sym typeface="Calibri"/>
                        </a:rPr>
                        <a:t>&lt;one or more outcomes&gt;</a:t>
                      </a:r>
                      <a:r>
                        <a:rPr lang="en-GB" sz="1500" dirty="0">
                          <a:sym typeface="Calibri"/>
                        </a:rPr>
                        <a:t>?</a:t>
                      </a:r>
                      <a:endParaRPr sz="17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 dirty="0">
                          <a:sym typeface="Calibri"/>
                        </a:rPr>
                        <a:t>Scoping Review</a:t>
                      </a:r>
                      <a:endParaRPr sz="17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8843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sym typeface="Calibri"/>
                        </a:rPr>
                        <a:t>What does the </a:t>
                      </a:r>
                      <a:r>
                        <a:rPr lang="en-GB" sz="1500" b="1" dirty="0">
                          <a:sym typeface="Calibri"/>
                        </a:rPr>
                        <a:t>review-level literature </a:t>
                      </a:r>
                      <a:r>
                        <a:rPr lang="en-GB" sz="1500" dirty="0">
                          <a:sym typeface="Calibri"/>
                        </a:rPr>
                        <a:t>tell us about the state of knowledge in this topic?</a:t>
                      </a:r>
                      <a:endParaRPr sz="17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 dirty="0">
                          <a:sym typeface="Calibri"/>
                        </a:rPr>
                        <a:t>Scoping Meta-Review</a:t>
                      </a:r>
                      <a:endParaRPr sz="17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7803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dirty="0">
                          <a:sym typeface="Calibri"/>
                        </a:rPr>
                        <a:t>How does </a:t>
                      </a:r>
                      <a:r>
                        <a:rPr lang="en-GB" sz="1500" b="1" dirty="0">
                          <a:sym typeface="Calibri"/>
                        </a:rPr>
                        <a:t>&lt;intervention/happening&gt; </a:t>
                      </a:r>
                      <a:r>
                        <a:rPr lang="en-GB" sz="1500" dirty="0">
                          <a:sym typeface="Calibri"/>
                        </a:rPr>
                        <a:t>compare with &lt;alternative intervention/happening&gt; in </a:t>
                      </a:r>
                      <a:r>
                        <a:rPr lang="en-GB" sz="1500" b="1" dirty="0">
                          <a:sym typeface="Calibri"/>
                        </a:rPr>
                        <a:t>&lt;a particular group&gt;</a:t>
                      </a:r>
                      <a:r>
                        <a:rPr lang="en-GB" sz="1500" dirty="0">
                          <a:sym typeface="Calibri"/>
                        </a:rPr>
                        <a:t> when measured by </a:t>
                      </a:r>
                      <a:r>
                        <a:rPr lang="en-GB" sz="1500" b="1" dirty="0">
                          <a:sym typeface="Calibri"/>
                        </a:rPr>
                        <a:t>&lt;outcome&gt; </a:t>
                      </a:r>
                      <a:endParaRPr sz="1700" b="1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700" b="1" dirty="0">
                          <a:sym typeface="Calibri"/>
                        </a:rPr>
                        <a:t>Systematic Review </a:t>
                      </a:r>
                      <a:r>
                        <a:rPr lang="en-GB" sz="1700" dirty="0">
                          <a:sym typeface="Calibri"/>
                        </a:rPr>
                        <a:t>(of effects)</a:t>
                      </a:r>
                      <a:endParaRPr sz="17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Typical questions mapped to review types (2 of 2)</a:t>
            </a:r>
          </a:p>
        </p:txBody>
      </p:sp>
      <p:graphicFrame>
        <p:nvGraphicFramePr>
          <p:cNvPr id="114" name="Table 2"/>
          <p:cNvGraphicFramePr/>
          <p:nvPr/>
        </p:nvGraphicFramePr>
        <p:xfrm>
          <a:off x="2828925" y="2286000"/>
          <a:ext cx="6534150" cy="3124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267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67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108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sym typeface="Calibri"/>
                        </a:rPr>
                        <a:t>What are the attitudes/values/preferences of </a:t>
                      </a:r>
                      <a:r>
                        <a:rPr lang="en-GB" sz="1600" b="1" dirty="0">
                          <a:sym typeface="Calibri"/>
                        </a:rPr>
                        <a:t>&lt;a particular group&gt; </a:t>
                      </a:r>
                      <a:r>
                        <a:rPr lang="en-GB" sz="1600" dirty="0">
                          <a:sym typeface="Calibri"/>
                        </a:rPr>
                        <a:t>towards </a:t>
                      </a:r>
                      <a:r>
                        <a:rPr lang="en-GB" sz="1600" b="1" dirty="0">
                          <a:sym typeface="Calibri"/>
                        </a:rPr>
                        <a:t>&lt;a specific focus of interest/event/happening&gt;</a:t>
                      </a:r>
                      <a:r>
                        <a:rPr lang="en-GB" sz="1600" b="0" dirty="0">
                          <a:sym typeface="Calibri"/>
                        </a:rPr>
                        <a:t>?</a:t>
                      </a:r>
                      <a:endParaRPr sz="1600" b="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ym typeface="Calibri"/>
                        </a:rPr>
                        <a:t>Systematic Review of Qualitative Research</a:t>
                      </a:r>
                      <a:r>
                        <a:rPr lang="en-GB" sz="1600" dirty="0">
                          <a:sym typeface="Calibri"/>
                        </a:rPr>
                        <a:t> [Qualitative Evidence Synthesis]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133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sym typeface="Calibri"/>
                        </a:rPr>
                        <a:t>What do </a:t>
                      </a:r>
                      <a:r>
                        <a:rPr lang="en-GB" sz="1600" b="1" dirty="0">
                          <a:sym typeface="Calibri"/>
                        </a:rPr>
                        <a:t>reviews</a:t>
                      </a:r>
                      <a:r>
                        <a:rPr lang="en-GB" sz="1600" dirty="0">
                          <a:sym typeface="Calibri"/>
                        </a:rPr>
                        <a:t> report regarding the main results or findings relating to </a:t>
                      </a:r>
                      <a:r>
                        <a:rPr lang="en-GB" sz="1600" b="1" dirty="0">
                          <a:sym typeface="Calibri"/>
                        </a:rPr>
                        <a:t>&lt;a specific focus of interest/event/happening&gt;</a:t>
                      </a:r>
                      <a:r>
                        <a:rPr lang="en-GB" sz="1600" b="0" dirty="0">
                          <a:sym typeface="Calibri"/>
                        </a:rPr>
                        <a:t>?</a:t>
                      </a:r>
                      <a:endParaRPr sz="1600" b="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>
                          <a:sym typeface="Calibri"/>
                        </a:rPr>
                        <a:t>Review of Reviews </a:t>
                      </a:r>
                      <a:r>
                        <a:rPr lang="en-GB" sz="1600" dirty="0">
                          <a:sym typeface="Calibri"/>
                        </a:rPr>
                        <a:t>[Overview]</a:t>
                      </a:r>
                      <a:endParaRPr sz="1600" dirty="0">
                        <a:latin typeface="+mn-lt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A generic process for planning your review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/>
              <a:t>Mapping:</a:t>
            </a:r>
            <a:r>
              <a:rPr lang="en-US" dirty="0"/>
              <a:t> making sense of the field - engaging with the literature at a </a:t>
            </a:r>
            <a:r>
              <a:rPr lang="en-US" b="1" dirty="0"/>
              <a:t>broad level </a:t>
            </a:r>
            <a:r>
              <a:rPr lang="en-US" dirty="0"/>
              <a:t>to identify the </a:t>
            </a:r>
            <a:r>
              <a:rPr lang="en-US" b="1" dirty="0"/>
              <a:t>‘gaps’</a:t>
            </a:r>
          </a:p>
          <a:p>
            <a:pPr lvl="0"/>
            <a:r>
              <a:rPr lang="en-US" b="1" dirty="0"/>
              <a:t>Scoping:</a:t>
            </a:r>
            <a:r>
              <a:rPr lang="en-US" dirty="0"/>
              <a:t> setting boundaries - </a:t>
            </a:r>
            <a:r>
              <a:rPr lang="en-US" b="1" dirty="0"/>
              <a:t>focusing</a:t>
            </a:r>
            <a:r>
              <a:rPr lang="en-US" dirty="0"/>
              <a:t> the review question so that it is both </a:t>
            </a:r>
            <a:r>
              <a:rPr lang="en-US" b="1" dirty="0"/>
              <a:t>meaningful and feasible</a:t>
            </a:r>
          </a:p>
          <a:p>
            <a:pPr lvl="0"/>
            <a:r>
              <a:rPr lang="en-US" b="1" dirty="0"/>
              <a:t>Reviewing: </a:t>
            </a:r>
            <a:r>
              <a:rPr lang="en-US" dirty="0"/>
              <a:t>exploring the characteristics of included studies - </a:t>
            </a:r>
            <a:r>
              <a:rPr lang="en-US" b="1" dirty="0">
                <a:sym typeface="Times New Roman"/>
              </a:rPr>
              <a:t>t</a:t>
            </a:r>
            <a:r>
              <a:rPr lang="en-US" b="1" dirty="0"/>
              <a:t>aking stock </a:t>
            </a:r>
            <a:r>
              <a:rPr lang="en-US" dirty="0"/>
              <a:t>of the literature that falls within the </a:t>
            </a:r>
            <a:r>
              <a:rPr lang="en-US" b="1" dirty="0"/>
              <a:t>scop</a:t>
            </a:r>
            <a:r>
              <a:rPr lang="en-US" dirty="0"/>
              <a:t>e of your review and meets the </a:t>
            </a:r>
            <a:r>
              <a:rPr lang="en-US" b="1" dirty="0"/>
              <a:t>eligibility criteria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SALSA Stages for the five reviews included in the ‘Survival Kit’ (1 of 5)</a:t>
            </a:r>
          </a:p>
        </p:txBody>
      </p:sp>
      <p:graphicFrame>
        <p:nvGraphicFramePr>
          <p:cNvPr id="131" name="Table 2"/>
          <p:cNvGraphicFramePr/>
          <p:nvPr/>
        </p:nvGraphicFramePr>
        <p:xfrm>
          <a:off x="2486025" y="2362200"/>
          <a:ext cx="7219950" cy="31089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43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39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39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39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4399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Review Type</a:t>
                      </a:r>
                      <a:endParaRPr sz="18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Search</a:t>
                      </a:r>
                      <a:endParaRPr sz="18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Appraisal</a:t>
                      </a:r>
                      <a:endParaRPr sz="18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Synthesis</a:t>
                      </a:r>
                      <a:endParaRPr sz="18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Analysis</a:t>
                      </a:r>
                      <a:endParaRPr sz="1800" b="1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Mapping Review</a:t>
                      </a:r>
                      <a:endParaRPr sz="18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800" dirty="0"/>
                        <a:t>Search, screen, code evidence</a:t>
                      </a:r>
                      <a:endParaRPr sz="1800" dirty="0"/>
                    </a:p>
                    <a:p>
                      <a:pPr marL="0" lvl="0" indent="0" algn="l" rtl="0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Not usually required</a:t>
                      </a:r>
                      <a:endParaRPr sz="18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Describe the findings</a:t>
                      </a:r>
                      <a:endParaRPr sz="18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Present the findings visually - e.g. production of a systematic map</a:t>
                      </a:r>
                      <a:endParaRPr sz="18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SALSA Stages for the five reviews included in the ‘Survival Kit’ (2 of 5)</a:t>
            </a:r>
          </a:p>
        </p:txBody>
      </p:sp>
      <p:graphicFrame>
        <p:nvGraphicFramePr>
          <p:cNvPr id="140" name="Table 2"/>
          <p:cNvGraphicFramePr/>
          <p:nvPr/>
        </p:nvGraphicFramePr>
        <p:xfrm>
          <a:off x="2438400" y="2209800"/>
          <a:ext cx="7239000" cy="326151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16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7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4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53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1950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Review Type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Search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Appraisal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Synthesis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Analysis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31679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Scoping Review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Balance feasibility with breadth and </a:t>
                      </a:r>
                      <a:r>
                        <a:rPr lang="en-GB" sz="1600" dirty="0" err="1"/>
                        <a:t>comprehensivenessUse</a:t>
                      </a:r>
                      <a:r>
                        <a:rPr lang="en-GB" sz="1600" dirty="0"/>
                        <a:t> an iterative approach to selecting studies and extracting data</a:t>
                      </a:r>
                      <a:endParaRPr sz="1600" dirty="0"/>
                    </a:p>
                    <a:p>
                      <a:pPr marL="0" lvl="0" indent="0" algn="l" rtl="0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Not usually required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Incorporate a numerical summary and qualitative thematic analysis</a:t>
                      </a:r>
                      <a:endParaRPr sz="1600" dirty="0"/>
                    </a:p>
                  </a:txBody>
                  <a:tcPr marL="51431" marR="51431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Identify the implications of the study findings for policy, practice or research</a:t>
                      </a:r>
                      <a:endParaRPr sz="16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SALSA Stages for the five reviews included in the ‘Survival Kit’ (3 of 5)</a:t>
            </a:r>
          </a:p>
        </p:txBody>
      </p:sp>
      <p:graphicFrame>
        <p:nvGraphicFramePr>
          <p:cNvPr id="149" name="Table 2"/>
          <p:cNvGraphicFramePr/>
          <p:nvPr/>
        </p:nvGraphicFramePr>
        <p:xfrm>
          <a:off x="2194560" y="2161192"/>
          <a:ext cx="7559040" cy="378240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748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35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37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350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118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0759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Review Type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Search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Appraisal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Synthesis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Analysis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9381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Systematic Review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Comprehensive search for relevant primary studies </a:t>
                      </a: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Include all primary studies that fulfil eligibility criteria.</a:t>
                      </a:r>
                      <a:endParaRPr sz="1600" dirty="0"/>
                    </a:p>
                    <a:p>
                      <a:pPr marL="0" lvl="0" indent="0" algn="l" rtl="0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600" dirty="0"/>
                        <a:t>Assess risk of bias of included primary studies.</a:t>
                      </a:r>
                      <a:endParaRPr sz="1600" dirty="0"/>
                    </a:p>
                    <a:p>
                      <a:pPr marL="0" lvl="0" indent="0" algn="l" rtl="0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Extract data &amp; monitor progress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Synthesize results using meta-analyses, network meta-analyses, and/or narrative summaries</a:t>
                      </a:r>
                      <a:endParaRPr sz="1600" dirty="0"/>
                    </a:p>
                  </a:txBody>
                  <a:tcPr marL="51431" marR="51431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Conduct Meta-Analysis or construct theories, frameworks or models, as appropriate</a:t>
                      </a:r>
                      <a:endParaRPr sz="16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SALSA Stages for the five reviews included in the ‘Survival Kit’ (4 of 5)</a:t>
            </a:r>
          </a:p>
        </p:txBody>
      </p:sp>
      <p:graphicFrame>
        <p:nvGraphicFramePr>
          <p:cNvPr id="158" name="Table 2"/>
          <p:cNvGraphicFramePr/>
          <p:nvPr/>
        </p:nvGraphicFramePr>
        <p:xfrm>
          <a:off x="2152651" y="1803241"/>
          <a:ext cx="7715251" cy="4216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03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8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613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199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Review Type</a:t>
                      </a:r>
                      <a:endParaRPr sz="14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Search</a:t>
                      </a:r>
                      <a:endParaRPr sz="14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Appraisal</a:t>
                      </a:r>
                      <a:endParaRPr sz="14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Synthesis</a:t>
                      </a:r>
                      <a:endParaRPr sz="14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Analysis</a:t>
                      </a:r>
                      <a:endParaRPr sz="1400" b="1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7423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Review of Reviews (Overview)</a:t>
                      </a:r>
                      <a:endParaRPr sz="14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/>
                        <a:t>Comprehensive search for relevant systematic reviews</a:t>
                      </a:r>
                      <a:endParaRPr sz="1400" dirty="0"/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/>
                        <a:t>Include all systematic reviews that fulfil eligibility criteria.</a:t>
                      </a:r>
                      <a:endParaRPr sz="1400" dirty="0"/>
                    </a:p>
                    <a:p>
                      <a:pPr marL="0" lvl="0" indent="0" algn="l" rtl="0"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endParaRPr sz="14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/>
                        <a:t>Assess quality/risk of bias of included systematic reviews</a:t>
                      </a:r>
                      <a:endParaRPr sz="1400"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/>
                        <a:t>Report risk of bias assessments for primary studies contained within included systematic reviews.</a:t>
                      </a:r>
                      <a:endParaRPr sz="14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/>
                        <a:t>Summarize outcome data that are contained within included systematic reviews</a:t>
                      </a:r>
                      <a:endParaRPr sz="1400" dirty="0"/>
                    </a:p>
                  </a:txBody>
                  <a:tcPr marL="51431" marR="51431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dirty="0"/>
                        <a:t>Re-analyse outcome data that are contained within included systematic reviews</a:t>
                      </a:r>
                      <a:endParaRPr sz="1400" dirty="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4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SALSA Stages for the five reviews included in the ‘Survival Kit’ (5 of 5)</a:t>
            </a:r>
          </a:p>
        </p:txBody>
      </p:sp>
      <p:graphicFrame>
        <p:nvGraphicFramePr>
          <p:cNvPr id="167" name="Table 2"/>
          <p:cNvGraphicFramePr/>
          <p:nvPr/>
        </p:nvGraphicFramePr>
        <p:xfrm>
          <a:off x="2152651" y="1891281"/>
          <a:ext cx="7715251" cy="393903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03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8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613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0818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Review Type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Search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Appraisal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Synthesis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Analysis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0849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1" dirty="0"/>
                        <a:t>Scoping Meta-Review</a:t>
                      </a:r>
                      <a:endParaRPr sz="1600" b="1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Search academic literature databases</a:t>
                      </a:r>
                    </a:p>
                    <a:p>
                      <a:pPr marL="0" lvl="0" indent="0" algn="l" rtl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Classify and exclude studies based on titles and abstracts</a:t>
                      </a:r>
                      <a:endParaRPr sz="1600" dirty="0"/>
                    </a:p>
                    <a:p>
                      <a:pPr marL="0" lvl="0" indent="0" algn="l" rtl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Revise the search strategy if necessary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Not usually required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Select and review the full text papers</a:t>
                      </a:r>
                      <a:endParaRPr sz="1600" dirty="0"/>
                    </a:p>
                  </a:txBody>
                  <a:tcPr marL="51431" marR="51431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Thematically analyzing (coding and mapping) the selected texts </a:t>
                      </a:r>
                      <a:endParaRPr sz="16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‘Take homes’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Numerous methods exist for reviewing the literature; however </a:t>
            </a:r>
            <a:r>
              <a:rPr lang="en-US" b="1" dirty="0"/>
              <a:t>most common needs </a:t>
            </a:r>
            <a:r>
              <a:rPr lang="en-US" dirty="0"/>
              <a:t>are met by the </a:t>
            </a:r>
            <a:r>
              <a:rPr lang="en-US" b="1" dirty="0"/>
              <a:t>mapping review</a:t>
            </a:r>
            <a:r>
              <a:rPr lang="en-US" dirty="0"/>
              <a:t>, the </a:t>
            </a:r>
            <a:r>
              <a:rPr lang="en-US" b="1" dirty="0"/>
              <a:t>scoping review,</a:t>
            </a:r>
            <a:r>
              <a:rPr lang="en-US" dirty="0"/>
              <a:t> the </a:t>
            </a:r>
            <a:r>
              <a:rPr lang="en-US" b="1" dirty="0"/>
              <a:t>systematic review </a:t>
            </a:r>
            <a:r>
              <a:rPr lang="en-US" dirty="0"/>
              <a:t>(whether quantitative or qualitative), the </a:t>
            </a:r>
            <a:r>
              <a:rPr lang="en-US" b="1" dirty="0"/>
              <a:t>scoping meta-review </a:t>
            </a:r>
            <a:r>
              <a:rPr lang="en-US" dirty="0"/>
              <a:t>or the </a:t>
            </a:r>
            <a:r>
              <a:rPr lang="en-US" b="1" dirty="0"/>
              <a:t>review of reviews </a:t>
            </a:r>
            <a:r>
              <a:rPr lang="en-US" dirty="0"/>
              <a:t>(overview)</a:t>
            </a:r>
          </a:p>
          <a:p>
            <a:pPr lvl="0"/>
            <a:r>
              <a:rPr lang="en-US" dirty="0"/>
              <a:t>Multiple considerations (see </a:t>
            </a:r>
            <a:r>
              <a:rPr lang="en-US" b="1" dirty="0"/>
              <a:t>RETREAT</a:t>
            </a:r>
            <a:r>
              <a:rPr lang="en-US" dirty="0"/>
              <a:t>) shape your choice of a review method but the </a:t>
            </a:r>
            <a:r>
              <a:rPr lang="en-US" b="1" dirty="0"/>
              <a:t>review question </a:t>
            </a:r>
            <a:r>
              <a:rPr lang="en-US" dirty="0"/>
              <a:t>is the single most important factor</a:t>
            </a:r>
          </a:p>
          <a:p>
            <a:pPr lvl="0"/>
            <a:r>
              <a:rPr lang="en-US" dirty="0"/>
              <a:t>Another choice-limiting factor for review methods is the </a:t>
            </a:r>
            <a:r>
              <a:rPr lang="en-US" b="1" dirty="0"/>
              <a:t>available type of data</a:t>
            </a:r>
          </a:p>
          <a:p>
            <a:pPr lvl="0"/>
            <a:r>
              <a:rPr lang="en-US" b="1" dirty="0"/>
              <a:t>Scoping</a:t>
            </a:r>
            <a:r>
              <a:rPr lang="en-US" dirty="0"/>
              <a:t> is an exploratory process of assessing the quantity and quality of the literature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Chapter 3 of the Sage Book: </a:t>
            </a:r>
            <a:r>
              <a:rPr lang="en-US" dirty="0" err="1"/>
              <a:t>Synthesising</a:t>
            </a:r>
            <a:r>
              <a:rPr lang="en-US" dirty="0"/>
              <a:t> and </a:t>
            </a:r>
            <a:r>
              <a:rPr lang="en-US" dirty="0" err="1"/>
              <a:t>analysing</a:t>
            </a:r>
            <a:r>
              <a:rPr lang="en-US" dirty="0"/>
              <a:t> qualitative studies In: </a:t>
            </a:r>
            <a:r>
              <a:rPr lang="en-US" b="1" dirty="0"/>
              <a:t>Systematic Approaches to a Successful Literature Review, </a:t>
            </a:r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</a:t>
            </a:r>
            <a:r>
              <a:rPr lang="en-US" dirty="0"/>
              <a:t>, 2021.</a:t>
            </a:r>
          </a:p>
          <a:p>
            <a:pPr lvl="0"/>
            <a:r>
              <a:rPr lang="en-US" dirty="0"/>
              <a:t>You might also find the following useful: </a:t>
            </a:r>
          </a:p>
          <a:p>
            <a:pPr marL="548640">
              <a:buNone/>
            </a:pPr>
            <a:r>
              <a:rPr lang="en-US" dirty="0"/>
              <a:t>Munn, Z., Peters, M.D.J., Stern, C. et al. Systematic review or scoping review? Guidance for authors when choosing between a systematic or scoping review approach. BMC Med Res </a:t>
            </a:r>
            <a:r>
              <a:rPr lang="en-US" dirty="0" err="1"/>
              <a:t>Methodol</a:t>
            </a:r>
            <a:r>
              <a:rPr lang="en-US" dirty="0"/>
              <a:t> 18, 143 (2018).</a:t>
            </a:r>
            <a:r>
              <a:rPr lang="en-US" dirty="0">
                <a:hlinkClick r:id="rId3"/>
              </a:rPr>
              <a:t> https://doi.org/10.1186/s12874-018-0611-x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1141</Words>
  <Application>Microsoft Office PowerPoint</Application>
  <PresentationFormat>Widescreen</PresentationFormat>
  <Paragraphs>118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DBA CRITICAL LITERATURE REVIEW FOR DOCTORAL RESEARCH</vt:lpstr>
      <vt:lpstr>Please note</vt:lpstr>
      <vt:lpstr>This presentation uses ….</vt:lpstr>
      <vt:lpstr>In a single slide…</vt:lpstr>
      <vt:lpstr>Choice of review methods: RETREAT</vt:lpstr>
      <vt:lpstr>Typical questions mapped to review types (1 of 2)</vt:lpstr>
      <vt:lpstr>Typical questions mapped to review types (2 of 2)</vt:lpstr>
      <vt:lpstr>A generic process for planning your review</vt:lpstr>
      <vt:lpstr>SALSA Stages for the five reviews included in the ‘Survival Kit’ (1 of 5)</vt:lpstr>
      <vt:lpstr>SALSA Stages for the five reviews included in the ‘Survival Kit’ (2 of 5)</vt:lpstr>
      <vt:lpstr>SALSA Stages for the five reviews included in the ‘Survival Kit’ (3 of 5)</vt:lpstr>
      <vt:lpstr>SALSA Stages for the five reviews included in the ‘Survival Kit’ (4 of 5)</vt:lpstr>
      <vt:lpstr>SALSA Stages for the five reviews included in the ‘Survival Kit’ (5 of 5)</vt:lpstr>
      <vt:lpstr>‘Take homes’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Caroline Jawad</cp:lastModifiedBy>
  <cp:revision>2</cp:revision>
  <dcterms:created xsi:type="dcterms:W3CDTF">2023-02-08T17:34:01Z</dcterms:created>
  <dcterms:modified xsi:type="dcterms:W3CDTF">2023-02-08T17:37:35Z</dcterms:modified>
</cp:coreProperties>
</file>