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 id="2147483771" r:id="rId2"/>
  </p:sldMasterIdLst>
  <p:notesMasterIdLst>
    <p:notesMasterId r:id="rId15"/>
  </p:notesMasterIdLst>
  <p:sldIdLst>
    <p:sldId id="323" r:id="rId3"/>
    <p:sldId id="305" r:id="rId4"/>
    <p:sldId id="325" r:id="rId5"/>
    <p:sldId id="333" r:id="rId6"/>
    <p:sldId id="326" r:id="rId7"/>
    <p:sldId id="334" r:id="rId8"/>
    <p:sldId id="327" r:id="rId9"/>
    <p:sldId id="335" r:id="rId10"/>
    <p:sldId id="330" r:id="rId11"/>
    <p:sldId id="336" r:id="rId12"/>
    <p:sldId id="337" r:id="rId13"/>
    <p:sldId id="338" r:id="rId14"/>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66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43" autoAdjust="0"/>
    <p:restoredTop sz="84234" autoAdjust="0"/>
  </p:normalViewPr>
  <p:slideViewPr>
    <p:cSldViewPr>
      <p:cViewPr varScale="1">
        <p:scale>
          <a:sx n="76" d="100"/>
          <a:sy n="76" d="100"/>
        </p:scale>
        <p:origin x="1320" y="5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GB"/>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GB"/>
          </a:p>
        </p:txBody>
      </p:sp>
      <p:sp>
        <p:nvSpPr>
          <p:cNvPr id="276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GB"/>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471C88B-053E-413E-947B-A8033C8AE909}" type="slidenum">
              <a:rPr lang="en-GB" altLang="en-US"/>
              <a:pPr>
                <a:defRPr/>
              </a:pPr>
              <a:t>‹#›</a:t>
            </a:fld>
            <a:endParaRPr lang="en-GB" altLang="en-US"/>
          </a:p>
        </p:txBody>
      </p:sp>
    </p:spTree>
    <p:extLst>
      <p:ext uri="{BB962C8B-B14F-4D97-AF65-F5344CB8AC3E}">
        <p14:creationId xmlns:p14="http://schemas.microsoft.com/office/powerpoint/2010/main" val="42321653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smtClean="0">
              <a:latin typeface="Arial" panose="020B0604020202020204" pitchFamily="34" charset="0"/>
            </a:endParaRPr>
          </a:p>
        </p:txBody>
      </p:sp>
    </p:spTree>
    <p:extLst>
      <p:ext uri="{BB962C8B-B14F-4D97-AF65-F5344CB8AC3E}">
        <p14:creationId xmlns:p14="http://schemas.microsoft.com/office/powerpoint/2010/main" val="3032444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smtClean="0">
              <a:latin typeface="Arial" panose="020B0604020202020204" pitchFamily="34" charset="0"/>
            </a:endParaRPr>
          </a:p>
          <a:p>
            <a:endParaRPr lang="cy-GB" altLang="cy-GB" smtClean="0">
              <a:latin typeface="Arial" panose="020B0604020202020204" pitchFamily="34" charset="0"/>
            </a:endParaRPr>
          </a:p>
        </p:txBody>
      </p:sp>
    </p:spTree>
    <p:extLst>
      <p:ext uri="{BB962C8B-B14F-4D97-AF65-F5344CB8AC3E}">
        <p14:creationId xmlns:p14="http://schemas.microsoft.com/office/powerpoint/2010/main" val="3891850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dirty="0" smtClean="0">
              <a:latin typeface="Arial" panose="020B0604020202020204" pitchFamily="34" charset="0"/>
            </a:endParaRP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C59CBBA-4CCB-4CAB-857E-F6CE5A605AC2}" type="slidenum">
              <a:rPr lang="en-GB" altLang="en-US" smtClean="0"/>
              <a:pPr/>
              <a:t>3</a:t>
            </a:fld>
            <a:endParaRPr lang="en-GB" altLang="en-US" smtClean="0"/>
          </a:p>
        </p:txBody>
      </p:sp>
    </p:spTree>
    <p:extLst>
      <p:ext uri="{BB962C8B-B14F-4D97-AF65-F5344CB8AC3E}">
        <p14:creationId xmlns:p14="http://schemas.microsoft.com/office/powerpoint/2010/main" val="2428552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dirty="0" smtClean="0">
              <a:latin typeface="Arial" panose="020B0604020202020204" pitchFamily="34" charset="0"/>
            </a:endParaRP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C59CBBA-4CCB-4CAB-857E-F6CE5A605AC2}" type="slidenum">
              <a:rPr lang="en-GB" altLang="en-US" smtClean="0"/>
              <a:pPr/>
              <a:t>4</a:t>
            </a:fld>
            <a:endParaRPr lang="en-GB" altLang="en-US" smtClean="0"/>
          </a:p>
        </p:txBody>
      </p:sp>
    </p:spTree>
    <p:extLst>
      <p:ext uri="{BB962C8B-B14F-4D97-AF65-F5344CB8AC3E}">
        <p14:creationId xmlns:p14="http://schemas.microsoft.com/office/powerpoint/2010/main" val="1012214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6CC9417-D7B5-4E46-8136-F9B746FAA542}" type="slidenum">
              <a:rPr lang="en-GB" altLang="en-US" smtClean="0"/>
              <a:pPr/>
              <a:t>5</a:t>
            </a:fld>
            <a:endParaRPr lang="en-GB" altLang="en-US" smtClean="0"/>
          </a:p>
        </p:txBody>
      </p:sp>
    </p:spTree>
    <p:extLst>
      <p:ext uri="{BB962C8B-B14F-4D97-AF65-F5344CB8AC3E}">
        <p14:creationId xmlns:p14="http://schemas.microsoft.com/office/powerpoint/2010/main" val="12741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6CC9417-D7B5-4E46-8136-F9B746FAA542}" type="slidenum">
              <a:rPr lang="en-GB" altLang="en-US" smtClean="0"/>
              <a:pPr/>
              <a:t>6</a:t>
            </a:fld>
            <a:endParaRPr lang="en-GB" altLang="en-US" smtClean="0"/>
          </a:p>
        </p:txBody>
      </p:sp>
    </p:spTree>
    <p:extLst>
      <p:ext uri="{BB962C8B-B14F-4D97-AF65-F5344CB8AC3E}">
        <p14:creationId xmlns:p14="http://schemas.microsoft.com/office/powerpoint/2010/main" val="259876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2CB716-24FE-473A-BA78-E0843EB4409A}" type="slidenum">
              <a:rPr lang="en-GB" altLang="en-US" smtClean="0"/>
              <a:pPr/>
              <a:t>7</a:t>
            </a:fld>
            <a:endParaRPr lang="en-GB" altLang="en-US" smtClean="0"/>
          </a:p>
        </p:txBody>
      </p:sp>
    </p:spTree>
    <p:extLst>
      <p:ext uri="{BB962C8B-B14F-4D97-AF65-F5344CB8AC3E}">
        <p14:creationId xmlns:p14="http://schemas.microsoft.com/office/powerpoint/2010/main" val="2772752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2CB716-24FE-473A-BA78-E0843EB4409A}" type="slidenum">
              <a:rPr lang="en-GB" altLang="en-US" smtClean="0"/>
              <a:pPr/>
              <a:t>8</a:t>
            </a:fld>
            <a:endParaRPr lang="en-GB" altLang="en-US" smtClean="0"/>
          </a:p>
        </p:txBody>
      </p:sp>
    </p:spTree>
    <p:extLst>
      <p:ext uri="{BB962C8B-B14F-4D97-AF65-F5344CB8AC3E}">
        <p14:creationId xmlns:p14="http://schemas.microsoft.com/office/powerpoint/2010/main" val="791365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4414D03-E2F2-4493-8130-ECCD500982E7}" type="slidenum">
              <a:rPr lang="en-GB" altLang="en-US" smtClean="0"/>
              <a:pPr/>
              <a:t>9</a:t>
            </a:fld>
            <a:endParaRPr lang="en-GB" altLang="en-US" smtClean="0"/>
          </a:p>
        </p:txBody>
      </p:sp>
    </p:spTree>
    <p:extLst>
      <p:ext uri="{BB962C8B-B14F-4D97-AF65-F5344CB8AC3E}">
        <p14:creationId xmlns:p14="http://schemas.microsoft.com/office/powerpoint/2010/main" val="535755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4414D03-E2F2-4493-8130-ECCD500982E7}" type="slidenum">
              <a:rPr lang="en-GB" altLang="en-US" smtClean="0"/>
              <a:pPr/>
              <a:t>10</a:t>
            </a:fld>
            <a:endParaRPr lang="en-GB" altLang="en-US" smtClean="0"/>
          </a:p>
        </p:txBody>
      </p:sp>
    </p:spTree>
    <p:extLst>
      <p:ext uri="{BB962C8B-B14F-4D97-AF65-F5344CB8AC3E}">
        <p14:creationId xmlns:p14="http://schemas.microsoft.com/office/powerpoint/2010/main" val="7738875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4414D03-E2F2-4493-8130-ECCD500982E7}" type="slidenum">
              <a:rPr lang="en-GB" altLang="en-US" smtClean="0"/>
              <a:pPr/>
              <a:t>11</a:t>
            </a:fld>
            <a:endParaRPr lang="en-GB" altLang="en-US" smtClean="0"/>
          </a:p>
        </p:txBody>
      </p:sp>
    </p:spTree>
    <p:extLst>
      <p:ext uri="{BB962C8B-B14F-4D97-AF65-F5344CB8AC3E}">
        <p14:creationId xmlns:p14="http://schemas.microsoft.com/office/powerpoint/2010/main" val="1796913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Arial" panose="020B0604020202020204" pitchFamily="34" charset="0"/>
            </a:endParaRPr>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A409EA6-1388-4710-958F-A741ABB89A13}" type="slidenum">
              <a:rPr lang="en-GB" altLang="en-US" smtClean="0"/>
              <a:pPr/>
              <a:t>12</a:t>
            </a:fld>
            <a:endParaRPr lang="en-GB" altLang="en-US" smtClean="0"/>
          </a:p>
        </p:txBody>
      </p:sp>
    </p:spTree>
    <p:extLst>
      <p:ext uri="{BB962C8B-B14F-4D97-AF65-F5344CB8AC3E}">
        <p14:creationId xmlns:p14="http://schemas.microsoft.com/office/powerpoint/2010/main" val="39974504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B3E3FF82-8931-4B38-974F-3EC0BCCF4508}" type="datetimeFigureOut">
              <a:rPr lang="en-GB"/>
              <a:pPr>
                <a:defRPr/>
              </a:pPr>
              <a:t>08/05/2018</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069EB002-C042-4008-B868-A4391004C872}" type="slidenum">
              <a:rPr lang="en-GB"/>
              <a:pPr>
                <a:defRPr/>
              </a:pPr>
              <a:t>‹#›</a:t>
            </a:fld>
            <a:endParaRPr lang="en-GB"/>
          </a:p>
        </p:txBody>
      </p:sp>
    </p:spTree>
    <p:extLst>
      <p:ext uri="{BB962C8B-B14F-4D97-AF65-F5344CB8AC3E}">
        <p14:creationId xmlns:p14="http://schemas.microsoft.com/office/powerpoint/2010/main" val="869040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F9943B31-1383-4B86-92CF-C2075C752234}" type="datetimeFigureOut">
              <a:rPr lang="en-GB"/>
              <a:pPr>
                <a:defRPr/>
              </a:pPr>
              <a:t>08/05/2018</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2D0B220F-E3F7-45BB-9D3C-5D03284F132B}" type="slidenum">
              <a:rPr lang="en-GB"/>
              <a:pPr>
                <a:defRPr/>
              </a:pPr>
              <a:t>‹#›</a:t>
            </a:fld>
            <a:endParaRPr lang="en-GB"/>
          </a:p>
        </p:txBody>
      </p:sp>
    </p:spTree>
    <p:extLst>
      <p:ext uri="{BB962C8B-B14F-4D97-AF65-F5344CB8AC3E}">
        <p14:creationId xmlns:p14="http://schemas.microsoft.com/office/powerpoint/2010/main" val="1663696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D79D8315-30C7-4147-91B5-FE6A81A601C7}" type="datetimeFigureOut">
              <a:rPr lang="en-GB"/>
              <a:pPr>
                <a:defRPr/>
              </a:pPr>
              <a:t>08/05/2018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FEEA9C72-7048-4D79-B495-4B1847DC53F4}" type="slidenum">
              <a:rPr lang="en-GB"/>
              <a:pPr>
                <a:defRPr/>
              </a:pPr>
              <a:t>‹#›</a:t>
            </a:fld>
            <a:endParaRPr lang="en-GB"/>
          </a:p>
        </p:txBody>
      </p:sp>
    </p:spTree>
    <p:extLst>
      <p:ext uri="{BB962C8B-B14F-4D97-AF65-F5344CB8AC3E}">
        <p14:creationId xmlns:p14="http://schemas.microsoft.com/office/powerpoint/2010/main" val="3216993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256E7EEE-44E1-45EA-B319-FF3CB2DA0321}" type="datetimeFigureOut">
              <a:rPr lang="en-GB"/>
              <a:pPr>
                <a:defRPr/>
              </a:pPr>
              <a:t>08/05/2018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09ADE45A-7F8D-4916-B7D2-405D8709E729}" type="slidenum">
              <a:rPr lang="en-GB"/>
              <a:pPr>
                <a:defRPr/>
              </a:pPr>
              <a:t>‹#›</a:t>
            </a:fld>
            <a:endParaRPr lang="en-GB"/>
          </a:p>
        </p:txBody>
      </p:sp>
    </p:spTree>
    <p:extLst>
      <p:ext uri="{BB962C8B-B14F-4D97-AF65-F5344CB8AC3E}">
        <p14:creationId xmlns:p14="http://schemas.microsoft.com/office/powerpoint/2010/main" val="3664647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BC65DE97-D5E5-4896-85EE-A96221D19D22}" type="datetimeFigureOut">
              <a:rPr lang="en-GB"/>
              <a:pPr>
                <a:defRPr/>
              </a:pPr>
              <a:t>08/05/2018</a:t>
            </a:fld>
            <a:endParaRPr lang="en-GB"/>
          </a:p>
        </p:txBody>
      </p:sp>
      <p:sp>
        <p:nvSpPr>
          <p:cNvPr id="8" name="Slide Number Placeholder 8"/>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E8CD792F-FAF8-49ED-B368-83EF8098DAD7}" type="slidenum">
              <a:rPr lang="en-GB"/>
              <a:pPr>
                <a:defRPr/>
              </a:pPr>
              <a:t>‹#›</a:t>
            </a:fld>
            <a:endParaRPr lang="en-GB"/>
          </a:p>
        </p:txBody>
      </p:sp>
    </p:spTree>
    <p:extLst>
      <p:ext uri="{BB962C8B-B14F-4D97-AF65-F5344CB8AC3E}">
        <p14:creationId xmlns:p14="http://schemas.microsoft.com/office/powerpoint/2010/main" val="2269753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3A4EF13B-9A73-4327-AE4F-DFFEBE3DCE29}" type="datetimeFigureOut">
              <a:rPr lang="en-GB"/>
              <a:pPr>
                <a:defRPr/>
              </a:pPr>
              <a:t>08/05/2018</a:t>
            </a:fld>
            <a:endParaRPr lang="en-GB"/>
          </a:p>
        </p:txBody>
      </p:sp>
      <p:sp>
        <p:nvSpPr>
          <p:cNvPr id="4" name="Slide Number Placeholder 4"/>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BE7B56F1-6035-49F2-BFE5-5F0776F9CF5F}" type="slidenum">
              <a:rPr lang="en-GB"/>
              <a:pPr>
                <a:defRPr/>
              </a:pPr>
              <a:t>‹#›</a:t>
            </a:fld>
            <a:endParaRPr lang="en-GB"/>
          </a:p>
        </p:txBody>
      </p:sp>
    </p:spTree>
    <p:extLst>
      <p:ext uri="{BB962C8B-B14F-4D97-AF65-F5344CB8AC3E}">
        <p14:creationId xmlns:p14="http://schemas.microsoft.com/office/powerpoint/2010/main" val="1192420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DA2B20F5-6A8C-4F42-B443-D901EA3C07F4}" type="datetimeFigureOut">
              <a:rPr lang="en-GB"/>
              <a:pPr>
                <a:defRPr/>
              </a:pPr>
              <a:t>08/05/2018</a:t>
            </a:fld>
            <a:endParaRPr lang="en-GB"/>
          </a:p>
        </p:txBody>
      </p:sp>
      <p:sp>
        <p:nvSpPr>
          <p:cNvPr id="3" name="Slide Number Placeholder 3"/>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63D14239-D44C-48D6-A1E2-D42DBA826C2C}" type="slidenum">
              <a:rPr lang="en-GB"/>
              <a:pPr>
                <a:defRPr/>
              </a:pPr>
              <a:t>‹#›</a:t>
            </a:fld>
            <a:endParaRPr lang="en-GB"/>
          </a:p>
        </p:txBody>
      </p:sp>
    </p:spTree>
    <p:extLst>
      <p:ext uri="{BB962C8B-B14F-4D97-AF65-F5344CB8AC3E}">
        <p14:creationId xmlns:p14="http://schemas.microsoft.com/office/powerpoint/2010/main" val="3293367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EC52B006-A09B-4E92-9469-8A3D8A37D80C}" type="datetimeFigureOut">
              <a:rPr lang="en-GB"/>
              <a:pPr>
                <a:defRPr/>
              </a:pPr>
              <a:t>08/05/2018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F6D1DA2A-8876-4976-8DA2-3BAA3899CCBC}" type="slidenum">
              <a:rPr lang="en-GB"/>
              <a:pPr>
                <a:defRPr/>
              </a:pPr>
              <a:t>‹#›</a:t>
            </a:fld>
            <a:endParaRPr lang="en-GB"/>
          </a:p>
        </p:txBody>
      </p:sp>
    </p:spTree>
    <p:extLst>
      <p:ext uri="{BB962C8B-B14F-4D97-AF65-F5344CB8AC3E}">
        <p14:creationId xmlns:p14="http://schemas.microsoft.com/office/powerpoint/2010/main" val="1944254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FA9193C0-1AC6-4E1A-BC85-3E37927FD805}" type="datetimeFigureOut">
              <a:rPr lang="en-GB"/>
              <a:pPr>
                <a:defRPr/>
              </a:pPr>
              <a:t>08/05/2018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71571904-CA79-4263-AAEF-F7FEFB6FAB5F}" type="slidenum">
              <a:rPr lang="en-GB"/>
              <a:pPr>
                <a:defRPr/>
              </a:pPr>
              <a:t>‹#›</a:t>
            </a:fld>
            <a:endParaRPr lang="en-GB"/>
          </a:p>
        </p:txBody>
      </p:sp>
    </p:spTree>
    <p:extLst>
      <p:ext uri="{BB962C8B-B14F-4D97-AF65-F5344CB8AC3E}">
        <p14:creationId xmlns:p14="http://schemas.microsoft.com/office/powerpoint/2010/main" val="2686259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2D85642D-E036-4AC0-9723-11DD699F666F}" type="datetimeFigureOut">
              <a:rPr lang="en-GB"/>
              <a:pPr>
                <a:defRPr/>
              </a:pPr>
              <a:t>08/05/2018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1C81C138-2558-4EA9-89ED-68E6DCFC5632}" type="slidenum">
              <a:rPr lang="en-GB"/>
              <a:pPr>
                <a:defRPr/>
              </a:pPr>
              <a:t>‹#›</a:t>
            </a:fld>
            <a:endParaRPr lang="en-GB"/>
          </a:p>
        </p:txBody>
      </p:sp>
    </p:spTree>
    <p:extLst>
      <p:ext uri="{BB962C8B-B14F-4D97-AF65-F5344CB8AC3E}">
        <p14:creationId xmlns:p14="http://schemas.microsoft.com/office/powerpoint/2010/main" val="3938010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F5B2A57A-2680-40DB-9BFB-2E428AC14D9C}" type="datetimeFigureOut">
              <a:rPr lang="en-GB"/>
              <a:pPr>
                <a:defRPr/>
              </a:pPr>
              <a:t>08/05/2018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8A7133D8-2368-4F68-A870-78F086C871F3}" type="slidenum">
              <a:rPr lang="en-GB"/>
              <a:pPr>
                <a:defRPr/>
              </a:pPr>
              <a:t>‹#›</a:t>
            </a:fld>
            <a:endParaRPr lang="en-GB"/>
          </a:p>
        </p:txBody>
      </p:sp>
    </p:spTree>
    <p:extLst>
      <p:ext uri="{BB962C8B-B14F-4D97-AF65-F5344CB8AC3E}">
        <p14:creationId xmlns:p14="http://schemas.microsoft.com/office/powerpoint/2010/main" val="7692093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
          <p:cNvSpPr>
            <a:spLocks noGrp="1" noChangeArrowheads="1"/>
          </p:cNvSpPr>
          <p:nvPr>
            <p:ph type="dt" sz="half" idx="10"/>
          </p:nvPr>
        </p:nvSpPr>
        <p:spPr/>
        <p:txBody>
          <a:bodyPr/>
          <a:lstStyle>
            <a:lvl1pPr fontAlgn="base">
              <a:spcBef>
                <a:spcPct val="0"/>
              </a:spcBef>
              <a:spcAft>
                <a:spcPct val="0"/>
              </a:spcAft>
              <a:defRPr>
                <a:solidFill>
                  <a:srgbClr val="1F497D"/>
                </a:solidFill>
                <a:latin typeface="Arial" panose="020B0604020202020204" pitchFamily="34" charset="0"/>
                <a:cs typeface="Arial" panose="020B0604020202020204" pitchFamily="34" charset="0"/>
              </a:defRPr>
            </a:lvl1pPr>
          </a:lstStyle>
          <a:p>
            <a:pPr>
              <a:defRPr/>
            </a:pPr>
            <a:endParaRPr lang="en-GB"/>
          </a:p>
        </p:txBody>
      </p:sp>
      <p:sp>
        <p:nvSpPr>
          <p:cNvPr id="7" name="Rectangle 5"/>
          <p:cNvSpPr>
            <a:spLocks noGrp="1" noChangeArrowheads="1"/>
          </p:cNvSpPr>
          <p:nvPr>
            <p:ph type="ftr" sz="quarter" idx="11"/>
          </p:nvPr>
        </p:nvSpPr>
        <p:spPr>
          <a:xfrm>
            <a:off x="3124200" y="6248400"/>
            <a:ext cx="2895600" cy="457200"/>
          </a:xfrm>
          <a:prstGeom prst="rect">
            <a:avLst/>
          </a:prstGeom>
        </p:spPr>
        <p:txBody>
          <a:bodyPr/>
          <a:lstStyle>
            <a:lvl1pPr eaLnBrk="1" fontAlgn="auto" hangingPunct="1">
              <a:spcBef>
                <a:spcPts val="0"/>
              </a:spcBef>
              <a:spcAft>
                <a:spcPts val="0"/>
              </a:spcAft>
              <a:defRPr>
                <a:solidFill>
                  <a:srgbClr val="1F497D"/>
                </a:solidFill>
                <a:latin typeface="Myriad Pro"/>
                <a:cs typeface="+mn-cs"/>
              </a:defRPr>
            </a:lvl1pPr>
          </a:lstStyle>
          <a:p>
            <a:pPr>
              <a:defRPr/>
            </a:pPr>
            <a:endParaRPr lang="en-GB"/>
          </a:p>
        </p:txBody>
      </p:sp>
      <p:sp>
        <p:nvSpPr>
          <p:cNvPr id="8" name="Rectangle 6"/>
          <p:cNvSpPr>
            <a:spLocks noGrp="1" noChangeArrowheads="1"/>
          </p:cNvSpPr>
          <p:nvPr>
            <p:ph type="sldNum" sz="quarter" idx="12"/>
          </p:nvPr>
        </p:nvSpPr>
        <p:spPr/>
        <p:txBody>
          <a:bodyPr/>
          <a:lstStyle>
            <a:lvl1pPr fontAlgn="base">
              <a:spcBef>
                <a:spcPct val="0"/>
              </a:spcBef>
              <a:spcAft>
                <a:spcPct val="0"/>
              </a:spcAft>
              <a:defRPr>
                <a:solidFill>
                  <a:srgbClr val="1F497D"/>
                </a:solidFill>
                <a:latin typeface="Arial" panose="020B0604020202020204" pitchFamily="34" charset="0"/>
                <a:cs typeface="Arial" panose="020B0604020202020204" pitchFamily="34" charset="0"/>
              </a:defRPr>
            </a:lvl1pPr>
          </a:lstStyle>
          <a:p>
            <a:pPr>
              <a:defRPr/>
            </a:pPr>
            <a:fld id="{93AF482C-EDE9-4757-8B51-9374981AE2A3}" type="slidenum">
              <a:rPr lang="en-US"/>
              <a:pPr>
                <a:defRPr/>
              </a:pPr>
              <a:t>‹#›</a:t>
            </a:fld>
            <a:endParaRPr lang="en-US"/>
          </a:p>
        </p:txBody>
      </p:sp>
    </p:spTree>
    <p:extLst>
      <p:ext uri="{BB962C8B-B14F-4D97-AF65-F5344CB8AC3E}">
        <p14:creationId xmlns:p14="http://schemas.microsoft.com/office/powerpoint/2010/main" val="5393700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609600"/>
            <a:ext cx="7772400" cy="114300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6858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6858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fontAlgn="base">
              <a:spcBef>
                <a:spcPct val="0"/>
              </a:spcBef>
              <a:spcAft>
                <a:spcPct val="0"/>
              </a:spcAft>
              <a:defRPr>
                <a:solidFill>
                  <a:srgbClr val="1F497D"/>
                </a:solidFill>
                <a:latin typeface="Arial" panose="020B0604020202020204" pitchFamily="34" charset="0"/>
                <a:cs typeface="Arial" panose="020B0604020202020204" pitchFamily="34" charset="0"/>
              </a:defRPr>
            </a:lvl1pPr>
          </a:lstStyle>
          <a:p>
            <a:pPr>
              <a:defRPr/>
            </a:pPr>
            <a:endParaRPr lang="en-GB"/>
          </a:p>
        </p:txBody>
      </p:sp>
      <p:sp>
        <p:nvSpPr>
          <p:cNvPr id="8" name="Rectangle 5"/>
          <p:cNvSpPr>
            <a:spLocks noGrp="1" noChangeArrowheads="1"/>
          </p:cNvSpPr>
          <p:nvPr>
            <p:ph type="ftr" sz="quarter" idx="11"/>
          </p:nvPr>
        </p:nvSpPr>
        <p:spPr>
          <a:xfrm>
            <a:off x="3124200" y="6248400"/>
            <a:ext cx="2895600" cy="457200"/>
          </a:xfrm>
          <a:prstGeom prst="rect">
            <a:avLst/>
          </a:prstGeom>
        </p:spPr>
        <p:txBody>
          <a:bodyPr/>
          <a:lstStyle>
            <a:lvl1pPr eaLnBrk="1" fontAlgn="auto" hangingPunct="1">
              <a:spcBef>
                <a:spcPts val="0"/>
              </a:spcBef>
              <a:spcAft>
                <a:spcPts val="0"/>
              </a:spcAft>
              <a:defRPr>
                <a:solidFill>
                  <a:srgbClr val="1F497D"/>
                </a:solidFill>
                <a:latin typeface="Myriad Pro"/>
                <a:cs typeface="+mn-cs"/>
              </a:defRPr>
            </a:lvl1pPr>
          </a:lstStyle>
          <a:p>
            <a:pPr>
              <a:defRPr/>
            </a:pPr>
            <a:endParaRPr lang="en-GB"/>
          </a:p>
        </p:txBody>
      </p:sp>
      <p:sp>
        <p:nvSpPr>
          <p:cNvPr id="9" name="Rectangle 6"/>
          <p:cNvSpPr>
            <a:spLocks noGrp="1" noChangeArrowheads="1"/>
          </p:cNvSpPr>
          <p:nvPr>
            <p:ph type="sldNum" sz="quarter" idx="12"/>
          </p:nvPr>
        </p:nvSpPr>
        <p:spPr/>
        <p:txBody>
          <a:bodyPr/>
          <a:lstStyle>
            <a:lvl1pPr fontAlgn="base">
              <a:spcBef>
                <a:spcPct val="0"/>
              </a:spcBef>
              <a:spcAft>
                <a:spcPct val="0"/>
              </a:spcAft>
              <a:defRPr>
                <a:solidFill>
                  <a:srgbClr val="1F497D"/>
                </a:solidFill>
                <a:latin typeface="Arial" panose="020B0604020202020204" pitchFamily="34" charset="0"/>
                <a:cs typeface="Arial" panose="020B0604020202020204" pitchFamily="34" charset="0"/>
              </a:defRPr>
            </a:lvl1pPr>
          </a:lstStyle>
          <a:p>
            <a:pPr>
              <a:defRPr/>
            </a:pPr>
            <a:fld id="{0289A2AE-BCAB-4A04-8029-32461E2A601B}" type="slidenum">
              <a:rPr lang="en-US"/>
              <a:pPr>
                <a:defRPr/>
              </a:pPr>
              <a:t>‹#›</a:t>
            </a:fld>
            <a:endParaRPr lang="en-US"/>
          </a:p>
        </p:txBody>
      </p:sp>
    </p:spTree>
    <p:extLst>
      <p:ext uri="{BB962C8B-B14F-4D97-AF65-F5344CB8AC3E}">
        <p14:creationId xmlns:p14="http://schemas.microsoft.com/office/powerpoint/2010/main" val="41450551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082E2D6D-0F4E-4E64-878F-6180CA3B25BC}" type="datetimeFigureOut">
              <a:rPr lang="en-GB"/>
              <a:pPr>
                <a:defRPr/>
              </a:pPr>
              <a:t>08/05/2018</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235970BC-921A-436C-99B7-EE0A632809B4}" type="slidenum">
              <a:rPr lang="en-GB"/>
              <a:pPr>
                <a:defRPr/>
              </a:pPr>
              <a:t>‹#›</a:t>
            </a:fld>
            <a:endParaRPr lang="en-GB"/>
          </a:p>
        </p:txBody>
      </p:sp>
    </p:spTree>
    <p:extLst>
      <p:ext uri="{BB962C8B-B14F-4D97-AF65-F5344CB8AC3E}">
        <p14:creationId xmlns:p14="http://schemas.microsoft.com/office/powerpoint/2010/main" val="13379784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4601922A-9016-480F-B225-3AA12DE6286F}" type="datetimeFigureOut">
              <a:rPr lang="en-GB"/>
              <a:pPr>
                <a:defRPr/>
              </a:pPr>
              <a:t>08/05/2018</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83467225-C4BF-43A1-ABEF-B8D4C20019AA}" type="slidenum">
              <a:rPr lang="en-GB"/>
              <a:pPr>
                <a:defRPr/>
              </a:pPr>
              <a:t>‹#›</a:t>
            </a:fld>
            <a:endParaRPr lang="en-GB"/>
          </a:p>
        </p:txBody>
      </p:sp>
    </p:spTree>
    <p:extLst>
      <p:ext uri="{BB962C8B-B14F-4D97-AF65-F5344CB8AC3E}">
        <p14:creationId xmlns:p14="http://schemas.microsoft.com/office/powerpoint/2010/main" val="138399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09832B8A-9BD5-4FBA-AE34-49381419A405}" type="datetimeFigureOut">
              <a:rPr lang="en-GB"/>
              <a:pPr>
                <a:defRPr/>
              </a:pPr>
              <a:t>08/05/2018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4EA1673B-6FB0-4010-A60F-D96AFB7DBD85}" type="slidenum">
              <a:rPr lang="en-GB"/>
              <a:pPr>
                <a:defRPr/>
              </a:pPr>
              <a:t>‹#›</a:t>
            </a:fld>
            <a:endParaRPr lang="en-GB"/>
          </a:p>
        </p:txBody>
      </p:sp>
    </p:spTree>
    <p:extLst>
      <p:ext uri="{BB962C8B-B14F-4D97-AF65-F5344CB8AC3E}">
        <p14:creationId xmlns:p14="http://schemas.microsoft.com/office/powerpoint/2010/main" val="16904269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8BC5DDBE-9C79-4AEF-8BE3-F8FDF938A4E1}" type="datetimeFigureOut">
              <a:rPr lang="en-GB"/>
              <a:pPr>
                <a:defRPr/>
              </a:pPr>
              <a:t>08/05/2018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14F2812E-5017-4602-B00E-F67BBF1B11C8}" type="slidenum">
              <a:rPr lang="en-GB"/>
              <a:pPr>
                <a:defRPr/>
              </a:pPr>
              <a:t>‹#›</a:t>
            </a:fld>
            <a:endParaRPr lang="en-GB"/>
          </a:p>
        </p:txBody>
      </p:sp>
    </p:spTree>
    <p:extLst>
      <p:ext uri="{BB962C8B-B14F-4D97-AF65-F5344CB8AC3E}">
        <p14:creationId xmlns:p14="http://schemas.microsoft.com/office/powerpoint/2010/main" val="9400102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2DFF2444-3DF4-4606-AC10-DBB85100F89A}" type="datetimeFigureOut">
              <a:rPr lang="en-GB"/>
              <a:pPr>
                <a:defRPr/>
              </a:pPr>
              <a:t>08/05/2018</a:t>
            </a:fld>
            <a:endParaRPr lang="en-GB"/>
          </a:p>
        </p:txBody>
      </p:sp>
      <p:sp>
        <p:nvSpPr>
          <p:cNvPr id="8" name="Slide Number Placeholder 8"/>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05216A8B-37D3-492E-99C6-0AD49D1D78CF}" type="slidenum">
              <a:rPr lang="en-GB"/>
              <a:pPr>
                <a:defRPr/>
              </a:pPr>
              <a:t>‹#›</a:t>
            </a:fld>
            <a:endParaRPr lang="en-GB"/>
          </a:p>
        </p:txBody>
      </p:sp>
    </p:spTree>
    <p:extLst>
      <p:ext uri="{BB962C8B-B14F-4D97-AF65-F5344CB8AC3E}">
        <p14:creationId xmlns:p14="http://schemas.microsoft.com/office/powerpoint/2010/main" val="38640162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A211D3FC-F6F9-43CF-9E6A-845BF5C846DD}" type="datetimeFigureOut">
              <a:rPr lang="en-GB"/>
              <a:pPr>
                <a:defRPr/>
              </a:pPr>
              <a:t>08/05/2018</a:t>
            </a:fld>
            <a:endParaRPr lang="en-GB"/>
          </a:p>
        </p:txBody>
      </p:sp>
      <p:sp>
        <p:nvSpPr>
          <p:cNvPr id="4" name="Slide Number Placeholder 4"/>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4762A982-1D31-42BE-9C5F-06B1DFBCAA10}" type="slidenum">
              <a:rPr lang="en-GB"/>
              <a:pPr>
                <a:defRPr/>
              </a:pPr>
              <a:t>‹#›</a:t>
            </a:fld>
            <a:endParaRPr lang="en-GB"/>
          </a:p>
        </p:txBody>
      </p:sp>
    </p:spTree>
    <p:extLst>
      <p:ext uri="{BB962C8B-B14F-4D97-AF65-F5344CB8AC3E}">
        <p14:creationId xmlns:p14="http://schemas.microsoft.com/office/powerpoint/2010/main" val="29197469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97F05FC8-1D54-443D-A136-1F8DBBF7F9E6}" type="datetimeFigureOut">
              <a:rPr lang="en-GB"/>
              <a:pPr>
                <a:defRPr/>
              </a:pPr>
              <a:t>08/05/2018</a:t>
            </a:fld>
            <a:endParaRPr lang="en-GB"/>
          </a:p>
        </p:txBody>
      </p:sp>
      <p:sp>
        <p:nvSpPr>
          <p:cNvPr id="3" name="Slide Number Placeholder 3"/>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E687A4CE-4B63-4EBC-A059-FEA63E30F8DF}" type="slidenum">
              <a:rPr lang="en-GB"/>
              <a:pPr>
                <a:defRPr/>
              </a:pPr>
              <a:t>‹#›</a:t>
            </a:fld>
            <a:endParaRPr lang="en-GB"/>
          </a:p>
        </p:txBody>
      </p:sp>
    </p:spTree>
    <p:extLst>
      <p:ext uri="{BB962C8B-B14F-4D97-AF65-F5344CB8AC3E}">
        <p14:creationId xmlns:p14="http://schemas.microsoft.com/office/powerpoint/2010/main" val="1898116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E9ACEF4C-EDBF-405A-82D0-BF74B201EAFA}" type="datetimeFigureOut">
              <a:rPr lang="en-GB"/>
              <a:pPr>
                <a:defRPr/>
              </a:pPr>
              <a:t>08/05/2018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4439FAFF-2635-4872-A803-BC5FF3D79C13}" type="slidenum">
              <a:rPr lang="en-GB"/>
              <a:pPr>
                <a:defRPr/>
              </a:pPr>
              <a:t>‹#›</a:t>
            </a:fld>
            <a:endParaRPr lang="en-GB"/>
          </a:p>
        </p:txBody>
      </p:sp>
    </p:spTree>
    <p:extLst>
      <p:ext uri="{BB962C8B-B14F-4D97-AF65-F5344CB8AC3E}">
        <p14:creationId xmlns:p14="http://schemas.microsoft.com/office/powerpoint/2010/main" val="34494051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F15FC547-EAB7-45CE-AACE-EBAB2469972F}" type="datetimeFigureOut">
              <a:rPr lang="en-GB"/>
              <a:pPr>
                <a:defRPr/>
              </a:pPr>
              <a:t>08/05/2018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9BE69778-855A-4279-BABD-EF6664045E03}" type="slidenum">
              <a:rPr lang="en-GB"/>
              <a:pPr>
                <a:defRPr/>
              </a:pPr>
              <a:t>‹#›</a:t>
            </a:fld>
            <a:endParaRPr lang="en-GB"/>
          </a:p>
        </p:txBody>
      </p:sp>
    </p:spTree>
    <p:extLst>
      <p:ext uri="{BB962C8B-B14F-4D97-AF65-F5344CB8AC3E}">
        <p14:creationId xmlns:p14="http://schemas.microsoft.com/office/powerpoint/2010/main" val="39939571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5B915118-910D-42A8-BDA0-BBB102DF2150}" type="datetimeFigureOut">
              <a:rPr lang="en-GB"/>
              <a:pPr>
                <a:defRPr/>
              </a:pPr>
              <a:t>08/05/2018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0E0A9957-77DB-4A52-92E1-370D20FFBABB}" type="slidenum">
              <a:rPr lang="en-GB"/>
              <a:pPr>
                <a:defRPr/>
              </a:pPr>
              <a:t>‹#›</a:t>
            </a:fld>
            <a:endParaRPr lang="en-GB"/>
          </a:p>
        </p:txBody>
      </p:sp>
    </p:spTree>
    <p:extLst>
      <p:ext uri="{BB962C8B-B14F-4D97-AF65-F5344CB8AC3E}">
        <p14:creationId xmlns:p14="http://schemas.microsoft.com/office/powerpoint/2010/main" val="33261818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CFE10763-C9F3-4BF4-B951-5C5DC2F55B9D}" type="datetimeFigureOut">
              <a:rPr lang="en-GB"/>
              <a:pPr>
                <a:defRPr/>
              </a:pPr>
              <a:t>08/05/2018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Arial" panose="020B0604020202020204" pitchFamily="34" charset="0"/>
                <a:cs typeface="Arial" panose="020B0604020202020204" pitchFamily="34" charset="0"/>
              </a:defRPr>
            </a:lvl1pPr>
          </a:lstStyle>
          <a:p>
            <a:pPr>
              <a:defRPr/>
            </a:pPr>
            <a:fld id="{08F3B852-ED5F-421B-996F-E9FA34AAE935}" type="slidenum">
              <a:rPr lang="en-GB"/>
              <a:pPr>
                <a:defRPr/>
              </a:pPr>
              <a:t>‹#›</a:t>
            </a:fld>
            <a:endParaRPr lang="en-GB"/>
          </a:p>
        </p:txBody>
      </p:sp>
    </p:spTree>
    <p:extLst>
      <p:ext uri="{BB962C8B-B14F-4D97-AF65-F5344CB8AC3E}">
        <p14:creationId xmlns:p14="http://schemas.microsoft.com/office/powerpoint/2010/main" val="2290481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cs typeface="+mn-cs"/>
              </a:defRPr>
            </a:lvl1pPr>
          </a:lstStyle>
          <a:p>
            <a:pPr>
              <a:defRPr/>
            </a:pPr>
            <a:fld id="{B281BC18-A25C-44DE-93CB-700A985D2655}" type="datetimeFigureOut">
              <a:rPr lang="en-GB"/>
              <a:pPr>
                <a:defRPr/>
              </a:pPr>
              <a:t>08/05/2018</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prstClr val="black">
                    <a:tint val="75000"/>
                  </a:prstClr>
                </a:solidFill>
                <a:latin typeface="Myriad Pro"/>
                <a:cs typeface="+mn-cs"/>
              </a:defRPr>
            </a:lvl1pPr>
          </a:lstStyle>
          <a:p>
            <a:pPr>
              <a:defRPr/>
            </a:pPr>
            <a:fld id="{C3F47627-609D-49DA-AE14-497DA3B2F886}"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 id="2147483962" r:id="rId12"/>
    <p:sldLayoutId id="2147483963"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cs typeface="+mn-cs"/>
              </a:defRPr>
            </a:lvl1pPr>
          </a:lstStyle>
          <a:p>
            <a:pPr>
              <a:defRPr/>
            </a:pPr>
            <a:fld id="{12A5605A-9F98-4DD8-9CB1-8DBF93D1F8D7}" type="datetimeFigureOut">
              <a:rPr lang="en-GB"/>
              <a:pPr>
                <a:defRPr/>
              </a:pPr>
              <a:t>08/05/2018</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prstClr val="black">
                    <a:tint val="75000"/>
                  </a:prstClr>
                </a:solidFill>
                <a:latin typeface="Myriad Pro"/>
                <a:cs typeface="+mn-cs"/>
              </a:defRPr>
            </a:lvl1pPr>
          </a:lstStyle>
          <a:p>
            <a:pPr>
              <a:defRPr/>
            </a:pPr>
            <a:fld id="{2C4B5BA0-AD30-48D8-B912-611CEE14FACA}"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964" r:id="rId1"/>
    <p:sldLayoutId id="2147483965" r:id="rId2"/>
    <p:sldLayoutId id="2147483966" r:id="rId3"/>
    <p:sldLayoutId id="2147483967" r:id="rId4"/>
    <p:sldLayoutId id="2147483968" r:id="rId5"/>
    <p:sldLayoutId id="2147483969" r:id="rId6"/>
    <p:sldLayoutId id="2147483970" r:id="rId7"/>
    <p:sldLayoutId id="2147483971" r:id="rId8"/>
    <p:sldLayoutId id="2147483972" r:id="rId9"/>
    <p:sldLayoutId id="2147483973" r:id="rId10"/>
    <p:sldLayoutId id="214748397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tatscymru.llyw.cymru/Catalogue/Health-and-Social-Care/Social-Services/Childrens-Services/Children-Looked-After"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s://statswales.gov.wales/Catalogue/Health-and-Social-Care/Social-Services/Childrens-Services/Children-Looked-After"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afaeducation.org/free-dt-resources/explore-our-resources/interventions-in-the-classroom/"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www.childreninwales.org.uk/our-work/looked-children-2/"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gov.wales/statistics-and-research/children-looked-after-local-authorities/?skip=1&amp;lang=en" TargetMode="External"/><Relationship Id="rId5" Type="http://schemas.openxmlformats.org/officeDocument/2006/relationships/hyperlink" Target="https://statswales.gov.wales/Catalogue/Health-and-Social-Care/Social-Services/Childrens-Services/Children-Looked-After" TargetMode="External"/><Relationship Id="rId4" Type="http://schemas.openxmlformats.org/officeDocument/2006/relationships/hyperlink" Target="https://www.nspcc.org.uk/preventing-abuse/child-protection-system/children-in-care/legislation-policy-guid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idx="4294967295"/>
          </p:nvPr>
        </p:nvSpPr>
        <p:spPr>
          <a:xfrm>
            <a:off x="827088" y="1196975"/>
            <a:ext cx="7705725" cy="2736850"/>
          </a:xfrm>
        </p:spPr>
        <p:txBody>
          <a:bodyPr rtlCol="0">
            <a:normAutofit/>
          </a:bodyPr>
          <a:lstStyle/>
          <a:p>
            <a:pPr eaLnBrk="1" fontAlgn="auto" hangingPunct="1">
              <a:spcAft>
                <a:spcPts val="0"/>
              </a:spcAft>
              <a:defRPr/>
            </a:pPr>
            <a:r>
              <a:rPr lang="cy-GB" altLang="cy-GB" dirty="0" smtClean="0">
                <a:solidFill>
                  <a:schemeClr val="accent2">
                    <a:lumMod val="20000"/>
                    <a:lumOff val="80000"/>
                  </a:schemeClr>
                </a:solidFill>
                <a:latin typeface="Lucida Sans" pitchFamily="34" charset="0"/>
              </a:rPr>
              <a:t>Plant sy’n Derbyn Gofal</a:t>
            </a:r>
            <a:r>
              <a:rPr lang="cy-GB" altLang="cy-GB" dirty="0" smtClean="0">
                <a:solidFill>
                  <a:schemeClr val="accent2">
                    <a:lumMod val="20000"/>
                    <a:lumOff val="80000"/>
                  </a:schemeClr>
                </a:solidFill>
                <a:latin typeface="Lucida Sans" pitchFamily="34" charset="0"/>
              </a:rPr>
              <a:t/>
            </a:r>
            <a:br>
              <a:rPr lang="cy-GB" altLang="cy-GB" dirty="0" smtClean="0">
                <a:solidFill>
                  <a:schemeClr val="accent2">
                    <a:lumMod val="20000"/>
                    <a:lumOff val="80000"/>
                  </a:schemeClr>
                </a:solidFill>
                <a:latin typeface="Lucida Sans" pitchFamily="34" charset="0"/>
              </a:rPr>
            </a:br>
            <a:r>
              <a:rPr lang="cy-GB" altLang="cy-GB" dirty="0" smtClean="0">
                <a:solidFill>
                  <a:schemeClr val="accent2">
                    <a:lumMod val="20000"/>
                    <a:lumOff val="80000"/>
                  </a:schemeClr>
                </a:solidFill>
                <a:latin typeface="Lucida Sans" pitchFamily="34" charset="0"/>
              </a:rPr>
              <a:t/>
            </a:r>
            <a:br>
              <a:rPr lang="cy-GB" altLang="cy-GB" dirty="0" smtClean="0">
                <a:solidFill>
                  <a:schemeClr val="accent2">
                    <a:lumMod val="20000"/>
                    <a:lumOff val="80000"/>
                  </a:schemeClr>
                </a:solidFill>
                <a:latin typeface="Lucida Sans" pitchFamily="34" charset="0"/>
              </a:rPr>
            </a:br>
            <a:r>
              <a:rPr lang="en-GB" altLang="cy-GB" i="1" dirty="0" smtClean="0">
                <a:solidFill>
                  <a:schemeClr val="accent2">
                    <a:lumMod val="20000"/>
                    <a:lumOff val="80000"/>
                  </a:schemeClr>
                </a:solidFill>
                <a:latin typeface="Lucida Sans" pitchFamily="34" charset="0"/>
              </a:rPr>
              <a:t>Looked After Children</a:t>
            </a:r>
            <a:endParaRPr lang="cy-GB" altLang="cy-GB" i="1" dirty="0" smtClean="0">
              <a:solidFill>
                <a:schemeClr val="accent2">
                  <a:lumMod val="20000"/>
                  <a:lumOff val="80000"/>
                </a:schemeClr>
              </a:solidFill>
              <a:latin typeface="Lucida Sans" pitchFamily="34" charset="0"/>
            </a:endParaRPr>
          </a:p>
        </p:txBody>
      </p:sp>
      <p:sp>
        <p:nvSpPr>
          <p:cNvPr id="4099" name="Rectangle 4"/>
          <p:cNvSpPr>
            <a:spLocks noGrp="1" noChangeArrowheads="1"/>
          </p:cNvSpPr>
          <p:nvPr>
            <p:ph type="body" sz="half" idx="4294967295"/>
          </p:nvPr>
        </p:nvSpPr>
        <p:spPr>
          <a:xfrm>
            <a:off x="358775" y="2924175"/>
            <a:ext cx="4171950" cy="2668588"/>
          </a:xfrm>
        </p:spPr>
        <p:txBody>
          <a:bodyPr rtlCol="0">
            <a:normAutofit/>
          </a:bodyPr>
          <a:lstStyle/>
          <a:p>
            <a:pPr eaLnBrk="1" fontAlgn="auto" hangingPunct="1">
              <a:spcAft>
                <a:spcPts val="0"/>
              </a:spcAft>
              <a:buFontTx/>
              <a:buNone/>
              <a:defRPr/>
            </a:pPr>
            <a:endParaRPr lang="cy-GB" altLang="cy-GB" sz="2800" dirty="0" smtClean="0">
              <a:solidFill>
                <a:schemeClr val="accent2">
                  <a:lumMod val="20000"/>
                  <a:lumOff val="80000"/>
                </a:schemeClr>
              </a:solidFill>
              <a:latin typeface="Lucida Sans" pitchFamily="34" charset="0"/>
            </a:endParaRPr>
          </a:p>
          <a:p>
            <a:pPr eaLnBrk="1" fontAlgn="auto" hangingPunct="1">
              <a:spcAft>
                <a:spcPts val="0"/>
              </a:spcAft>
              <a:buFontTx/>
              <a:buNone/>
              <a:defRPr/>
            </a:pPr>
            <a:endParaRPr lang="cy-GB" altLang="cy-GB" sz="2800" dirty="0" smtClean="0">
              <a:solidFill>
                <a:schemeClr val="accent2">
                  <a:lumMod val="20000"/>
                  <a:lumOff val="80000"/>
                </a:schemeClr>
              </a:solidFill>
              <a:latin typeface="Lucida Sans" pitchFamily="34" charset="0"/>
            </a:endParaRPr>
          </a:p>
          <a:p>
            <a:pPr eaLnBrk="1" fontAlgn="auto" hangingPunct="1">
              <a:spcAft>
                <a:spcPts val="0"/>
              </a:spcAft>
              <a:buFontTx/>
              <a:buNone/>
              <a:defRPr/>
            </a:pPr>
            <a:endParaRPr lang="cy-GB" altLang="cy-GB" sz="2800" dirty="0">
              <a:solidFill>
                <a:schemeClr val="accent2">
                  <a:lumMod val="20000"/>
                  <a:lumOff val="80000"/>
                </a:schemeClr>
              </a:solidFill>
              <a:latin typeface="Lucida Sans" pitchFamily="34" charset="0"/>
            </a:endParaRPr>
          </a:p>
        </p:txBody>
      </p:sp>
      <p:sp>
        <p:nvSpPr>
          <p:cNvPr id="4100" name="Rectangle 5"/>
          <p:cNvSpPr>
            <a:spLocks noGrp="1" noChangeArrowheads="1"/>
          </p:cNvSpPr>
          <p:nvPr>
            <p:ph type="body" sz="half" idx="4294967295"/>
          </p:nvPr>
        </p:nvSpPr>
        <p:spPr>
          <a:xfrm>
            <a:off x="4572000" y="3284538"/>
            <a:ext cx="3810000" cy="2308225"/>
          </a:xfrm>
        </p:spPr>
        <p:txBody>
          <a:bodyPr rtlCol="0">
            <a:normAutofit/>
          </a:bodyPr>
          <a:lstStyle/>
          <a:p>
            <a:pPr eaLnBrk="1" fontAlgn="auto" hangingPunct="1">
              <a:spcAft>
                <a:spcPts val="0"/>
              </a:spcAft>
              <a:buFontTx/>
              <a:buNone/>
              <a:defRPr/>
            </a:pPr>
            <a:endParaRPr lang="cy-GB" altLang="cy-GB" sz="2800" i="1" dirty="0" smtClean="0">
              <a:solidFill>
                <a:schemeClr val="accent2">
                  <a:lumMod val="20000"/>
                  <a:lumOff val="80000"/>
                </a:schemeClr>
              </a:solidFill>
              <a:latin typeface="Lucida Sans" pitchFamily="34" charset="0"/>
            </a:endParaRPr>
          </a:p>
          <a:p>
            <a:pPr eaLnBrk="1" fontAlgn="auto" hangingPunct="1">
              <a:spcAft>
                <a:spcPts val="0"/>
              </a:spcAft>
              <a:buFontTx/>
              <a:buNone/>
              <a:defRPr/>
            </a:pPr>
            <a:endParaRPr lang="cy-GB" altLang="cy-GB" sz="2800" i="1" dirty="0" smtClean="0">
              <a:solidFill>
                <a:schemeClr val="accent2">
                  <a:lumMod val="20000"/>
                  <a:lumOff val="80000"/>
                </a:schemeClr>
              </a:solidFill>
              <a:latin typeface="Lucida Sans" pitchFamily="34" charset="0"/>
            </a:endParaRPr>
          </a:p>
          <a:p>
            <a:pPr eaLnBrk="1" fontAlgn="auto" hangingPunct="1">
              <a:spcAft>
                <a:spcPts val="0"/>
              </a:spcAft>
              <a:buFontTx/>
              <a:buNone/>
              <a:defRPr/>
            </a:pPr>
            <a:endParaRPr lang="cy-GB" altLang="cy-GB" sz="2800" i="1" dirty="0">
              <a:solidFill>
                <a:schemeClr val="accent2">
                  <a:lumMod val="20000"/>
                  <a:lumOff val="80000"/>
                </a:schemeClr>
              </a:solidFill>
              <a:latin typeface="Lucida Sans" pitchFamily="34" charset="0"/>
            </a:endParaRPr>
          </a:p>
          <a:p>
            <a:pPr eaLnBrk="1" fontAlgn="auto" hangingPunct="1">
              <a:spcAft>
                <a:spcPts val="0"/>
              </a:spcAft>
              <a:buFontTx/>
              <a:buNone/>
              <a:defRPr/>
            </a:pPr>
            <a:endParaRPr lang="cy-GB" altLang="cy-GB" sz="2800" dirty="0" smtClean="0">
              <a:latin typeface="Lucida Sans" pitchFamily="34" charset="0"/>
            </a:endParaRPr>
          </a:p>
          <a:p>
            <a:pPr eaLnBrk="1" fontAlgn="auto" hangingPunct="1">
              <a:spcAft>
                <a:spcPts val="0"/>
              </a:spcAft>
              <a:buFontTx/>
              <a:buNone/>
              <a:defRPr/>
            </a:pPr>
            <a:endParaRPr lang="cy-GB" altLang="cy-GB" dirty="0" smtClean="0">
              <a:latin typeface="Lucida Sans"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922337"/>
          </a:xfrm>
        </p:spPr>
        <p:txBody>
          <a:bodyPr rtlCol="0">
            <a:normAutofit fontScale="90000"/>
          </a:bodyPr>
          <a:lstStyle/>
          <a:p>
            <a:pPr eaLnBrk="1" fontAlgn="auto" hangingPunct="1">
              <a:spcAft>
                <a:spcPts val="0"/>
              </a:spcAft>
              <a:defRPr/>
            </a:pPr>
            <a:r>
              <a:rPr lang="cy-GB" sz="3200" dirty="0" smtClean="0">
                <a:latin typeface="Lucida Sans" panose="020B0602030504020204" pitchFamily="34" charset="0"/>
              </a:rPr>
              <a:t>Cynnwys y ddarlith</a:t>
            </a:r>
            <a:br>
              <a:rPr lang="cy-GB" sz="3200" dirty="0" smtClean="0">
                <a:latin typeface="Lucida Sans" panose="020B0602030504020204" pitchFamily="34" charset="0"/>
              </a:rPr>
            </a:br>
            <a:r>
              <a:rPr lang="cy-GB" sz="3200" dirty="0" smtClean="0">
                <a:solidFill>
                  <a:srgbClr val="0000FF"/>
                </a:solidFill>
                <a:latin typeface="Lucida Sans" panose="020B0602030504020204" pitchFamily="34" charset="0"/>
              </a:rPr>
              <a:t>Content of lecture</a:t>
            </a:r>
            <a:endParaRPr lang="cy-GB" sz="3200" dirty="0">
              <a:solidFill>
                <a:srgbClr val="0000FF"/>
              </a:solidFill>
              <a:latin typeface="Lucida Sans" panose="020B0602030504020204" pitchFamily="34" charset="0"/>
            </a:endParaRPr>
          </a:p>
        </p:txBody>
      </p:sp>
      <p:sp>
        <p:nvSpPr>
          <p:cNvPr id="4099" name="Rectangle 4"/>
          <p:cNvSpPr>
            <a:spLocks noGrp="1" noChangeArrowheads="1"/>
          </p:cNvSpPr>
          <p:nvPr>
            <p:ph sz="half" idx="1"/>
          </p:nvPr>
        </p:nvSpPr>
        <p:spPr>
          <a:xfrm>
            <a:off x="457200" y="1196975"/>
            <a:ext cx="4038600" cy="4392613"/>
          </a:xfrm>
        </p:spPr>
        <p:txBody>
          <a:bodyPr rtlCol="0">
            <a:normAutofit/>
          </a:bodyPr>
          <a:lstStyle/>
          <a:p>
            <a:pPr eaLnBrk="1" fontAlgn="auto" hangingPunct="1">
              <a:spcAft>
                <a:spcPts val="0"/>
              </a:spcAft>
              <a:defRPr/>
            </a:pPr>
            <a:r>
              <a:rPr lang="cy-GB" sz="2400" dirty="0" smtClean="0">
                <a:latin typeface="Lucida Sans" panose="020B0602040502020204" pitchFamily="34" charset="0"/>
              </a:rPr>
              <a:t>Diffiniadau</a:t>
            </a:r>
            <a:endParaRPr lang="cy-GB" sz="2400" dirty="0">
              <a:latin typeface="Lucida Sans" panose="020B0602040502020204" pitchFamily="34" charset="0"/>
            </a:endParaRPr>
          </a:p>
          <a:p>
            <a:pPr eaLnBrk="1" fontAlgn="auto" hangingPunct="1">
              <a:spcAft>
                <a:spcPts val="0"/>
              </a:spcAft>
              <a:defRPr/>
            </a:pPr>
            <a:r>
              <a:rPr lang="cy-GB" sz="2400" dirty="0" smtClean="0">
                <a:latin typeface="Lucida Sans" panose="020B0602040502020204" pitchFamily="34" charset="0"/>
              </a:rPr>
              <a:t>Ystadegau</a:t>
            </a:r>
          </a:p>
          <a:p>
            <a:pPr eaLnBrk="1" fontAlgn="auto" hangingPunct="1">
              <a:spcAft>
                <a:spcPts val="0"/>
              </a:spcAft>
              <a:defRPr/>
            </a:pPr>
            <a:r>
              <a:rPr lang="cy-GB" sz="2400" dirty="0" smtClean="0">
                <a:latin typeface="Lucida Sans" panose="020B0602040502020204" pitchFamily="34" charset="0"/>
              </a:rPr>
              <a:t>Deddfwriaeth/Polisi</a:t>
            </a:r>
            <a:endParaRPr lang="cy-GB" sz="2400" dirty="0">
              <a:latin typeface="Lucida Sans" panose="020B0602040502020204" pitchFamily="34" charset="0"/>
            </a:endParaRPr>
          </a:p>
          <a:p>
            <a:pPr eaLnBrk="1" fontAlgn="auto" hangingPunct="1">
              <a:spcAft>
                <a:spcPts val="0"/>
              </a:spcAft>
              <a:defRPr/>
            </a:pPr>
            <a:r>
              <a:rPr lang="cy-GB" sz="2400" dirty="0" smtClean="0">
                <a:latin typeface="Lucida Sans" panose="020B0602040502020204" pitchFamily="34" charset="0"/>
              </a:rPr>
              <a:t>Goblygiadau</a:t>
            </a:r>
          </a:p>
          <a:p>
            <a:pPr eaLnBrk="1" fontAlgn="auto" hangingPunct="1">
              <a:spcAft>
                <a:spcPts val="0"/>
              </a:spcAft>
              <a:defRPr/>
            </a:pPr>
            <a:r>
              <a:rPr lang="cy-GB" sz="2400" dirty="0" smtClean="0">
                <a:latin typeface="Lucida Sans" panose="020B0602040502020204" pitchFamily="34" charset="0"/>
              </a:rPr>
              <a:t>Ymyrraeth gynnar</a:t>
            </a:r>
          </a:p>
          <a:p>
            <a:pPr eaLnBrk="1" fontAlgn="auto" hangingPunct="1">
              <a:spcAft>
                <a:spcPts val="0"/>
              </a:spcAft>
              <a:defRPr/>
            </a:pPr>
            <a:r>
              <a:rPr lang="cy-GB" sz="2400" dirty="0" smtClean="0">
                <a:latin typeface="Lucida Sans" panose="020B0602040502020204" pitchFamily="34" charset="0"/>
              </a:rPr>
              <a:t>Strategaethau</a:t>
            </a:r>
            <a:endParaRPr lang="cy-GB" sz="2400" dirty="0">
              <a:latin typeface="Lucida Sans" panose="020B0602040502020204" pitchFamily="34" charset="0"/>
            </a:endParaRPr>
          </a:p>
          <a:p>
            <a:pPr eaLnBrk="1" fontAlgn="auto" hangingPunct="1">
              <a:spcAft>
                <a:spcPts val="0"/>
              </a:spcAft>
              <a:defRPr/>
            </a:pPr>
            <a:r>
              <a:rPr lang="cy-GB" sz="2400" dirty="0" smtClean="0">
                <a:latin typeface="Lucida Sans" panose="020B0602040502020204" pitchFamily="34" charset="0"/>
              </a:rPr>
              <a:t>Ymchwil/</a:t>
            </a:r>
            <a:r>
              <a:rPr lang="cy-GB" sz="2400" dirty="0" smtClean="0">
                <a:latin typeface="Lucida Sans" panose="020B0602040502020204" pitchFamily="34" charset="0"/>
              </a:rPr>
              <a:t>Darllen </a:t>
            </a:r>
            <a:r>
              <a:rPr lang="cy-GB" sz="2400" dirty="0">
                <a:latin typeface="Lucida Sans" panose="020B0602040502020204" pitchFamily="34" charset="0"/>
              </a:rPr>
              <a:t>pellach</a:t>
            </a:r>
          </a:p>
          <a:p>
            <a:pPr marL="0" indent="0">
              <a:buFont typeface="Arial" panose="020B0604020202020204" pitchFamily="34" charset="0"/>
              <a:buNone/>
              <a:defRPr/>
            </a:pPr>
            <a:endParaRPr lang="cy-GB" sz="2000" kern="0" dirty="0">
              <a:solidFill>
                <a:srgbClr val="000000"/>
              </a:solidFill>
              <a:latin typeface="Lucida Sans" pitchFamily="34" charset="0"/>
              <a:ea typeface="ＭＳ Ｐゴシック" charset="-128"/>
            </a:endParaRPr>
          </a:p>
          <a:p>
            <a:pPr marL="0" indent="0">
              <a:buFont typeface="Arial" panose="020B0604020202020204" pitchFamily="34" charset="0"/>
              <a:buNone/>
              <a:defRPr/>
            </a:pPr>
            <a:endParaRPr lang="cy-GB" sz="2000" kern="0" dirty="0" smtClean="0">
              <a:solidFill>
                <a:srgbClr val="000000"/>
              </a:solidFill>
              <a:latin typeface="Lucida Sans" pitchFamily="34" charset="0"/>
              <a:ea typeface="ＭＳ Ｐゴシック" charset="-128"/>
            </a:endParaRPr>
          </a:p>
        </p:txBody>
      </p:sp>
      <p:sp>
        <p:nvSpPr>
          <p:cNvPr id="4100" name="Rectangle 5"/>
          <p:cNvSpPr>
            <a:spLocks noGrp="1" noChangeArrowheads="1"/>
          </p:cNvSpPr>
          <p:nvPr>
            <p:ph sz="half" idx="2"/>
          </p:nvPr>
        </p:nvSpPr>
        <p:spPr>
          <a:xfrm>
            <a:off x="4648200" y="1196975"/>
            <a:ext cx="4038600" cy="5500688"/>
          </a:xfrm>
        </p:spPr>
        <p:txBody>
          <a:bodyPr rtlCol="0">
            <a:normAutofit/>
          </a:bodyPr>
          <a:lstStyle/>
          <a:p>
            <a:pPr>
              <a:buFontTx/>
              <a:buChar char="•"/>
              <a:defRPr/>
            </a:pPr>
            <a:r>
              <a:rPr lang="en-GB" sz="2400" kern="0" dirty="0" smtClean="0">
                <a:solidFill>
                  <a:srgbClr val="0000FF"/>
                </a:solidFill>
                <a:latin typeface="Lucida Sans" panose="020B0602040502020204" pitchFamily="34" charset="0"/>
                <a:ea typeface="MS PGothic" pitchFamily="34" charset="-128"/>
              </a:rPr>
              <a:t>Definitions</a:t>
            </a:r>
            <a:endParaRPr lang="en-GB" sz="2400" kern="0" dirty="0">
              <a:solidFill>
                <a:srgbClr val="0000FF"/>
              </a:solidFill>
              <a:latin typeface="Lucida Sans" panose="020B0602040502020204" pitchFamily="34" charset="0"/>
              <a:ea typeface="MS PGothic" pitchFamily="34" charset="-128"/>
            </a:endParaRPr>
          </a:p>
          <a:p>
            <a:pPr>
              <a:buFontTx/>
              <a:buChar char="•"/>
              <a:defRPr/>
            </a:pPr>
            <a:r>
              <a:rPr lang="en-GB" sz="2400" kern="0" dirty="0" smtClean="0">
                <a:solidFill>
                  <a:srgbClr val="0000FF"/>
                </a:solidFill>
                <a:latin typeface="Lucida Sans" panose="020B0602040502020204" pitchFamily="34" charset="0"/>
                <a:ea typeface="MS PGothic" pitchFamily="34" charset="-128"/>
              </a:rPr>
              <a:t>Statistics</a:t>
            </a:r>
            <a:endParaRPr lang="en-GB" sz="2400" kern="0" dirty="0">
              <a:solidFill>
                <a:srgbClr val="0000FF"/>
              </a:solidFill>
              <a:latin typeface="Lucida Sans" panose="020B0602040502020204" pitchFamily="34" charset="0"/>
              <a:ea typeface="MS PGothic" pitchFamily="34" charset="-128"/>
            </a:endParaRPr>
          </a:p>
          <a:p>
            <a:pPr>
              <a:buFontTx/>
              <a:buChar char="•"/>
              <a:defRPr/>
            </a:pPr>
            <a:r>
              <a:rPr lang="en-GB" sz="2400" kern="0" dirty="0" smtClean="0">
                <a:solidFill>
                  <a:srgbClr val="0000FF"/>
                </a:solidFill>
                <a:latin typeface="Lucida Sans" panose="020B0602040502020204" pitchFamily="34" charset="0"/>
                <a:ea typeface="MS PGothic" pitchFamily="34" charset="-128"/>
              </a:rPr>
              <a:t>Legislation/Policy</a:t>
            </a:r>
          </a:p>
          <a:p>
            <a:pPr>
              <a:buFontTx/>
              <a:buChar char="•"/>
              <a:defRPr/>
            </a:pPr>
            <a:r>
              <a:rPr lang="en-GB" sz="2400" kern="0" dirty="0" smtClean="0">
                <a:solidFill>
                  <a:srgbClr val="0000FF"/>
                </a:solidFill>
                <a:latin typeface="Lucida Sans" panose="020B0602040502020204" pitchFamily="34" charset="0"/>
                <a:ea typeface="MS PGothic" pitchFamily="34" charset="-128"/>
              </a:rPr>
              <a:t>Implications</a:t>
            </a:r>
          </a:p>
          <a:p>
            <a:pPr>
              <a:buFontTx/>
              <a:buChar char="•"/>
              <a:defRPr/>
            </a:pPr>
            <a:r>
              <a:rPr lang="en-GB" sz="2400" kern="0" dirty="0" smtClean="0">
                <a:solidFill>
                  <a:srgbClr val="0000FF"/>
                </a:solidFill>
                <a:latin typeface="Lucida Sans" panose="020B0602040502020204" pitchFamily="34" charset="0"/>
                <a:ea typeface="MS PGothic" pitchFamily="34" charset="-128"/>
              </a:rPr>
              <a:t>Early intervention</a:t>
            </a:r>
            <a:endParaRPr lang="en-GB" sz="2400" kern="0" dirty="0">
              <a:solidFill>
                <a:srgbClr val="0000FF"/>
              </a:solidFill>
              <a:latin typeface="Lucida Sans" panose="020B0602040502020204" pitchFamily="34" charset="0"/>
              <a:ea typeface="MS PGothic" pitchFamily="34" charset="-128"/>
            </a:endParaRPr>
          </a:p>
          <a:p>
            <a:pPr>
              <a:buFontTx/>
              <a:buChar char="•"/>
              <a:defRPr/>
            </a:pPr>
            <a:r>
              <a:rPr lang="en-GB" sz="2400" kern="0" dirty="0" smtClean="0">
                <a:solidFill>
                  <a:srgbClr val="0000FF"/>
                </a:solidFill>
                <a:latin typeface="Lucida Sans" panose="020B0602040502020204" pitchFamily="34" charset="0"/>
                <a:ea typeface="MS PGothic" pitchFamily="34" charset="-128"/>
              </a:rPr>
              <a:t>Strategies </a:t>
            </a:r>
          </a:p>
          <a:p>
            <a:pPr>
              <a:buFontTx/>
              <a:buChar char="•"/>
              <a:defRPr/>
            </a:pPr>
            <a:r>
              <a:rPr lang="en-GB" sz="2400" kern="0" dirty="0" smtClean="0">
                <a:solidFill>
                  <a:srgbClr val="0000FF"/>
                </a:solidFill>
                <a:latin typeface="Lucida Sans" panose="020B0602040502020204" pitchFamily="34" charset="0"/>
                <a:ea typeface="MS PGothic" pitchFamily="34" charset="-128"/>
              </a:rPr>
              <a:t>Research/Further reading</a:t>
            </a:r>
            <a:endParaRPr lang="cy-GB" sz="2400" kern="0" dirty="0">
              <a:solidFill>
                <a:srgbClr val="0000FF"/>
              </a:solidFill>
              <a:latin typeface="Lucida Sans" panose="020B0602040502020204" pitchFamily="34" charset="0"/>
              <a:ea typeface="MS PGothic" pitchFamily="34" charset="-128"/>
            </a:endParaRPr>
          </a:p>
          <a:p>
            <a:pPr marL="0" indent="0">
              <a:buFont typeface="Arial" panose="020B0604020202020204" pitchFamily="34" charset="0"/>
              <a:buNone/>
              <a:defRPr/>
            </a:pPr>
            <a:endParaRPr lang="cy-GB" altLang="cy-GB" sz="2400" dirty="0" smtClean="0">
              <a:latin typeface="Lucida Sans"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57200" y="274638"/>
            <a:ext cx="8229600" cy="634082"/>
          </a:xfrm>
        </p:spPr>
        <p:txBody>
          <a:bodyPr/>
          <a:lstStyle/>
          <a:p>
            <a:pPr eaLnBrk="1" hangingPunct="1">
              <a:defRPr/>
            </a:pPr>
            <a:r>
              <a:rPr lang="en-GB" altLang="en-US" sz="4000" kern="0" dirty="0" err="1" smtClean="0">
                <a:solidFill>
                  <a:srgbClr val="0000FF"/>
                </a:solidFill>
                <a:latin typeface="Lucida Sans" panose="020B0602030504020204" pitchFamily="34" charset="0"/>
              </a:rPr>
              <a:t>Diffiniad</a:t>
            </a:r>
            <a:endParaRPr lang="en-US" altLang="en-US" sz="3200" dirty="0" smtClean="0">
              <a:solidFill>
                <a:srgbClr val="0000FF"/>
              </a:solidFill>
              <a:latin typeface="Lucida Sans" panose="020B0602030504020204" pitchFamily="34" charset="0"/>
            </a:endParaRPr>
          </a:p>
        </p:txBody>
      </p:sp>
      <p:sp>
        <p:nvSpPr>
          <p:cNvPr id="46083" name="Content Placeholder 2"/>
          <p:cNvSpPr>
            <a:spLocks noGrp="1"/>
          </p:cNvSpPr>
          <p:nvPr>
            <p:ph idx="1"/>
          </p:nvPr>
        </p:nvSpPr>
        <p:spPr>
          <a:xfrm>
            <a:off x="107504" y="1052736"/>
            <a:ext cx="8784976" cy="4536504"/>
          </a:xfrm>
        </p:spPr>
        <p:txBody>
          <a:bodyPr/>
          <a:lstStyle/>
          <a:p>
            <a:pPr eaLnBrk="1" hangingPunct="1">
              <a:buNone/>
              <a:defRPr/>
            </a:pPr>
            <a:r>
              <a:rPr lang="en-GB" sz="2200" dirty="0" smtClean="0">
                <a:latin typeface="Lucida Sans" panose="020B0602030504020204" pitchFamily="34" charset="0"/>
              </a:rPr>
              <a:t>“</a:t>
            </a:r>
            <a:r>
              <a:rPr lang="en-GB" sz="2200" dirty="0">
                <a:latin typeface="Lucida Sans" panose="020B0602030504020204" pitchFamily="34" charset="0"/>
              </a:rPr>
              <a:t>Mae plant sy’n </a:t>
            </a:r>
            <a:r>
              <a:rPr lang="en-GB" sz="2200" dirty="0" err="1">
                <a:latin typeface="Lucida Sans" panose="020B0602030504020204" pitchFamily="34" charset="0"/>
              </a:rPr>
              <a:t>derbyn</a:t>
            </a:r>
            <a:r>
              <a:rPr lang="en-GB" sz="2200" dirty="0">
                <a:latin typeface="Lucida Sans" panose="020B0602030504020204" pitchFamily="34" charset="0"/>
              </a:rPr>
              <a:t> </a:t>
            </a:r>
            <a:r>
              <a:rPr lang="en-GB" sz="2200" dirty="0" err="1">
                <a:latin typeface="Lucida Sans" panose="020B0602030504020204" pitchFamily="34" charset="0"/>
              </a:rPr>
              <a:t>gofal</a:t>
            </a:r>
            <a:r>
              <a:rPr lang="en-GB" sz="2200" dirty="0">
                <a:latin typeface="Lucida Sans" panose="020B0602030504020204" pitchFamily="34" charset="0"/>
              </a:rPr>
              <a:t> a </a:t>
            </a:r>
            <a:r>
              <a:rPr lang="en-GB" sz="2200" dirty="0" err="1">
                <a:latin typeface="Lucida Sans" panose="020B0602030504020204" pitchFamily="34" charset="0"/>
              </a:rPr>
              <a:t>phlant</a:t>
            </a:r>
            <a:r>
              <a:rPr lang="en-GB" sz="2200" dirty="0">
                <a:latin typeface="Lucida Sans" panose="020B0602030504020204" pitchFamily="34" charset="0"/>
              </a:rPr>
              <a:t> sy’n </a:t>
            </a:r>
            <a:r>
              <a:rPr lang="en-GB" sz="2200" dirty="0" err="1">
                <a:latin typeface="Lucida Sans" panose="020B0602030504020204" pitchFamily="34" charset="0"/>
              </a:rPr>
              <a:t>gadael</a:t>
            </a:r>
            <a:r>
              <a:rPr lang="en-GB" sz="2200" dirty="0">
                <a:latin typeface="Lucida Sans" panose="020B0602030504020204" pitchFamily="34" charset="0"/>
              </a:rPr>
              <a:t> </a:t>
            </a:r>
            <a:r>
              <a:rPr lang="en-GB" sz="2200" dirty="0" err="1">
                <a:latin typeface="Lucida Sans" panose="020B0602030504020204" pitchFamily="34" charset="0"/>
              </a:rPr>
              <a:t>gofal</a:t>
            </a:r>
            <a:r>
              <a:rPr lang="en-GB" sz="2200" dirty="0">
                <a:latin typeface="Lucida Sans" panose="020B0602030504020204" pitchFamily="34" charset="0"/>
              </a:rPr>
              <a:t> yn aros yn un o’r </a:t>
            </a:r>
            <a:r>
              <a:rPr lang="en-GB" sz="2200" dirty="0" err="1">
                <a:latin typeface="Lucida Sans" panose="020B0602030504020204" pitchFamily="34" charset="0"/>
              </a:rPr>
              <a:t>grwpiau</a:t>
            </a:r>
            <a:r>
              <a:rPr lang="en-GB" sz="2200" dirty="0">
                <a:latin typeface="Lucida Sans" panose="020B0602030504020204" pitchFamily="34" charset="0"/>
              </a:rPr>
              <a:t> </a:t>
            </a:r>
            <a:r>
              <a:rPr lang="en-GB" sz="2200" dirty="0" err="1">
                <a:latin typeface="Lucida Sans" panose="020B0602030504020204" pitchFamily="34" charset="0"/>
              </a:rPr>
              <a:t>mwyaf</a:t>
            </a:r>
            <a:r>
              <a:rPr lang="en-GB" sz="2200" dirty="0">
                <a:latin typeface="Lucida Sans" panose="020B0602030504020204" pitchFamily="34" charset="0"/>
              </a:rPr>
              <a:t> </a:t>
            </a:r>
            <a:r>
              <a:rPr lang="en-GB" sz="2200" dirty="0" err="1">
                <a:latin typeface="Lucida Sans" panose="020B0602030504020204" pitchFamily="34" charset="0"/>
              </a:rPr>
              <a:t>agored</a:t>
            </a:r>
            <a:r>
              <a:rPr lang="en-GB" sz="2200" dirty="0">
                <a:latin typeface="Lucida Sans" panose="020B0602030504020204" pitchFamily="34" charset="0"/>
              </a:rPr>
              <a:t> </a:t>
            </a:r>
            <a:r>
              <a:rPr lang="en-GB" sz="2200" dirty="0" err="1">
                <a:latin typeface="Lucida Sans" panose="020B0602030504020204" pitchFamily="34" charset="0"/>
              </a:rPr>
              <a:t>i</a:t>
            </a:r>
            <a:r>
              <a:rPr lang="en-GB" sz="2200" dirty="0">
                <a:latin typeface="Lucida Sans" panose="020B0602030504020204" pitchFamily="34" charset="0"/>
              </a:rPr>
              <a:t> </a:t>
            </a:r>
            <a:r>
              <a:rPr lang="en-GB" sz="2200" dirty="0" err="1">
                <a:latin typeface="Lucida Sans" panose="020B0602030504020204" pitchFamily="34" charset="0"/>
              </a:rPr>
              <a:t>niwed</a:t>
            </a:r>
            <a:r>
              <a:rPr lang="en-GB" sz="2200" dirty="0">
                <a:latin typeface="Lucida Sans" panose="020B0602030504020204" pitchFamily="34" charset="0"/>
              </a:rPr>
              <a:t> yn </a:t>
            </a:r>
            <a:r>
              <a:rPr lang="en-GB" sz="2200" dirty="0" err="1">
                <a:latin typeface="Lucida Sans" panose="020B0602030504020204" pitchFamily="34" charset="0"/>
              </a:rPr>
              <a:t>ein</a:t>
            </a:r>
            <a:r>
              <a:rPr lang="en-GB" sz="2200" dirty="0">
                <a:latin typeface="Lucida Sans" panose="020B0602030504020204" pitchFamily="34" charset="0"/>
              </a:rPr>
              <a:t> </a:t>
            </a:r>
            <a:r>
              <a:rPr lang="en-GB" sz="2200" dirty="0" err="1">
                <a:latin typeface="Lucida Sans" panose="020B0602030504020204" pitchFamily="34" charset="0"/>
              </a:rPr>
              <a:t>cymdeithas</a:t>
            </a:r>
            <a:r>
              <a:rPr lang="en-GB" sz="2200" dirty="0">
                <a:latin typeface="Lucida Sans" panose="020B0602030504020204" pitchFamily="34" charset="0"/>
              </a:rPr>
              <a:t>.  Mae </a:t>
            </a:r>
            <a:r>
              <a:rPr lang="en-GB" sz="2200" dirty="0" err="1">
                <a:latin typeface="Lucida Sans" panose="020B0602030504020204" pitchFamily="34" charset="0"/>
              </a:rPr>
              <a:t>nifer</a:t>
            </a:r>
            <a:r>
              <a:rPr lang="en-GB" sz="2200" dirty="0">
                <a:latin typeface="Lucida Sans" panose="020B0602030504020204" pitchFamily="34" charset="0"/>
              </a:rPr>
              <a:t> y plant sy’n </a:t>
            </a:r>
            <a:r>
              <a:rPr lang="en-GB" sz="2200" dirty="0" err="1">
                <a:latin typeface="Lucida Sans" panose="020B0602030504020204" pitchFamily="34" charset="0"/>
              </a:rPr>
              <a:t>destun</a:t>
            </a:r>
            <a:r>
              <a:rPr lang="en-GB" sz="2200" dirty="0">
                <a:latin typeface="Lucida Sans" panose="020B0602030504020204" pitchFamily="34" charset="0"/>
              </a:rPr>
              <a:t> </a:t>
            </a:r>
            <a:r>
              <a:rPr lang="en-GB" sz="2200" dirty="0" err="1">
                <a:latin typeface="Lucida Sans" panose="020B0602030504020204" pitchFamily="34" charset="0"/>
              </a:rPr>
              <a:t>gweithrediadau</a:t>
            </a:r>
            <a:r>
              <a:rPr lang="en-GB" sz="2200" dirty="0">
                <a:latin typeface="Lucida Sans" panose="020B0602030504020204" pitchFamily="34" charset="0"/>
              </a:rPr>
              <a:t> </a:t>
            </a:r>
            <a:r>
              <a:rPr lang="en-GB" sz="2200" dirty="0" err="1">
                <a:latin typeface="Lucida Sans" panose="020B0602030504020204" pitchFamily="34" charset="0"/>
              </a:rPr>
              <a:t>gofal</a:t>
            </a:r>
            <a:r>
              <a:rPr lang="en-GB" sz="2200" dirty="0">
                <a:latin typeface="Lucida Sans" panose="020B0602030504020204" pitchFamily="34" charset="0"/>
              </a:rPr>
              <a:t> wedi </a:t>
            </a:r>
            <a:r>
              <a:rPr lang="en-GB" sz="2200" dirty="0" err="1">
                <a:latin typeface="Lucida Sans" panose="020B0602030504020204" pitchFamily="34" charset="0"/>
              </a:rPr>
              <a:t>cynyddu</a:t>
            </a:r>
            <a:r>
              <a:rPr lang="en-GB" sz="2200" dirty="0">
                <a:latin typeface="Lucida Sans" panose="020B0602030504020204" pitchFamily="34" charset="0"/>
              </a:rPr>
              <a:t> </a:t>
            </a:r>
            <a:r>
              <a:rPr lang="en-GB" sz="2200" dirty="0" err="1">
                <a:latin typeface="Lucida Sans" panose="020B0602030504020204" pitchFamily="34" charset="0"/>
              </a:rPr>
              <a:t>dros</a:t>
            </a:r>
            <a:r>
              <a:rPr lang="en-GB" sz="2200" dirty="0">
                <a:latin typeface="Lucida Sans" panose="020B0602030504020204" pitchFamily="34" charset="0"/>
              </a:rPr>
              <a:t> y </a:t>
            </a:r>
            <a:r>
              <a:rPr lang="en-GB" sz="2200" dirty="0" err="1">
                <a:latin typeface="Lucida Sans" panose="020B0602030504020204" pitchFamily="34" charset="0"/>
              </a:rPr>
              <a:t>blynyddoedd</a:t>
            </a:r>
            <a:r>
              <a:rPr lang="en-GB" sz="2200" dirty="0">
                <a:latin typeface="Lucida Sans" panose="020B0602030504020204" pitchFamily="34" charset="0"/>
              </a:rPr>
              <a:t> </a:t>
            </a:r>
            <a:r>
              <a:rPr lang="en-GB" sz="2200" dirty="0" err="1">
                <a:latin typeface="Lucida Sans" panose="020B0602030504020204" pitchFamily="34" charset="0"/>
              </a:rPr>
              <a:t>diwethaf</a:t>
            </a:r>
            <a:r>
              <a:rPr lang="en-GB" sz="2200" dirty="0">
                <a:latin typeface="Lucida Sans" panose="020B0602030504020204" pitchFamily="34" charset="0"/>
              </a:rPr>
              <a:t> </a:t>
            </a:r>
            <a:r>
              <a:rPr lang="en-GB" sz="2200" dirty="0" err="1">
                <a:latin typeface="Lucida Sans" panose="020B0602030504020204" pitchFamily="34" charset="0"/>
              </a:rPr>
              <a:t>gyda’r</a:t>
            </a:r>
            <a:r>
              <a:rPr lang="en-GB" sz="2200" dirty="0">
                <a:latin typeface="Lucida Sans" panose="020B0602030504020204" pitchFamily="34" charset="0"/>
              </a:rPr>
              <a:t> </a:t>
            </a:r>
            <a:r>
              <a:rPr lang="en-GB" sz="2200" dirty="0" err="1">
                <a:latin typeface="Lucida Sans" panose="020B0602030504020204" pitchFamily="34" charset="0"/>
              </a:rPr>
              <a:t>mwyafrif</a:t>
            </a:r>
            <a:r>
              <a:rPr lang="en-GB" sz="2200" dirty="0">
                <a:latin typeface="Lucida Sans" panose="020B0602030504020204" pitchFamily="34" charset="0"/>
              </a:rPr>
              <a:t> yn mynd </a:t>
            </a:r>
            <a:r>
              <a:rPr lang="en-GB" sz="2200" dirty="0" err="1">
                <a:latin typeface="Lucida Sans" panose="020B0602030504020204" pitchFamily="34" charset="0"/>
              </a:rPr>
              <a:t>i</a:t>
            </a:r>
            <a:r>
              <a:rPr lang="en-GB" sz="2200" dirty="0">
                <a:latin typeface="Lucida Sans" panose="020B0602030504020204" pitchFamily="34" charset="0"/>
              </a:rPr>
              <a:t> mewn </a:t>
            </a:r>
            <a:r>
              <a:rPr lang="en-GB" sz="2200" dirty="0" err="1">
                <a:latin typeface="Lucida Sans" panose="020B0602030504020204" pitchFamily="34" charset="0"/>
              </a:rPr>
              <a:t>i</a:t>
            </a:r>
            <a:r>
              <a:rPr lang="en-GB" sz="2200" dirty="0">
                <a:latin typeface="Lucida Sans" panose="020B0602030504020204" pitchFamily="34" charset="0"/>
              </a:rPr>
              <a:t> </a:t>
            </a:r>
            <a:r>
              <a:rPr lang="en-GB" sz="2200" dirty="0" err="1">
                <a:latin typeface="Lucida Sans" panose="020B0602030504020204" pitchFamily="34" charset="0"/>
              </a:rPr>
              <a:t>ofal</a:t>
            </a:r>
            <a:r>
              <a:rPr lang="en-GB" sz="2200" dirty="0">
                <a:latin typeface="Lucida Sans" panose="020B0602030504020204" pitchFamily="34" charset="0"/>
              </a:rPr>
              <a:t> </a:t>
            </a:r>
            <a:r>
              <a:rPr lang="en-GB" sz="2200" dirty="0" err="1">
                <a:latin typeface="Lucida Sans" panose="020B0602030504020204" pitchFamily="34" charset="0"/>
              </a:rPr>
              <a:t>oherwydd</a:t>
            </a:r>
            <a:r>
              <a:rPr lang="en-GB" sz="2200" dirty="0">
                <a:latin typeface="Lucida Sans" panose="020B0602030504020204" pitchFamily="34" charset="0"/>
              </a:rPr>
              <a:t> </a:t>
            </a:r>
            <a:r>
              <a:rPr lang="en-GB" sz="2200" dirty="0" err="1">
                <a:latin typeface="Lucida Sans" panose="020B0602030504020204" pitchFamily="34" charset="0"/>
              </a:rPr>
              <a:t>camdriniaeth</a:t>
            </a:r>
            <a:r>
              <a:rPr lang="en-GB" sz="2200" dirty="0">
                <a:latin typeface="Lucida Sans" panose="020B0602030504020204" pitchFamily="34" charset="0"/>
              </a:rPr>
              <a:t> </a:t>
            </a:r>
            <a:r>
              <a:rPr lang="en-GB" sz="2200" dirty="0" err="1">
                <a:latin typeface="Lucida Sans" panose="020B0602030504020204" pitchFamily="34" charset="0"/>
              </a:rPr>
              <a:t>neu</a:t>
            </a:r>
            <a:r>
              <a:rPr lang="en-GB" sz="2200" dirty="0">
                <a:latin typeface="Lucida Sans" panose="020B0602030504020204" pitchFamily="34" charset="0"/>
              </a:rPr>
              <a:t> </a:t>
            </a:r>
            <a:r>
              <a:rPr lang="en-GB" sz="2200" dirty="0" err="1" smtClean="0">
                <a:latin typeface="Lucida Sans" panose="020B0602030504020204" pitchFamily="34" charset="0"/>
              </a:rPr>
              <a:t>esgeulustod</a:t>
            </a:r>
            <a:r>
              <a:rPr lang="en-GB" sz="2200" dirty="0" smtClean="0">
                <a:latin typeface="Lucida Sans" panose="020B0602030504020204" pitchFamily="34" charset="0"/>
              </a:rPr>
              <a:t>.</a:t>
            </a:r>
            <a:r>
              <a:rPr lang="en-GB" sz="2200" dirty="0">
                <a:latin typeface="Lucida Sans" panose="020B0602030504020204" pitchFamily="34" charset="0"/>
              </a:rPr>
              <a:t> </a:t>
            </a:r>
            <a:r>
              <a:rPr lang="en-GB" sz="2200" dirty="0" err="1" smtClean="0">
                <a:latin typeface="Lucida Sans" panose="020B0602030504020204" pitchFamily="34" charset="0"/>
              </a:rPr>
              <a:t>O’u</a:t>
            </a:r>
            <a:r>
              <a:rPr lang="en-GB" sz="2200" dirty="0" smtClean="0">
                <a:latin typeface="Lucida Sans" panose="020B0602030504020204" pitchFamily="34" charset="0"/>
              </a:rPr>
              <a:t> </a:t>
            </a:r>
            <a:r>
              <a:rPr lang="en-GB" sz="2200" dirty="0" err="1">
                <a:latin typeface="Lucida Sans" panose="020B0602030504020204" pitchFamily="34" charset="0"/>
              </a:rPr>
              <a:t>cymharu</a:t>
            </a:r>
            <a:r>
              <a:rPr lang="en-GB" sz="2200" dirty="0">
                <a:latin typeface="Lucida Sans" panose="020B0602030504020204" pitchFamily="34" charset="0"/>
              </a:rPr>
              <a:t> </a:t>
            </a:r>
            <a:r>
              <a:rPr lang="en-GB" sz="2200" dirty="0" err="1">
                <a:latin typeface="Lucida Sans" panose="020B0602030504020204" pitchFamily="34" charset="0"/>
              </a:rPr>
              <a:t>â’u</a:t>
            </a:r>
            <a:r>
              <a:rPr lang="en-GB" sz="2200" dirty="0">
                <a:latin typeface="Lucida Sans" panose="020B0602030504020204" pitchFamily="34" charset="0"/>
              </a:rPr>
              <a:t> </a:t>
            </a:r>
            <a:r>
              <a:rPr lang="en-GB" sz="2200" dirty="0" err="1">
                <a:latin typeface="Lucida Sans" panose="020B0602030504020204" pitchFamily="34" charset="0"/>
              </a:rPr>
              <a:t>cymheiriaid</a:t>
            </a:r>
            <a:r>
              <a:rPr lang="en-GB" sz="2200" dirty="0">
                <a:latin typeface="Lucida Sans" panose="020B0602030504020204" pitchFamily="34" charset="0"/>
              </a:rPr>
              <a:t>, </a:t>
            </a:r>
            <a:r>
              <a:rPr lang="en-GB" sz="2200" dirty="0" err="1">
                <a:latin typeface="Lucida Sans" panose="020B0602030504020204" pitchFamily="34" charset="0"/>
              </a:rPr>
              <a:t>mae</a:t>
            </a:r>
            <a:r>
              <a:rPr lang="en-GB" sz="2200" dirty="0">
                <a:latin typeface="Lucida Sans" panose="020B0602030504020204" pitchFamily="34" charset="0"/>
              </a:rPr>
              <a:t> gan </a:t>
            </a:r>
            <a:r>
              <a:rPr lang="en-GB" sz="2200" dirty="0" err="1">
                <a:latin typeface="Lucida Sans" panose="020B0602030504020204" pitchFamily="34" charset="0"/>
              </a:rPr>
              <a:t>blant</a:t>
            </a:r>
            <a:r>
              <a:rPr lang="en-GB" sz="2200" dirty="0">
                <a:latin typeface="Lucida Sans" panose="020B0602030504020204" pitchFamily="34" charset="0"/>
              </a:rPr>
              <a:t> sy’n </a:t>
            </a:r>
            <a:r>
              <a:rPr lang="en-GB" sz="2200" dirty="0" err="1">
                <a:latin typeface="Lucida Sans" panose="020B0602030504020204" pitchFamily="34" charset="0"/>
              </a:rPr>
              <a:t>derbyn</a:t>
            </a:r>
            <a:r>
              <a:rPr lang="en-GB" sz="2200" dirty="0">
                <a:latin typeface="Lucida Sans" panose="020B0602030504020204" pitchFamily="34" charset="0"/>
              </a:rPr>
              <a:t> </a:t>
            </a:r>
            <a:r>
              <a:rPr lang="en-GB" sz="2200" dirty="0" err="1">
                <a:latin typeface="Lucida Sans" panose="020B0602030504020204" pitchFamily="34" charset="0"/>
              </a:rPr>
              <a:t>gofal</a:t>
            </a:r>
            <a:r>
              <a:rPr lang="en-GB" sz="2200" dirty="0">
                <a:latin typeface="Lucida Sans" panose="020B0602030504020204" pitchFamily="34" charset="0"/>
              </a:rPr>
              <a:t> </a:t>
            </a:r>
            <a:r>
              <a:rPr lang="en-GB" sz="2200" dirty="0" err="1">
                <a:latin typeface="Lucida Sans" panose="020B0602030504020204" pitchFamily="34" charset="0"/>
              </a:rPr>
              <a:t>ganlyniadau</a:t>
            </a:r>
            <a:r>
              <a:rPr lang="en-GB" sz="2200" dirty="0">
                <a:latin typeface="Lucida Sans" panose="020B0602030504020204" pitchFamily="34" charset="0"/>
              </a:rPr>
              <a:t> gwaith yn </a:t>
            </a:r>
            <a:r>
              <a:rPr lang="en-GB" sz="2200" dirty="0" err="1">
                <a:latin typeface="Lucida Sans" panose="020B0602030504020204" pitchFamily="34" charset="0"/>
              </a:rPr>
              <a:t>gyffredinol</a:t>
            </a:r>
            <a:r>
              <a:rPr lang="en-GB" sz="2200" dirty="0">
                <a:latin typeface="Lucida Sans" panose="020B0602030504020204" pitchFamily="34" charset="0"/>
              </a:rPr>
              <a:t> mewn </a:t>
            </a:r>
            <a:r>
              <a:rPr lang="en-GB" sz="2200" dirty="0" err="1">
                <a:latin typeface="Lucida Sans" panose="020B0602030504020204" pitchFamily="34" charset="0"/>
              </a:rPr>
              <a:t>perthynas</a:t>
            </a:r>
            <a:r>
              <a:rPr lang="en-GB" sz="2200" dirty="0">
                <a:latin typeface="Lucida Sans" panose="020B0602030504020204" pitchFamily="34" charset="0"/>
              </a:rPr>
              <a:t> </a:t>
            </a:r>
            <a:r>
              <a:rPr lang="en-GB" sz="2200" dirty="0" err="1">
                <a:latin typeface="Lucida Sans" panose="020B0602030504020204" pitchFamily="34" charset="0"/>
              </a:rPr>
              <a:t>â’u</a:t>
            </a:r>
            <a:r>
              <a:rPr lang="en-GB" sz="2200" dirty="0">
                <a:latin typeface="Lucida Sans" panose="020B0602030504020204" pitchFamily="34" charset="0"/>
              </a:rPr>
              <a:t> </a:t>
            </a:r>
            <a:r>
              <a:rPr lang="en-GB" sz="2200" dirty="0" err="1">
                <a:latin typeface="Lucida Sans" panose="020B0602030504020204" pitchFamily="34" charset="0"/>
              </a:rPr>
              <a:t>haddysg</a:t>
            </a:r>
            <a:r>
              <a:rPr lang="en-GB" sz="2200" dirty="0">
                <a:latin typeface="Lucida Sans" panose="020B0602030504020204" pitchFamily="34" charset="0"/>
              </a:rPr>
              <a:t> </a:t>
            </a:r>
            <a:r>
              <a:rPr lang="en-GB" sz="2200" dirty="0" err="1">
                <a:latin typeface="Lucida Sans" panose="020B0602030504020204" pitchFamily="34" charset="0"/>
              </a:rPr>
              <a:t>a’u</a:t>
            </a:r>
            <a:r>
              <a:rPr lang="en-GB" sz="2200" dirty="0">
                <a:latin typeface="Lucida Sans" panose="020B0602030504020204" pitchFamily="34" charset="0"/>
              </a:rPr>
              <a:t> </a:t>
            </a:r>
            <a:r>
              <a:rPr lang="en-GB" sz="2200" dirty="0" err="1">
                <a:latin typeface="Lucida Sans" panose="020B0602030504020204" pitchFamily="34" charset="0"/>
              </a:rPr>
              <a:t>hiechyd</a:t>
            </a:r>
            <a:r>
              <a:rPr lang="en-GB" sz="2200" dirty="0">
                <a:latin typeface="Lucida Sans" panose="020B0602030504020204" pitchFamily="34" charset="0"/>
              </a:rPr>
              <a:t> meddwl gyda </a:t>
            </a:r>
            <a:r>
              <a:rPr lang="en-GB" sz="2200" dirty="0" err="1">
                <a:latin typeface="Lucida Sans" panose="020B0602030504020204" pitchFamily="34" charset="0"/>
              </a:rPr>
              <a:t>llawer</a:t>
            </a:r>
            <a:r>
              <a:rPr lang="en-GB" sz="2200" dirty="0">
                <a:latin typeface="Lucida Sans" panose="020B0602030504020204" pitchFamily="34" charset="0"/>
              </a:rPr>
              <a:t> </a:t>
            </a:r>
            <a:r>
              <a:rPr lang="en-GB" sz="2200" dirty="0" err="1">
                <a:latin typeface="Lucida Sans" panose="020B0602030504020204" pitchFamily="34" charset="0"/>
              </a:rPr>
              <a:t>ohonynt</a:t>
            </a:r>
            <a:r>
              <a:rPr lang="en-GB" sz="2200" dirty="0">
                <a:latin typeface="Lucida Sans" panose="020B0602030504020204" pitchFamily="34" charset="0"/>
              </a:rPr>
              <a:t> yn </a:t>
            </a:r>
            <a:r>
              <a:rPr lang="en-GB" sz="2200" dirty="0" err="1">
                <a:latin typeface="Lucida Sans" panose="020B0602030504020204" pitchFamily="34" charset="0"/>
              </a:rPr>
              <a:t>dioddef</a:t>
            </a:r>
            <a:r>
              <a:rPr lang="en-GB" sz="2200" dirty="0">
                <a:latin typeface="Lucida Sans" panose="020B0602030504020204" pitchFamily="34" charset="0"/>
              </a:rPr>
              <a:t> </a:t>
            </a:r>
            <a:r>
              <a:rPr lang="en-GB" sz="2200" dirty="0" err="1">
                <a:latin typeface="Lucida Sans" panose="020B0602030504020204" pitchFamily="34" charset="0"/>
              </a:rPr>
              <a:t>unigedd</a:t>
            </a:r>
            <a:r>
              <a:rPr lang="en-GB" sz="2200" dirty="0">
                <a:latin typeface="Lucida Sans" panose="020B0602030504020204" pitchFamily="34" charset="0"/>
              </a:rPr>
              <a:t> ac yn </a:t>
            </a:r>
            <a:r>
              <a:rPr lang="en-GB" sz="2200" dirty="0" err="1">
                <a:latin typeface="Lucida Sans" panose="020B0602030504020204" pitchFamily="34" charset="0"/>
              </a:rPr>
              <a:t>parhau’n</a:t>
            </a:r>
            <a:r>
              <a:rPr lang="en-GB" sz="2200" dirty="0">
                <a:latin typeface="Lucida Sans" panose="020B0602030504020204" pitchFamily="34" charset="0"/>
              </a:rPr>
              <a:t> </a:t>
            </a:r>
            <a:r>
              <a:rPr lang="en-GB" sz="2200" dirty="0" err="1">
                <a:latin typeface="Lucida Sans" panose="020B0602030504020204" pitchFamily="34" charset="0"/>
              </a:rPr>
              <a:t>agored</a:t>
            </a:r>
            <a:r>
              <a:rPr lang="en-GB" sz="2200" dirty="0">
                <a:latin typeface="Lucida Sans" panose="020B0602030504020204" pitchFamily="34" charset="0"/>
              </a:rPr>
              <a:t> </a:t>
            </a:r>
            <a:r>
              <a:rPr lang="en-GB" sz="2200" dirty="0" err="1">
                <a:latin typeface="Lucida Sans" panose="020B0602030504020204" pitchFamily="34" charset="0"/>
              </a:rPr>
              <a:t>i</a:t>
            </a:r>
            <a:r>
              <a:rPr lang="en-GB" sz="2200" dirty="0">
                <a:latin typeface="Lucida Sans" panose="020B0602030504020204" pitchFamily="34" charset="0"/>
              </a:rPr>
              <a:t> </a:t>
            </a:r>
            <a:r>
              <a:rPr lang="en-GB" sz="2200" dirty="0" err="1">
                <a:latin typeface="Lucida Sans" panose="020B0602030504020204" pitchFamily="34" charset="0"/>
              </a:rPr>
              <a:t>niwed</a:t>
            </a:r>
            <a:r>
              <a:rPr lang="en-GB" sz="2200" dirty="0">
                <a:latin typeface="Lucida Sans" panose="020B0602030504020204" pitchFamily="34" charset="0"/>
              </a:rPr>
              <a:t> </a:t>
            </a:r>
            <a:r>
              <a:rPr lang="en-GB" sz="2200" dirty="0" err="1">
                <a:latin typeface="Lucida Sans" panose="020B0602030504020204" pitchFamily="34" charset="0"/>
              </a:rPr>
              <a:t>tra</a:t>
            </a:r>
            <a:r>
              <a:rPr lang="en-GB" sz="2200" dirty="0">
                <a:latin typeface="Lucida Sans" panose="020B0602030504020204" pitchFamily="34" charset="0"/>
              </a:rPr>
              <a:t> </a:t>
            </a:r>
            <a:r>
              <a:rPr lang="en-GB" sz="2200" dirty="0" err="1">
                <a:latin typeface="Lucida Sans" panose="020B0602030504020204" pitchFamily="34" charset="0"/>
              </a:rPr>
              <a:t>byddant</a:t>
            </a:r>
            <a:r>
              <a:rPr lang="en-GB" sz="2200" dirty="0">
                <a:latin typeface="Lucida Sans" panose="020B0602030504020204" pitchFamily="34" charset="0"/>
              </a:rPr>
              <a:t> mewn </a:t>
            </a:r>
            <a:r>
              <a:rPr lang="en-GB" sz="2200" dirty="0" err="1">
                <a:latin typeface="Lucida Sans" panose="020B0602030504020204" pitchFamily="34" charset="0"/>
              </a:rPr>
              <a:t>gofal</a:t>
            </a:r>
            <a:r>
              <a:rPr lang="en-GB" sz="2200" dirty="0" smtClean="0">
                <a:latin typeface="Lucida Sans" panose="020B0602030504020204" pitchFamily="34" charset="0"/>
              </a:rPr>
              <a:t>. </a:t>
            </a:r>
            <a:r>
              <a:rPr lang="en-GB" sz="2200" dirty="0" err="1">
                <a:latin typeface="Lucida Sans" panose="020B0602030504020204" pitchFamily="34" charset="0"/>
              </a:rPr>
              <a:t>Er</a:t>
            </a:r>
            <a:r>
              <a:rPr lang="en-GB" sz="2200" dirty="0">
                <a:latin typeface="Lucida Sans" panose="020B0602030504020204" pitchFamily="34" charset="0"/>
              </a:rPr>
              <a:t> i’r system </a:t>
            </a:r>
            <a:r>
              <a:rPr lang="en-GB" sz="2200" dirty="0" err="1">
                <a:latin typeface="Lucida Sans" panose="020B0602030504020204" pitchFamily="34" charset="0"/>
              </a:rPr>
              <a:t>ofal</a:t>
            </a:r>
            <a:r>
              <a:rPr lang="en-GB" sz="2200" dirty="0">
                <a:latin typeface="Lucida Sans" panose="020B0602030504020204" pitchFamily="34" charset="0"/>
              </a:rPr>
              <a:t> </a:t>
            </a:r>
            <a:r>
              <a:rPr lang="en-GB" sz="2200" dirty="0" err="1">
                <a:latin typeface="Lucida Sans" panose="020B0602030504020204" pitchFamily="34" charset="0"/>
              </a:rPr>
              <a:t>wella</a:t>
            </a:r>
            <a:r>
              <a:rPr lang="en-GB" sz="2200" dirty="0">
                <a:latin typeface="Lucida Sans" panose="020B0602030504020204" pitchFamily="34" charset="0"/>
              </a:rPr>
              <a:t>, </a:t>
            </a:r>
            <a:r>
              <a:rPr lang="en-GB" sz="2200" dirty="0" err="1">
                <a:latin typeface="Lucida Sans" panose="020B0602030504020204" pitchFamily="34" charset="0"/>
              </a:rPr>
              <a:t>mae</a:t>
            </a:r>
            <a:r>
              <a:rPr lang="en-GB" sz="2200" dirty="0">
                <a:latin typeface="Lucida Sans" panose="020B0602030504020204" pitchFamily="34" charset="0"/>
              </a:rPr>
              <a:t> </a:t>
            </a:r>
            <a:r>
              <a:rPr lang="en-GB" sz="2200" dirty="0" err="1">
                <a:latin typeface="Lucida Sans" panose="020B0602030504020204" pitchFamily="34" charset="0"/>
              </a:rPr>
              <a:t>llawer</a:t>
            </a:r>
            <a:r>
              <a:rPr lang="en-GB" sz="2200" dirty="0">
                <a:latin typeface="Lucida Sans" panose="020B0602030504020204" pitchFamily="34" charset="0"/>
              </a:rPr>
              <a:t> o </a:t>
            </a:r>
            <a:r>
              <a:rPr lang="en-GB" sz="2200" dirty="0" err="1">
                <a:latin typeface="Lucida Sans" panose="020B0602030504020204" pitchFamily="34" charset="0"/>
              </a:rPr>
              <a:t>bobl</a:t>
            </a:r>
            <a:r>
              <a:rPr lang="en-GB" sz="2200" dirty="0">
                <a:latin typeface="Lucida Sans" panose="020B0602030504020204" pitchFamily="34" charset="0"/>
              </a:rPr>
              <a:t> </a:t>
            </a:r>
            <a:r>
              <a:rPr lang="en-GB" sz="2200" dirty="0" err="1">
                <a:latin typeface="Lucida Sans" panose="020B0602030504020204" pitchFamily="34" charset="0"/>
              </a:rPr>
              <a:t>ifanc</a:t>
            </a:r>
            <a:r>
              <a:rPr lang="en-GB" sz="2200" dirty="0">
                <a:latin typeface="Lucida Sans" panose="020B0602030504020204" pitchFamily="34" charset="0"/>
              </a:rPr>
              <a:t> yn mynd </a:t>
            </a:r>
            <a:r>
              <a:rPr lang="en-GB" sz="2200" dirty="0" err="1">
                <a:latin typeface="Lucida Sans" panose="020B0602030504020204" pitchFamily="34" charset="0"/>
              </a:rPr>
              <a:t>ymlaen</a:t>
            </a:r>
            <a:r>
              <a:rPr lang="en-GB" sz="2200" dirty="0">
                <a:latin typeface="Lucida Sans" panose="020B0602030504020204" pitchFamily="34" charset="0"/>
              </a:rPr>
              <a:t> </a:t>
            </a:r>
            <a:r>
              <a:rPr lang="en-GB" sz="2200" dirty="0" err="1">
                <a:latin typeface="Lucida Sans" panose="020B0602030504020204" pitchFamily="34" charset="0"/>
              </a:rPr>
              <a:t>i</a:t>
            </a:r>
            <a:r>
              <a:rPr lang="en-GB" sz="2200" dirty="0">
                <a:latin typeface="Lucida Sans" panose="020B0602030504020204" pitchFamily="34" charset="0"/>
              </a:rPr>
              <a:t> </a:t>
            </a:r>
            <a:r>
              <a:rPr lang="en-GB" sz="2200" dirty="0" err="1">
                <a:latin typeface="Lucida Sans" panose="020B0602030504020204" pitchFamily="34" charset="0"/>
              </a:rPr>
              <a:t>brofiad</a:t>
            </a:r>
            <a:r>
              <a:rPr lang="en-GB" sz="2200" dirty="0">
                <a:latin typeface="Lucida Sans" panose="020B0602030504020204" pitchFamily="34" charset="0"/>
              </a:rPr>
              <a:t> </a:t>
            </a:r>
            <a:r>
              <a:rPr lang="en-GB" sz="2200" dirty="0" err="1">
                <a:latin typeface="Lucida Sans" panose="020B0602030504020204" pitchFamily="34" charset="0"/>
              </a:rPr>
              <a:t>gwael</a:t>
            </a:r>
            <a:r>
              <a:rPr lang="en-GB" sz="2200" dirty="0">
                <a:latin typeface="Lucida Sans" panose="020B0602030504020204" pitchFamily="34" charset="0"/>
              </a:rPr>
              <a:t> wrth </a:t>
            </a:r>
            <a:r>
              <a:rPr lang="en-GB" sz="2200" dirty="0" err="1">
                <a:latin typeface="Lucida Sans" panose="020B0602030504020204" pitchFamily="34" charset="0"/>
              </a:rPr>
              <a:t>ymadael</a:t>
            </a:r>
            <a:r>
              <a:rPr lang="en-GB" sz="2200" dirty="0">
                <a:latin typeface="Lucida Sans" panose="020B0602030504020204" pitchFamily="34" charset="0"/>
              </a:rPr>
              <a:t> â </a:t>
            </a:r>
            <a:r>
              <a:rPr lang="en-GB" sz="2200" dirty="0" err="1">
                <a:latin typeface="Lucida Sans" panose="020B0602030504020204" pitchFamily="34" charset="0"/>
              </a:rPr>
              <a:t>gofal</a:t>
            </a:r>
            <a:r>
              <a:rPr lang="en-GB" sz="2200" dirty="0">
                <a:latin typeface="Lucida Sans" panose="020B0602030504020204" pitchFamily="34" charset="0"/>
              </a:rPr>
              <a:t> gan </a:t>
            </a:r>
            <a:r>
              <a:rPr lang="en-GB" sz="2200" dirty="0" err="1">
                <a:latin typeface="Lucida Sans" panose="020B0602030504020204" pitchFamily="34" charset="0"/>
              </a:rPr>
              <a:t>gynnwys</a:t>
            </a:r>
            <a:r>
              <a:rPr lang="en-GB" sz="2200" dirty="0">
                <a:latin typeface="Lucida Sans" panose="020B0602030504020204" pitchFamily="34" charset="0"/>
              </a:rPr>
              <a:t> </a:t>
            </a:r>
            <a:r>
              <a:rPr lang="en-GB" sz="2200" dirty="0" err="1">
                <a:latin typeface="Lucida Sans" panose="020B0602030504020204" pitchFamily="34" charset="0"/>
              </a:rPr>
              <a:t>problemau</a:t>
            </a:r>
            <a:r>
              <a:rPr lang="en-GB" sz="2200" dirty="0">
                <a:latin typeface="Lucida Sans" panose="020B0602030504020204" pitchFamily="34" charset="0"/>
              </a:rPr>
              <a:t> mewn </a:t>
            </a:r>
            <a:r>
              <a:rPr lang="en-GB" sz="2200" dirty="0" err="1">
                <a:latin typeface="Lucida Sans" panose="020B0602030504020204" pitchFamily="34" charset="0"/>
              </a:rPr>
              <a:t>perthynas</a:t>
            </a:r>
            <a:r>
              <a:rPr lang="en-GB" sz="2200" dirty="0">
                <a:latin typeface="Lucida Sans" panose="020B0602030504020204" pitchFamily="34" charset="0"/>
              </a:rPr>
              <a:t> â </a:t>
            </a:r>
            <a:r>
              <a:rPr lang="en-GB" sz="2200" dirty="0" err="1">
                <a:latin typeface="Lucida Sans" panose="020B0602030504020204" pitchFamily="34" charset="0"/>
              </a:rPr>
              <a:t>thlodi</a:t>
            </a:r>
            <a:r>
              <a:rPr lang="en-GB" sz="2200" dirty="0">
                <a:latin typeface="Lucida Sans" panose="020B0602030504020204" pitchFamily="34" charset="0"/>
              </a:rPr>
              <a:t>, tai a </a:t>
            </a:r>
            <a:r>
              <a:rPr lang="en-GB" sz="2200" dirty="0" err="1" smtClean="0">
                <a:latin typeface="Lucida Sans" panose="020B0602030504020204" pitchFamily="34" charset="0"/>
              </a:rPr>
              <a:t>chyflogaeth</a:t>
            </a:r>
            <a:r>
              <a:rPr lang="en-GB" altLang="en-US" sz="2200" i="1" kern="0" dirty="0" smtClean="0">
                <a:solidFill>
                  <a:srgbClr val="000000"/>
                </a:solidFill>
                <a:latin typeface="Lucida Sans" panose="020B0602030504020204" pitchFamily="34" charset="0"/>
              </a:rPr>
              <a:t>,”                                     </a:t>
            </a:r>
            <a:r>
              <a:rPr lang="en-GB" altLang="en-US" sz="1600" kern="0" dirty="0" smtClean="0">
                <a:solidFill>
                  <a:srgbClr val="000000"/>
                </a:solidFill>
                <a:latin typeface="Lucida Sans" panose="020B0602030504020204" pitchFamily="34" charset="0"/>
              </a:rPr>
              <a:t>(</a:t>
            </a:r>
            <a:r>
              <a:rPr lang="en-GB" altLang="en-US" sz="1600" kern="0" dirty="0" smtClean="0">
                <a:solidFill>
                  <a:srgbClr val="000000"/>
                </a:solidFill>
                <a:latin typeface="Lucida Sans" panose="020B0602030504020204" pitchFamily="34" charset="0"/>
              </a:rPr>
              <a:t>Plant </a:t>
            </a:r>
            <a:r>
              <a:rPr lang="en-GB" altLang="en-US" sz="1600" kern="0" dirty="0" err="1" smtClean="0">
                <a:solidFill>
                  <a:srgbClr val="000000"/>
                </a:solidFill>
                <a:latin typeface="Lucida Sans" panose="020B0602030504020204" pitchFamily="34" charset="0"/>
              </a:rPr>
              <a:t>yng</a:t>
            </a:r>
            <a:r>
              <a:rPr lang="en-GB" altLang="en-US" sz="1600" kern="0" dirty="0" smtClean="0">
                <a:solidFill>
                  <a:srgbClr val="000000"/>
                </a:solidFill>
                <a:latin typeface="Lucida Sans" panose="020B0602030504020204" pitchFamily="34" charset="0"/>
              </a:rPr>
              <a:t> </a:t>
            </a:r>
            <a:r>
              <a:rPr lang="en-GB" altLang="en-US" sz="1600" kern="0" dirty="0" err="1" smtClean="0">
                <a:solidFill>
                  <a:srgbClr val="000000"/>
                </a:solidFill>
                <a:latin typeface="Lucida Sans" panose="020B0602030504020204" pitchFamily="34" charset="0"/>
              </a:rPr>
              <a:t>Nghymru</a:t>
            </a:r>
            <a:r>
              <a:rPr lang="en-GB" altLang="en-US" sz="1600" kern="0" dirty="0" smtClean="0">
                <a:solidFill>
                  <a:srgbClr val="000000"/>
                </a:solidFill>
                <a:latin typeface="Lucida Sans" panose="020B0602030504020204" pitchFamily="34" charset="0"/>
              </a:rPr>
              <a:t>, 2014).</a:t>
            </a:r>
            <a:endParaRPr lang="en-GB" altLang="en-US" sz="1600" kern="0" dirty="0" smtClean="0">
              <a:solidFill>
                <a:srgbClr val="000000"/>
              </a:solidFill>
              <a:latin typeface="Lucida Sans" panose="020B0602030504020204" pitchFamily="34" charset="0"/>
            </a:endParaRPr>
          </a:p>
          <a:p>
            <a:pPr marL="0" indent="0" eaLnBrk="1" hangingPunct="1">
              <a:buFont typeface="Arial" panose="020B0604020202020204" pitchFamily="34" charset="0"/>
              <a:buNone/>
              <a:defRPr/>
            </a:pPr>
            <a:endParaRPr lang="en-US" altLang="en-US" sz="1800" dirty="0" smtClean="0">
              <a:latin typeface="Lucida Sans" panose="020B060203050402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57200" y="274638"/>
            <a:ext cx="8229600" cy="634082"/>
          </a:xfrm>
        </p:spPr>
        <p:txBody>
          <a:bodyPr/>
          <a:lstStyle/>
          <a:p>
            <a:pPr eaLnBrk="1" hangingPunct="1">
              <a:defRPr/>
            </a:pPr>
            <a:r>
              <a:rPr lang="en-GB" altLang="en-US" sz="4000" kern="0" dirty="0" smtClean="0">
                <a:solidFill>
                  <a:srgbClr val="0000FF"/>
                </a:solidFill>
                <a:latin typeface="Lucida Sans" panose="020B0602030504020204" pitchFamily="34" charset="0"/>
              </a:rPr>
              <a:t>Definition</a:t>
            </a:r>
            <a:endParaRPr lang="en-US" altLang="en-US" sz="3200" dirty="0" smtClean="0">
              <a:solidFill>
                <a:srgbClr val="0000FF"/>
              </a:solidFill>
              <a:latin typeface="Lucida Sans" panose="020B0602030504020204" pitchFamily="34" charset="0"/>
            </a:endParaRPr>
          </a:p>
        </p:txBody>
      </p:sp>
      <p:sp>
        <p:nvSpPr>
          <p:cNvPr id="46083" name="Content Placeholder 2"/>
          <p:cNvSpPr>
            <a:spLocks noGrp="1"/>
          </p:cNvSpPr>
          <p:nvPr>
            <p:ph idx="1"/>
          </p:nvPr>
        </p:nvSpPr>
        <p:spPr>
          <a:xfrm>
            <a:off x="107504" y="1052736"/>
            <a:ext cx="8784976" cy="4536504"/>
          </a:xfrm>
        </p:spPr>
        <p:txBody>
          <a:bodyPr/>
          <a:lstStyle/>
          <a:p>
            <a:pPr eaLnBrk="1" hangingPunct="1">
              <a:buNone/>
              <a:defRPr/>
            </a:pPr>
            <a:r>
              <a:rPr lang="en-GB" sz="2200" dirty="0" smtClean="0">
                <a:latin typeface="Lucida Sans" panose="020B0602030504020204" pitchFamily="34" charset="0"/>
              </a:rPr>
              <a:t>“Looked </a:t>
            </a:r>
            <a:r>
              <a:rPr lang="en-GB" sz="2200" dirty="0">
                <a:latin typeface="Lucida Sans" panose="020B0602030504020204" pitchFamily="34" charset="0"/>
              </a:rPr>
              <a:t>after children and children leaving state care remain one of the most vulnerable groups in our society.  The number of children subject to care proceedings has increased over recent years with the majority entering care due to abuse or </a:t>
            </a:r>
            <a:r>
              <a:rPr lang="en-GB" sz="2200" dirty="0" smtClean="0">
                <a:latin typeface="Lucida Sans" panose="020B0602030504020204" pitchFamily="34" charset="0"/>
              </a:rPr>
              <a:t>neglect. Compared </a:t>
            </a:r>
            <a:r>
              <a:rPr lang="en-GB" sz="2200" dirty="0">
                <a:latin typeface="Lucida Sans" panose="020B0602030504020204" pitchFamily="34" charset="0"/>
              </a:rPr>
              <a:t>with their peers, looked after children generally have poorer outcomes in relation to their education and mental health with many experiencing isolation and continued vulnerability whilst in care. </a:t>
            </a:r>
            <a:r>
              <a:rPr lang="en-GB" sz="2200" dirty="0" smtClean="0">
                <a:latin typeface="Lucida Sans" panose="020B0602030504020204" pitchFamily="34" charset="0"/>
              </a:rPr>
              <a:t>Despite </a:t>
            </a:r>
            <a:r>
              <a:rPr lang="en-GB" sz="2200" dirty="0">
                <a:latin typeface="Lucida Sans" panose="020B0602030504020204" pitchFamily="34" charset="0"/>
              </a:rPr>
              <a:t>improvement in the care system, many young people go on to have poor experience when leaving care including problems in relation to poverty, housing and employment</a:t>
            </a:r>
            <a:r>
              <a:rPr lang="en-GB" altLang="en-US" sz="2200" i="1" kern="0" dirty="0" smtClean="0">
                <a:solidFill>
                  <a:srgbClr val="000000"/>
                </a:solidFill>
                <a:latin typeface="Lucida Sans" panose="020B0602030504020204" pitchFamily="34" charset="0"/>
              </a:rPr>
              <a:t>,”</a:t>
            </a:r>
            <a:endParaRPr lang="en-GB" altLang="en-US" sz="1800" i="1" kern="0" dirty="0">
              <a:solidFill>
                <a:srgbClr val="000000"/>
              </a:solidFill>
              <a:latin typeface="Lucida Sans" panose="020B0602030504020204" pitchFamily="34" charset="0"/>
            </a:endParaRPr>
          </a:p>
          <a:p>
            <a:pPr eaLnBrk="1" hangingPunct="1">
              <a:buNone/>
              <a:defRPr/>
            </a:pPr>
            <a:endParaRPr lang="en-GB" altLang="en-US" sz="1800" i="1" kern="0" dirty="0">
              <a:solidFill>
                <a:srgbClr val="000000"/>
              </a:solidFill>
              <a:latin typeface="Lucida Sans" panose="020B0602030504020204" pitchFamily="34" charset="0"/>
            </a:endParaRPr>
          </a:p>
          <a:p>
            <a:pPr algn="r" eaLnBrk="1" hangingPunct="1">
              <a:buFont typeface="Arial" panose="020B0604020202020204" pitchFamily="34" charset="0"/>
              <a:buNone/>
              <a:defRPr/>
            </a:pPr>
            <a:r>
              <a:rPr lang="en-GB" altLang="en-US" sz="1600" kern="0" dirty="0" smtClean="0">
                <a:solidFill>
                  <a:srgbClr val="000000"/>
                </a:solidFill>
                <a:latin typeface="Lucida Sans" panose="020B0602030504020204" pitchFamily="34" charset="0"/>
              </a:rPr>
              <a:t>(Children in Wales, 2014).</a:t>
            </a:r>
            <a:endParaRPr lang="en-GB" altLang="en-US" sz="1600" kern="0" dirty="0" smtClean="0">
              <a:solidFill>
                <a:srgbClr val="000000"/>
              </a:solidFill>
              <a:latin typeface="Lucida Sans" panose="020B0602030504020204" pitchFamily="34" charset="0"/>
            </a:endParaRPr>
          </a:p>
          <a:p>
            <a:pPr marL="0" indent="0" eaLnBrk="1" hangingPunct="1">
              <a:buFont typeface="Arial" panose="020B0604020202020204" pitchFamily="34" charset="0"/>
              <a:buNone/>
              <a:defRPr/>
            </a:pPr>
            <a:endParaRPr lang="en-US" altLang="en-US" sz="1800" dirty="0" smtClean="0">
              <a:latin typeface="Lucida Sans" panose="020B0602030504020204" pitchFamily="34" charset="0"/>
            </a:endParaRPr>
          </a:p>
        </p:txBody>
      </p:sp>
    </p:spTree>
    <p:extLst>
      <p:ext uri="{BB962C8B-B14F-4D97-AF65-F5344CB8AC3E}">
        <p14:creationId xmlns:p14="http://schemas.microsoft.com/office/powerpoint/2010/main" val="536007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22275" y="0"/>
            <a:ext cx="8229600" cy="1143000"/>
          </a:xfrm>
        </p:spPr>
        <p:txBody>
          <a:bodyPr/>
          <a:lstStyle/>
          <a:p>
            <a:pPr eaLnBrk="1" hangingPunct="1">
              <a:defRPr/>
            </a:pPr>
            <a:r>
              <a:rPr lang="cy-GB" altLang="en-US" sz="3200" kern="0" dirty="0" smtClean="0">
                <a:latin typeface="Lucida Sans" panose="020B0602030504020204" pitchFamily="34" charset="0"/>
              </a:rPr>
              <a:t>Ystadegau</a:t>
            </a:r>
            <a:r>
              <a:rPr lang="cy-GB" altLang="en-US" sz="3200" kern="0" dirty="0">
                <a:latin typeface="Lucida Sans" panose="020B0602030504020204" pitchFamily="34" charset="0"/>
              </a:rPr>
              <a:t/>
            </a:r>
            <a:br>
              <a:rPr lang="cy-GB" altLang="en-US" sz="3200" kern="0" dirty="0">
                <a:latin typeface="Lucida Sans" panose="020B0602030504020204" pitchFamily="34" charset="0"/>
              </a:rPr>
            </a:br>
            <a:r>
              <a:rPr lang="cy-GB" altLang="en-US" sz="3200" kern="0" dirty="0" smtClean="0">
                <a:solidFill>
                  <a:srgbClr val="000000"/>
                </a:solidFill>
                <a:latin typeface="Lucida Sans" panose="020B0602030504020204" pitchFamily="34" charset="0"/>
              </a:rPr>
              <a:t> </a:t>
            </a:r>
            <a:r>
              <a:rPr lang="en-GB" altLang="en-US" sz="3200" kern="0" dirty="0" smtClean="0">
                <a:solidFill>
                  <a:srgbClr val="0000FF"/>
                </a:solidFill>
                <a:latin typeface="Lucida Sans" panose="020B0602030504020204" pitchFamily="34" charset="0"/>
              </a:rPr>
              <a:t>Statistics</a:t>
            </a:r>
            <a:endParaRPr lang="en-US" altLang="en-US" sz="3200" dirty="0" smtClean="0">
              <a:solidFill>
                <a:srgbClr val="0000FF"/>
              </a:solidFill>
              <a:latin typeface="Lucida Sans" panose="020B0602030504020204" pitchFamily="34" charset="0"/>
            </a:endParaRPr>
          </a:p>
        </p:txBody>
      </p:sp>
      <p:sp>
        <p:nvSpPr>
          <p:cNvPr id="3" name="Content Placeholder 2"/>
          <p:cNvSpPr>
            <a:spLocks noGrp="1"/>
          </p:cNvSpPr>
          <p:nvPr>
            <p:ph sz="half" idx="1"/>
          </p:nvPr>
        </p:nvSpPr>
        <p:spPr>
          <a:xfrm>
            <a:off x="457200" y="1143000"/>
            <a:ext cx="4038600" cy="4446588"/>
          </a:xfrm>
        </p:spPr>
        <p:txBody>
          <a:bodyPr rtlCol="0">
            <a:normAutofit lnSpcReduction="10000"/>
          </a:bodyPr>
          <a:lstStyle/>
          <a:p>
            <a:pPr marL="0" indent="0" eaLnBrk="1" fontAlgn="auto" hangingPunct="1">
              <a:spcAft>
                <a:spcPts val="0"/>
              </a:spcAft>
              <a:buFont typeface="Arial" panose="020B0604020202020204" pitchFamily="34" charset="0"/>
              <a:buNone/>
              <a:defRPr/>
            </a:pPr>
            <a:r>
              <a:rPr lang="en-US" dirty="0" smtClean="0">
                <a:latin typeface="Lucida Sans" panose="020B0602030504020204" pitchFamily="34" charset="0"/>
              </a:rPr>
              <a:t>Plant </a:t>
            </a:r>
            <a:r>
              <a:rPr lang="en-US" dirty="0" err="1" smtClean="0">
                <a:latin typeface="Lucida Sans" panose="020B0602030504020204" pitchFamily="34" charset="0"/>
              </a:rPr>
              <a:t>sy’n</a:t>
            </a:r>
            <a:r>
              <a:rPr lang="en-US" dirty="0" smtClean="0">
                <a:latin typeface="Lucida Sans" panose="020B0602030504020204" pitchFamily="34" charset="0"/>
              </a:rPr>
              <a:t> </a:t>
            </a:r>
            <a:r>
              <a:rPr lang="en-US" dirty="0" err="1" smtClean="0">
                <a:latin typeface="Lucida Sans" panose="020B0602030504020204" pitchFamily="34" charset="0"/>
              </a:rPr>
              <a:t>Derbyn</a:t>
            </a:r>
            <a:r>
              <a:rPr lang="en-US" dirty="0" smtClean="0">
                <a:latin typeface="Lucida Sans" panose="020B0602030504020204" pitchFamily="34" charset="0"/>
              </a:rPr>
              <a:t> Gofal</a:t>
            </a:r>
          </a:p>
          <a:p>
            <a:pPr marL="0" indent="0" eaLnBrk="1" fontAlgn="auto" hangingPunct="1">
              <a:spcAft>
                <a:spcPts val="0"/>
              </a:spcAft>
              <a:buFont typeface="Arial" panose="020B0604020202020204" pitchFamily="34" charset="0"/>
              <a:buNone/>
              <a:defRPr/>
            </a:pPr>
            <a:endParaRPr lang="en-US" dirty="0">
              <a:latin typeface="Lucida Sans" panose="020B0602030504020204" pitchFamily="34" charset="0"/>
            </a:endParaRPr>
          </a:p>
          <a:p>
            <a:pPr marL="0" indent="0" eaLnBrk="1" fontAlgn="auto" hangingPunct="1">
              <a:spcAft>
                <a:spcPts val="0"/>
              </a:spcAft>
              <a:buNone/>
              <a:defRPr/>
            </a:pPr>
            <a:r>
              <a:rPr lang="en-US" dirty="0">
                <a:latin typeface="Lucida Sans" panose="020B0602030504020204" pitchFamily="34" charset="0"/>
                <a:hlinkClick r:id="rId3"/>
              </a:rPr>
              <a:t>https://</a:t>
            </a:r>
            <a:r>
              <a:rPr lang="en-US" dirty="0" smtClean="0">
                <a:latin typeface="Lucida Sans" panose="020B0602030504020204" pitchFamily="34" charset="0"/>
                <a:hlinkClick r:id="rId3"/>
              </a:rPr>
              <a:t>statscymru.llyw.cymru/Catalogue/Health-and-Social-Care/Social-Services/Childrens-Services/Children-Looked-After</a:t>
            </a:r>
            <a:r>
              <a:rPr lang="en-US" dirty="0" smtClean="0">
                <a:latin typeface="Lucida Sans" panose="020B0602030504020204" pitchFamily="34" charset="0"/>
              </a:rPr>
              <a:t> </a:t>
            </a:r>
            <a:endParaRPr lang="en-US" dirty="0">
              <a:latin typeface="Lucida Sans" panose="020B0602030504020204" pitchFamily="34" charset="0"/>
            </a:endParaRPr>
          </a:p>
        </p:txBody>
      </p:sp>
      <p:sp>
        <p:nvSpPr>
          <p:cNvPr id="4" name="Content Placeholder 3"/>
          <p:cNvSpPr>
            <a:spLocks noGrp="1"/>
          </p:cNvSpPr>
          <p:nvPr>
            <p:ph sz="half" idx="2"/>
          </p:nvPr>
        </p:nvSpPr>
        <p:spPr>
          <a:xfrm>
            <a:off x="4648200" y="1143000"/>
            <a:ext cx="4038600" cy="4446588"/>
          </a:xfrm>
        </p:spPr>
        <p:txBody>
          <a:bodyPr rtlCol="0">
            <a:normAutofit lnSpcReduction="10000"/>
          </a:bodyPr>
          <a:lstStyle/>
          <a:p>
            <a:pPr marL="0" indent="0" eaLnBrk="1" fontAlgn="auto" hangingPunct="1">
              <a:spcAft>
                <a:spcPts val="0"/>
              </a:spcAft>
              <a:buNone/>
              <a:defRPr/>
            </a:pPr>
            <a:r>
              <a:rPr lang="en-US" dirty="0" smtClean="0">
                <a:solidFill>
                  <a:srgbClr val="0000FF"/>
                </a:solidFill>
                <a:latin typeface="Lucida Sans" panose="020B0602030504020204" pitchFamily="34" charset="0"/>
              </a:rPr>
              <a:t>Children Looked After</a:t>
            </a:r>
          </a:p>
          <a:p>
            <a:pPr marL="0" indent="0" eaLnBrk="1" fontAlgn="auto" hangingPunct="1">
              <a:spcAft>
                <a:spcPts val="0"/>
              </a:spcAft>
              <a:buNone/>
              <a:defRPr/>
            </a:pPr>
            <a:endParaRPr lang="en-US" dirty="0">
              <a:solidFill>
                <a:srgbClr val="0000FF"/>
              </a:solidFill>
              <a:latin typeface="Lucida Sans" panose="020B0602030504020204" pitchFamily="34" charset="0"/>
            </a:endParaRPr>
          </a:p>
          <a:p>
            <a:pPr marL="0" indent="0" eaLnBrk="1" fontAlgn="auto" hangingPunct="1">
              <a:spcAft>
                <a:spcPts val="0"/>
              </a:spcAft>
              <a:buNone/>
              <a:defRPr/>
            </a:pPr>
            <a:endParaRPr lang="en-US" dirty="0" smtClean="0">
              <a:solidFill>
                <a:srgbClr val="0000FF"/>
              </a:solidFill>
              <a:latin typeface="Lucida Sans" panose="020B0602030504020204" pitchFamily="34" charset="0"/>
            </a:endParaRPr>
          </a:p>
          <a:p>
            <a:pPr marL="0" indent="0" eaLnBrk="1" fontAlgn="auto" hangingPunct="1">
              <a:spcAft>
                <a:spcPts val="0"/>
              </a:spcAft>
              <a:buNone/>
              <a:defRPr/>
            </a:pPr>
            <a:r>
              <a:rPr lang="en-US" dirty="0" smtClean="0">
                <a:latin typeface="Lucida Sans" panose="020B0602030504020204" pitchFamily="34" charset="0"/>
                <a:hlinkClick r:id="rId4"/>
              </a:rPr>
              <a:t>https</a:t>
            </a:r>
            <a:r>
              <a:rPr lang="en-US" dirty="0">
                <a:latin typeface="Lucida Sans" panose="020B0602030504020204" pitchFamily="34" charset="0"/>
                <a:hlinkClick r:id="rId4"/>
              </a:rPr>
              <a:t>://</a:t>
            </a:r>
            <a:r>
              <a:rPr lang="en-US" dirty="0" smtClean="0">
                <a:latin typeface="Lucida Sans" panose="020B0602030504020204" pitchFamily="34" charset="0"/>
                <a:hlinkClick r:id="rId4"/>
              </a:rPr>
              <a:t>statswales.gov.wales/Catalogue/Health-and-Social-Care/Social-Services/Childrens-Services/Children-Looked-After</a:t>
            </a:r>
            <a:r>
              <a:rPr lang="en-US" dirty="0" smtClean="0">
                <a:latin typeface="Lucida Sans" panose="020B0602030504020204" pitchFamily="34" charset="0"/>
              </a:rPr>
              <a:t> </a:t>
            </a:r>
            <a:endParaRPr lang="en-US" dirty="0">
              <a:latin typeface="Lucida Sans" panose="020B060203050402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22275" y="0"/>
            <a:ext cx="8229600" cy="1143000"/>
          </a:xfrm>
        </p:spPr>
        <p:txBody>
          <a:bodyPr/>
          <a:lstStyle/>
          <a:p>
            <a:pPr eaLnBrk="1" hangingPunct="1">
              <a:defRPr/>
            </a:pPr>
            <a:r>
              <a:rPr lang="cy-GB" altLang="en-US" sz="3200" kern="0" dirty="0" smtClean="0">
                <a:latin typeface="Lucida Sans" panose="020B0602030504020204" pitchFamily="34" charset="0"/>
              </a:rPr>
              <a:t>Ystadegau </a:t>
            </a:r>
            <a:r>
              <a:rPr lang="cy-GB" altLang="en-US" sz="2000" kern="0" dirty="0" smtClean="0">
                <a:latin typeface="Lucida Sans" panose="020B0602030504020204" pitchFamily="34" charset="0"/>
              </a:rPr>
              <a:t>(Llywodraeth Cymru, 2017)</a:t>
            </a:r>
            <a:r>
              <a:rPr lang="cy-GB" altLang="en-US" sz="3200" kern="0" dirty="0">
                <a:latin typeface="Lucida Sans" panose="020B0602030504020204" pitchFamily="34" charset="0"/>
              </a:rPr>
              <a:t/>
            </a:r>
            <a:br>
              <a:rPr lang="cy-GB" altLang="en-US" sz="3200" kern="0" dirty="0">
                <a:latin typeface="Lucida Sans" panose="020B0602030504020204" pitchFamily="34" charset="0"/>
              </a:rPr>
            </a:br>
            <a:r>
              <a:rPr lang="cy-GB" altLang="en-US" sz="3200" kern="0" dirty="0" smtClean="0">
                <a:solidFill>
                  <a:srgbClr val="000000"/>
                </a:solidFill>
                <a:latin typeface="Lucida Sans" panose="020B0602030504020204" pitchFamily="34" charset="0"/>
              </a:rPr>
              <a:t> </a:t>
            </a:r>
            <a:r>
              <a:rPr lang="en-GB" altLang="en-US" sz="3200" kern="0" dirty="0" smtClean="0">
                <a:solidFill>
                  <a:srgbClr val="0000FF"/>
                </a:solidFill>
                <a:latin typeface="Lucida Sans" panose="020B0602030504020204" pitchFamily="34" charset="0"/>
              </a:rPr>
              <a:t>Statistics </a:t>
            </a:r>
            <a:r>
              <a:rPr lang="en-GB" altLang="en-US" sz="2000" kern="0" dirty="0" smtClean="0">
                <a:solidFill>
                  <a:srgbClr val="0000FF"/>
                </a:solidFill>
                <a:latin typeface="Lucida Sans" panose="020B0602030504020204" pitchFamily="34" charset="0"/>
              </a:rPr>
              <a:t>(Welsh Government, 2017)</a:t>
            </a:r>
            <a:endParaRPr lang="en-US" altLang="en-US" sz="2000" dirty="0" smtClean="0">
              <a:solidFill>
                <a:srgbClr val="0000FF"/>
              </a:solidFill>
              <a:latin typeface="Lucida Sans" panose="020B0602030504020204" pitchFamily="34" charset="0"/>
            </a:endParaRPr>
          </a:p>
        </p:txBody>
      </p:sp>
      <p:sp>
        <p:nvSpPr>
          <p:cNvPr id="3" name="Content Placeholder 2"/>
          <p:cNvSpPr>
            <a:spLocks noGrp="1"/>
          </p:cNvSpPr>
          <p:nvPr>
            <p:ph sz="half" idx="1"/>
          </p:nvPr>
        </p:nvSpPr>
        <p:spPr>
          <a:xfrm>
            <a:off x="179512" y="1143000"/>
            <a:ext cx="4316288" cy="4446588"/>
          </a:xfrm>
        </p:spPr>
        <p:txBody>
          <a:bodyPr rtlCol="0">
            <a:normAutofit fontScale="55000" lnSpcReduction="20000"/>
          </a:bodyPr>
          <a:lstStyle/>
          <a:p>
            <a:pPr marL="0" indent="0">
              <a:buNone/>
            </a:pPr>
            <a:r>
              <a:rPr lang="en-GB" sz="3500" dirty="0" smtClean="0">
                <a:latin typeface="Lucida Sans" panose="020B0602030504020204" pitchFamily="34" charset="0"/>
              </a:rPr>
              <a:t>O </a:t>
            </a:r>
            <a:r>
              <a:rPr lang="en-GB" sz="3500" dirty="0" err="1" smtClean="0">
                <a:latin typeface="Lucida Sans" panose="020B0602030504020204" pitchFamily="34" charset="0"/>
              </a:rPr>
              <a:t>ddiwedd</a:t>
            </a:r>
            <a:r>
              <a:rPr lang="en-GB" sz="3500" dirty="0" smtClean="0">
                <a:latin typeface="Lucida Sans" panose="020B0602030504020204" pitchFamily="34" charset="0"/>
              </a:rPr>
              <a:t> </a:t>
            </a:r>
            <a:r>
              <a:rPr lang="en-GB" sz="3500" dirty="0" err="1" smtClean="0">
                <a:latin typeface="Lucida Sans" panose="020B0602030504020204" pitchFamily="34" charset="0"/>
              </a:rPr>
              <a:t>Mawrth</a:t>
            </a:r>
            <a:r>
              <a:rPr lang="en-GB" sz="3500" dirty="0" smtClean="0">
                <a:latin typeface="Lucida Sans" panose="020B0602030504020204" pitchFamily="34" charset="0"/>
              </a:rPr>
              <a:t> 2017:</a:t>
            </a:r>
          </a:p>
          <a:p>
            <a:pPr marL="0" indent="0">
              <a:buNone/>
            </a:pPr>
            <a:endParaRPr lang="en-GB" sz="3500" dirty="0" smtClean="0">
              <a:latin typeface="Lucida Sans" panose="020B0602030504020204" pitchFamily="34" charset="0"/>
            </a:endParaRPr>
          </a:p>
          <a:p>
            <a:r>
              <a:rPr lang="en-GB" sz="3500" dirty="0" smtClean="0">
                <a:latin typeface="Lucida Sans" panose="020B0602030504020204" pitchFamily="34" charset="0"/>
              </a:rPr>
              <a:t>Roedd </a:t>
            </a:r>
            <a:r>
              <a:rPr lang="en-GB" sz="3500" dirty="0">
                <a:latin typeface="Lucida Sans" panose="020B0602030504020204" pitchFamily="34" charset="0"/>
              </a:rPr>
              <a:t>5,954 o </a:t>
            </a:r>
            <a:r>
              <a:rPr lang="en-GB" sz="3500" dirty="0" err="1">
                <a:latin typeface="Lucida Sans" panose="020B0602030504020204" pitchFamily="34" charset="0"/>
              </a:rPr>
              <a:t>blant</a:t>
            </a:r>
            <a:r>
              <a:rPr lang="en-GB" sz="3500" dirty="0">
                <a:latin typeface="Lucida Sans" panose="020B0602030504020204" pitchFamily="34" charset="0"/>
              </a:rPr>
              <a:t> yn </a:t>
            </a:r>
            <a:r>
              <a:rPr lang="en-GB" sz="3500" dirty="0" err="1">
                <a:latin typeface="Lucida Sans" panose="020B0602030504020204" pitchFamily="34" charset="0"/>
              </a:rPr>
              <a:t>derbyn</a:t>
            </a:r>
            <a:r>
              <a:rPr lang="en-GB" sz="3500" dirty="0">
                <a:latin typeface="Lucida Sans" panose="020B0602030504020204" pitchFamily="34" charset="0"/>
              </a:rPr>
              <a:t> </a:t>
            </a:r>
            <a:r>
              <a:rPr lang="en-GB" sz="3500" dirty="0" err="1" smtClean="0">
                <a:latin typeface="Lucida Sans" panose="020B0602030504020204" pitchFamily="34" charset="0"/>
              </a:rPr>
              <a:t>gofal</a:t>
            </a:r>
            <a:r>
              <a:rPr lang="en-GB" sz="3500" dirty="0" smtClean="0">
                <a:latin typeface="Lucida Sans" panose="020B0602030504020204" pitchFamily="34" charset="0"/>
              </a:rPr>
              <a:t>, </a:t>
            </a:r>
            <a:r>
              <a:rPr lang="en-GB" sz="3500" dirty="0" err="1">
                <a:latin typeface="Lucida Sans" panose="020B0602030504020204" pitchFamily="34" charset="0"/>
              </a:rPr>
              <a:t>sef</a:t>
            </a:r>
            <a:r>
              <a:rPr lang="en-GB" sz="3500" dirty="0">
                <a:latin typeface="Lucida Sans" panose="020B0602030504020204" pitchFamily="34" charset="0"/>
              </a:rPr>
              <a:t> </a:t>
            </a:r>
            <a:r>
              <a:rPr lang="en-GB" sz="3500" dirty="0" err="1">
                <a:latin typeface="Lucida Sans" panose="020B0602030504020204" pitchFamily="34" charset="0"/>
              </a:rPr>
              <a:t>cynnydd</a:t>
            </a:r>
            <a:r>
              <a:rPr lang="en-GB" sz="3500" dirty="0">
                <a:latin typeface="Lucida Sans" panose="020B0602030504020204" pitchFamily="34" charset="0"/>
              </a:rPr>
              <a:t> o 290 (</a:t>
            </a:r>
            <a:r>
              <a:rPr lang="en-GB" sz="3500" dirty="0" smtClean="0">
                <a:latin typeface="Lucida Sans" panose="020B0602030504020204" pitchFamily="34" charset="0"/>
              </a:rPr>
              <a:t>5%) </a:t>
            </a:r>
            <a:r>
              <a:rPr lang="en-GB" sz="3500" dirty="0" err="1">
                <a:latin typeface="Lucida Sans" panose="020B0602030504020204" pitchFamily="34" charset="0"/>
              </a:rPr>
              <a:t>dros</a:t>
            </a:r>
            <a:r>
              <a:rPr lang="en-GB" sz="3500" dirty="0">
                <a:latin typeface="Lucida Sans" panose="020B0602030504020204" pitchFamily="34" charset="0"/>
              </a:rPr>
              <a:t> y </a:t>
            </a:r>
            <a:r>
              <a:rPr lang="en-GB" sz="3500" dirty="0" err="1">
                <a:latin typeface="Lucida Sans" panose="020B0602030504020204" pitchFamily="34" charset="0"/>
              </a:rPr>
              <a:t>flwyddyn</a:t>
            </a:r>
            <a:r>
              <a:rPr lang="en-GB" sz="3500" dirty="0">
                <a:latin typeface="Lucida Sans" panose="020B0602030504020204" pitchFamily="34" charset="0"/>
              </a:rPr>
              <a:t> </a:t>
            </a:r>
            <a:r>
              <a:rPr lang="en-GB" sz="3500" dirty="0" err="1" smtClean="0">
                <a:latin typeface="Lucida Sans" panose="020B0602030504020204" pitchFamily="34" charset="0"/>
              </a:rPr>
              <a:t>flaenorol</a:t>
            </a:r>
            <a:endParaRPr lang="en-GB" sz="3500" dirty="0">
              <a:latin typeface="Lucida Sans" panose="020B0602030504020204" pitchFamily="34" charset="0"/>
            </a:endParaRPr>
          </a:p>
          <a:p>
            <a:r>
              <a:rPr lang="en-GB" sz="3500" dirty="0">
                <a:latin typeface="Lucida Sans" panose="020B0602030504020204" pitchFamily="34" charset="0"/>
              </a:rPr>
              <a:t>Roedd 624 o </a:t>
            </a:r>
            <a:r>
              <a:rPr lang="en-GB" sz="3500" dirty="0" err="1">
                <a:latin typeface="Lucida Sans" panose="020B0602030504020204" pitchFamily="34" charset="0"/>
              </a:rPr>
              <a:t>blant</a:t>
            </a:r>
            <a:r>
              <a:rPr lang="en-GB" sz="3500" dirty="0">
                <a:latin typeface="Lucida Sans" panose="020B0602030504020204" pitchFamily="34" charset="0"/>
              </a:rPr>
              <a:t> </a:t>
            </a:r>
            <a:r>
              <a:rPr lang="en-GB" sz="3500" dirty="0" err="1">
                <a:latin typeface="Lucida Sans" panose="020B0602030504020204" pitchFamily="34" charset="0"/>
              </a:rPr>
              <a:t>oedd</a:t>
            </a:r>
            <a:r>
              <a:rPr lang="en-GB" sz="3500" dirty="0">
                <a:latin typeface="Lucida Sans" panose="020B0602030504020204" pitchFamily="34" charset="0"/>
              </a:rPr>
              <a:t> yn </a:t>
            </a:r>
            <a:r>
              <a:rPr lang="en-GB" sz="3500" dirty="0" err="1">
                <a:latin typeface="Lucida Sans" panose="020B0602030504020204" pitchFamily="34" charset="0"/>
              </a:rPr>
              <a:t>derbyn</a:t>
            </a:r>
            <a:r>
              <a:rPr lang="en-GB" sz="3500" dirty="0">
                <a:latin typeface="Lucida Sans" panose="020B0602030504020204" pitchFamily="34" charset="0"/>
              </a:rPr>
              <a:t> </a:t>
            </a:r>
            <a:r>
              <a:rPr lang="en-GB" sz="3500" dirty="0" err="1" smtClean="0">
                <a:latin typeface="Lucida Sans" panose="020B0602030504020204" pitchFamily="34" charset="0"/>
              </a:rPr>
              <a:t>gofal</a:t>
            </a:r>
            <a:r>
              <a:rPr lang="en-GB" sz="3500" dirty="0" smtClean="0">
                <a:latin typeface="Lucida Sans" panose="020B0602030504020204" pitchFamily="34" charset="0"/>
              </a:rPr>
              <a:t> </a:t>
            </a:r>
            <a:r>
              <a:rPr lang="en-GB" sz="3500" dirty="0">
                <a:latin typeface="Lucida Sans" panose="020B0602030504020204" pitchFamily="34" charset="0"/>
              </a:rPr>
              <a:t>(</a:t>
            </a:r>
            <a:r>
              <a:rPr lang="en-GB" sz="3500" dirty="0" smtClean="0">
                <a:latin typeface="Lucida Sans" panose="020B0602030504020204" pitchFamily="34" charset="0"/>
              </a:rPr>
              <a:t>10%) </a:t>
            </a:r>
            <a:r>
              <a:rPr lang="en-GB" sz="3500" dirty="0">
                <a:latin typeface="Lucida Sans" panose="020B0602030504020204" pitchFamily="34" charset="0"/>
              </a:rPr>
              <a:t>wedi </a:t>
            </a:r>
            <a:r>
              <a:rPr lang="en-GB" sz="3500" dirty="0" err="1">
                <a:latin typeface="Lucida Sans" panose="020B0602030504020204" pitchFamily="34" charset="0"/>
              </a:rPr>
              <a:t>cael</a:t>
            </a:r>
            <a:r>
              <a:rPr lang="en-GB" sz="3500" dirty="0">
                <a:latin typeface="Lucida Sans" panose="020B0602030504020204" pitchFamily="34" charset="0"/>
              </a:rPr>
              <a:t> tri </a:t>
            </a:r>
            <a:r>
              <a:rPr lang="en-GB" sz="3500" dirty="0" err="1">
                <a:latin typeface="Lucida Sans" panose="020B0602030504020204" pitchFamily="34" charset="0"/>
              </a:rPr>
              <a:t>neu</a:t>
            </a:r>
            <a:r>
              <a:rPr lang="en-GB" sz="3500" dirty="0">
                <a:latin typeface="Lucida Sans" panose="020B0602030504020204" pitchFamily="34" charset="0"/>
              </a:rPr>
              <a:t> </a:t>
            </a:r>
            <a:r>
              <a:rPr lang="en-GB" sz="3500" dirty="0" err="1">
                <a:latin typeface="Lucida Sans" panose="020B0602030504020204" pitchFamily="34" charset="0"/>
              </a:rPr>
              <a:t>fwy</a:t>
            </a:r>
            <a:r>
              <a:rPr lang="en-GB" sz="3500" dirty="0">
                <a:latin typeface="Lucida Sans" panose="020B0602030504020204" pitchFamily="34" charset="0"/>
              </a:rPr>
              <a:t> o </a:t>
            </a:r>
            <a:r>
              <a:rPr lang="en-GB" sz="3500" dirty="0" err="1">
                <a:latin typeface="Lucida Sans" panose="020B0602030504020204" pitchFamily="34" charset="0"/>
              </a:rPr>
              <a:t>leoliadau</a:t>
            </a:r>
            <a:r>
              <a:rPr lang="en-GB" sz="3500" dirty="0">
                <a:latin typeface="Lucida Sans" panose="020B0602030504020204" pitchFamily="34" charset="0"/>
              </a:rPr>
              <a:t> yn </a:t>
            </a:r>
            <a:r>
              <a:rPr lang="en-GB" sz="3500" dirty="0" err="1">
                <a:latin typeface="Lucida Sans" panose="020B0602030504020204" pitchFamily="34" charset="0"/>
              </a:rPr>
              <a:t>ystod</a:t>
            </a:r>
            <a:r>
              <a:rPr lang="en-GB" sz="3500" dirty="0">
                <a:latin typeface="Lucida Sans" panose="020B0602030504020204" pitchFamily="34" charset="0"/>
              </a:rPr>
              <a:t> </a:t>
            </a:r>
            <a:r>
              <a:rPr lang="en-GB" sz="3500" dirty="0" smtClean="0">
                <a:latin typeface="Lucida Sans" panose="020B0602030504020204" pitchFamily="34" charset="0"/>
              </a:rPr>
              <a:t>2016-17</a:t>
            </a:r>
            <a:endParaRPr lang="en-GB" sz="3500" dirty="0">
              <a:latin typeface="Lucida Sans" panose="020B0602030504020204" pitchFamily="34" charset="0"/>
            </a:endParaRPr>
          </a:p>
          <a:p>
            <a:r>
              <a:rPr lang="en-GB" sz="3500" dirty="0" err="1">
                <a:latin typeface="Lucida Sans" panose="020B0602030504020204" pitchFamily="34" charset="0"/>
              </a:rPr>
              <a:t>G</a:t>
            </a:r>
            <a:r>
              <a:rPr lang="en-GB" sz="3500" dirty="0" err="1" smtClean="0">
                <a:latin typeface="Lucida Sans" panose="020B0602030504020204" pitchFamily="34" charset="0"/>
              </a:rPr>
              <a:t>ostyngiad</a:t>
            </a:r>
            <a:r>
              <a:rPr lang="en-GB" sz="3500" dirty="0" smtClean="0">
                <a:latin typeface="Lucida Sans" panose="020B0602030504020204" pitchFamily="34" charset="0"/>
              </a:rPr>
              <a:t> </a:t>
            </a:r>
            <a:r>
              <a:rPr lang="en-GB" sz="3500" dirty="0">
                <a:latin typeface="Lucida Sans" panose="020B0602030504020204" pitchFamily="34" charset="0"/>
              </a:rPr>
              <a:t>o 28 (</a:t>
            </a:r>
            <a:r>
              <a:rPr lang="en-GB" sz="3500" dirty="0" smtClean="0">
                <a:latin typeface="Lucida Sans" panose="020B0602030504020204" pitchFamily="34" charset="0"/>
              </a:rPr>
              <a:t>8%) </a:t>
            </a:r>
            <a:r>
              <a:rPr lang="en-GB" sz="3500" dirty="0">
                <a:latin typeface="Lucida Sans" panose="020B0602030504020204" pitchFamily="34" charset="0"/>
              </a:rPr>
              <a:t>yn </a:t>
            </a:r>
            <a:r>
              <a:rPr lang="en-GB" sz="3500" dirty="0" err="1">
                <a:latin typeface="Lucida Sans" panose="020B0602030504020204" pitchFamily="34" charset="0"/>
              </a:rPr>
              <a:t>nifer</a:t>
            </a:r>
            <a:r>
              <a:rPr lang="en-GB" sz="3500" dirty="0">
                <a:latin typeface="Lucida Sans" panose="020B0602030504020204" pitchFamily="34" charset="0"/>
              </a:rPr>
              <a:t> y plant a </a:t>
            </a:r>
            <a:r>
              <a:rPr lang="en-GB" sz="3500" dirty="0" err="1">
                <a:latin typeface="Lucida Sans" panose="020B0602030504020204" pitchFamily="34" charset="0"/>
              </a:rPr>
              <a:t>gafodd</a:t>
            </a:r>
            <a:r>
              <a:rPr lang="en-GB" sz="3500" dirty="0">
                <a:latin typeface="Lucida Sans" panose="020B0602030504020204" pitchFamily="34" charset="0"/>
              </a:rPr>
              <a:t> </a:t>
            </a:r>
            <a:r>
              <a:rPr lang="en-GB" sz="3500" dirty="0" err="1">
                <a:latin typeface="Lucida Sans" panose="020B0602030504020204" pitchFamily="34" charset="0"/>
              </a:rPr>
              <a:t>eu</a:t>
            </a:r>
            <a:r>
              <a:rPr lang="en-GB" sz="3500" dirty="0">
                <a:latin typeface="Lucida Sans" panose="020B0602030504020204" pitchFamily="34" charset="0"/>
              </a:rPr>
              <a:t> </a:t>
            </a:r>
            <a:r>
              <a:rPr lang="en-GB" sz="3500" dirty="0" err="1">
                <a:latin typeface="Lucida Sans" panose="020B0602030504020204" pitchFamily="34" charset="0"/>
              </a:rPr>
              <a:t>mabwysiadu</a:t>
            </a:r>
            <a:r>
              <a:rPr lang="en-GB" sz="3500" dirty="0">
                <a:latin typeface="Lucida Sans" panose="020B0602030504020204" pitchFamily="34" charset="0"/>
              </a:rPr>
              <a:t> </a:t>
            </a:r>
            <a:r>
              <a:rPr lang="en-GB" sz="3500" dirty="0" err="1">
                <a:latin typeface="Lucida Sans" panose="020B0602030504020204" pitchFamily="34" charset="0"/>
              </a:rPr>
              <a:t>dros</a:t>
            </a:r>
            <a:r>
              <a:rPr lang="en-GB" sz="3500" dirty="0">
                <a:latin typeface="Lucida Sans" panose="020B0602030504020204" pitchFamily="34" charset="0"/>
              </a:rPr>
              <a:t> y </a:t>
            </a:r>
            <a:r>
              <a:rPr lang="en-GB" sz="3500" dirty="0" err="1">
                <a:latin typeface="Lucida Sans" panose="020B0602030504020204" pitchFamily="34" charset="0"/>
              </a:rPr>
              <a:t>flwyddyn</a:t>
            </a:r>
            <a:r>
              <a:rPr lang="en-GB" sz="3500" dirty="0">
                <a:latin typeface="Lucida Sans" panose="020B0602030504020204" pitchFamily="34" charset="0"/>
              </a:rPr>
              <a:t> </a:t>
            </a:r>
            <a:r>
              <a:rPr lang="en-GB" sz="3500" dirty="0" err="1" smtClean="0">
                <a:latin typeface="Lucida Sans" panose="020B0602030504020204" pitchFamily="34" charset="0"/>
              </a:rPr>
              <a:t>flaenorol</a:t>
            </a:r>
            <a:endParaRPr lang="en-GB" sz="3500" dirty="0">
              <a:latin typeface="Lucida Sans" panose="020B0602030504020204" pitchFamily="34" charset="0"/>
            </a:endParaRPr>
          </a:p>
          <a:p>
            <a:r>
              <a:rPr lang="en-GB" sz="3500" dirty="0">
                <a:latin typeface="Lucida Sans" panose="020B0602030504020204" pitchFamily="34" charset="0"/>
              </a:rPr>
              <a:t>O’r 2,217 o </a:t>
            </a:r>
            <a:r>
              <a:rPr lang="en-GB" sz="3500" dirty="0" err="1">
                <a:latin typeface="Lucida Sans" panose="020B0602030504020204" pitchFamily="34" charset="0"/>
              </a:rPr>
              <a:t>blant</a:t>
            </a:r>
            <a:r>
              <a:rPr lang="en-GB" sz="3500" dirty="0">
                <a:latin typeface="Lucida Sans" panose="020B0602030504020204" pitchFamily="34" charset="0"/>
              </a:rPr>
              <a:t> sy’n </a:t>
            </a:r>
            <a:r>
              <a:rPr lang="en-GB" sz="3500" dirty="0" err="1">
                <a:latin typeface="Lucida Sans" panose="020B0602030504020204" pitchFamily="34" charset="0"/>
              </a:rPr>
              <a:t>dechrau</a:t>
            </a:r>
            <a:r>
              <a:rPr lang="en-GB" sz="3500" dirty="0">
                <a:latin typeface="Lucida Sans" panose="020B0602030504020204" pitchFamily="34" charset="0"/>
              </a:rPr>
              <a:t> </a:t>
            </a:r>
            <a:r>
              <a:rPr lang="en-GB" sz="3500" dirty="0" err="1">
                <a:latin typeface="Lucida Sans" panose="020B0602030504020204" pitchFamily="34" charset="0"/>
              </a:rPr>
              <a:t>derbyn</a:t>
            </a:r>
            <a:r>
              <a:rPr lang="en-GB" sz="3500" dirty="0">
                <a:latin typeface="Lucida Sans" panose="020B0602030504020204" pitchFamily="34" charset="0"/>
              </a:rPr>
              <a:t> </a:t>
            </a:r>
            <a:r>
              <a:rPr lang="en-GB" sz="3500" dirty="0" err="1">
                <a:latin typeface="Lucida Sans" panose="020B0602030504020204" pitchFamily="34" charset="0"/>
              </a:rPr>
              <a:t>gofal</a:t>
            </a:r>
            <a:r>
              <a:rPr lang="en-GB" sz="3500" dirty="0">
                <a:latin typeface="Lucida Sans" panose="020B0602030504020204" pitchFamily="34" charset="0"/>
              </a:rPr>
              <a:t> yn 2016-17, </a:t>
            </a:r>
            <a:r>
              <a:rPr lang="en-GB" sz="3500" dirty="0" err="1">
                <a:latin typeface="Lucida Sans" panose="020B0602030504020204" pitchFamily="34" charset="0"/>
              </a:rPr>
              <a:t>roedd</a:t>
            </a:r>
            <a:r>
              <a:rPr lang="en-GB" sz="3500" dirty="0">
                <a:latin typeface="Lucida Sans" panose="020B0602030504020204" pitchFamily="34" charset="0"/>
              </a:rPr>
              <a:t> 1,381 (</a:t>
            </a:r>
            <a:r>
              <a:rPr lang="en-GB" sz="3500" dirty="0" smtClean="0">
                <a:latin typeface="Lucida Sans" panose="020B0602030504020204" pitchFamily="34" charset="0"/>
              </a:rPr>
              <a:t>62%) </a:t>
            </a:r>
            <a:r>
              <a:rPr lang="en-GB" sz="3500" dirty="0">
                <a:latin typeface="Lucida Sans" panose="020B0602030504020204" pitchFamily="34" charset="0"/>
              </a:rPr>
              <a:t>o’r </a:t>
            </a:r>
            <a:r>
              <a:rPr lang="en-GB" sz="3500" dirty="0" err="1">
                <a:latin typeface="Lucida Sans" panose="020B0602030504020204" pitchFamily="34" charset="0"/>
              </a:rPr>
              <a:t>achosion</a:t>
            </a:r>
            <a:r>
              <a:rPr lang="en-GB" sz="3500" dirty="0">
                <a:latin typeface="Lucida Sans" panose="020B0602030504020204" pitchFamily="34" charset="0"/>
              </a:rPr>
              <a:t> yn </a:t>
            </a:r>
            <a:r>
              <a:rPr lang="en-GB" sz="3500" dirty="0" err="1">
                <a:latin typeface="Lucida Sans" panose="020B0602030504020204" pitchFamily="34" charset="0"/>
              </a:rPr>
              <a:t>sgil</a:t>
            </a:r>
            <a:r>
              <a:rPr lang="en-GB" sz="3500" dirty="0">
                <a:latin typeface="Lucida Sans" panose="020B0602030504020204" pitchFamily="34" charset="0"/>
              </a:rPr>
              <a:t> cam-</a:t>
            </a:r>
            <a:r>
              <a:rPr lang="en-GB" sz="3500" dirty="0" err="1">
                <a:latin typeface="Lucida Sans" panose="020B0602030504020204" pitchFamily="34" charset="0"/>
              </a:rPr>
              <a:t>drin</a:t>
            </a:r>
            <a:r>
              <a:rPr lang="en-GB" sz="3500" dirty="0">
                <a:latin typeface="Lucida Sans" panose="020B0602030504020204" pitchFamily="34" charset="0"/>
              </a:rPr>
              <a:t> </a:t>
            </a:r>
            <a:r>
              <a:rPr lang="en-GB" sz="3500" dirty="0" err="1">
                <a:latin typeface="Lucida Sans" panose="020B0602030504020204" pitchFamily="34" charset="0"/>
              </a:rPr>
              <a:t>neu</a:t>
            </a:r>
            <a:r>
              <a:rPr lang="en-GB" sz="3500" dirty="0">
                <a:latin typeface="Lucida Sans" panose="020B0602030504020204" pitchFamily="34" charset="0"/>
              </a:rPr>
              <a:t> </a:t>
            </a:r>
            <a:r>
              <a:rPr lang="en-GB" sz="3500" dirty="0" err="1" smtClean="0">
                <a:latin typeface="Lucida Sans" panose="020B0602030504020204" pitchFamily="34" charset="0"/>
              </a:rPr>
              <a:t>esgeuluso</a:t>
            </a:r>
            <a:endParaRPr lang="en-GB" sz="3500" dirty="0">
              <a:latin typeface="Lucida Sans" panose="020B0602030504020204" pitchFamily="34" charset="0"/>
            </a:endParaRPr>
          </a:p>
          <a:p>
            <a:pPr marL="0" indent="0" eaLnBrk="1" fontAlgn="auto" hangingPunct="1">
              <a:spcAft>
                <a:spcPts val="0"/>
              </a:spcAft>
              <a:buFont typeface="Arial" panose="020B0604020202020204" pitchFamily="34" charset="0"/>
              <a:buNone/>
              <a:defRPr/>
            </a:pPr>
            <a:endParaRPr lang="en-US" dirty="0">
              <a:latin typeface="Lucida Sans" panose="020B0602030504020204" pitchFamily="34" charset="0"/>
            </a:endParaRPr>
          </a:p>
        </p:txBody>
      </p:sp>
      <p:sp>
        <p:nvSpPr>
          <p:cNvPr id="4" name="Content Placeholder 3"/>
          <p:cNvSpPr>
            <a:spLocks noGrp="1"/>
          </p:cNvSpPr>
          <p:nvPr>
            <p:ph sz="half" idx="2"/>
          </p:nvPr>
        </p:nvSpPr>
        <p:spPr>
          <a:xfrm>
            <a:off x="4648200" y="1143000"/>
            <a:ext cx="4316288" cy="4446588"/>
          </a:xfrm>
        </p:spPr>
        <p:txBody>
          <a:bodyPr rtlCol="0">
            <a:normAutofit fontScale="55000" lnSpcReduction="20000"/>
          </a:bodyPr>
          <a:lstStyle/>
          <a:p>
            <a:pPr marL="0" indent="0">
              <a:buNone/>
            </a:pPr>
            <a:r>
              <a:rPr lang="en-GB" sz="3500" dirty="0" smtClean="0">
                <a:solidFill>
                  <a:srgbClr val="0000FF"/>
                </a:solidFill>
                <a:latin typeface="Lucida Sans" panose="020B0602030504020204" pitchFamily="34" charset="0"/>
              </a:rPr>
              <a:t>From end of March 2017:</a:t>
            </a:r>
          </a:p>
          <a:p>
            <a:pPr marL="0" indent="0">
              <a:buNone/>
            </a:pPr>
            <a:endParaRPr lang="en-GB" sz="3500" dirty="0" smtClean="0">
              <a:solidFill>
                <a:srgbClr val="0000FF"/>
              </a:solidFill>
              <a:latin typeface="Lucida Sans" panose="020B0602030504020204" pitchFamily="34" charset="0"/>
            </a:endParaRPr>
          </a:p>
          <a:p>
            <a:r>
              <a:rPr lang="en-GB" sz="3500" dirty="0" smtClean="0">
                <a:solidFill>
                  <a:srgbClr val="0000FF"/>
                </a:solidFill>
                <a:latin typeface="Lucida Sans" panose="020B0602030504020204" pitchFamily="34" charset="0"/>
              </a:rPr>
              <a:t>5,954 </a:t>
            </a:r>
            <a:r>
              <a:rPr lang="en-GB" sz="3500" dirty="0">
                <a:solidFill>
                  <a:srgbClr val="0000FF"/>
                </a:solidFill>
                <a:latin typeface="Lucida Sans" panose="020B0602030504020204" pitchFamily="34" charset="0"/>
              </a:rPr>
              <a:t>children were looked </a:t>
            </a:r>
            <a:r>
              <a:rPr lang="en-GB" sz="3500" dirty="0" smtClean="0">
                <a:solidFill>
                  <a:srgbClr val="0000FF"/>
                </a:solidFill>
                <a:latin typeface="Lucida Sans" panose="020B0602030504020204" pitchFamily="34" charset="0"/>
              </a:rPr>
              <a:t>after, </a:t>
            </a:r>
            <a:r>
              <a:rPr lang="en-GB" sz="3500" dirty="0">
                <a:solidFill>
                  <a:srgbClr val="0000FF"/>
                </a:solidFill>
                <a:latin typeface="Lucida Sans" panose="020B0602030504020204" pitchFamily="34" charset="0"/>
              </a:rPr>
              <a:t>an increase of 290 (</a:t>
            </a:r>
            <a:r>
              <a:rPr lang="en-GB" sz="3500" dirty="0" smtClean="0">
                <a:solidFill>
                  <a:srgbClr val="0000FF"/>
                </a:solidFill>
                <a:latin typeface="Lucida Sans" panose="020B0602030504020204" pitchFamily="34" charset="0"/>
              </a:rPr>
              <a:t>5%) </a:t>
            </a:r>
            <a:r>
              <a:rPr lang="en-GB" sz="3500" dirty="0">
                <a:solidFill>
                  <a:srgbClr val="0000FF"/>
                </a:solidFill>
                <a:latin typeface="Lucida Sans" panose="020B0602030504020204" pitchFamily="34" charset="0"/>
              </a:rPr>
              <a:t>over the </a:t>
            </a:r>
            <a:r>
              <a:rPr lang="en-GB" sz="3500" dirty="0" smtClean="0">
                <a:solidFill>
                  <a:srgbClr val="0000FF"/>
                </a:solidFill>
                <a:latin typeface="Lucida Sans" panose="020B0602030504020204" pitchFamily="34" charset="0"/>
              </a:rPr>
              <a:t>previous year</a:t>
            </a:r>
            <a:endParaRPr lang="en-GB" sz="3500" dirty="0">
              <a:solidFill>
                <a:srgbClr val="0000FF"/>
              </a:solidFill>
              <a:latin typeface="Lucida Sans" panose="020B0602030504020204" pitchFamily="34" charset="0"/>
            </a:endParaRPr>
          </a:p>
          <a:p>
            <a:r>
              <a:rPr lang="en-GB" sz="3500" dirty="0" smtClean="0">
                <a:solidFill>
                  <a:srgbClr val="0000FF"/>
                </a:solidFill>
                <a:latin typeface="Lucida Sans" panose="020B0602030504020204" pitchFamily="34" charset="0"/>
              </a:rPr>
              <a:t>624 </a:t>
            </a:r>
            <a:r>
              <a:rPr lang="en-GB" sz="3500" dirty="0">
                <a:solidFill>
                  <a:srgbClr val="0000FF"/>
                </a:solidFill>
                <a:latin typeface="Lucida Sans" panose="020B0602030504020204" pitchFamily="34" charset="0"/>
              </a:rPr>
              <a:t>children looked after </a:t>
            </a:r>
            <a:r>
              <a:rPr lang="en-GB" sz="3500" dirty="0" smtClean="0">
                <a:solidFill>
                  <a:srgbClr val="0000FF"/>
                </a:solidFill>
                <a:latin typeface="Lucida Sans" panose="020B0602030504020204" pitchFamily="34" charset="0"/>
              </a:rPr>
              <a:t>at </a:t>
            </a:r>
            <a:r>
              <a:rPr lang="en-GB" sz="3500" dirty="0">
                <a:solidFill>
                  <a:srgbClr val="0000FF"/>
                </a:solidFill>
                <a:latin typeface="Lucida Sans" panose="020B0602030504020204" pitchFamily="34" charset="0"/>
              </a:rPr>
              <a:t>(</a:t>
            </a:r>
            <a:r>
              <a:rPr lang="en-GB" sz="3500" dirty="0" smtClean="0">
                <a:solidFill>
                  <a:srgbClr val="0000FF"/>
                </a:solidFill>
                <a:latin typeface="Lucida Sans" panose="020B0602030504020204" pitchFamily="34" charset="0"/>
              </a:rPr>
              <a:t>10%) </a:t>
            </a:r>
            <a:r>
              <a:rPr lang="en-GB" sz="3500" dirty="0">
                <a:solidFill>
                  <a:srgbClr val="0000FF"/>
                </a:solidFill>
                <a:latin typeface="Lucida Sans" panose="020B0602030504020204" pitchFamily="34" charset="0"/>
              </a:rPr>
              <a:t>who had three or more placements in </a:t>
            </a:r>
            <a:r>
              <a:rPr lang="en-GB" sz="3500" dirty="0" smtClean="0">
                <a:solidFill>
                  <a:srgbClr val="0000FF"/>
                </a:solidFill>
                <a:latin typeface="Lucida Sans" panose="020B0602030504020204" pitchFamily="34" charset="0"/>
              </a:rPr>
              <a:t>2016-17</a:t>
            </a:r>
            <a:endParaRPr lang="en-GB" sz="3500" dirty="0">
              <a:solidFill>
                <a:srgbClr val="0000FF"/>
              </a:solidFill>
              <a:latin typeface="Lucida Sans" panose="020B0602030504020204" pitchFamily="34" charset="0"/>
            </a:endParaRPr>
          </a:p>
          <a:p>
            <a:r>
              <a:rPr lang="en-GB" sz="3500" dirty="0">
                <a:solidFill>
                  <a:srgbClr val="0000FF"/>
                </a:solidFill>
                <a:latin typeface="Lucida Sans" panose="020B0602030504020204" pitchFamily="34" charset="0"/>
              </a:rPr>
              <a:t>N</a:t>
            </a:r>
            <a:r>
              <a:rPr lang="en-GB" sz="3500" dirty="0" smtClean="0">
                <a:solidFill>
                  <a:srgbClr val="0000FF"/>
                </a:solidFill>
                <a:latin typeface="Lucida Sans" panose="020B0602030504020204" pitchFamily="34" charset="0"/>
              </a:rPr>
              <a:t>umber </a:t>
            </a:r>
            <a:r>
              <a:rPr lang="en-GB" sz="3500" dirty="0">
                <a:solidFill>
                  <a:srgbClr val="0000FF"/>
                </a:solidFill>
                <a:latin typeface="Lucida Sans" panose="020B0602030504020204" pitchFamily="34" charset="0"/>
              </a:rPr>
              <a:t>of children adopted decreased by 28 (</a:t>
            </a:r>
            <a:r>
              <a:rPr lang="en-GB" sz="3500" dirty="0" smtClean="0">
                <a:solidFill>
                  <a:srgbClr val="0000FF"/>
                </a:solidFill>
                <a:latin typeface="Lucida Sans" panose="020B0602030504020204" pitchFamily="34" charset="0"/>
              </a:rPr>
              <a:t>8%) </a:t>
            </a:r>
            <a:r>
              <a:rPr lang="en-GB" sz="3500" dirty="0">
                <a:solidFill>
                  <a:srgbClr val="0000FF"/>
                </a:solidFill>
                <a:latin typeface="Lucida Sans" panose="020B0602030504020204" pitchFamily="34" charset="0"/>
              </a:rPr>
              <a:t>over the previous </a:t>
            </a:r>
            <a:r>
              <a:rPr lang="en-GB" sz="3500" dirty="0" smtClean="0">
                <a:solidFill>
                  <a:srgbClr val="0000FF"/>
                </a:solidFill>
                <a:latin typeface="Lucida Sans" panose="020B0602030504020204" pitchFamily="34" charset="0"/>
              </a:rPr>
              <a:t>year</a:t>
            </a:r>
            <a:endParaRPr lang="en-GB" sz="3500" dirty="0">
              <a:solidFill>
                <a:srgbClr val="0000FF"/>
              </a:solidFill>
              <a:latin typeface="Lucida Sans" panose="020B0602030504020204" pitchFamily="34" charset="0"/>
            </a:endParaRPr>
          </a:p>
          <a:p>
            <a:r>
              <a:rPr lang="en-GB" sz="3500" dirty="0">
                <a:solidFill>
                  <a:srgbClr val="0000FF"/>
                </a:solidFill>
                <a:latin typeface="Lucida Sans" panose="020B0602030504020204" pitchFamily="34" charset="0"/>
              </a:rPr>
              <a:t>Of the 2,217 children starting to be looked after in 2016-17, 1,381 (</a:t>
            </a:r>
            <a:r>
              <a:rPr lang="en-GB" sz="3500" dirty="0" smtClean="0">
                <a:solidFill>
                  <a:srgbClr val="0000FF"/>
                </a:solidFill>
                <a:latin typeface="Lucida Sans" panose="020B0602030504020204" pitchFamily="34" charset="0"/>
              </a:rPr>
              <a:t>62%) </a:t>
            </a:r>
            <a:r>
              <a:rPr lang="en-GB" sz="3500" dirty="0">
                <a:solidFill>
                  <a:srgbClr val="0000FF"/>
                </a:solidFill>
                <a:latin typeface="Lucida Sans" panose="020B0602030504020204" pitchFamily="34" charset="0"/>
              </a:rPr>
              <a:t>were due to abuse or </a:t>
            </a:r>
            <a:r>
              <a:rPr lang="en-GB" sz="3500" dirty="0" smtClean="0">
                <a:solidFill>
                  <a:srgbClr val="0000FF"/>
                </a:solidFill>
                <a:latin typeface="Lucida Sans" panose="020B0602030504020204" pitchFamily="34" charset="0"/>
              </a:rPr>
              <a:t>neglect</a:t>
            </a:r>
            <a:endParaRPr lang="en-GB" sz="3200" dirty="0" smtClean="0">
              <a:solidFill>
                <a:srgbClr val="0000FF"/>
              </a:solidFill>
              <a:latin typeface="Lucida Sans" panose="020B0602030504020204" pitchFamily="34" charset="0"/>
            </a:endParaRPr>
          </a:p>
          <a:p>
            <a:pPr marL="0" indent="0">
              <a:buNone/>
            </a:pPr>
            <a:endParaRPr lang="en-GB" dirty="0">
              <a:solidFill>
                <a:srgbClr val="0000FF"/>
              </a:solidFill>
              <a:latin typeface="Lucida Sans" panose="020B0602030504020204" pitchFamily="34" charset="0"/>
            </a:endParaRPr>
          </a:p>
          <a:p>
            <a:pPr marL="0" indent="0" algn="r">
              <a:buNone/>
            </a:pPr>
            <a:endParaRPr lang="en-GB" sz="1600" dirty="0" smtClean="0">
              <a:solidFill>
                <a:srgbClr val="0000FF"/>
              </a:solidFill>
              <a:latin typeface="Lucida Sans" panose="020B0602030504020204" pitchFamily="34" charset="0"/>
            </a:endParaRPr>
          </a:p>
          <a:p>
            <a:pPr marL="0" indent="0" algn="r">
              <a:buNone/>
            </a:pPr>
            <a:endParaRPr lang="en-GB" sz="1600" dirty="0">
              <a:solidFill>
                <a:srgbClr val="0000FF"/>
              </a:solidFill>
              <a:latin typeface="Lucida Sans" panose="020B0602030504020204" pitchFamily="34" charset="0"/>
            </a:endParaRPr>
          </a:p>
          <a:p>
            <a:pPr marL="0" indent="0" eaLnBrk="1" fontAlgn="auto" hangingPunct="1">
              <a:spcAft>
                <a:spcPts val="0"/>
              </a:spcAft>
              <a:buNone/>
              <a:defRPr/>
            </a:pPr>
            <a:endParaRPr lang="en-US" dirty="0">
              <a:latin typeface="Lucida Sans" panose="020B0602030504020204" pitchFamily="34" charset="0"/>
            </a:endParaRPr>
          </a:p>
        </p:txBody>
      </p:sp>
    </p:spTree>
    <p:extLst>
      <p:ext uri="{BB962C8B-B14F-4D97-AF65-F5344CB8AC3E}">
        <p14:creationId xmlns:p14="http://schemas.microsoft.com/office/powerpoint/2010/main" val="1384415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57200" y="274638"/>
            <a:ext cx="8229600" cy="634082"/>
          </a:xfrm>
        </p:spPr>
        <p:txBody>
          <a:bodyPr/>
          <a:lstStyle/>
          <a:p>
            <a:pPr eaLnBrk="1" hangingPunct="1"/>
            <a:r>
              <a:rPr lang="cy-GB" altLang="en-US" sz="3200" dirty="0" smtClean="0">
                <a:latin typeface="Lucida Sans" panose="020B0602030504020204" pitchFamily="34" charset="0"/>
              </a:rPr>
              <a:t>Deddfwriaeth</a:t>
            </a:r>
            <a:r>
              <a:rPr lang="cy-GB" altLang="en-US" sz="3200" dirty="0" smtClean="0">
                <a:latin typeface="Lucida Sans" panose="020B0602030504020204" pitchFamily="34" charset="0"/>
              </a:rPr>
              <a:t>    </a:t>
            </a:r>
            <a:br>
              <a:rPr lang="cy-GB" altLang="en-US" sz="3200" dirty="0" smtClean="0">
                <a:latin typeface="Lucida Sans" panose="020B0602030504020204" pitchFamily="34" charset="0"/>
              </a:rPr>
            </a:br>
            <a:r>
              <a:rPr lang="en-GB" altLang="en-US" sz="3200" dirty="0" smtClean="0">
                <a:solidFill>
                  <a:srgbClr val="0000FF"/>
                </a:solidFill>
                <a:latin typeface="Lucida Sans" panose="020B0602030504020204" pitchFamily="34" charset="0"/>
              </a:rPr>
              <a:t>Legislation</a:t>
            </a:r>
            <a:endParaRPr lang="en-US" altLang="en-US" sz="3200" dirty="0" smtClean="0">
              <a:solidFill>
                <a:srgbClr val="0000FF"/>
              </a:solidFill>
              <a:latin typeface="Lucida Sans" panose="020B0602030504020204" pitchFamily="34" charset="0"/>
            </a:endParaRPr>
          </a:p>
        </p:txBody>
      </p:sp>
      <p:sp>
        <p:nvSpPr>
          <p:cNvPr id="3" name="Content Placeholder 2"/>
          <p:cNvSpPr>
            <a:spLocks noGrp="1"/>
          </p:cNvSpPr>
          <p:nvPr>
            <p:ph idx="1"/>
          </p:nvPr>
        </p:nvSpPr>
        <p:spPr>
          <a:xfrm>
            <a:off x="457200" y="1196752"/>
            <a:ext cx="8229600" cy="4320481"/>
          </a:xfrm>
        </p:spPr>
        <p:txBody>
          <a:bodyPr rtlCol="0">
            <a:normAutofit fontScale="85000" lnSpcReduction="20000"/>
          </a:bodyPr>
          <a:lstStyle/>
          <a:p>
            <a:pPr eaLnBrk="1" fontAlgn="auto" hangingPunct="1">
              <a:spcAft>
                <a:spcPts val="0"/>
              </a:spcAft>
              <a:defRPr/>
            </a:pPr>
            <a:r>
              <a:rPr lang="en-US" dirty="0" smtClean="0">
                <a:latin typeface="Lucida Sans" panose="020B0602030504020204" pitchFamily="34" charset="0"/>
              </a:rPr>
              <a:t>Children Act 1989</a:t>
            </a:r>
          </a:p>
          <a:p>
            <a:pPr eaLnBrk="1" fontAlgn="auto" hangingPunct="1">
              <a:spcAft>
                <a:spcPts val="0"/>
              </a:spcAft>
              <a:defRPr/>
            </a:pPr>
            <a:r>
              <a:rPr lang="en-US" dirty="0">
                <a:latin typeface="Lucida Sans" panose="020B0602030504020204" pitchFamily="34" charset="0"/>
              </a:rPr>
              <a:t>Children (Leaving Care) 2000</a:t>
            </a:r>
          </a:p>
          <a:p>
            <a:pPr eaLnBrk="1" fontAlgn="auto" hangingPunct="1">
              <a:spcAft>
                <a:spcPts val="0"/>
              </a:spcAft>
              <a:defRPr/>
            </a:pPr>
            <a:r>
              <a:rPr lang="en-GB" dirty="0">
                <a:latin typeface="Lucida Sans" panose="020B0602030504020204" pitchFamily="34" charset="0"/>
              </a:rPr>
              <a:t>Adoption and Children Act 2002</a:t>
            </a:r>
          </a:p>
          <a:p>
            <a:pPr eaLnBrk="1" fontAlgn="auto" hangingPunct="1">
              <a:spcAft>
                <a:spcPts val="0"/>
              </a:spcAft>
              <a:defRPr/>
            </a:pPr>
            <a:r>
              <a:rPr lang="en-GB" dirty="0">
                <a:latin typeface="Lucida Sans" panose="020B0602030504020204" pitchFamily="34" charset="0"/>
              </a:rPr>
              <a:t>Children and Adoption act 2006</a:t>
            </a:r>
          </a:p>
          <a:p>
            <a:pPr eaLnBrk="1" fontAlgn="auto" hangingPunct="1">
              <a:spcAft>
                <a:spcPts val="0"/>
              </a:spcAft>
              <a:defRPr/>
            </a:pPr>
            <a:r>
              <a:rPr lang="en-GB" dirty="0">
                <a:latin typeface="Lucida Sans" panose="020B0602030504020204" pitchFamily="34" charset="0"/>
              </a:rPr>
              <a:t>Children and Young Persons Act 2008</a:t>
            </a:r>
          </a:p>
          <a:p>
            <a:pPr eaLnBrk="1" fontAlgn="auto" hangingPunct="1">
              <a:spcAft>
                <a:spcPts val="0"/>
              </a:spcAft>
              <a:defRPr/>
            </a:pPr>
            <a:r>
              <a:rPr lang="en-GB" dirty="0">
                <a:latin typeface="Lucida Sans" panose="020B0602030504020204" pitchFamily="34" charset="0"/>
              </a:rPr>
              <a:t>Children and Families Act </a:t>
            </a:r>
            <a:r>
              <a:rPr lang="en-GB" dirty="0" smtClean="0">
                <a:latin typeface="Lucida Sans" panose="020B0602030504020204" pitchFamily="34" charset="0"/>
              </a:rPr>
              <a:t>2014</a:t>
            </a:r>
          </a:p>
          <a:p>
            <a:pPr eaLnBrk="1" fontAlgn="auto" hangingPunct="1">
              <a:spcAft>
                <a:spcPts val="0"/>
              </a:spcAft>
              <a:defRPr/>
            </a:pPr>
            <a:r>
              <a:rPr lang="en-GB" dirty="0">
                <a:latin typeface="Lucida Sans" panose="020B0602030504020204" pitchFamily="34" charset="0"/>
              </a:rPr>
              <a:t>Social Services and Well-being (Wales) Act 2014</a:t>
            </a:r>
          </a:p>
          <a:p>
            <a:pPr eaLnBrk="1" fontAlgn="auto" hangingPunct="1">
              <a:spcAft>
                <a:spcPts val="0"/>
              </a:spcAft>
              <a:defRPr/>
            </a:pPr>
            <a:r>
              <a:rPr lang="en-GB" dirty="0" smtClean="0">
                <a:latin typeface="Lucida Sans" panose="020B0602030504020204" pitchFamily="34" charset="0"/>
              </a:rPr>
              <a:t>Regulation and Inspection of Social Care (Wales) Act 2016</a:t>
            </a:r>
            <a:endParaRPr lang="en-GB" dirty="0">
              <a:latin typeface="Lucida Sans" panose="020B0602030504020204" pitchFamily="34" charset="0"/>
            </a:endParaRPr>
          </a:p>
          <a:p>
            <a:pPr eaLnBrk="1" fontAlgn="auto" hangingPunct="1">
              <a:spcAft>
                <a:spcPts val="0"/>
              </a:spcAft>
              <a:defRPr/>
            </a:pPr>
            <a:endParaRPr lang="en-US" dirty="0">
              <a:latin typeface="Lucida Sans" panose="020B0602030504020204"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pPr eaLnBrk="1" hangingPunct="1"/>
            <a:r>
              <a:rPr lang="cy-GB" altLang="en-US" sz="3200" dirty="0" smtClean="0">
                <a:latin typeface="Lucida Sans" panose="020B0602030504020204" pitchFamily="34" charset="0"/>
              </a:rPr>
              <a:t>Polisi</a:t>
            </a:r>
            <a:r>
              <a:rPr lang="cy-GB" altLang="en-US" sz="3200" dirty="0" smtClean="0">
                <a:latin typeface="Lucida Sans" panose="020B0602030504020204" pitchFamily="34" charset="0"/>
              </a:rPr>
              <a:t>    </a:t>
            </a:r>
            <a:br>
              <a:rPr lang="cy-GB" altLang="en-US" sz="3200" dirty="0" smtClean="0">
                <a:latin typeface="Lucida Sans" panose="020B0602030504020204" pitchFamily="34" charset="0"/>
              </a:rPr>
            </a:br>
            <a:r>
              <a:rPr lang="en-GB" altLang="en-US" sz="3200" dirty="0" smtClean="0">
                <a:solidFill>
                  <a:srgbClr val="0000FF"/>
                </a:solidFill>
                <a:latin typeface="Lucida Sans" panose="020B0602030504020204" pitchFamily="34" charset="0"/>
              </a:rPr>
              <a:t>Policy</a:t>
            </a:r>
            <a:endParaRPr lang="en-US" altLang="en-US" sz="3200" dirty="0" smtClean="0">
              <a:solidFill>
                <a:srgbClr val="0000FF"/>
              </a:solidFill>
              <a:latin typeface="Lucida Sans" panose="020B0602030504020204" pitchFamily="34" charset="0"/>
            </a:endParaRPr>
          </a:p>
        </p:txBody>
      </p:sp>
      <p:sp>
        <p:nvSpPr>
          <p:cNvPr id="2" name="Content Placeholder 1"/>
          <p:cNvSpPr>
            <a:spLocks noGrp="1"/>
          </p:cNvSpPr>
          <p:nvPr>
            <p:ph idx="1"/>
          </p:nvPr>
        </p:nvSpPr>
        <p:spPr/>
        <p:txBody>
          <a:bodyPr/>
          <a:lstStyle/>
          <a:p>
            <a:r>
              <a:rPr lang="en-GB" dirty="0">
                <a:latin typeface="Lucida Sans" panose="020B0602030504020204" pitchFamily="34" charset="0"/>
              </a:rPr>
              <a:t>Raising the ambitions and educational attainment of children who are looked after in Wales: </a:t>
            </a:r>
            <a:r>
              <a:rPr lang="en-GB" dirty="0" smtClean="0">
                <a:latin typeface="Lucida Sans" panose="020B0602030504020204" pitchFamily="34" charset="0"/>
              </a:rPr>
              <a:t>strategy</a:t>
            </a:r>
          </a:p>
          <a:p>
            <a:pPr marL="0" indent="0" algn="r">
              <a:buNone/>
            </a:pPr>
            <a:r>
              <a:rPr lang="en-GB" sz="2000" dirty="0" smtClean="0">
                <a:latin typeface="Lucida Sans" panose="020B0602030504020204" pitchFamily="34" charset="0"/>
              </a:rPr>
              <a:t>(Welsh Government, 2016)</a:t>
            </a:r>
          </a:p>
          <a:p>
            <a:r>
              <a:rPr lang="en-GB" dirty="0" smtClean="0">
                <a:latin typeface="Lucida Sans" panose="020B0602030504020204" pitchFamily="34" charset="0"/>
              </a:rPr>
              <a:t>Safeguarding </a:t>
            </a:r>
            <a:r>
              <a:rPr lang="en-GB" dirty="0">
                <a:latin typeface="Lucida Sans" panose="020B0602030504020204" pitchFamily="34" charset="0"/>
              </a:rPr>
              <a:t>strategy: unaccompanied asylum seeking and refugee </a:t>
            </a:r>
            <a:r>
              <a:rPr lang="en-GB" dirty="0" smtClean="0">
                <a:latin typeface="Lucida Sans" panose="020B0602030504020204" pitchFamily="34" charset="0"/>
              </a:rPr>
              <a:t>children</a:t>
            </a:r>
          </a:p>
          <a:p>
            <a:pPr marL="0" indent="0" algn="r">
              <a:buNone/>
            </a:pPr>
            <a:r>
              <a:rPr lang="en-GB" sz="2000" dirty="0" smtClean="0">
                <a:latin typeface="Lucida Sans" panose="020B0602030504020204" pitchFamily="34" charset="0"/>
              </a:rPr>
              <a:t>(Department for Education, 2017)</a:t>
            </a:r>
            <a:endParaRPr lang="en-GB" sz="2000" dirty="0">
              <a:latin typeface="Lucida Sans" panose="020B0602030504020204" pitchFamily="34" charset="0"/>
            </a:endParaRPr>
          </a:p>
        </p:txBody>
      </p:sp>
    </p:spTree>
    <p:extLst>
      <p:ext uri="{BB962C8B-B14F-4D97-AF65-F5344CB8AC3E}">
        <p14:creationId xmlns:p14="http://schemas.microsoft.com/office/powerpoint/2010/main" val="30825762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22275" y="0"/>
            <a:ext cx="8229600" cy="1143000"/>
          </a:xfrm>
        </p:spPr>
        <p:txBody>
          <a:bodyPr/>
          <a:lstStyle/>
          <a:p>
            <a:pPr eaLnBrk="1" hangingPunct="1">
              <a:defRPr/>
            </a:pPr>
            <a:r>
              <a:rPr lang="cy-GB" altLang="en-US" sz="3200" kern="0" dirty="0">
                <a:latin typeface="Lucida Sans" panose="020B0602030504020204" pitchFamily="34" charset="0"/>
              </a:rPr>
              <a:t>Goblygiadau</a:t>
            </a:r>
            <a:r>
              <a:rPr lang="cy-GB" altLang="en-US" sz="3200" kern="0" dirty="0">
                <a:solidFill>
                  <a:srgbClr val="000000"/>
                </a:solidFill>
                <a:latin typeface="Lucida Sans" panose="020B0602030504020204" pitchFamily="34" charset="0"/>
              </a:rPr>
              <a:t>      </a:t>
            </a:r>
            <a:r>
              <a:rPr lang="cy-GB" altLang="en-US" sz="3200" kern="0" dirty="0" smtClean="0">
                <a:solidFill>
                  <a:srgbClr val="000000"/>
                </a:solidFill>
                <a:latin typeface="Lucida Sans" panose="020B0602030504020204" pitchFamily="34" charset="0"/>
              </a:rPr>
              <a:t/>
            </a:r>
            <a:br>
              <a:rPr lang="cy-GB" altLang="en-US" sz="3200" kern="0" dirty="0" smtClean="0">
                <a:solidFill>
                  <a:srgbClr val="000000"/>
                </a:solidFill>
                <a:latin typeface="Lucida Sans" panose="020B0602030504020204" pitchFamily="34" charset="0"/>
              </a:rPr>
            </a:br>
            <a:r>
              <a:rPr lang="en-GB" altLang="en-US" sz="3200" kern="0" dirty="0" smtClean="0">
                <a:solidFill>
                  <a:srgbClr val="0000FF"/>
                </a:solidFill>
                <a:latin typeface="Lucida Sans" panose="020B0602030504020204" pitchFamily="34" charset="0"/>
              </a:rPr>
              <a:t>Implications</a:t>
            </a:r>
            <a:endParaRPr lang="en-US" altLang="en-US" sz="3200" dirty="0" smtClean="0">
              <a:solidFill>
                <a:srgbClr val="0000FF"/>
              </a:solidFill>
              <a:latin typeface="Lucida Sans" panose="020B0602030504020204" pitchFamily="34" charset="0"/>
            </a:endParaRPr>
          </a:p>
        </p:txBody>
      </p:sp>
      <p:sp>
        <p:nvSpPr>
          <p:cNvPr id="3" name="Content Placeholder 2"/>
          <p:cNvSpPr>
            <a:spLocks noGrp="1"/>
          </p:cNvSpPr>
          <p:nvPr>
            <p:ph sz="half" idx="1"/>
          </p:nvPr>
        </p:nvSpPr>
        <p:spPr>
          <a:xfrm>
            <a:off x="179512" y="1143000"/>
            <a:ext cx="4316288" cy="4446588"/>
          </a:xfrm>
        </p:spPr>
        <p:txBody>
          <a:bodyPr rtlCol="0">
            <a:normAutofit fontScale="85000" lnSpcReduction="20000"/>
          </a:bodyPr>
          <a:lstStyle/>
          <a:p>
            <a:pPr eaLnBrk="1" fontAlgn="auto" hangingPunct="1">
              <a:spcAft>
                <a:spcPts val="0"/>
              </a:spcAft>
              <a:defRPr/>
            </a:pPr>
            <a:r>
              <a:rPr lang="en-US" dirty="0">
                <a:latin typeface="Lucida Sans" panose="020B0602030504020204" pitchFamily="34" charset="0"/>
              </a:rPr>
              <a:t>Gofal o </a:t>
            </a:r>
            <a:r>
              <a:rPr lang="en-US" dirty="0" err="1">
                <a:latin typeface="Lucida Sans" panose="020B0602030504020204" pitchFamily="34" charset="0"/>
              </a:rPr>
              <a:t>ansawdd</a:t>
            </a:r>
            <a:r>
              <a:rPr lang="en-US" dirty="0">
                <a:latin typeface="Lucida Sans" panose="020B0602030504020204" pitchFamily="34" charset="0"/>
              </a:rPr>
              <a:t> </a:t>
            </a:r>
            <a:r>
              <a:rPr lang="en-US" dirty="0" err="1">
                <a:latin typeface="Lucida Sans" panose="020B0602030504020204" pitchFamily="34" charset="0"/>
              </a:rPr>
              <a:t>uchel</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Sefydlogrwydd</a:t>
            </a:r>
            <a:r>
              <a:rPr lang="en-US" dirty="0">
                <a:latin typeface="Lucida Sans" panose="020B0602030504020204" pitchFamily="34" charset="0"/>
              </a:rPr>
              <a:t> </a:t>
            </a:r>
            <a:r>
              <a:rPr lang="en-US" dirty="0" err="1">
                <a:latin typeface="Lucida Sans" panose="020B0602030504020204" pitchFamily="34" charset="0"/>
              </a:rPr>
              <a:t>lleoliad</a:t>
            </a:r>
            <a:endParaRPr lang="en-US" dirty="0">
              <a:latin typeface="Lucida Sans" panose="020B0602030504020204" pitchFamily="34" charset="0"/>
            </a:endParaRPr>
          </a:p>
          <a:p>
            <a:pPr eaLnBrk="1" fontAlgn="auto" hangingPunct="1">
              <a:spcAft>
                <a:spcPts val="0"/>
              </a:spcAft>
              <a:defRPr/>
            </a:pPr>
            <a:r>
              <a:rPr lang="en-US" dirty="0" err="1" smtClean="0">
                <a:latin typeface="Lucida Sans" panose="020B0602030504020204" pitchFamily="34" charset="0"/>
              </a:rPr>
              <a:t>Archwiliad</a:t>
            </a:r>
            <a:r>
              <a:rPr lang="en-US" dirty="0" smtClean="0">
                <a:latin typeface="Lucida Sans" panose="020B0602030504020204" pitchFamily="34" charset="0"/>
              </a:rPr>
              <a:t>/</a:t>
            </a:r>
            <a:r>
              <a:rPr lang="en-US" dirty="0" err="1" smtClean="0">
                <a:latin typeface="Lucida Sans" panose="020B0602030504020204" pitchFamily="34" charset="0"/>
              </a:rPr>
              <a:t>arolygu</a:t>
            </a:r>
            <a:r>
              <a:rPr lang="en-US" dirty="0" smtClean="0">
                <a:latin typeface="Lucida Sans" panose="020B0602030504020204" pitchFamily="34" charset="0"/>
              </a:rPr>
              <a:t> </a:t>
            </a:r>
            <a:r>
              <a:rPr lang="en-US" dirty="0" err="1">
                <a:latin typeface="Lucida Sans" panose="020B0602030504020204" pitchFamily="34" charset="0"/>
              </a:rPr>
              <a:t>lleoliadau</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Lleoliadau</a:t>
            </a:r>
            <a:r>
              <a:rPr lang="en-US" dirty="0">
                <a:latin typeface="Lucida Sans" panose="020B0602030504020204" pitchFamily="34" charset="0"/>
              </a:rPr>
              <a:t> </a:t>
            </a:r>
            <a:r>
              <a:rPr lang="en-US" dirty="0" err="1">
                <a:latin typeface="Lucida Sans" panose="020B0602030504020204" pitchFamily="34" charset="0"/>
              </a:rPr>
              <a:t>gyda</a:t>
            </a:r>
            <a:r>
              <a:rPr lang="en-US" dirty="0">
                <a:latin typeface="Lucida Sans" panose="020B0602030504020204" pitchFamily="34" charset="0"/>
              </a:rPr>
              <a:t> </a:t>
            </a:r>
            <a:r>
              <a:rPr lang="en-US" dirty="0" err="1">
                <a:latin typeface="Lucida Sans" panose="020B0602030504020204" pitchFamily="34" charset="0"/>
              </a:rPr>
              <a:t>theulu</a:t>
            </a:r>
            <a:r>
              <a:rPr lang="en-US" dirty="0">
                <a:latin typeface="Lucida Sans" panose="020B0602030504020204" pitchFamily="34" charset="0"/>
              </a:rPr>
              <a:t> a </a:t>
            </a:r>
            <a:r>
              <a:rPr lang="en-US" dirty="0" err="1">
                <a:latin typeface="Lucida Sans" panose="020B0602030504020204" pitchFamily="34" charset="0"/>
              </a:rPr>
              <a:t>ffrindiau</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Brodyr</a:t>
            </a:r>
            <a:r>
              <a:rPr lang="en-US" dirty="0">
                <a:latin typeface="Lucida Sans" panose="020B0602030504020204" pitchFamily="34" charset="0"/>
              </a:rPr>
              <a:t> a </a:t>
            </a:r>
            <a:r>
              <a:rPr lang="en-US" dirty="0" err="1">
                <a:latin typeface="Lucida Sans" panose="020B0602030504020204" pitchFamily="34" charset="0"/>
              </a:rPr>
              <a:t>chwiorydd</a:t>
            </a:r>
            <a:r>
              <a:rPr lang="en-US" dirty="0">
                <a:latin typeface="Lucida Sans" panose="020B0602030504020204" pitchFamily="34" charset="0"/>
              </a:rPr>
              <a:t> (</a:t>
            </a:r>
            <a:r>
              <a:rPr lang="en-US" dirty="0" err="1">
                <a:latin typeface="Lucida Sans" panose="020B0602030504020204" pitchFamily="34" charset="0"/>
              </a:rPr>
              <a:t>yn</a:t>
            </a:r>
            <a:r>
              <a:rPr lang="en-US" dirty="0">
                <a:latin typeface="Lucida Sans" panose="020B0602030504020204" pitchFamily="34" charset="0"/>
              </a:rPr>
              <a:t> </a:t>
            </a:r>
            <a:r>
              <a:rPr lang="en-US" dirty="0" err="1">
                <a:latin typeface="Lucida Sans" panose="020B0602030504020204" pitchFamily="34" charset="0"/>
              </a:rPr>
              <a:t>cael</a:t>
            </a:r>
            <a:r>
              <a:rPr lang="en-US" dirty="0">
                <a:latin typeface="Lucida Sans" panose="020B0602030504020204" pitchFamily="34" charset="0"/>
              </a:rPr>
              <a:t> </a:t>
            </a:r>
            <a:r>
              <a:rPr lang="en-US" dirty="0" err="1">
                <a:latin typeface="Lucida Sans" panose="020B0602030504020204" pitchFamily="34" charset="0"/>
              </a:rPr>
              <a:t>eu</a:t>
            </a:r>
            <a:r>
              <a:rPr lang="en-US" dirty="0">
                <a:latin typeface="Lucida Sans" panose="020B0602030504020204" pitchFamily="34" charset="0"/>
              </a:rPr>
              <a:t> </a:t>
            </a:r>
            <a:r>
              <a:rPr lang="en-US" dirty="0" err="1">
                <a:latin typeface="Lucida Sans" panose="020B0602030504020204" pitchFamily="34" charset="0"/>
              </a:rPr>
              <a:t>cadw</a:t>
            </a:r>
            <a:r>
              <a:rPr lang="en-US" dirty="0">
                <a:latin typeface="Lucida Sans" panose="020B0602030504020204" pitchFamily="34" charset="0"/>
              </a:rPr>
              <a:t> </a:t>
            </a:r>
            <a:r>
              <a:rPr lang="en-US" dirty="0" err="1">
                <a:latin typeface="Lucida Sans" panose="020B0602030504020204" pitchFamily="34" charset="0"/>
              </a:rPr>
              <a:t>gyda'i</a:t>
            </a:r>
            <a:r>
              <a:rPr lang="en-US" dirty="0">
                <a:latin typeface="Lucida Sans" panose="020B0602030504020204" pitchFamily="34" charset="0"/>
              </a:rPr>
              <a:t> </a:t>
            </a:r>
            <a:r>
              <a:rPr lang="en-US" dirty="0" err="1">
                <a:latin typeface="Lucida Sans" panose="020B0602030504020204" pitchFamily="34" charset="0"/>
              </a:rPr>
              <a:t>gilydd</a:t>
            </a:r>
            <a:r>
              <a:rPr lang="en-US" dirty="0">
                <a:latin typeface="Lucida Sans" panose="020B0602030504020204" pitchFamily="34" charset="0"/>
              </a:rPr>
              <a:t>)</a:t>
            </a:r>
          </a:p>
          <a:p>
            <a:pPr eaLnBrk="1" fontAlgn="auto" hangingPunct="1">
              <a:spcAft>
                <a:spcPts val="0"/>
              </a:spcAft>
              <a:defRPr/>
            </a:pPr>
            <a:r>
              <a:rPr lang="en-US" dirty="0" err="1">
                <a:latin typeface="Lucida Sans" panose="020B0602030504020204" pitchFamily="34" charset="0"/>
              </a:rPr>
              <a:t>Cynlluniau</a:t>
            </a:r>
            <a:r>
              <a:rPr lang="en-US" dirty="0">
                <a:latin typeface="Lucida Sans" panose="020B0602030504020204" pitchFamily="34" charset="0"/>
              </a:rPr>
              <a:t> </a:t>
            </a:r>
            <a:r>
              <a:rPr lang="en-US" dirty="0" err="1">
                <a:latin typeface="Lucida Sans" panose="020B0602030504020204" pitchFamily="34" charset="0"/>
              </a:rPr>
              <a:t>gofal</a:t>
            </a:r>
            <a:r>
              <a:rPr lang="en-US" dirty="0">
                <a:latin typeface="Lucida Sans" panose="020B0602030504020204" pitchFamily="34" charset="0"/>
              </a:rPr>
              <a:t> </a:t>
            </a:r>
            <a:r>
              <a:rPr lang="en-US" dirty="0" err="1">
                <a:latin typeface="Lucida Sans" panose="020B0602030504020204" pitchFamily="34" charset="0"/>
              </a:rPr>
              <a:t>priodol</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Diogelu</a:t>
            </a:r>
            <a:endParaRPr lang="en-US" dirty="0">
              <a:latin typeface="Lucida Sans" panose="020B0602030504020204" pitchFamily="34" charset="0"/>
            </a:endParaRPr>
          </a:p>
          <a:p>
            <a:pPr eaLnBrk="1" fontAlgn="auto" hangingPunct="1">
              <a:spcAft>
                <a:spcPts val="0"/>
              </a:spcAft>
              <a:defRPr/>
            </a:pPr>
            <a:r>
              <a:rPr lang="en-US" dirty="0">
                <a:latin typeface="Lucida Sans" panose="020B0602030504020204" pitchFamily="34" charset="0"/>
              </a:rPr>
              <a:t>Codi </a:t>
            </a:r>
            <a:r>
              <a:rPr lang="en-US" dirty="0" err="1">
                <a:latin typeface="Lucida Sans" panose="020B0602030504020204" pitchFamily="34" charset="0"/>
              </a:rPr>
              <a:t>canlyniadau</a:t>
            </a:r>
            <a:r>
              <a:rPr lang="en-US" dirty="0">
                <a:latin typeface="Lucida Sans" panose="020B0602030504020204" pitchFamily="34" charset="0"/>
              </a:rPr>
              <a:t> </a:t>
            </a:r>
            <a:r>
              <a:rPr lang="en-US" dirty="0" err="1">
                <a:latin typeface="Lucida Sans" panose="020B0602030504020204" pitchFamily="34" charset="0"/>
              </a:rPr>
              <a:t>addysgol</a:t>
            </a:r>
            <a:endParaRPr lang="en-US" dirty="0">
              <a:latin typeface="Lucida Sans" panose="020B0602030504020204" pitchFamily="34" charset="0"/>
            </a:endParaRPr>
          </a:p>
        </p:txBody>
      </p:sp>
      <p:sp>
        <p:nvSpPr>
          <p:cNvPr id="4" name="Content Placeholder 3"/>
          <p:cNvSpPr>
            <a:spLocks noGrp="1"/>
          </p:cNvSpPr>
          <p:nvPr>
            <p:ph sz="half" idx="2"/>
          </p:nvPr>
        </p:nvSpPr>
        <p:spPr>
          <a:xfrm>
            <a:off x="4648200" y="1143000"/>
            <a:ext cx="4316413" cy="4446588"/>
          </a:xfrm>
        </p:spPr>
        <p:txBody>
          <a:bodyPr rtlCol="0">
            <a:normAutofit fontScale="85000" lnSpcReduction="20000"/>
          </a:bodyPr>
          <a:lstStyle/>
          <a:p>
            <a:pPr eaLnBrk="1" fontAlgn="auto" hangingPunct="1">
              <a:spcAft>
                <a:spcPts val="0"/>
              </a:spcAft>
              <a:defRPr/>
            </a:pPr>
            <a:r>
              <a:rPr lang="en-US" dirty="0" smtClean="0">
                <a:solidFill>
                  <a:srgbClr val="0000FF"/>
                </a:solidFill>
                <a:latin typeface="Lucida Sans" panose="020B0602030504020204" pitchFamily="34" charset="0"/>
              </a:rPr>
              <a:t>High quality care</a:t>
            </a:r>
          </a:p>
          <a:p>
            <a:pPr eaLnBrk="1" fontAlgn="auto" hangingPunct="1">
              <a:spcAft>
                <a:spcPts val="0"/>
              </a:spcAft>
              <a:defRPr/>
            </a:pPr>
            <a:r>
              <a:rPr lang="en-US" dirty="0" smtClean="0">
                <a:solidFill>
                  <a:srgbClr val="0000FF"/>
                </a:solidFill>
                <a:latin typeface="Lucida Sans" panose="020B0602030504020204" pitchFamily="34" charset="0"/>
              </a:rPr>
              <a:t>Placement stability</a:t>
            </a:r>
          </a:p>
          <a:p>
            <a:pPr eaLnBrk="1" fontAlgn="auto" hangingPunct="1">
              <a:spcAft>
                <a:spcPts val="0"/>
              </a:spcAft>
              <a:defRPr/>
            </a:pPr>
            <a:r>
              <a:rPr lang="en-US" dirty="0" smtClean="0">
                <a:solidFill>
                  <a:srgbClr val="0000FF"/>
                </a:solidFill>
                <a:latin typeface="Lucida Sans" panose="020B0602030504020204" pitchFamily="34" charset="0"/>
              </a:rPr>
              <a:t>Audit/inspection of placements</a:t>
            </a:r>
          </a:p>
          <a:p>
            <a:pPr eaLnBrk="1" fontAlgn="auto" hangingPunct="1">
              <a:spcAft>
                <a:spcPts val="0"/>
              </a:spcAft>
              <a:defRPr/>
            </a:pPr>
            <a:r>
              <a:rPr lang="en-US" dirty="0" smtClean="0">
                <a:solidFill>
                  <a:srgbClr val="0000FF"/>
                </a:solidFill>
                <a:latin typeface="Lucida Sans" panose="020B0602030504020204" pitchFamily="34" charset="0"/>
              </a:rPr>
              <a:t>Placements with family and friends</a:t>
            </a:r>
          </a:p>
          <a:p>
            <a:pPr eaLnBrk="1" fontAlgn="auto" hangingPunct="1">
              <a:spcAft>
                <a:spcPts val="0"/>
              </a:spcAft>
              <a:defRPr/>
            </a:pPr>
            <a:r>
              <a:rPr lang="en-US" dirty="0" smtClean="0">
                <a:solidFill>
                  <a:srgbClr val="0000FF"/>
                </a:solidFill>
                <a:latin typeface="Lucida Sans" panose="020B0602030504020204" pitchFamily="34" charset="0"/>
              </a:rPr>
              <a:t>Siblings (kept together)</a:t>
            </a:r>
          </a:p>
          <a:p>
            <a:pPr eaLnBrk="1" fontAlgn="auto" hangingPunct="1">
              <a:spcAft>
                <a:spcPts val="0"/>
              </a:spcAft>
              <a:defRPr/>
            </a:pPr>
            <a:r>
              <a:rPr lang="en-US" dirty="0" smtClean="0">
                <a:solidFill>
                  <a:srgbClr val="0000FF"/>
                </a:solidFill>
                <a:latin typeface="Lucida Sans" panose="020B0602030504020204" pitchFamily="34" charset="0"/>
              </a:rPr>
              <a:t>Appropriate care plans</a:t>
            </a:r>
          </a:p>
          <a:p>
            <a:pPr eaLnBrk="1" fontAlgn="auto" hangingPunct="1">
              <a:spcAft>
                <a:spcPts val="0"/>
              </a:spcAft>
              <a:defRPr/>
            </a:pPr>
            <a:r>
              <a:rPr lang="en-US" dirty="0" smtClean="0">
                <a:solidFill>
                  <a:srgbClr val="0000FF"/>
                </a:solidFill>
                <a:latin typeface="Lucida Sans" panose="020B0602030504020204" pitchFamily="34" charset="0"/>
              </a:rPr>
              <a:t>Safeguarding</a:t>
            </a:r>
          </a:p>
          <a:p>
            <a:pPr eaLnBrk="1" fontAlgn="auto" hangingPunct="1">
              <a:spcAft>
                <a:spcPts val="0"/>
              </a:spcAft>
              <a:defRPr/>
            </a:pPr>
            <a:r>
              <a:rPr lang="en-US" dirty="0" smtClean="0">
                <a:solidFill>
                  <a:srgbClr val="0000FF"/>
                </a:solidFill>
                <a:latin typeface="Lucida Sans" panose="020B0602030504020204" pitchFamily="34" charset="0"/>
              </a:rPr>
              <a:t>Raising educational outcomes</a:t>
            </a:r>
            <a:endParaRPr lang="en-US" dirty="0">
              <a:solidFill>
                <a:srgbClr val="0000FF"/>
              </a:solidFill>
              <a:latin typeface="Lucida Sans" panose="020B0602030504020204" pitchFamily="34" charset="0"/>
            </a:endParaRPr>
          </a:p>
          <a:p>
            <a:pPr marL="0" indent="0" eaLnBrk="1" fontAlgn="auto" hangingPunct="1">
              <a:spcAft>
                <a:spcPts val="0"/>
              </a:spcAft>
              <a:buFont typeface="Arial" panose="020B0604020202020204" pitchFamily="34" charset="0"/>
              <a:buNone/>
              <a:defRPr/>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22275" y="0"/>
            <a:ext cx="8229600" cy="1143000"/>
          </a:xfrm>
        </p:spPr>
        <p:txBody>
          <a:bodyPr/>
          <a:lstStyle/>
          <a:p>
            <a:pPr eaLnBrk="1" hangingPunct="1">
              <a:defRPr/>
            </a:pPr>
            <a:r>
              <a:rPr lang="cy-GB" altLang="en-US" sz="3200" kern="0" dirty="0" smtClean="0">
                <a:latin typeface="Lucida Sans" panose="020B0602030504020204" pitchFamily="34" charset="0"/>
              </a:rPr>
              <a:t>Ymyrraeth gynnar</a:t>
            </a:r>
            <a:r>
              <a:rPr lang="cy-GB" altLang="en-US" sz="3200" kern="0" dirty="0" smtClean="0">
                <a:solidFill>
                  <a:srgbClr val="000000"/>
                </a:solidFill>
                <a:latin typeface="Lucida Sans" panose="020B0602030504020204" pitchFamily="34" charset="0"/>
              </a:rPr>
              <a:t>     </a:t>
            </a:r>
            <a:br>
              <a:rPr lang="cy-GB" altLang="en-US" sz="3200" kern="0" dirty="0" smtClean="0">
                <a:solidFill>
                  <a:srgbClr val="000000"/>
                </a:solidFill>
                <a:latin typeface="Lucida Sans" panose="020B0602030504020204" pitchFamily="34" charset="0"/>
              </a:rPr>
            </a:br>
            <a:r>
              <a:rPr lang="en-GB" altLang="en-US" sz="3200" kern="0" dirty="0" smtClean="0">
                <a:solidFill>
                  <a:srgbClr val="0000FF"/>
                </a:solidFill>
                <a:latin typeface="Lucida Sans" panose="020B0602030504020204" pitchFamily="34" charset="0"/>
              </a:rPr>
              <a:t>Early intervention</a:t>
            </a:r>
            <a:endParaRPr lang="en-US" altLang="en-US" sz="3200" dirty="0" smtClean="0">
              <a:solidFill>
                <a:srgbClr val="0000FF"/>
              </a:solidFill>
              <a:latin typeface="Lucida Sans" panose="020B0602030504020204" pitchFamily="34" charset="0"/>
            </a:endParaRPr>
          </a:p>
        </p:txBody>
      </p:sp>
      <p:sp>
        <p:nvSpPr>
          <p:cNvPr id="3" name="Content Placeholder 2"/>
          <p:cNvSpPr>
            <a:spLocks noGrp="1"/>
          </p:cNvSpPr>
          <p:nvPr>
            <p:ph sz="half" idx="1"/>
          </p:nvPr>
        </p:nvSpPr>
        <p:spPr>
          <a:xfrm>
            <a:off x="179512" y="1143000"/>
            <a:ext cx="4316288" cy="4446588"/>
          </a:xfrm>
        </p:spPr>
        <p:txBody>
          <a:bodyPr rtlCol="0">
            <a:normAutofit fontScale="92500" lnSpcReduction="10000"/>
          </a:bodyPr>
          <a:lstStyle/>
          <a:p>
            <a:pPr eaLnBrk="1" fontAlgn="auto" hangingPunct="1">
              <a:spcAft>
                <a:spcPts val="0"/>
              </a:spcAft>
              <a:defRPr/>
            </a:pPr>
            <a:r>
              <a:rPr lang="en-US" dirty="0" err="1" smtClean="0">
                <a:latin typeface="Lucida Sans" panose="020B0602030504020204" pitchFamily="34" charset="0"/>
              </a:rPr>
              <a:t>Ymarferwyr</a:t>
            </a:r>
            <a:r>
              <a:rPr lang="en-US" dirty="0" smtClean="0">
                <a:latin typeface="Lucida Sans" panose="020B0602030504020204" pitchFamily="34" charset="0"/>
              </a:rPr>
              <a:t> </a:t>
            </a:r>
            <a:r>
              <a:rPr lang="en-US" dirty="0" err="1">
                <a:latin typeface="Lucida Sans" panose="020B0602030504020204" pitchFamily="34" charset="0"/>
              </a:rPr>
              <a:t>hyfforddedig</a:t>
            </a:r>
            <a:r>
              <a:rPr lang="en-US" dirty="0">
                <a:latin typeface="Lucida Sans" panose="020B0602030504020204" pitchFamily="34" charset="0"/>
              </a:rPr>
              <a:t> </a:t>
            </a:r>
            <a:r>
              <a:rPr lang="en-US" dirty="0" err="1">
                <a:latin typeface="Lucida Sans" panose="020B0602030504020204" pitchFamily="34" charset="0"/>
              </a:rPr>
              <a:t>dynodedig</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Cynllun</a:t>
            </a:r>
            <a:r>
              <a:rPr lang="en-US" dirty="0">
                <a:latin typeface="Lucida Sans" panose="020B0602030504020204" pitchFamily="34" charset="0"/>
              </a:rPr>
              <a:t> </a:t>
            </a:r>
            <a:r>
              <a:rPr lang="en-US" dirty="0" err="1">
                <a:latin typeface="Lucida Sans" panose="020B0602030504020204" pitchFamily="34" charset="0"/>
              </a:rPr>
              <a:t>Addysg</a:t>
            </a:r>
            <a:r>
              <a:rPr lang="en-US" dirty="0">
                <a:latin typeface="Lucida Sans" panose="020B0602030504020204" pitchFamily="34" charset="0"/>
              </a:rPr>
              <a:t> </a:t>
            </a:r>
            <a:r>
              <a:rPr lang="en-US" dirty="0" err="1" smtClean="0">
                <a:latin typeface="Lucida Sans" panose="020B0602030504020204" pitchFamily="34" charset="0"/>
              </a:rPr>
              <a:t>Personol</a:t>
            </a:r>
            <a:r>
              <a:rPr lang="en-US" dirty="0" smtClean="0">
                <a:latin typeface="Lucida Sans" panose="020B0602030504020204" pitchFamily="34" charset="0"/>
              </a:rPr>
              <a:t>/</a:t>
            </a:r>
            <a:r>
              <a:rPr lang="en-US" dirty="0" err="1" smtClean="0">
                <a:latin typeface="Lucida Sans" panose="020B0602030504020204" pitchFamily="34" charset="0"/>
              </a:rPr>
              <a:t>Cynllun</a:t>
            </a:r>
            <a:r>
              <a:rPr lang="en-US" dirty="0" smtClean="0">
                <a:latin typeface="Lucida Sans" panose="020B0602030504020204" pitchFamily="34" charset="0"/>
              </a:rPr>
              <a:t> </a:t>
            </a:r>
            <a:r>
              <a:rPr lang="en-US" dirty="0">
                <a:latin typeface="Lucida Sans" panose="020B0602030504020204" pitchFamily="34" charset="0"/>
              </a:rPr>
              <a:t>Gofal</a:t>
            </a:r>
          </a:p>
          <a:p>
            <a:pPr eaLnBrk="1" fontAlgn="auto" hangingPunct="1">
              <a:spcAft>
                <a:spcPts val="0"/>
              </a:spcAft>
              <a:defRPr/>
            </a:pPr>
            <a:r>
              <a:rPr lang="en-US" dirty="0" err="1">
                <a:latin typeface="Lucida Sans" panose="020B0602030504020204" pitchFamily="34" charset="0"/>
              </a:rPr>
              <a:t>Targedau</a:t>
            </a:r>
            <a:endParaRPr lang="en-US" dirty="0">
              <a:latin typeface="Lucida Sans" panose="020B0602030504020204" pitchFamily="34" charset="0"/>
            </a:endParaRPr>
          </a:p>
          <a:p>
            <a:pPr eaLnBrk="1" fontAlgn="auto" hangingPunct="1">
              <a:spcAft>
                <a:spcPts val="0"/>
              </a:spcAft>
              <a:defRPr/>
            </a:pPr>
            <a:r>
              <a:rPr lang="en-US" dirty="0">
                <a:latin typeface="Lucida Sans" panose="020B0602030504020204" pitchFamily="34" charset="0"/>
              </a:rPr>
              <a:t>Arian </a:t>
            </a:r>
            <a:r>
              <a:rPr lang="en-US" dirty="0" err="1">
                <a:latin typeface="Lucida Sans" panose="020B0602030504020204" pitchFamily="34" charset="0"/>
              </a:rPr>
              <a:t>ychwanegol</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Hyfforddiant</a:t>
            </a:r>
            <a:r>
              <a:rPr lang="en-US" dirty="0">
                <a:latin typeface="Lucida Sans" panose="020B0602030504020204" pitchFamily="34" charset="0"/>
              </a:rPr>
              <a:t> staff - </a:t>
            </a:r>
            <a:r>
              <a:rPr lang="en-US" dirty="0" err="1" smtClean="0">
                <a:latin typeface="Lucida Sans" panose="020B0602030504020204" pitchFamily="34" charset="0"/>
              </a:rPr>
              <a:t>ymlyniad</a:t>
            </a:r>
            <a:r>
              <a:rPr lang="en-US" dirty="0" smtClean="0">
                <a:latin typeface="Lucida Sans" panose="020B0602030504020204" pitchFamily="34" charset="0"/>
              </a:rPr>
              <a:t>/</a:t>
            </a:r>
            <a:r>
              <a:rPr lang="en-US" dirty="0" err="1" smtClean="0">
                <a:latin typeface="Lucida Sans" panose="020B0602030504020204" pitchFamily="34" charset="0"/>
              </a:rPr>
              <a:t>trawma</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Eiriolaeth</a:t>
            </a:r>
            <a:endParaRPr lang="en-US" dirty="0">
              <a:latin typeface="Lucida Sans" panose="020B0602030504020204" pitchFamily="34" charset="0"/>
            </a:endParaRPr>
          </a:p>
        </p:txBody>
      </p:sp>
      <p:sp>
        <p:nvSpPr>
          <p:cNvPr id="4" name="Content Placeholder 3"/>
          <p:cNvSpPr>
            <a:spLocks noGrp="1"/>
          </p:cNvSpPr>
          <p:nvPr>
            <p:ph sz="half" idx="2"/>
          </p:nvPr>
        </p:nvSpPr>
        <p:spPr>
          <a:xfrm>
            <a:off x="4648200" y="1143000"/>
            <a:ext cx="4316413" cy="4446588"/>
          </a:xfrm>
        </p:spPr>
        <p:txBody>
          <a:bodyPr rtlCol="0">
            <a:normAutofit fontScale="92500" lnSpcReduction="10000"/>
          </a:bodyPr>
          <a:lstStyle/>
          <a:p>
            <a:pPr eaLnBrk="1" fontAlgn="auto" hangingPunct="1">
              <a:spcAft>
                <a:spcPts val="0"/>
              </a:spcAft>
              <a:defRPr/>
            </a:pPr>
            <a:r>
              <a:rPr lang="en-US" dirty="0" smtClean="0">
                <a:solidFill>
                  <a:srgbClr val="0000FF"/>
                </a:solidFill>
                <a:latin typeface="Lucida Sans" panose="020B0602030504020204" pitchFamily="34" charset="0"/>
              </a:rPr>
              <a:t>Designated, trained practitioners</a:t>
            </a:r>
          </a:p>
          <a:p>
            <a:pPr eaLnBrk="1" fontAlgn="auto" hangingPunct="1">
              <a:spcAft>
                <a:spcPts val="0"/>
              </a:spcAft>
              <a:defRPr/>
            </a:pPr>
            <a:r>
              <a:rPr lang="en-US" dirty="0" smtClean="0">
                <a:solidFill>
                  <a:srgbClr val="0000FF"/>
                </a:solidFill>
                <a:latin typeface="Lucida Sans" panose="020B0602030504020204" pitchFamily="34" charset="0"/>
              </a:rPr>
              <a:t>Personal Education Plan/Care Plan</a:t>
            </a:r>
          </a:p>
          <a:p>
            <a:pPr eaLnBrk="1" fontAlgn="auto" hangingPunct="1">
              <a:spcAft>
                <a:spcPts val="0"/>
              </a:spcAft>
              <a:defRPr/>
            </a:pPr>
            <a:r>
              <a:rPr lang="en-US" dirty="0" smtClean="0">
                <a:solidFill>
                  <a:srgbClr val="0000FF"/>
                </a:solidFill>
                <a:latin typeface="Lucida Sans" panose="020B0602030504020204" pitchFamily="34" charset="0"/>
              </a:rPr>
              <a:t>Targets</a:t>
            </a:r>
          </a:p>
          <a:p>
            <a:pPr eaLnBrk="1" fontAlgn="auto" hangingPunct="1">
              <a:spcAft>
                <a:spcPts val="0"/>
              </a:spcAft>
              <a:defRPr/>
            </a:pPr>
            <a:r>
              <a:rPr lang="en-US" dirty="0" smtClean="0">
                <a:solidFill>
                  <a:srgbClr val="0000FF"/>
                </a:solidFill>
                <a:latin typeface="Lucida Sans" panose="020B0602030504020204" pitchFamily="34" charset="0"/>
              </a:rPr>
              <a:t>Additional funding</a:t>
            </a:r>
          </a:p>
          <a:p>
            <a:pPr eaLnBrk="1" fontAlgn="auto" hangingPunct="1">
              <a:spcAft>
                <a:spcPts val="0"/>
              </a:spcAft>
              <a:defRPr/>
            </a:pPr>
            <a:r>
              <a:rPr lang="en-US" dirty="0" smtClean="0">
                <a:solidFill>
                  <a:srgbClr val="0000FF"/>
                </a:solidFill>
                <a:latin typeface="Lucida Sans" panose="020B0602030504020204" pitchFamily="34" charset="0"/>
              </a:rPr>
              <a:t>Staff training – attachment/trauma</a:t>
            </a:r>
          </a:p>
          <a:p>
            <a:pPr eaLnBrk="1" fontAlgn="auto" hangingPunct="1">
              <a:spcAft>
                <a:spcPts val="0"/>
              </a:spcAft>
              <a:defRPr/>
            </a:pPr>
            <a:r>
              <a:rPr lang="en-US" dirty="0" smtClean="0">
                <a:solidFill>
                  <a:srgbClr val="0000FF"/>
                </a:solidFill>
                <a:latin typeface="Lucida Sans" panose="020B0602030504020204" pitchFamily="34" charset="0"/>
              </a:rPr>
              <a:t>Advocacy</a:t>
            </a:r>
            <a:endParaRPr lang="en-US" dirty="0">
              <a:solidFill>
                <a:srgbClr val="0000FF"/>
              </a:solidFill>
              <a:latin typeface="Lucida Sans" panose="020B0602030504020204" pitchFamily="34" charset="0"/>
            </a:endParaRPr>
          </a:p>
          <a:p>
            <a:pPr marL="0" indent="0" eaLnBrk="1" fontAlgn="auto" hangingPunct="1">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28468952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22275" y="0"/>
            <a:ext cx="8229600" cy="1143000"/>
          </a:xfrm>
        </p:spPr>
        <p:txBody>
          <a:bodyPr/>
          <a:lstStyle/>
          <a:p>
            <a:pPr eaLnBrk="1" hangingPunct="1">
              <a:defRPr/>
            </a:pPr>
            <a:r>
              <a:rPr lang="cy-GB" altLang="en-US" sz="3200" kern="0" dirty="0" smtClean="0">
                <a:latin typeface="Lucida Sans" panose="020B0602030504020204" pitchFamily="34" charset="0"/>
              </a:rPr>
              <a:t>Strategaethau</a:t>
            </a:r>
            <a:r>
              <a:rPr lang="cy-GB" altLang="en-US" sz="3200" kern="0" dirty="0" smtClean="0">
                <a:solidFill>
                  <a:srgbClr val="000000"/>
                </a:solidFill>
                <a:latin typeface="Lucida Sans" panose="020B0602030504020204" pitchFamily="34" charset="0"/>
              </a:rPr>
              <a:t>     </a:t>
            </a:r>
            <a:br>
              <a:rPr lang="cy-GB" altLang="en-US" sz="3200" kern="0" dirty="0" smtClean="0">
                <a:solidFill>
                  <a:srgbClr val="000000"/>
                </a:solidFill>
                <a:latin typeface="Lucida Sans" panose="020B0602030504020204" pitchFamily="34" charset="0"/>
              </a:rPr>
            </a:br>
            <a:r>
              <a:rPr lang="en-GB" altLang="en-US" sz="3200" kern="0" dirty="0" smtClean="0">
                <a:solidFill>
                  <a:srgbClr val="0000FF"/>
                </a:solidFill>
                <a:latin typeface="Lucida Sans" panose="020B0602030504020204" pitchFamily="34" charset="0"/>
              </a:rPr>
              <a:t>Strategies</a:t>
            </a:r>
            <a:endParaRPr lang="en-US" altLang="en-US" sz="3200" dirty="0" smtClean="0">
              <a:solidFill>
                <a:srgbClr val="0000FF"/>
              </a:solidFill>
              <a:latin typeface="Lucida Sans" panose="020B0602030504020204" pitchFamily="34" charset="0"/>
            </a:endParaRPr>
          </a:p>
        </p:txBody>
      </p:sp>
      <p:sp>
        <p:nvSpPr>
          <p:cNvPr id="3" name="Content Placeholder 2"/>
          <p:cNvSpPr>
            <a:spLocks noGrp="1"/>
          </p:cNvSpPr>
          <p:nvPr>
            <p:ph sz="half" idx="1"/>
          </p:nvPr>
        </p:nvSpPr>
        <p:spPr>
          <a:xfrm>
            <a:off x="179512" y="1143000"/>
            <a:ext cx="4316288" cy="4446588"/>
          </a:xfrm>
        </p:spPr>
        <p:txBody>
          <a:bodyPr rtlCol="0">
            <a:normAutofit fontScale="92500"/>
          </a:bodyPr>
          <a:lstStyle/>
          <a:p>
            <a:pPr eaLnBrk="1" fontAlgn="auto" hangingPunct="1">
              <a:spcAft>
                <a:spcPts val="0"/>
              </a:spcAft>
              <a:defRPr/>
            </a:pPr>
            <a:r>
              <a:rPr lang="en-US" dirty="0" err="1">
                <a:latin typeface="Lucida Sans" panose="020B0602030504020204" pitchFamily="34" charset="0"/>
              </a:rPr>
              <a:t>Gweithiwr</a:t>
            </a:r>
            <a:r>
              <a:rPr lang="en-US" dirty="0">
                <a:latin typeface="Lucida Sans" panose="020B0602030504020204" pitchFamily="34" charset="0"/>
              </a:rPr>
              <a:t> </a:t>
            </a:r>
            <a:r>
              <a:rPr lang="en-US" dirty="0" err="1" smtClean="0">
                <a:latin typeface="Lucida Sans" panose="020B0602030504020204" pitchFamily="34" charset="0"/>
              </a:rPr>
              <a:t>Allweddol</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Cymorth</a:t>
            </a:r>
            <a:r>
              <a:rPr lang="en-US" dirty="0">
                <a:latin typeface="Lucida Sans" panose="020B0602030504020204" pitchFamily="34" charset="0"/>
              </a:rPr>
              <a:t> </a:t>
            </a:r>
            <a:r>
              <a:rPr lang="en-US" dirty="0" err="1">
                <a:latin typeface="Lucida Sans" panose="020B0602030504020204" pitchFamily="34" charset="0"/>
              </a:rPr>
              <a:t>ychwanegol</a:t>
            </a:r>
            <a:r>
              <a:rPr lang="en-US" dirty="0">
                <a:latin typeface="Lucida Sans" panose="020B0602030504020204" pitchFamily="34" charset="0"/>
              </a:rPr>
              <a:t> - </a:t>
            </a:r>
            <a:r>
              <a:rPr lang="en-US" dirty="0" err="1">
                <a:latin typeface="Lucida Sans" panose="020B0602030504020204" pitchFamily="34" charset="0"/>
              </a:rPr>
              <a:t>pontio</a:t>
            </a:r>
            <a:endParaRPr lang="en-US" dirty="0">
              <a:latin typeface="Lucida Sans" panose="020B0602030504020204" pitchFamily="34" charset="0"/>
            </a:endParaRPr>
          </a:p>
          <a:p>
            <a:pPr eaLnBrk="1" fontAlgn="auto" hangingPunct="1">
              <a:spcAft>
                <a:spcPts val="0"/>
              </a:spcAft>
              <a:defRPr/>
            </a:pPr>
            <a:r>
              <a:rPr lang="en-US" dirty="0" err="1">
                <a:latin typeface="Lucida Sans" panose="020B0602030504020204" pitchFamily="34" charset="0"/>
              </a:rPr>
              <a:t>Hyfforddiant</a:t>
            </a:r>
            <a:r>
              <a:rPr lang="en-US" dirty="0">
                <a:latin typeface="Lucida Sans" panose="020B0602030504020204" pitchFamily="34" charset="0"/>
              </a:rPr>
              <a:t> </a:t>
            </a:r>
            <a:r>
              <a:rPr lang="en-US" dirty="0" err="1">
                <a:latin typeface="Lucida Sans" panose="020B0602030504020204" pitchFamily="34" charset="0"/>
              </a:rPr>
              <a:t>i</a:t>
            </a:r>
            <a:r>
              <a:rPr lang="en-US" dirty="0">
                <a:latin typeface="Lucida Sans" panose="020B0602030504020204" pitchFamily="34" charset="0"/>
              </a:rPr>
              <a:t> staff</a:t>
            </a:r>
          </a:p>
          <a:p>
            <a:pPr marL="0" indent="0" eaLnBrk="1" fontAlgn="auto" hangingPunct="1">
              <a:spcAft>
                <a:spcPts val="0"/>
              </a:spcAft>
              <a:buNone/>
              <a:defRPr/>
            </a:pPr>
            <a:r>
              <a:rPr lang="en-US" dirty="0" smtClean="0">
                <a:latin typeface="Lucida Sans" panose="020B0602030504020204" pitchFamily="34" charset="0"/>
              </a:rPr>
              <a:t>- </a:t>
            </a:r>
            <a:r>
              <a:rPr lang="en-US" dirty="0" err="1" smtClean="0">
                <a:latin typeface="Lucida Sans" panose="020B0602030504020204" pitchFamily="34" charset="0"/>
              </a:rPr>
              <a:t>Ymwybyddiaeth</a:t>
            </a:r>
            <a:r>
              <a:rPr lang="en-US" dirty="0" smtClean="0">
                <a:latin typeface="Lucida Sans" panose="020B0602030504020204" pitchFamily="34" charset="0"/>
              </a:rPr>
              <a:t> </a:t>
            </a:r>
            <a:r>
              <a:rPr lang="en-US" dirty="0" err="1">
                <a:latin typeface="Lucida Sans" panose="020B0602030504020204" pitchFamily="34" charset="0"/>
              </a:rPr>
              <a:t>ymlyniad</a:t>
            </a:r>
            <a:endParaRPr lang="en-US" dirty="0">
              <a:latin typeface="Lucida Sans" panose="020B0602030504020204" pitchFamily="34" charset="0"/>
            </a:endParaRPr>
          </a:p>
          <a:p>
            <a:pPr marL="0" indent="0" eaLnBrk="1" fontAlgn="auto" hangingPunct="1">
              <a:spcAft>
                <a:spcPts val="0"/>
              </a:spcAft>
              <a:buNone/>
              <a:defRPr/>
            </a:pPr>
            <a:r>
              <a:rPr lang="en-US" dirty="0" smtClean="0">
                <a:latin typeface="Lucida Sans" panose="020B0602030504020204" pitchFamily="34" charset="0"/>
              </a:rPr>
              <a:t>- </a:t>
            </a:r>
            <a:r>
              <a:rPr lang="en-US" dirty="0" err="1" smtClean="0">
                <a:latin typeface="Lucida Sans" panose="020B0602030504020204" pitchFamily="34" charset="0"/>
              </a:rPr>
              <a:t>Ymyriadau</a:t>
            </a:r>
            <a:r>
              <a:rPr lang="en-US" dirty="0" smtClean="0">
                <a:latin typeface="Lucida Sans" panose="020B0602030504020204" pitchFamily="34" charset="0"/>
              </a:rPr>
              <a:t> </a:t>
            </a:r>
            <a:r>
              <a:rPr lang="en-US" dirty="0" err="1">
                <a:latin typeface="Lucida Sans" panose="020B0602030504020204" pitchFamily="34" charset="0"/>
              </a:rPr>
              <a:t>yn</a:t>
            </a:r>
            <a:r>
              <a:rPr lang="en-US" dirty="0">
                <a:latin typeface="Lucida Sans" panose="020B0602030504020204" pitchFamily="34" charset="0"/>
              </a:rPr>
              <a:t> </a:t>
            </a:r>
            <a:r>
              <a:rPr lang="en-US" dirty="0" err="1">
                <a:latin typeface="Lucida Sans" panose="020B0602030504020204" pitchFamily="34" charset="0"/>
              </a:rPr>
              <a:t>yr</a:t>
            </a:r>
            <a:r>
              <a:rPr lang="en-US" dirty="0">
                <a:latin typeface="Lucida Sans" panose="020B0602030504020204" pitchFamily="34" charset="0"/>
              </a:rPr>
              <a:t> </a:t>
            </a:r>
            <a:r>
              <a:rPr lang="en-US" dirty="0" err="1">
                <a:latin typeface="Lucida Sans" panose="020B0602030504020204" pitchFamily="34" charset="0"/>
              </a:rPr>
              <a:t>ystafell</a:t>
            </a:r>
            <a:r>
              <a:rPr lang="en-US" dirty="0">
                <a:latin typeface="Lucida Sans" panose="020B0602030504020204" pitchFamily="34" charset="0"/>
              </a:rPr>
              <a:t> </a:t>
            </a:r>
            <a:r>
              <a:rPr lang="en-US" dirty="0" err="1">
                <a:latin typeface="Lucida Sans" panose="020B0602030504020204" pitchFamily="34" charset="0"/>
              </a:rPr>
              <a:t>ddosbarth</a:t>
            </a:r>
            <a:endParaRPr lang="en-US" dirty="0">
              <a:latin typeface="Lucida Sans" panose="020B0602030504020204" pitchFamily="34" charset="0"/>
            </a:endParaRPr>
          </a:p>
        </p:txBody>
      </p:sp>
      <p:sp>
        <p:nvSpPr>
          <p:cNvPr id="4" name="Content Placeholder 3"/>
          <p:cNvSpPr>
            <a:spLocks noGrp="1"/>
          </p:cNvSpPr>
          <p:nvPr>
            <p:ph sz="half" idx="2"/>
          </p:nvPr>
        </p:nvSpPr>
        <p:spPr>
          <a:xfrm>
            <a:off x="4648200" y="1143000"/>
            <a:ext cx="4316413" cy="4446588"/>
          </a:xfrm>
        </p:spPr>
        <p:txBody>
          <a:bodyPr rtlCol="0">
            <a:normAutofit fontScale="92500"/>
          </a:bodyPr>
          <a:lstStyle/>
          <a:p>
            <a:pPr eaLnBrk="1" fontAlgn="auto" hangingPunct="1">
              <a:spcAft>
                <a:spcPts val="0"/>
              </a:spcAft>
              <a:defRPr/>
            </a:pPr>
            <a:r>
              <a:rPr lang="en-US" dirty="0" smtClean="0">
                <a:solidFill>
                  <a:srgbClr val="0000FF"/>
                </a:solidFill>
                <a:latin typeface="Lucida Sans" panose="020B0602030504020204" pitchFamily="34" charset="0"/>
              </a:rPr>
              <a:t>Keyworker/s</a:t>
            </a:r>
          </a:p>
          <a:p>
            <a:pPr eaLnBrk="1" fontAlgn="auto" hangingPunct="1">
              <a:spcAft>
                <a:spcPts val="0"/>
              </a:spcAft>
              <a:defRPr/>
            </a:pPr>
            <a:r>
              <a:rPr lang="en-US" dirty="0" smtClean="0">
                <a:solidFill>
                  <a:srgbClr val="0000FF"/>
                </a:solidFill>
                <a:latin typeface="Lucida Sans" panose="020B0602030504020204" pitchFamily="34" charset="0"/>
              </a:rPr>
              <a:t>Additional support – transition</a:t>
            </a:r>
          </a:p>
          <a:p>
            <a:pPr eaLnBrk="1" fontAlgn="auto" hangingPunct="1">
              <a:spcAft>
                <a:spcPts val="0"/>
              </a:spcAft>
              <a:defRPr/>
            </a:pPr>
            <a:r>
              <a:rPr lang="en-US" dirty="0" smtClean="0">
                <a:solidFill>
                  <a:srgbClr val="0000FF"/>
                </a:solidFill>
                <a:latin typeface="Lucida Sans" panose="020B0602030504020204" pitchFamily="34" charset="0"/>
              </a:rPr>
              <a:t>Training for staff</a:t>
            </a:r>
          </a:p>
          <a:p>
            <a:pPr eaLnBrk="1" fontAlgn="auto" hangingPunct="1">
              <a:spcAft>
                <a:spcPts val="0"/>
              </a:spcAft>
              <a:buFontTx/>
              <a:buChar char="-"/>
              <a:defRPr/>
            </a:pPr>
            <a:r>
              <a:rPr lang="en-US" dirty="0" smtClean="0">
                <a:solidFill>
                  <a:srgbClr val="0000FF"/>
                </a:solidFill>
                <a:latin typeface="Lucida Sans" panose="020B0602030504020204" pitchFamily="34" charset="0"/>
              </a:rPr>
              <a:t>Attachment awareness</a:t>
            </a:r>
          </a:p>
          <a:p>
            <a:pPr eaLnBrk="1" fontAlgn="auto" hangingPunct="1">
              <a:spcAft>
                <a:spcPts val="0"/>
              </a:spcAft>
              <a:buFontTx/>
              <a:buChar char="-"/>
              <a:defRPr/>
            </a:pPr>
            <a:r>
              <a:rPr lang="en-US" dirty="0" smtClean="0">
                <a:solidFill>
                  <a:srgbClr val="0000FF"/>
                </a:solidFill>
                <a:latin typeface="Lucida Sans" panose="020B0602030504020204" pitchFamily="34" charset="0"/>
              </a:rPr>
              <a:t>Interventions in the classroom</a:t>
            </a:r>
          </a:p>
          <a:p>
            <a:pPr marL="0" indent="0" eaLnBrk="1" fontAlgn="auto" hangingPunct="1">
              <a:spcAft>
                <a:spcPts val="0"/>
              </a:spcAft>
              <a:buNone/>
              <a:defRPr/>
            </a:pPr>
            <a:r>
              <a:rPr lang="en-US" sz="1900" dirty="0">
                <a:latin typeface="Lucida Sans" panose="020B0602030504020204" pitchFamily="34" charset="0"/>
                <a:hlinkClick r:id="rId3"/>
              </a:rPr>
              <a:t>https://afaeducation.org/free-dt-resources/explore-our-resources/interventions-in-the-classroom</a:t>
            </a:r>
            <a:r>
              <a:rPr lang="en-US" sz="1900" dirty="0" smtClean="0">
                <a:latin typeface="Lucida Sans" panose="020B0602030504020204" pitchFamily="34" charset="0"/>
                <a:hlinkClick r:id="rId3"/>
              </a:rPr>
              <a:t>/</a:t>
            </a:r>
            <a:r>
              <a:rPr lang="en-US" sz="1900" dirty="0" smtClean="0">
                <a:latin typeface="Lucida Sans" panose="020B0602030504020204" pitchFamily="34" charset="0"/>
              </a:rPr>
              <a:t> </a:t>
            </a:r>
            <a:endParaRPr lang="en-US" sz="1900" dirty="0">
              <a:latin typeface="Lucida Sans" panose="020B0602030504020204" pitchFamily="34" charset="0"/>
            </a:endParaRPr>
          </a:p>
        </p:txBody>
      </p:sp>
    </p:spTree>
    <p:extLst>
      <p:ext uri="{BB962C8B-B14F-4D97-AF65-F5344CB8AC3E}">
        <p14:creationId xmlns:p14="http://schemas.microsoft.com/office/powerpoint/2010/main" val="581407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457200" y="274637"/>
            <a:ext cx="8229600" cy="490067"/>
          </a:xfrm>
        </p:spPr>
        <p:txBody>
          <a:bodyPr/>
          <a:lstStyle/>
          <a:p>
            <a:pPr eaLnBrk="1" hangingPunct="1"/>
            <a:r>
              <a:rPr lang="en-GB" altLang="en-US" sz="2400" dirty="0" err="1" smtClean="0">
                <a:latin typeface="Lucida Sans" panose="020B0602030504020204" pitchFamily="34" charset="0"/>
              </a:rPr>
              <a:t>Cyfeiriadau</a:t>
            </a:r>
            <a:r>
              <a:rPr lang="en-GB" altLang="en-US" sz="2400" dirty="0" smtClean="0">
                <a:latin typeface="Lucida Sans" panose="020B0602030504020204" pitchFamily="34" charset="0"/>
              </a:rPr>
              <a:t/>
            </a:r>
            <a:br>
              <a:rPr lang="en-GB" altLang="en-US" sz="2400" dirty="0" smtClean="0">
                <a:latin typeface="Lucida Sans" panose="020B0602030504020204" pitchFamily="34" charset="0"/>
              </a:rPr>
            </a:br>
            <a:r>
              <a:rPr lang="en-GB" altLang="en-US" sz="2400" dirty="0" smtClean="0">
                <a:solidFill>
                  <a:srgbClr val="0000FF"/>
                </a:solidFill>
                <a:latin typeface="Lucida Sans" panose="020B0602030504020204" pitchFamily="34" charset="0"/>
              </a:rPr>
              <a:t>References</a:t>
            </a:r>
            <a:endParaRPr lang="en-US" altLang="en-US" sz="2400" dirty="0" smtClean="0">
              <a:solidFill>
                <a:srgbClr val="0000FF"/>
              </a:solidFill>
              <a:latin typeface="Lucida Sans" panose="020B0602030504020204" pitchFamily="34" charset="0"/>
            </a:endParaRPr>
          </a:p>
        </p:txBody>
      </p:sp>
      <p:sp>
        <p:nvSpPr>
          <p:cNvPr id="47107" name="Content Placeholder 2"/>
          <p:cNvSpPr>
            <a:spLocks noGrp="1"/>
          </p:cNvSpPr>
          <p:nvPr>
            <p:ph idx="1"/>
          </p:nvPr>
        </p:nvSpPr>
        <p:spPr>
          <a:xfrm>
            <a:off x="179512" y="908720"/>
            <a:ext cx="8856984" cy="4607843"/>
          </a:xfrm>
        </p:spPr>
        <p:txBody>
          <a:bodyPr/>
          <a:lstStyle/>
          <a:p>
            <a:pPr eaLnBrk="1" hangingPunct="1">
              <a:lnSpc>
                <a:spcPct val="90000"/>
              </a:lnSpc>
              <a:buFontTx/>
              <a:buNone/>
              <a:defRPr/>
            </a:pPr>
            <a:r>
              <a:rPr lang="cy-GB" altLang="en-US" sz="2000" dirty="0" err="1" smtClean="0">
                <a:latin typeface="Lucida Sans" panose="020B0602030504020204" pitchFamily="34" charset="0"/>
              </a:rPr>
              <a:t>Children</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in</a:t>
            </a:r>
            <a:r>
              <a:rPr lang="cy-GB" altLang="en-US" sz="2000" dirty="0" smtClean="0">
                <a:latin typeface="Lucida Sans" panose="020B0602030504020204" pitchFamily="34" charset="0"/>
              </a:rPr>
              <a:t> Wales (2014) ‘</a:t>
            </a:r>
            <a:r>
              <a:rPr lang="cy-GB" altLang="en-US" sz="2000" dirty="0" err="1" smtClean="0">
                <a:latin typeface="Lucida Sans" panose="020B0602030504020204" pitchFamily="34" charset="0"/>
              </a:rPr>
              <a:t>Looked</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After</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Children</a:t>
            </a:r>
            <a:r>
              <a:rPr lang="cy-GB" altLang="en-US" sz="2000" dirty="0">
                <a:latin typeface="Lucida Sans" panose="020B0602030504020204" pitchFamily="34" charset="0"/>
              </a:rPr>
              <a:t>,’ </a:t>
            </a:r>
            <a:r>
              <a:rPr lang="cy-GB" altLang="en-US" sz="2000" dirty="0">
                <a:latin typeface="Lucida Sans" panose="020B0602030504020204" pitchFamily="34" charset="0"/>
                <a:hlinkClick r:id="rId3"/>
              </a:rPr>
              <a:t>http://</a:t>
            </a:r>
            <a:r>
              <a:rPr lang="cy-GB" altLang="en-US" sz="2000" dirty="0" smtClean="0">
                <a:latin typeface="Lucida Sans" panose="020B0602030504020204" pitchFamily="34" charset="0"/>
                <a:hlinkClick r:id="rId3"/>
              </a:rPr>
              <a:t>www.childreninwales.org.uk/our-work/looked-children-2/</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Accessed</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April</a:t>
            </a:r>
            <a:r>
              <a:rPr lang="cy-GB" altLang="en-US" sz="2000" dirty="0" smtClean="0">
                <a:latin typeface="Lucida Sans" panose="020B0602030504020204" pitchFamily="34" charset="0"/>
              </a:rPr>
              <a:t> 27 2018].</a:t>
            </a:r>
          </a:p>
          <a:p>
            <a:pPr eaLnBrk="1" hangingPunct="1">
              <a:lnSpc>
                <a:spcPct val="90000"/>
              </a:lnSpc>
              <a:buFontTx/>
              <a:buNone/>
              <a:defRPr/>
            </a:pPr>
            <a:r>
              <a:rPr lang="cy-GB" altLang="en-US" sz="2000" dirty="0" smtClean="0">
                <a:latin typeface="Lucida Sans" panose="020B0602030504020204" pitchFamily="34" charset="0"/>
              </a:rPr>
              <a:t>NSPCC (2018) ‘</a:t>
            </a:r>
            <a:r>
              <a:rPr lang="en-GB" altLang="en-US" sz="2000" dirty="0">
                <a:latin typeface="Lucida Sans" panose="020B0602030504020204" pitchFamily="34" charset="0"/>
              </a:rPr>
              <a:t>Children in </a:t>
            </a:r>
            <a:r>
              <a:rPr lang="en-GB" altLang="en-US" sz="2000" dirty="0" smtClean="0">
                <a:latin typeface="Lucida Sans" panose="020B0602030504020204" pitchFamily="34" charset="0"/>
              </a:rPr>
              <a:t>care: Legislation</a:t>
            </a:r>
            <a:r>
              <a:rPr lang="en-GB" altLang="en-US" sz="2000" dirty="0">
                <a:latin typeface="Lucida Sans" panose="020B0602030504020204" pitchFamily="34" charset="0"/>
              </a:rPr>
              <a:t>, policy and guidance,’ </a:t>
            </a:r>
            <a:r>
              <a:rPr lang="en-GB" altLang="en-US" sz="2000" dirty="0">
                <a:latin typeface="Lucida Sans" panose="020B0602030504020204" pitchFamily="34" charset="0"/>
                <a:hlinkClick r:id="rId4"/>
              </a:rPr>
              <a:t>https://www.nspcc.org.uk/preventing-abuse/child-protection-system/children-in-care/legislation-policy-guidance</a:t>
            </a:r>
            <a:r>
              <a:rPr lang="en-GB" altLang="en-US" sz="2000" dirty="0" smtClean="0">
                <a:latin typeface="Lucida Sans" panose="020B0602030504020204" pitchFamily="34" charset="0"/>
                <a:hlinkClick r:id="rId4"/>
              </a:rPr>
              <a:t>/</a:t>
            </a:r>
            <a:r>
              <a:rPr lang="en-GB" altLang="en-US" sz="2000" dirty="0" smtClean="0">
                <a:latin typeface="Lucida Sans" panose="020B0602030504020204" pitchFamily="34" charset="0"/>
              </a:rPr>
              <a:t> [Accessed: April 28 2018].</a:t>
            </a:r>
            <a:endParaRPr lang="cy-GB" altLang="en-US" sz="2000" dirty="0" smtClean="0">
              <a:latin typeface="Lucida Sans" panose="020B0602030504020204" pitchFamily="34" charset="0"/>
            </a:endParaRPr>
          </a:p>
          <a:p>
            <a:pPr eaLnBrk="1" hangingPunct="1">
              <a:lnSpc>
                <a:spcPct val="90000"/>
              </a:lnSpc>
              <a:buFontTx/>
              <a:buNone/>
              <a:defRPr/>
            </a:pPr>
            <a:r>
              <a:rPr lang="cy-GB" altLang="en-US" sz="2000" dirty="0" err="1" smtClean="0">
                <a:latin typeface="Lucida Sans" panose="020B0602030504020204" pitchFamily="34" charset="0"/>
              </a:rPr>
              <a:t>StatsWales</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no</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date</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Children</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looked</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after</a:t>
            </a:r>
            <a:r>
              <a:rPr lang="cy-GB" altLang="en-US" sz="2000" dirty="0">
                <a:latin typeface="Lucida Sans" panose="020B0602030504020204" pitchFamily="34" charset="0"/>
              </a:rPr>
              <a:t>,’ </a:t>
            </a:r>
            <a:r>
              <a:rPr lang="cy-GB" altLang="en-US" sz="2000" dirty="0">
                <a:latin typeface="Lucida Sans" panose="020B0602030504020204" pitchFamily="34" charset="0"/>
                <a:hlinkClick r:id="rId5"/>
              </a:rPr>
              <a:t>https://</a:t>
            </a:r>
            <a:r>
              <a:rPr lang="cy-GB" altLang="en-US" sz="2000" dirty="0" smtClean="0">
                <a:latin typeface="Lucida Sans" panose="020B0602030504020204" pitchFamily="34" charset="0"/>
                <a:hlinkClick r:id="rId5"/>
              </a:rPr>
              <a:t>statswales.gov.wales/Catalogue/Health-and-Social-Care/Social-Services/Childrens-Services/Children-Looked-After</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Accessed</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April</a:t>
            </a:r>
            <a:r>
              <a:rPr lang="cy-GB" altLang="en-US" sz="2000" dirty="0" smtClean="0">
                <a:latin typeface="Lucida Sans" panose="020B0602030504020204" pitchFamily="34" charset="0"/>
              </a:rPr>
              <a:t> 27 2018].</a:t>
            </a:r>
          </a:p>
          <a:p>
            <a:pPr eaLnBrk="1" hangingPunct="1">
              <a:lnSpc>
                <a:spcPct val="90000"/>
              </a:lnSpc>
              <a:buFontTx/>
              <a:buNone/>
              <a:defRPr/>
            </a:pPr>
            <a:r>
              <a:rPr lang="cy-GB" altLang="en-US" sz="2000" dirty="0" smtClean="0">
                <a:latin typeface="Lucida Sans" panose="020B0602030504020204" pitchFamily="34" charset="0"/>
              </a:rPr>
              <a:t>Welsh </a:t>
            </a:r>
            <a:r>
              <a:rPr lang="cy-GB" altLang="en-US" sz="2000" dirty="0" err="1" smtClean="0">
                <a:latin typeface="Lucida Sans" panose="020B0602030504020204" pitchFamily="34" charset="0"/>
              </a:rPr>
              <a:t>Government</a:t>
            </a:r>
            <a:r>
              <a:rPr lang="cy-GB" altLang="en-US" sz="2000" dirty="0" smtClean="0">
                <a:latin typeface="Lucida Sans" panose="020B0602030504020204" pitchFamily="34" charset="0"/>
              </a:rPr>
              <a:t> (2017) ‘</a:t>
            </a:r>
            <a:r>
              <a:rPr lang="cy-GB" altLang="en-US" sz="2000" dirty="0" err="1" smtClean="0">
                <a:latin typeface="Lucida Sans" panose="020B0602030504020204" pitchFamily="34" charset="0"/>
              </a:rPr>
              <a:t>Children</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looked</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after</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by</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local</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authorities</a:t>
            </a:r>
            <a:r>
              <a:rPr lang="cy-GB" altLang="en-US" sz="2000" dirty="0">
                <a:latin typeface="Lucida Sans" panose="020B0602030504020204" pitchFamily="34" charset="0"/>
              </a:rPr>
              <a:t>,’ </a:t>
            </a:r>
            <a:r>
              <a:rPr lang="cy-GB" altLang="en-US" sz="2000" dirty="0">
                <a:latin typeface="Lucida Sans" panose="020B0602030504020204" pitchFamily="34" charset="0"/>
                <a:hlinkClick r:id="rId6"/>
              </a:rPr>
              <a:t>https://gov.wales/statistics-and-research/children-looked-after-local-authorities/?</a:t>
            </a:r>
            <a:r>
              <a:rPr lang="cy-GB" altLang="en-US" sz="2000" dirty="0" smtClean="0">
                <a:latin typeface="Lucida Sans" panose="020B0602030504020204" pitchFamily="34" charset="0"/>
                <a:hlinkClick r:id="rId6"/>
              </a:rPr>
              <a:t>skip=1&amp;lang=en</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Accessed</a:t>
            </a:r>
            <a:r>
              <a:rPr lang="cy-GB" altLang="en-US" sz="2000" dirty="0" smtClean="0">
                <a:latin typeface="Lucida Sans" panose="020B0602030504020204" pitchFamily="34" charset="0"/>
              </a:rPr>
              <a:t>: </a:t>
            </a:r>
            <a:r>
              <a:rPr lang="cy-GB" altLang="en-US" sz="2000" dirty="0" err="1" smtClean="0">
                <a:latin typeface="Lucida Sans" panose="020B0602030504020204" pitchFamily="34" charset="0"/>
              </a:rPr>
              <a:t>April</a:t>
            </a:r>
            <a:r>
              <a:rPr lang="cy-GB" altLang="en-US" sz="2000" dirty="0" smtClean="0">
                <a:latin typeface="Lucida Sans" panose="020B0602030504020204" pitchFamily="34" charset="0"/>
              </a:rPr>
              <a:t> 27 2018].</a:t>
            </a:r>
          </a:p>
          <a:p>
            <a:pPr eaLnBrk="1" hangingPunct="1">
              <a:lnSpc>
                <a:spcPct val="90000"/>
              </a:lnSpc>
              <a:buFontTx/>
              <a:buNone/>
              <a:defRPr/>
            </a:pPr>
            <a:endParaRPr lang="cy-GB" altLang="en-US" sz="2000" dirty="0" smtClean="0">
              <a:latin typeface="Lucida Sans" panose="020B0602030504020204" pitchFamily="34" charset="0"/>
            </a:endParaRPr>
          </a:p>
          <a:p>
            <a:pPr marL="0" indent="0" eaLnBrk="1" hangingPunct="1">
              <a:buFont typeface="Arial" panose="020B0604020202020204" pitchFamily="34" charset="0"/>
              <a:buNone/>
              <a:defRPr/>
            </a:pPr>
            <a:endParaRPr lang="en-US" altLang="en-US" sz="1800" dirty="0" smtClean="0">
              <a:latin typeface="Lucida Sans" panose="020B0602030504020204" pitchFamily="34" charset="0"/>
            </a:endParaRPr>
          </a:p>
        </p:txBody>
      </p:sp>
    </p:spTree>
    <p:extLst>
      <p:ext uri="{BB962C8B-B14F-4D97-AF65-F5344CB8AC3E}">
        <p14:creationId xmlns:p14="http://schemas.microsoft.com/office/powerpoint/2010/main" val="2061096956"/>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1446</TotalTime>
  <Words>575</Words>
  <Application>Microsoft Office PowerPoint</Application>
  <PresentationFormat>On-screen Show (4:3)</PresentationFormat>
  <Paragraphs>120</Paragraphs>
  <Slides>12</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MS PGothic</vt:lpstr>
      <vt:lpstr>MS PGothic</vt:lpstr>
      <vt:lpstr>Arial</vt:lpstr>
      <vt:lpstr>Lucida Sans</vt:lpstr>
      <vt:lpstr>Myriad Pro</vt:lpstr>
      <vt:lpstr>20140311PresentationUWTSDTemplate</vt:lpstr>
      <vt:lpstr>1_20140311PresentationUWTSDTemplate</vt:lpstr>
      <vt:lpstr>Plant sy’n Derbyn Gofal  Looked After Children</vt:lpstr>
      <vt:lpstr>Cynnwys y ddarlith Content of lecture</vt:lpstr>
      <vt:lpstr>Diffiniad</vt:lpstr>
      <vt:lpstr>Definition</vt:lpstr>
      <vt:lpstr>Ystadegau  Statistics</vt:lpstr>
      <vt:lpstr>Ystadegau (Llywodraeth Cymru, 2017)  Statistics (Welsh Government, 2017)</vt:lpstr>
      <vt:lpstr>Deddfwriaeth     Legislation</vt:lpstr>
      <vt:lpstr>Polisi     Policy</vt:lpstr>
      <vt:lpstr>Goblygiadau       Implications</vt:lpstr>
      <vt:lpstr>Ymyrraeth gynnar      Early intervention</vt:lpstr>
      <vt:lpstr>Strategaethau      Strategies</vt:lpstr>
      <vt:lpstr>Cyfeiriadau References</vt:lpstr>
    </vt:vector>
  </TitlesOfParts>
  <Company>Geiriau Bach</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Saesneg fel Iaith Ychwanegol English as an Additional Language</dc:title>
  <dc:creator>edureea</dc:creator>
  <cp:lastModifiedBy>Alison Rees-Edwards</cp:lastModifiedBy>
  <cp:revision>37</cp:revision>
  <dcterms:created xsi:type="dcterms:W3CDTF">2006-04-22T22:14:59Z</dcterms:created>
  <dcterms:modified xsi:type="dcterms:W3CDTF">2018-05-08T09:52:23Z</dcterms:modified>
</cp:coreProperties>
</file>