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982682-52C1-4C9D-A4FD-2995FBB856C6}" v="149" dt="2025-11-01T15:17:24.4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nam Mashuda" userId="70c0be15a2966a18" providerId="LiveId" clId="{9BFD9507-ADA2-45A3-AA6A-9E977F625988}"/>
    <pc:docChg chg="undo redo custSel addSld delSld modSld">
      <pc:chgData name="Khanam Mashuda" userId="70c0be15a2966a18" providerId="LiveId" clId="{9BFD9507-ADA2-45A3-AA6A-9E977F625988}" dt="2025-11-01T15:18:35.210" v="556" actId="2696"/>
      <pc:docMkLst>
        <pc:docMk/>
      </pc:docMkLst>
      <pc:sldChg chg="modSp mod">
        <pc:chgData name="Khanam Mashuda" userId="70c0be15a2966a18" providerId="LiveId" clId="{9BFD9507-ADA2-45A3-AA6A-9E977F625988}" dt="2025-10-20T20:07:59.892" v="419" actId="1076"/>
        <pc:sldMkLst>
          <pc:docMk/>
          <pc:sldMk cId="1747295196" sldId="256"/>
        </pc:sldMkLst>
        <pc:spChg chg="mod">
          <ac:chgData name="Khanam Mashuda" userId="70c0be15a2966a18" providerId="LiveId" clId="{9BFD9507-ADA2-45A3-AA6A-9E977F625988}" dt="2025-10-20T20:07:59.892" v="419" actId="1076"/>
          <ac:spMkLst>
            <pc:docMk/>
            <pc:sldMk cId="1747295196" sldId="256"/>
            <ac:spMk id="5" creationId="{66D744FE-C3EE-73C0-7C36-295F5A4EEAB9}"/>
          </ac:spMkLst>
        </pc:spChg>
      </pc:sldChg>
      <pc:sldChg chg="addSp delSp modSp mod setBg delDesignElem">
        <pc:chgData name="Khanam Mashuda" userId="70c0be15a2966a18" providerId="LiveId" clId="{9BFD9507-ADA2-45A3-AA6A-9E977F625988}" dt="2025-11-01T15:13:16.726" v="543" actId="33524"/>
        <pc:sldMkLst>
          <pc:docMk/>
          <pc:sldMk cId="1753380842" sldId="257"/>
        </pc:sldMkLst>
        <pc:spChg chg="mod">
          <ac:chgData name="Khanam Mashuda" userId="70c0be15a2966a18" providerId="LiveId" clId="{9BFD9507-ADA2-45A3-AA6A-9E977F625988}" dt="2025-10-20T19:40:36.192" v="333" actId="26606"/>
          <ac:spMkLst>
            <pc:docMk/>
            <pc:sldMk cId="1753380842" sldId="257"/>
            <ac:spMk id="2" creationId="{9A46E697-52C0-E522-771E-D8DCF7BB6C8E}"/>
          </ac:spMkLst>
        </pc:spChg>
        <pc:spChg chg="mod">
          <ac:chgData name="Khanam Mashuda" userId="70c0be15a2966a18" providerId="LiveId" clId="{9BFD9507-ADA2-45A3-AA6A-9E977F625988}" dt="2025-11-01T15:13:16.726" v="543" actId="33524"/>
          <ac:spMkLst>
            <pc:docMk/>
            <pc:sldMk cId="1753380842" sldId="257"/>
            <ac:spMk id="5" creationId="{47EB316E-8A5C-A493-B70F-91B7CDEB24CA}"/>
          </ac:spMkLst>
        </pc:spChg>
        <pc:picChg chg="add mod">
          <ac:chgData name="Khanam Mashuda" userId="70c0be15a2966a18" providerId="LiveId" clId="{9BFD9507-ADA2-45A3-AA6A-9E977F625988}" dt="2025-10-20T19:40:36.192" v="333" actId="26606"/>
          <ac:picMkLst>
            <pc:docMk/>
            <pc:sldMk cId="1753380842" sldId="257"/>
            <ac:picMk id="4098" creationId="{2EE1C495-C29D-B374-5DC6-6ACB44364EA6}"/>
          </ac:picMkLst>
        </pc:picChg>
      </pc:sldChg>
      <pc:sldChg chg="addSp delSp modSp mod setBg delDesignElem">
        <pc:chgData name="Khanam Mashuda" userId="70c0be15a2966a18" providerId="LiveId" clId="{9BFD9507-ADA2-45A3-AA6A-9E977F625988}" dt="2025-10-20T20:14:16.595" v="448" actId="14100"/>
        <pc:sldMkLst>
          <pc:docMk/>
          <pc:sldMk cId="3520107307" sldId="258"/>
        </pc:sldMkLst>
        <pc:spChg chg="mod">
          <ac:chgData name="Khanam Mashuda" userId="70c0be15a2966a18" providerId="LiveId" clId="{9BFD9507-ADA2-45A3-AA6A-9E977F625988}" dt="2025-10-20T20:14:16.595" v="448" actId="14100"/>
          <ac:spMkLst>
            <pc:docMk/>
            <pc:sldMk cId="3520107307" sldId="258"/>
            <ac:spMk id="2" creationId="{0E61D300-5847-2718-711C-85CC6E295873}"/>
          </ac:spMkLst>
        </pc:spChg>
        <pc:graphicFrameChg chg="add mod ord modGraphic">
          <ac:chgData name="Khanam Mashuda" userId="70c0be15a2966a18" providerId="LiveId" clId="{9BFD9507-ADA2-45A3-AA6A-9E977F625988}" dt="2025-10-20T19:54:18.983" v="338" actId="26606"/>
          <ac:graphicFrameMkLst>
            <pc:docMk/>
            <pc:sldMk cId="3520107307" sldId="258"/>
            <ac:graphicFrameMk id="8" creationId="{7BAA299C-F1E0-D7C3-0E17-7DD14469E9AE}"/>
          </ac:graphicFrameMkLst>
        </pc:graphicFrameChg>
      </pc:sldChg>
      <pc:sldChg chg="addSp delSp modSp new mod setBg">
        <pc:chgData name="Khanam Mashuda" userId="70c0be15a2966a18" providerId="LiveId" clId="{9BFD9507-ADA2-45A3-AA6A-9E977F625988}" dt="2025-11-01T15:13:43.731" v="545" actId="122"/>
        <pc:sldMkLst>
          <pc:docMk/>
          <pc:sldMk cId="2735116511" sldId="259"/>
        </pc:sldMkLst>
        <pc:spChg chg="mod">
          <ac:chgData name="Khanam Mashuda" userId="70c0be15a2966a18" providerId="LiveId" clId="{9BFD9507-ADA2-45A3-AA6A-9E977F625988}" dt="2025-10-20T20:12:01.742" v="429" actId="27636"/>
          <ac:spMkLst>
            <pc:docMk/>
            <pc:sldMk cId="2735116511" sldId="259"/>
            <ac:spMk id="2" creationId="{E0CE0035-7AB3-EA77-11D5-3375EF9F697A}"/>
          </ac:spMkLst>
        </pc:spChg>
        <pc:spChg chg="add mod ord">
          <ac:chgData name="Khanam Mashuda" userId="70c0be15a2966a18" providerId="LiveId" clId="{9BFD9507-ADA2-45A3-AA6A-9E977F625988}" dt="2025-11-01T15:13:43.731" v="545" actId="122"/>
          <ac:spMkLst>
            <pc:docMk/>
            <pc:sldMk cId="2735116511" sldId="259"/>
            <ac:spMk id="5" creationId="{40E72338-40E4-761C-56A3-93EC4CDBE6C1}"/>
          </ac:spMkLst>
        </pc:spChg>
        <pc:spChg chg="add del mod">
          <ac:chgData name="Khanam Mashuda" userId="70c0be15a2966a18" providerId="LiveId" clId="{9BFD9507-ADA2-45A3-AA6A-9E977F625988}" dt="2025-10-20T19:55:40.827" v="354" actId="1076"/>
          <ac:spMkLst>
            <pc:docMk/>
            <pc:sldMk cId="2735116511" sldId="259"/>
            <ac:spMk id="7" creationId="{7F745CB8-971E-AF66-5179-4F09905FBE1D}"/>
          </ac:spMkLst>
        </pc:spChg>
        <pc:spChg chg="add mod">
          <ac:chgData name="Khanam Mashuda" userId="70c0be15a2966a18" providerId="LiveId" clId="{9BFD9507-ADA2-45A3-AA6A-9E977F625988}" dt="2025-10-20T20:02:26.625" v="405" actId="1076"/>
          <ac:spMkLst>
            <pc:docMk/>
            <pc:sldMk cId="2735116511" sldId="259"/>
            <ac:spMk id="10" creationId="{C61A9476-1F35-A92B-C2D1-1F2ACBA737D9}"/>
          </ac:spMkLst>
        </pc:spChg>
        <pc:picChg chg="add mod">
          <ac:chgData name="Khanam Mashuda" userId="70c0be15a2966a18" providerId="LiveId" clId="{9BFD9507-ADA2-45A3-AA6A-9E977F625988}" dt="2025-10-20T20:02:14.887" v="404" actId="1076"/>
          <ac:picMkLst>
            <pc:docMk/>
            <pc:sldMk cId="2735116511" sldId="259"/>
            <ac:picMk id="5122" creationId="{806AB736-62CB-27BD-F45B-9E38F022C712}"/>
          </ac:picMkLst>
        </pc:picChg>
      </pc:sldChg>
      <pc:sldChg chg="addSp delSp modSp new mod">
        <pc:chgData name="Khanam Mashuda" userId="70c0be15a2966a18" providerId="LiveId" clId="{9BFD9507-ADA2-45A3-AA6A-9E977F625988}" dt="2025-11-01T15:17:24.411" v="554" actId="1076"/>
        <pc:sldMkLst>
          <pc:docMk/>
          <pc:sldMk cId="1863362431" sldId="260"/>
        </pc:sldMkLst>
        <pc:spChg chg="mod">
          <ac:chgData name="Khanam Mashuda" userId="70c0be15a2966a18" providerId="LiveId" clId="{9BFD9507-ADA2-45A3-AA6A-9E977F625988}" dt="2025-10-20T20:13:32.945" v="443" actId="1076"/>
          <ac:spMkLst>
            <pc:docMk/>
            <pc:sldMk cId="1863362431" sldId="260"/>
            <ac:spMk id="2" creationId="{EEB44C80-36C6-4AAE-DC43-6E12399AC8E9}"/>
          </ac:spMkLst>
        </pc:spChg>
        <pc:spChg chg="add del">
          <ac:chgData name="Khanam Mashuda" userId="70c0be15a2966a18" providerId="LiveId" clId="{9BFD9507-ADA2-45A3-AA6A-9E977F625988}" dt="2025-11-01T15:16:44.772" v="548" actId="22"/>
          <ac:spMkLst>
            <pc:docMk/>
            <pc:sldMk cId="1863362431" sldId="260"/>
            <ac:spMk id="4" creationId="{D679C720-633F-C6C3-CBC3-F19FDA9F130C}"/>
          </ac:spMkLst>
        </pc:spChg>
        <pc:spChg chg="add mod">
          <ac:chgData name="Khanam Mashuda" userId="70c0be15a2966a18" providerId="LiveId" clId="{9BFD9507-ADA2-45A3-AA6A-9E977F625988}" dt="2025-10-20T20:13:41.852" v="444" actId="1076"/>
          <ac:spMkLst>
            <pc:docMk/>
            <pc:sldMk cId="1863362431" sldId="260"/>
            <ac:spMk id="5" creationId="{CE87757F-D95C-A4FE-6EE5-56AD858A43F8}"/>
          </ac:spMkLst>
        </pc:spChg>
        <pc:spChg chg="add mod">
          <ac:chgData name="Khanam Mashuda" userId="70c0be15a2966a18" providerId="LiveId" clId="{9BFD9507-ADA2-45A3-AA6A-9E977F625988}" dt="2025-10-20T20:13:51.156" v="446" actId="1076"/>
          <ac:spMkLst>
            <pc:docMk/>
            <pc:sldMk cId="1863362431" sldId="260"/>
            <ac:spMk id="10" creationId="{503E8C94-5F8F-52AF-75AB-990D0E9C4756}"/>
          </ac:spMkLst>
        </pc:spChg>
        <pc:graphicFrameChg chg="add mod modGraphic">
          <ac:chgData name="Khanam Mashuda" userId="70c0be15a2966a18" providerId="LiveId" clId="{9BFD9507-ADA2-45A3-AA6A-9E977F625988}" dt="2025-10-20T20:13:47.619" v="445" actId="1076"/>
          <ac:graphicFrameMkLst>
            <pc:docMk/>
            <pc:sldMk cId="1863362431" sldId="260"/>
            <ac:graphicFrameMk id="8" creationId="{0A8228EE-13FC-4E17-4D3C-0CD64642D40A}"/>
          </ac:graphicFrameMkLst>
        </pc:graphicFrameChg>
        <pc:picChg chg="add mod">
          <ac:chgData name="Khanam Mashuda" userId="70c0be15a2966a18" providerId="LiveId" clId="{9BFD9507-ADA2-45A3-AA6A-9E977F625988}" dt="2025-11-01T15:17:24.411" v="554" actId="1076"/>
          <ac:picMkLst>
            <pc:docMk/>
            <pc:sldMk cId="1863362431" sldId="260"/>
            <ac:picMk id="1026" creationId="{E51B14A2-6279-80CC-2B26-6375B023E3E2}"/>
          </ac:picMkLst>
        </pc:picChg>
        <pc:picChg chg="add del mod">
          <ac:chgData name="Khanam Mashuda" userId="70c0be15a2966a18" providerId="LiveId" clId="{9BFD9507-ADA2-45A3-AA6A-9E977F625988}" dt="2025-11-01T15:16:39.497" v="546" actId="478"/>
          <ac:picMkLst>
            <pc:docMk/>
            <pc:sldMk cId="1863362431" sldId="260"/>
            <ac:picMk id="2051" creationId="{6DADECA6-89F6-5BE1-BEA5-59E78B5EEE5C}"/>
          </ac:picMkLst>
        </pc:picChg>
      </pc:sldChg>
      <pc:sldChg chg="modSp new mod">
        <pc:chgData name="Khanam Mashuda" userId="70c0be15a2966a18" providerId="LiveId" clId="{9BFD9507-ADA2-45A3-AA6A-9E977F625988}" dt="2025-10-20T22:55:34.723" v="538" actId="1076"/>
        <pc:sldMkLst>
          <pc:docMk/>
          <pc:sldMk cId="889418672" sldId="261"/>
        </pc:sldMkLst>
        <pc:spChg chg="mod">
          <ac:chgData name="Khanam Mashuda" userId="70c0be15a2966a18" providerId="LiveId" clId="{9BFD9507-ADA2-45A3-AA6A-9E977F625988}" dt="2025-10-20T22:41:27.582" v="518" actId="1076"/>
          <ac:spMkLst>
            <pc:docMk/>
            <pc:sldMk cId="889418672" sldId="261"/>
            <ac:spMk id="2" creationId="{95E8A1FB-7AC6-FEBD-23F1-32E5ED235378}"/>
          </ac:spMkLst>
        </pc:spChg>
        <pc:spChg chg="mod">
          <ac:chgData name="Khanam Mashuda" userId="70c0be15a2966a18" providerId="LiveId" clId="{9BFD9507-ADA2-45A3-AA6A-9E977F625988}" dt="2025-10-20T22:55:34.723" v="538" actId="1076"/>
          <ac:spMkLst>
            <pc:docMk/>
            <pc:sldMk cId="889418672" sldId="261"/>
            <ac:spMk id="3" creationId="{1639573C-55E5-D342-0DF2-7DB39AE5F0C8}"/>
          </ac:spMkLst>
        </pc:spChg>
      </pc:sldChg>
      <pc:sldChg chg="modSp new del mod">
        <pc:chgData name="Khanam Mashuda" userId="70c0be15a2966a18" providerId="LiveId" clId="{9BFD9507-ADA2-45A3-AA6A-9E977F625988}" dt="2025-11-01T15:18:35.210" v="556" actId="2696"/>
        <pc:sldMkLst>
          <pc:docMk/>
          <pc:sldMk cId="2941893818" sldId="262"/>
        </pc:sldMkLst>
        <pc:spChg chg="mod">
          <ac:chgData name="Khanam Mashuda" userId="70c0be15a2966a18" providerId="LiveId" clId="{9BFD9507-ADA2-45A3-AA6A-9E977F625988}" dt="2025-11-01T15:18:29.463" v="555" actId="20577"/>
          <ac:spMkLst>
            <pc:docMk/>
            <pc:sldMk cId="2941893818" sldId="262"/>
            <ac:spMk id="3" creationId="{CC4800C8-997B-E522-7B54-F19804C259E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088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36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524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301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4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536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829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06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131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140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883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6112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969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245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0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780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785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200B-55E7-43D6-94BE-22A2DFDA2885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05AF7-D5BB-4639-A1EC-BD7FBDEF72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1979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  <p:sldLayoutId id="2147483994" r:id="rId12"/>
    <p:sldLayoutId id="2147483995" r:id="rId13"/>
    <p:sldLayoutId id="2147483996" r:id="rId14"/>
    <p:sldLayoutId id="2147483997" r:id="rId15"/>
    <p:sldLayoutId id="2147483998" r:id="rId16"/>
    <p:sldLayoutId id="214748399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hare.google/images/zkPFX91XQErdINojn" TargetMode="External"/><Relationship Id="rId2" Type="http://schemas.openxmlformats.org/officeDocument/2006/relationships/hyperlink" Target="https://share.google/images/3oVaXP3ht7jP0z5X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6D744FE-C3EE-73C0-7C36-295F5A4EEAB9}"/>
              </a:ext>
            </a:extLst>
          </p:cNvPr>
          <p:cNvSpPr txBox="1"/>
          <p:nvPr/>
        </p:nvSpPr>
        <p:spPr>
          <a:xfrm>
            <a:off x="1132114" y="0"/>
            <a:ext cx="10308772" cy="60115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Khanam Mashuda</a:t>
            </a:r>
            <a:endParaRPr lang="en-GB" sz="105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2419768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Enterprise and Entrepreneurship 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LCLM4006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Samosa Street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4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0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Fouziya Farheen</a:t>
            </a:r>
            <a:endParaRPr lang="en-GB" sz="105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295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6E697-52C0-E522-771E-D8DCF7BB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 sz="2200" b="1" dirty="0"/>
              <a:t>Overview of the business idea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7EB316E-8A5C-A493-B70F-91B7CDEB2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537267"/>
            <a:ext cx="5550355" cy="484226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Samosa Street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We will specialise in producing high-quality, authentic samosas with a modern twist. Our product range will include traditional fillings alongside innovative, locally inspired flavours. We will also cater to diverse dietary needs by offering a delicious range of vegan and gluten-free samosas.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In our initial phase, we will operate first and foremost through a pop-up stall at local food markets, events, and festivals across the Telford area. Our service will focus on providing a consistently high-quality, fresh product directly to consumers. We will also introduce a community catering service targeting local businesses for lunch events and meetings.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effectLst/>
              </a:rPr>
              <a:t>With the demand of the economy on the rise, there are more entrepreneurs choosing to open their own businesses to change their careers. (Nguyen, K.A., 2018)</a:t>
            </a:r>
            <a:endParaRPr lang="en-GB" sz="1400" dirty="0"/>
          </a:p>
        </p:txBody>
      </p:sp>
      <p:pic>
        <p:nvPicPr>
          <p:cNvPr id="4098" name="Picture 2" descr="Potato Samosa Recipe-Easy Aloo Samosa ...">
            <a:extLst>
              <a:ext uri="{FF2B5EF4-FFF2-40B4-BE49-F238E27FC236}">
                <a16:creationId xmlns:a16="http://schemas.microsoft.com/office/drawing/2014/main" id="{2EE1C495-C29D-B374-5DC6-6ACB44364E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16373" y="1180958"/>
            <a:ext cx="2799103" cy="373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38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D300-5847-2718-711C-85CC6E29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383" y="2097156"/>
            <a:ext cx="5201617" cy="1246573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700" dirty="0"/>
              <a:t>Environmental Analysis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7BAA299C-F1E0-D7C3-0E17-7DD14469E9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07131"/>
              </p:ext>
            </p:extLst>
          </p:nvPr>
        </p:nvGraphicFramePr>
        <p:xfrm>
          <a:off x="6094411" y="975748"/>
          <a:ext cx="4960444" cy="45791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5973">
                  <a:extLst>
                    <a:ext uri="{9D8B030D-6E8A-4147-A177-3AD203B41FA5}">
                      <a16:colId xmlns:a16="http://schemas.microsoft.com/office/drawing/2014/main" val="2348275122"/>
                    </a:ext>
                  </a:extLst>
                </a:gridCol>
                <a:gridCol w="1070086">
                  <a:extLst>
                    <a:ext uri="{9D8B030D-6E8A-4147-A177-3AD203B41FA5}">
                      <a16:colId xmlns:a16="http://schemas.microsoft.com/office/drawing/2014/main" val="1019646712"/>
                    </a:ext>
                  </a:extLst>
                </a:gridCol>
                <a:gridCol w="2664385">
                  <a:extLst>
                    <a:ext uri="{9D8B030D-6E8A-4147-A177-3AD203B41FA5}">
                      <a16:colId xmlns:a16="http://schemas.microsoft.com/office/drawing/2014/main" val="66181603"/>
                    </a:ext>
                  </a:extLst>
                </a:gridCol>
              </a:tblGrid>
              <a:tr h="633875">
                <a:tc>
                  <a:txBody>
                    <a:bodyPr/>
                    <a:lstStyle/>
                    <a:p>
                      <a:r>
                        <a:rPr lang="en-GB" sz="17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Category</a:t>
                      </a:r>
                      <a:endParaRPr lang="en-GB" sz="17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7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Key Factors</a:t>
                      </a:r>
                      <a:endParaRPr lang="en-GB" sz="17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7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Details / Implications</a:t>
                      </a:r>
                      <a:endParaRPr lang="en-GB" sz="17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3215475325"/>
                  </a:ext>
                </a:extLst>
              </a:tr>
              <a:tr h="565852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Political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Taxation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UK tax policies on small businesses, VAT, and business rates will influence operating costs and overall profitability.</a:t>
                      </a:r>
                      <a:endParaRPr lang="en-GB" sz="10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3581616198"/>
                  </a:ext>
                </a:extLst>
              </a:tr>
              <a:tr h="715503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Economic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 of living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With the cost of living rising, consumers are more cautious with discretionary spending; affordable pricing strategy will attract value-conscious customers.</a:t>
                      </a:r>
                      <a:endParaRPr lang="en-GB" sz="10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2104237904"/>
                  </a:ext>
                </a:extLst>
              </a:tr>
              <a:tr h="715503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Dietary trends</a:t>
                      </a:r>
                      <a:endParaRPr lang="en-GB" sz="1000" kern="100">
                        <a:effectLst/>
                        <a:latin typeface="Aptos Body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775" marR="8775" marT="8775" marB="8775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Growing demand for healthier, sustainable, vegan, and vegetarian options; menu designed to cater to these preferences.</a:t>
                      </a:r>
                    </a:p>
                    <a:p>
                      <a:endParaRPr lang="en-GB" sz="10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129987835"/>
                  </a:ext>
                </a:extLst>
              </a:tr>
              <a:tr h="557997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Technological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Online ordering</a:t>
                      </a:r>
                    </a:p>
                  </a:txBody>
                  <a:tcPr marL="8775" marR="8775" marT="8775" marB="877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Online platforms and food delivery apps offer key channels for reaching and serving new customers.</a:t>
                      </a:r>
                    </a:p>
                  </a:txBody>
                  <a:tcPr marL="8775" marR="8775" marT="8775" marB="8775" anchor="ctr"/>
                </a:tc>
                <a:extLst>
                  <a:ext uri="{0D108BD9-81ED-4DB2-BD59-A6C34878D82A}">
                    <a16:rowId xmlns:a16="http://schemas.microsoft.com/office/drawing/2014/main" val="2294493717"/>
                  </a:ext>
                </a:extLst>
              </a:tr>
              <a:tr h="565852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Packaging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Adoption of eco-friendly and biodegradable packaging reduces environmental impact and appeals to eco-conscious customers.</a:t>
                      </a:r>
                      <a:endParaRPr lang="en-GB" sz="10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1304359925"/>
                  </a:ext>
                </a:extLst>
              </a:tr>
              <a:tr h="565852">
                <a:tc>
                  <a:txBody>
                    <a:bodyPr/>
                    <a:lstStyle/>
                    <a:p>
                      <a:r>
                        <a:rPr lang="en-GB" sz="1000" b="1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Licensing and permits</a:t>
                      </a:r>
                      <a:endParaRPr lang="en-GB" sz="1000"/>
                    </a:p>
                  </a:txBody>
                  <a:tcPr marL="84246" marR="84246" marT="42123" marB="42123"/>
                </a:tc>
                <a:tc>
                  <a:txBody>
                    <a:bodyPr/>
                    <a:lstStyle/>
                    <a:p>
                      <a:r>
                        <a:rPr lang="en-GB" sz="10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Must obtain necessary licenses for food preparation, street trading, and possibly a pavement licence.</a:t>
                      </a:r>
                      <a:endParaRPr lang="en-GB" sz="1000"/>
                    </a:p>
                  </a:txBody>
                  <a:tcPr marL="84246" marR="84246" marT="42123" marB="42123"/>
                </a:tc>
                <a:extLst>
                  <a:ext uri="{0D108BD9-81ED-4DB2-BD59-A6C34878D82A}">
                    <a16:rowId xmlns:a16="http://schemas.microsoft.com/office/drawing/2014/main" val="4231784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0107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E0035-7AB3-EA77-11D5-3375EF9F6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670" y="130624"/>
            <a:ext cx="9603275" cy="72609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/>
              <a:t>Marketing Strategies for Samosa Street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E72338-40E4-761C-56A3-93EC4CDBE6C1}"/>
              </a:ext>
            </a:extLst>
          </p:cNvPr>
          <p:cNvSpPr txBox="1"/>
          <p:nvPr/>
        </p:nvSpPr>
        <p:spPr>
          <a:xfrm>
            <a:off x="827566" y="856715"/>
            <a:ext cx="1032417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To effectively reach and engage its target customers, Samosa Street will adopt a mix of digital, promotional, and community-based marketing strategies. The focus will be on building strong brand awareness, encouraging trial, and driving customer loyalty.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745CB8-971E-AF66-5179-4F09905FBE1D}"/>
              </a:ext>
            </a:extLst>
          </p:cNvPr>
          <p:cNvSpPr txBox="1"/>
          <p:nvPr/>
        </p:nvSpPr>
        <p:spPr>
          <a:xfrm>
            <a:off x="670931" y="1955235"/>
            <a:ext cx="512770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Social Media Marketing</a:t>
            </a:r>
          </a:p>
          <a:p>
            <a:pPr>
              <a:buNone/>
            </a:pPr>
            <a:r>
              <a:rPr lang="en-GB" dirty="0"/>
              <a:t>Samosa Street will actively use platforms such as Instagram, Facebook, and TikTok to share engaging content, including: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Photos and videos of freshly prepared samosas and street food.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Behind-the-scenes stories about ingredients and preparation.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Customer testimonials and contests.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Influencer collaborations with local food bloggers to expand reach.</a:t>
            </a:r>
          </a:p>
          <a:p>
            <a:pPr>
              <a:buNone/>
            </a:pPr>
            <a:r>
              <a:rPr lang="en-GB" dirty="0"/>
              <a:t>This approach will help create buzz and attract young, social media–active customers.</a:t>
            </a:r>
          </a:p>
        </p:txBody>
      </p:sp>
      <p:pic>
        <p:nvPicPr>
          <p:cNvPr id="5122" name="Picture 2" descr="Indian Street Food Cart Stock ...">
            <a:extLst>
              <a:ext uri="{FF2B5EF4-FFF2-40B4-BE49-F238E27FC236}">
                <a16:creationId xmlns:a16="http://schemas.microsoft.com/office/drawing/2014/main" id="{806AB736-62CB-27BD-F45B-9E38F022C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3991" y="1875722"/>
            <a:ext cx="4898009" cy="428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1A9476-1F35-A92B-C2D1-1F2ACBA737D9}"/>
              </a:ext>
            </a:extLst>
          </p:cNvPr>
          <p:cNvSpPr txBox="1"/>
          <p:nvPr/>
        </p:nvSpPr>
        <p:spPr>
          <a:xfrm>
            <a:off x="8866431" y="2881863"/>
            <a:ext cx="198491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dirty="0">
                <a:highlight>
                  <a:srgbClr val="808000"/>
                </a:highlight>
                <a:latin typeface="Aharoni" panose="020F0502020204030204" pitchFamily="2" charset="-79"/>
                <a:cs typeface="Aharoni" panose="020F0502020204030204" pitchFamily="2" charset="-79"/>
              </a:rPr>
              <a:t>Samosa Street</a:t>
            </a:r>
          </a:p>
        </p:txBody>
      </p:sp>
    </p:spTree>
    <p:extLst>
      <p:ext uri="{BB962C8B-B14F-4D97-AF65-F5344CB8AC3E}">
        <p14:creationId xmlns:p14="http://schemas.microsoft.com/office/powerpoint/2010/main" val="2735116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44C80-36C6-4AAE-DC43-6E12399AC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190" y="62998"/>
            <a:ext cx="10058400" cy="857618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Funding Required and Allocation (Samosa Street)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87757F-D95C-A4FE-6EE5-56AD858A43F8}"/>
              </a:ext>
            </a:extLst>
          </p:cNvPr>
          <p:cNvSpPr txBox="1"/>
          <p:nvPr/>
        </p:nvSpPr>
        <p:spPr>
          <a:xfrm>
            <a:off x="247184" y="690983"/>
            <a:ext cx="1169762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To successfully establish Samosa Street in the UK, an estimated initial investment of £60,000 will be required. This funding will cover all startup and early costs until the business reaches a steady income.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A8228EE-13FC-4E17-4D3C-0CD64642D4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7832602"/>
              </p:ext>
            </p:extLst>
          </p:nvPr>
        </p:nvGraphicFramePr>
        <p:xfrm>
          <a:off x="247184" y="1386260"/>
          <a:ext cx="8021445" cy="3784464"/>
        </p:xfrm>
        <a:graphic>
          <a:graphicData uri="http://schemas.openxmlformats.org/drawingml/2006/table">
            <a:tbl>
              <a:tblPr/>
              <a:tblGrid>
                <a:gridCol w="2673815">
                  <a:extLst>
                    <a:ext uri="{9D8B030D-6E8A-4147-A177-3AD203B41FA5}">
                      <a16:colId xmlns:a16="http://schemas.microsoft.com/office/drawing/2014/main" val="1914270961"/>
                    </a:ext>
                  </a:extLst>
                </a:gridCol>
                <a:gridCol w="2673815">
                  <a:extLst>
                    <a:ext uri="{9D8B030D-6E8A-4147-A177-3AD203B41FA5}">
                      <a16:colId xmlns:a16="http://schemas.microsoft.com/office/drawing/2014/main" val="552439864"/>
                    </a:ext>
                  </a:extLst>
                </a:gridCol>
                <a:gridCol w="2673815">
                  <a:extLst>
                    <a:ext uri="{9D8B030D-6E8A-4147-A177-3AD203B41FA5}">
                      <a16:colId xmlns:a16="http://schemas.microsoft.com/office/drawing/2014/main" val="613144865"/>
                    </a:ext>
                  </a:extLst>
                </a:gridCol>
              </a:tblGrid>
              <a:tr h="1831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 dirty="0"/>
                        <a:t>Category</a:t>
                      </a:r>
                      <a:endParaRPr lang="en-GB" sz="1000" dirty="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Description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Estimated Cost (£)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0301485"/>
                  </a:ext>
                </a:extLst>
              </a:tr>
              <a:tr h="461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1. Shop Lease and Renovation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Deposit, monthly rent, and interior setup for a small takeaway unit (approx. 400–600 sq. ft.)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18,000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0637962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2. Equipment and Kitchen Setup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Cooking appliances (fryer, oven, fridge, workstations), utensils, POS system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10,000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0088064"/>
                  </a:ext>
                </a:extLst>
              </a:tr>
              <a:tr h="3489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 dirty="0"/>
                        <a:t>3. Licenses and Permits</a:t>
                      </a:r>
                      <a:endParaRPr lang="en-GB" sz="1000" dirty="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Food hygiene certification, business registration, and local council permits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2,000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923703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4. Initial Inventory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Ingredients (potatoes, spices, flour, oils), packaging materials, and cleaning supplies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4,000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2217572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5. Marketing and Promotion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Launch event, digital marketing campaigns, signage, flyers, and influencer promotion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6,000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8862603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6. Staffing Costs (Initial Months)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Wages for chefs and service staff during the first three months of operation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8,000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9213129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7. Technology and Delivery Setup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Website, app listing (Uber Eats, Deliveroo, Just Eat), and online ordering system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/>
                        <a:t>3,000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51292814"/>
                  </a:ext>
                </a:extLst>
              </a:tr>
              <a:tr h="45417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b="1"/>
                        <a:t>8. Working Capital Reserve</a:t>
                      </a:r>
                      <a:endParaRPr lang="en-GB" sz="1000"/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Cash buffer for utilities, unexpected costs, and maintenance for the first few months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/>
                        <a:t>9,000</a:t>
                      </a:r>
                    </a:p>
                  </a:txBody>
                  <a:tcPr marL="48348" marR="48348" marT="24174" marB="2417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546315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503E8C94-5F8F-52AF-75AB-990D0E9C4756}"/>
              </a:ext>
            </a:extLst>
          </p:cNvPr>
          <p:cNvSpPr txBox="1"/>
          <p:nvPr/>
        </p:nvSpPr>
        <p:spPr>
          <a:xfrm>
            <a:off x="177610" y="5281226"/>
            <a:ext cx="482847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Total Estimated Initial Investment: £60,000</a:t>
            </a:r>
          </a:p>
        </p:txBody>
      </p:sp>
      <p:pic>
        <p:nvPicPr>
          <p:cNvPr id="1026" name="Picture 2" descr="Authentic and Flavourful Keema Samosas – The Ultimate Recipe ...">
            <a:extLst>
              <a:ext uri="{FF2B5EF4-FFF2-40B4-BE49-F238E27FC236}">
                <a16:creationId xmlns:a16="http://schemas.microsoft.com/office/drawing/2014/main" id="{E51B14A2-6279-80CC-2B26-6375B023E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773" y="1687276"/>
            <a:ext cx="4624762" cy="3407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362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8A1FB-7AC6-FEBD-23F1-32E5ED235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0"/>
            <a:ext cx="10353761" cy="1326321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9573C-55E5-D342-0DF2-7DB39AE5F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102" y="1594884"/>
            <a:ext cx="7677312" cy="2647507"/>
          </a:xfrm>
        </p:spPr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https://share.google/images/3oVaXP3ht7jP0z5XX</a:t>
            </a:r>
            <a:endParaRPr lang="en-GB" sz="1400" dirty="0"/>
          </a:p>
          <a:p>
            <a:r>
              <a:rPr lang="en-GB" sz="1400" dirty="0">
                <a:hlinkClick r:id="rId3"/>
              </a:rPr>
              <a:t>https://share.google/images/zkPFX91XQErdINojn</a:t>
            </a:r>
            <a:endParaRPr lang="en-GB" sz="1400" dirty="0"/>
          </a:p>
          <a:p>
            <a:r>
              <a:rPr lang="en-GB" sz="1400" dirty="0"/>
              <a:t>https://share.google/images/5bvvRtzBMIrkigB1k</a:t>
            </a:r>
          </a:p>
          <a:p>
            <a:r>
              <a:rPr lang="en-GB" sz="1400" dirty="0">
                <a:effectLst/>
              </a:rPr>
              <a:t>Nguyen, K.A., 2018. Developing an existing restaurant business idea.</a:t>
            </a:r>
            <a:endParaRPr lang="en-GB" sz="14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8894186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313</TotalTime>
  <Words>703</Words>
  <Application>Microsoft Office PowerPoint</Application>
  <PresentationFormat>Widescreen</PresentationFormat>
  <Paragraphs>82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Aharoni</vt:lpstr>
      <vt:lpstr>Aptos</vt:lpstr>
      <vt:lpstr>Aptos Body</vt:lpstr>
      <vt:lpstr>Arial</vt:lpstr>
      <vt:lpstr>Bookman Old Style</vt:lpstr>
      <vt:lpstr>Rockwell</vt:lpstr>
      <vt:lpstr>Damask</vt:lpstr>
      <vt:lpstr>PowerPoint Presentation</vt:lpstr>
      <vt:lpstr>Overview of the business idea </vt:lpstr>
      <vt:lpstr>Environmental Analysis </vt:lpstr>
      <vt:lpstr>Marketing Strategies for Samosa Street</vt:lpstr>
      <vt:lpstr>Funding Required and Allocation (Samosa Street)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Khanam Mashuda (2419768)</dc:creator>
  <cp:lastModifiedBy>Khanam Mashuda (2419768)</cp:lastModifiedBy>
  <cp:revision>1</cp:revision>
  <dcterms:created xsi:type="dcterms:W3CDTF">2025-10-20T18:09:30Z</dcterms:created>
  <dcterms:modified xsi:type="dcterms:W3CDTF">2025-11-01T15:18:40Z</dcterms:modified>
</cp:coreProperties>
</file>