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84299" autoAdjust="0"/>
  </p:normalViewPr>
  <p:slideViewPr>
    <p:cSldViewPr snapToGrid="0">
      <p:cViewPr varScale="1">
        <p:scale>
          <a:sx n="60" d="100"/>
          <a:sy n="60" d="100"/>
        </p:scale>
        <p:origin x="9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F8B20F-BD7A-478C-A142-FE5AD9B322CB}" type="datetimeFigureOut">
              <a:rPr lang="en-GB" smtClean="0"/>
              <a:t>03/05/2025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19DD6E-087A-4B01-92EE-CE2D96B4C3A5}" type="slidenum">
              <a:rPr lang="en-GB" smtClean="0"/>
              <a:t>‹#›</a:t>
            </a:fld>
            <a:endParaRPr lang="en-GB"/>
          </a:p>
        </p:txBody>
      </p:sp>
    </p:spTree>
    <p:extLst>
      <p:ext uri="{BB962C8B-B14F-4D97-AF65-F5344CB8AC3E}">
        <p14:creationId xmlns:p14="http://schemas.microsoft.com/office/powerpoint/2010/main" val="4207505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today’s resource constrained world, I believe that leadership development is not an option — it’s mandatory. Organizations that are resilient and effective have strategic alignment, capability building (Douglas et al., 2022). However, it is deprecated that without integrating with the business context, many programmes are not able to produce meaningful results (Westfall, 2019). Here we want to avoid this pitfall.</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2</a:t>
            </a:fld>
            <a:endParaRPr lang="en-GB"/>
          </a:p>
        </p:txBody>
      </p:sp>
    </p:spTree>
    <p:extLst>
      <p:ext uri="{BB962C8B-B14F-4D97-AF65-F5344CB8AC3E}">
        <p14:creationId xmlns:p14="http://schemas.microsoft.com/office/powerpoint/2010/main" val="2389474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As far as I am concerned, our edge in this competitive environment is innovation and agility. This draws strength from strong leadership that leads to collaboration and drives transformation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Trzeciak</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2022). These in turn, support operational execution, where we derive our ROI potential and our performance matches industry standards (Percival, 2024). Certain things are kept in mind while developing the program, such as given its importance for talent pipeline and competitive advantage maintenance in a dynamic environment, leadership development in constrained resource setting is invaluable (Bristol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Alagbariya</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2024). And according to Harvard Business Publishing (2024), broadening leadership behaviours to meet future business needs is considered as critical by over 70% of global L&amp;D professionals.</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3</a:t>
            </a:fld>
            <a:endParaRPr lang="en-GB"/>
          </a:p>
        </p:txBody>
      </p:sp>
    </p:spTree>
    <p:extLst>
      <p:ext uri="{BB962C8B-B14F-4D97-AF65-F5344CB8AC3E}">
        <p14:creationId xmlns:p14="http://schemas.microsoft.com/office/powerpoint/2010/main" val="3227781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The deficiency of development structures has led to the formation of skill gaps, high turnover, and low strategic responsiveness in these organizations (Mahdi &amp; Nassar, 2021). Nearly half of firms have no mandated leadership (Kruse, 2024); hence there is no continuity. Therefore, in our case, attrition is caused by disengagement due to blocked progression (Jeong &amp; Champion, 2025)</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4</a:t>
            </a:fld>
            <a:endParaRPr lang="en-GB"/>
          </a:p>
        </p:txBody>
      </p:sp>
    </p:spTree>
    <p:extLst>
      <p:ext uri="{BB962C8B-B14F-4D97-AF65-F5344CB8AC3E}">
        <p14:creationId xmlns:p14="http://schemas.microsoft.com/office/powerpoint/2010/main" val="2302161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had reviewed HR insights and there were gaps in the strategic foresight and team management (Susanto et al., 2023). Moreover, stakeholders insist on having ethical, and communicative leaders (Percival, 2024). That is why a focused needs analysis like this is essential, we want our development strategy to be genuinely transformative (Douglas et al., 2022).</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5</a:t>
            </a:fld>
            <a:endParaRPr lang="en-GB"/>
          </a:p>
        </p:txBody>
      </p:sp>
    </p:spTree>
    <p:extLst>
      <p:ext uri="{BB962C8B-B14F-4D97-AF65-F5344CB8AC3E}">
        <p14:creationId xmlns:p14="http://schemas.microsoft.com/office/powerpoint/2010/main" val="1793966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Organisations with mature leadership pipelines are able to execute strategy and retain key talent better than organisations that have not matured (Ali &amp; Anwar, 2021).</a:t>
            </a:r>
            <a:r>
              <a:rPr lang="en-GB" sz="1800" dirty="0">
                <a:latin typeface="Times New Roman" panose="02020603050405020304" pitchFamily="18" charset="0"/>
                <a:ea typeface="Calibri" panose="020F0502020204030204" pitchFamily="34" charset="0"/>
                <a:cs typeface="Arial" panose="020B0604020202020204" pitchFamily="34"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 example, Jeong &amp; Champion (2025) claimed that firms that link leadership development to specific business results have more positive morale and continuity. </a:t>
            </a:r>
          </a:p>
          <a:p>
            <a:pPr marL="0" indent="0">
              <a:lnSpc>
                <a:spcPct val="107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Wolf (2018) and Westfall (2019) explains that the absence of SMART outcomes in leadership initiatives weakens the strategic justification and breaks the long-term plans. Cross boundary team performance is improved through capability-based succession development (Deutsch et al., 2021).</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measure success and aspire for measurable success like reduced attrition, clearer successions, stronger pipelines (Ali and Anwar, 2021). It is proof that morale increases when programmes are in sync with outcomes (Jeong &amp; Champion, 2025). If you don’t SMART your objectives, your programmes will disconnect from your strategy (Westfall, 2019). Our vision fixes that.</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6</a:t>
            </a:fld>
            <a:endParaRPr lang="en-GB"/>
          </a:p>
        </p:txBody>
      </p:sp>
    </p:spTree>
    <p:extLst>
      <p:ext uri="{BB962C8B-B14F-4D97-AF65-F5344CB8AC3E}">
        <p14:creationId xmlns:p14="http://schemas.microsoft.com/office/powerpoint/2010/main" val="2041845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Our framework is based on strategic vision, innovation, engagement and resilience (Ali, 2023). 70:20:10 facilitates practical learning which leads to lasting behaviour change (Jeong &amp; Champion, 2025). Classroom methods are insufficient and I’ve witnessed the price of poorly trained training.</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7</a:t>
            </a:fld>
            <a:endParaRPr lang="en-GB"/>
          </a:p>
        </p:txBody>
      </p:sp>
    </p:spTree>
    <p:extLst>
      <p:ext uri="{BB962C8B-B14F-4D97-AF65-F5344CB8AC3E}">
        <p14:creationId xmlns:p14="http://schemas.microsoft.com/office/powerpoint/2010/main" val="1514138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 modular path scales across leadership levels that I designed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Bouchrika</a:t>
            </a:r>
            <a:r>
              <a:rPr lang="en-GB" sz="1800" dirty="0">
                <a:effectLst/>
                <a:latin typeface="Times New Roman" panose="02020603050405020304" pitchFamily="18" charset="0"/>
                <a:ea typeface="Calibri" panose="020F0502020204030204" pitchFamily="34" charset="0"/>
                <a:cs typeface="Arial" panose="020B0604020202020204" pitchFamily="34" charset="0"/>
              </a:rPr>
              <a:t>, 2025). This model merges job embedded learning with digital tools. However, few firms use AI or behaviour nudges, but they have great impact (Kruse, 2024).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Trzeciak</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(2022) states that our model allows adaptability and growth.</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8</a:t>
            </a:fld>
            <a:endParaRPr lang="en-GB"/>
          </a:p>
        </p:txBody>
      </p:sp>
    </p:spTree>
    <p:extLst>
      <p:ext uri="{BB962C8B-B14F-4D97-AF65-F5344CB8AC3E}">
        <p14:creationId xmlns:p14="http://schemas.microsoft.com/office/powerpoint/2010/main" val="890905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Succession isn’t about filling roles but preparing people so I believe. Retaining and promoting (Jeong &amp; Champion, 2025) is structured with pathways that work in their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favor</a:t>
            </a:r>
            <a:r>
              <a:rPr lang="en-GB" sz="1800" dirty="0">
                <a:effectLst/>
                <a:latin typeface="Times New Roman" panose="02020603050405020304" pitchFamily="18" charset="0"/>
                <a:ea typeface="Calibri" panose="020F0502020204030204" pitchFamily="34" charset="0"/>
                <a:cs typeface="Arial" panose="020B0604020202020204" pitchFamily="34" charset="0"/>
              </a:rPr>
              <a:t>. Identification will be driven by the predictive analytics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Okatta</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2024), with mentoring and stretch roles building readiness (Douglas et. al 2022). It’s a proactive safeguard.</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9</a:t>
            </a:fld>
            <a:endParaRPr lang="en-GB"/>
          </a:p>
        </p:txBody>
      </p:sp>
    </p:spTree>
    <p:extLst>
      <p:ext uri="{BB962C8B-B14F-4D97-AF65-F5344CB8AC3E}">
        <p14:creationId xmlns:p14="http://schemas.microsoft.com/office/powerpoint/2010/main" val="1259138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Without structure, we lose the wealth of critical knowledge that could be transferred. Insights are preserved through peer learning, reflection logs, and mentorship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Mutiarin</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2023). When leadership lessons are shared, organisational agility is increased (Jeong &amp; Champion, 2025). Digital integration is important since knowledge is siloed without it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Bouchrika</a:t>
            </a:r>
            <a:r>
              <a:rPr lang="en-GB" sz="1800" dirty="0">
                <a:effectLst/>
                <a:latin typeface="Times New Roman" panose="02020603050405020304" pitchFamily="18" charset="0"/>
                <a:ea typeface="Calibri" panose="020F0502020204030204" pitchFamily="34" charset="0"/>
                <a:cs typeface="Arial" panose="020B0604020202020204" pitchFamily="34" charset="0"/>
              </a:rPr>
              <a:t>, 2025).</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10</a:t>
            </a:fld>
            <a:endParaRPr lang="en-GB"/>
          </a:p>
        </p:txBody>
      </p:sp>
    </p:spTree>
    <p:extLst>
      <p:ext uri="{BB962C8B-B14F-4D97-AF65-F5344CB8AC3E}">
        <p14:creationId xmlns:p14="http://schemas.microsoft.com/office/powerpoint/2010/main" val="7133695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could see how passive resistance had a way of undermining even the best intentions. Without leadership backing and cultural alignment, the programmes fail (Westfall, 2019). Change champions and storytelling create emotional connection and executive engagement sends a message that commitment to initiative is a serious (Douglas et al., 2022).</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11</a:t>
            </a:fld>
            <a:endParaRPr lang="en-GB"/>
          </a:p>
        </p:txBody>
      </p:sp>
    </p:spTree>
    <p:extLst>
      <p:ext uri="{BB962C8B-B14F-4D97-AF65-F5344CB8AC3E}">
        <p14:creationId xmlns:p14="http://schemas.microsoft.com/office/powerpoint/2010/main" val="16116646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 roll it out in phases and at a sustainable level to prevent fatigue (Suharto, 2023). Our methods are fine-tuned by piloting with real-time feedback from pilots. In HR, line managers, and executives, I will make sure you are accountable as if you do not, even the best strategy fails.</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12</a:t>
            </a:fld>
            <a:endParaRPr lang="en-GB"/>
          </a:p>
        </p:txBody>
      </p:sp>
    </p:spTree>
    <p:extLst>
      <p:ext uri="{BB962C8B-B14F-4D97-AF65-F5344CB8AC3E}">
        <p14:creationId xmlns:p14="http://schemas.microsoft.com/office/powerpoint/2010/main" val="2306842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As Kruse (2024) writes, we have to measure impact where it matters – retention, promotions, engagement. However, only about a quarter of professional’s measure business results (Kruse, 2024). We will use leadership and strategy to integrate our KPIs so that they measure value creation.</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13</a:t>
            </a:fld>
            <a:endParaRPr lang="en-GB"/>
          </a:p>
        </p:txBody>
      </p:sp>
    </p:spTree>
    <p:extLst>
      <p:ext uri="{BB962C8B-B14F-4D97-AF65-F5344CB8AC3E}">
        <p14:creationId xmlns:p14="http://schemas.microsoft.com/office/powerpoint/2010/main" val="23338037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initiative allows me to see through the optimized alignment, more innovative ideas, and sustainable succession. Strong pipeline firms see lower hiring costs and better continuity (Percival 2024). It will strengthen cultural resilience by making leaders drive for collaboration and adaptability (Deutsch et al., 2021).</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14</a:t>
            </a:fld>
            <a:endParaRPr lang="en-GB"/>
          </a:p>
        </p:txBody>
      </p:sp>
    </p:spTree>
    <p:extLst>
      <p:ext uri="{BB962C8B-B14F-4D97-AF65-F5344CB8AC3E}">
        <p14:creationId xmlns:p14="http://schemas.microsoft.com/office/powerpoint/2010/main" val="1086142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Generally speaking, I think our current gap in leadership development restricts performance. Through evidence of over 13,000 leaders post-training, there is a 60% improvement (Jeong &amp; Champion, 2025). Service innovation projects need to go forward and commit to a pilot – at which point we stand poised for lasting success.</a:t>
            </a:r>
          </a:p>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15</a:t>
            </a:fld>
            <a:endParaRPr lang="en-GB"/>
          </a:p>
        </p:txBody>
      </p:sp>
    </p:spTree>
    <p:extLst>
      <p:ext uri="{BB962C8B-B14F-4D97-AF65-F5344CB8AC3E}">
        <p14:creationId xmlns:p14="http://schemas.microsoft.com/office/powerpoint/2010/main" val="18676628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19DD6E-087A-4B01-92EE-CE2D96B4C3A5}" type="slidenum">
              <a:rPr lang="en-GB" smtClean="0"/>
              <a:t>16</a:t>
            </a:fld>
            <a:endParaRPr lang="en-GB"/>
          </a:p>
        </p:txBody>
      </p:sp>
    </p:spTree>
    <p:extLst>
      <p:ext uri="{BB962C8B-B14F-4D97-AF65-F5344CB8AC3E}">
        <p14:creationId xmlns:p14="http://schemas.microsoft.com/office/powerpoint/2010/main" val="1181925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53E745-6FED-4209-A2F1-77AF5F39B31B}"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B7ACCB3F-5F42-48AB-8C0D-5E571FDEEE7A}"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31184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3E745-6FED-4209-A2F1-77AF5F39B31B}"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ACCB3F-5F42-48AB-8C0D-5E571FDEEE7A}"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09231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53E745-6FED-4209-A2F1-77AF5F39B31B}"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36644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53E745-6FED-4209-A2F1-77AF5F39B31B}"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ACCB3F-5F42-48AB-8C0D-5E571FDEEE7A}"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39249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3E745-6FED-4209-A2F1-77AF5F39B31B}" type="datetimeFigureOut">
              <a:rPr lang="en-GB" smtClean="0"/>
              <a:t>03/05/2025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22013592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53E745-6FED-4209-A2F1-77AF5F39B31B}" type="datetimeFigureOut">
              <a:rPr lang="en-GB" smtClean="0"/>
              <a:t>03/05/2025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ACCB3F-5F42-48AB-8C0D-5E571FDEEE7A}"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1821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F53E745-6FED-4209-A2F1-77AF5F39B31B}" type="datetimeFigureOut">
              <a:rPr lang="en-GB" smtClean="0"/>
              <a:t>03/05/2025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1858662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53E745-6FED-4209-A2F1-77AF5F39B31B}"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184883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53E745-6FED-4209-A2F1-77AF5F39B31B}" type="datetimeFigureOut">
              <a:rPr lang="en-GB" smtClean="0"/>
              <a:t>03/05/2025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102694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3E745-6FED-4209-A2F1-77AF5F39B31B}"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4274843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3E745-6FED-4209-A2F1-77AF5F39B31B}" type="datetimeFigureOut">
              <a:rPr lang="en-GB" smtClean="0"/>
              <a:t>03/05/2025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ACCB3F-5F42-48AB-8C0D-5E571FDEEE7A}" type="slidenum">
              <a:rPr lang="en-GB" smtClean="0"/>
              <a:t>‹#›</a:t>
            </a:fld>
            <a:endParaRPr lang="en-GB"/>
          </a:p>
        </p:txBody>
      </p:sp>
    </p:spTree>
    <p:extLst>
      <p:ext uri="{BB962C8B-B14F-4D97-AF65-F5344CB8AC3E}">
        <p14:creationId xmlns:p14="http://schemas.microsoft.com/office/powerpoint/2010/main" val="3675580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AF53E745-6FED-4209-A2F1-77AF5F39B31B}" type="datetimeFigureOut">
              <a:rPr lang="en-GB" smtClean="0"/>
              <a:t>03/05/2025</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B7ACCB3F-5F42-48AB-8C0D-5E571FDEEE7A}"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53618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orbes.com/sites/chriswestfall/2019/06/20/leadership-development-why-most-programs-dont-work/" TargetMode="External"/><Relationship Id="rId3" Type="http://schemas.openxmlformats.org/officeDocument/2006/relationships/hyperlink" Target="https://research.com/careers/leadership-training-statistics" TargetMode="External"/><Relationship Id="rId7" Type="http://schemas.openxmlformats.org/officeDocument/2006/relationships/hyperlink" Target="https://www.ccl.org/articles/leading-effectively-articles/why-leadership-development-is-important-4-reasons-to-invest/"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forbes.com/sites/kevinkruse/2024/02/21/9-insights-from-the-2024-leadership-development-benchmark-report/" TargetMode="External"/><Relationship Id="rId5" Type="http://schemas.openxmlformats.org/officeDocument/2006/relationships/hyperlink" Target="https://www.cjpi.com/insights/leadership-development-industry-statistics-in-the-uk/" TargetMode="External"/><Relationship Id="rId10" Type="http://schemas.openxmlformats.org/officeDocument/2006/relationships/hyperlink" Target="https://www.investopedia.com/terms/s/succession-planning.asp" TargetMode="External"/><Relationship Id="rId4" Type="http://schemas.openxmlformats.org/officeDocument/2006/relationships/hyperlink" Target="https://www.harvardbusiness.org/leadership-learning-insights/2024-global-leadership-development-study/" TargetMode="External"/><Relationship Id="rId9" Type="http://schemas.openxmlformats.org/officeDocument/2006/relationships/hyperlink" Target="https://www.linkedin.com/pulse/need-analysis-critical-component-business-work-korede-oluwamola"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47398-8703-0336-FC24-28AEE196BD9E}"/>
              </a:ext>
            </a:extLst>
          </p:cNvPr>
          <p:cNvSpPr>
            <a:spLocks noGrp="1"/>
          </p:cNvSpPr>
          <p:nvPr>
            <p:ph type="ctrTitle"/>
          </p:nvPr>
        </p:nvSpPr>
        <p:spPr>
          <a:xfrm>
            <a:off x="2375091" y="3140745"/>
            <a:ext cx="5518066" cy="1417723"/>
          </a:xfrm>
        </p:spPr>
        <p:txBody>
          <a:bodyPr>
            <a:noAutofit/>
          </a:bodyPr>
          <a:lstStyle/>
          <a:p>
            <a:pPr algn="l"/>
            <a:r>
              <a:rPr lang="en-GB" sz="3200" dirty="0">
                <a:latin typeface="Calibri" panose="020F0502020204030204" pitchFamily="34" charset="0"/>
                <a:ea typeface="Calibri" panose="020F0502020204030204" pitchFamily="34" charset="0"/>
                <a:cs typeface="Calibri" panose="020F0502020204030204" pitchFamily="34" charset="0"/>
              </a:rPr>
              <a:t>Strategic Employee and</a:t>
            </a:r>
            <a:br>
              <a:rPr lang="en-GB" sz="3200" dirty="0">
                <a:latin typeface="Calibri" panose="020F0502020204030204" pitchFamily="34" charset="0"/>
                <a:ea typeface="Calibri" panose="020F0502020204030204" pitchFamily="34" charset="0"/>
                <a:cs typeface="Calibri" panose="020F0502020204030204" pitchFamily="34" charset="0"/>
              </a:rPr>
            </a:br>
            <a:r>
              <a:rPr lang="en-GB" sz="3200" dirty="0">
                <a:latin typeface="Calibri" panose="020F0502020204030204" pitchFamily="34" charset="0"/>
                <a:ea typeface="Calibri" panose="020F0502020204030204" pitchFamily="34" charset="0"/>
                <a:cs typeface="Calibri" panose="020F0502020204030204" pitchFamily="34" charset="0"/>
              </a:rPr>
              <a:t>Leadership Development presentation</a:t>
            </a:r>
          </a:p>
        </p:txBody>
      </p:sp>
      <p:sp>
        <p:nvSpPr>
          <p:cNvPr id="3" name="Subtitle 2">
            <a:extLst>
              <a:ext uri="{FF2B5EF4-FFF2-40B4-BE49-F238E27FC236}">
                <a16:creationId xmlns:a16="http://schemas.microsoft.com/office/drawing/2014/main" id="{44A25CE2-0D1B-038A-872C-72250F38B5C0}"/>
              </a:ext>
            </a:extLst>
          </p:cNvPr>
          <p:cNvSpPr>
            <a:spLocks noGrp="1"/>
          </p:cNvSpPr>
          <p:nvPr>
            <p:ph type="subTitle" idx="1"/>
          </p:nvPr>
        </p:nvSpPr>
        <p:spPr>
          <a:xfrm>
            <a:off x="2375091" y="1915247"/>
            <a:ext cx="5357600" cy="1160213"/>
          </a:xfrm>
        </p:spPr>
        <p:txBody>
          <a:bodyPr>
            <a:normAutofit/>
          </a:bodyPr>
          <a:lstStyle/>
          <a:p>
            <a:pPr algn="l">
              <a:lnSpc>
                <a:spcPct val="100000"/>
              </a:lnSpc>
            </a:pPr>
            <a:r>
              <a:rPr lang="en-GB" sz="2400" b="1" dirty="0">
                <a:latin typeface="Calibri" panose="020F0502020204030204" pitchFamily="34" charset="0"/>
                <a:ea typeface="Calibri" panose="020F0502020204030204" pitchFamily="34" charset="0"/>
                <a:cs typeface="Calibri" panose="020F0502020204030204" pitchFamily="34" charset="0"/>
              </a:rPr>
              <a:t>Leading and Developing People</a:t>
            </a:r>
          </a:p>
          <a:p>
            <a:pPr algn="l">
              <a:lnSpc>
                <a:spcPct val="100000"/>
              </a:lnSpc>
            </a:pPr>
            <a:r>
              <a:rPr lang="en-GB" sz="2400" b="1" dirty="0">
                <a:latin typeface="Calibri" panose="020F0502020204030204" pitchFamily="34" charset="0"/>
                <a:ea typeface="Calibri" panose="020F0502020204030204" pitchFamily="34" charset="0"/>
                <a:cs typeface="Calibri" panose="020F0502020204030204" pitchFamily="34" charset="0"/>
              </a:rPr>
              <a:t>BMBM6023</a:t>
            </a:r>
          </a:p>
        </p:txBody>
      </p:sp>
      <p:pic>
        <p:nvPicPr>
          <p:cNvPr id="5" name="Picture 4">
            <a:extLst>
              <a:ext uri="{FF2B5EF4-FFF2-40B4-BE49-F238E27FC236}">
                <a16:creationId xmlns:a16="http://schemas.microsoft.com/office/drawing/2014/main" id="{BC760775-8828-16FA-5458-36FC9A7BF5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46963" y="3849607"/>
            <a:ext cx="4542504" cy="2994105"/>
          </a:xfrm>
          <a:prstGeom prst="rect">
            <a:avLst/>
          </a:prstGeom>
        </p:spPr>
      </p:pic>
      <p:pic>
        <p:nvPicPr>
          <p:cNvPr id="1026" name="Picture 2" descr="Prifysgol Cymru Y Drindod Dewi Sant University of Wales ...">
            <a:extLst>
              <a:ext uri="{FF2B5EF4-FFF2-40B4-BE49-F238E27FC236}">
                <a16:creationId xmlns:a16="http://schemas.microsoft.com/office/drawing/2014/main" id="{AF8DBBE7-115A-7229-372C-8BF1C6C44A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54" y="34372"/>
            <a:ext cx="2343637" cy="822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55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4131-E7A9-7D8F-572B-ACA4D1493207}"/>
              </a:ext>
            </a:extLst>
          </p:cNvPr>
          <p:cNvSpPr>
            <a:spLocks noGrp="1"/>
          </p:cNvSpPr>
          <p:nvPr>
            <p:ph type="title"/>
          </p:nvPr>
        </p:nvSpPr>
        <p:spPr>
          <a:xfrm>
            <a:off x="2611808" y="722331"/>
            <a:ext cx="7958331" cy="1077229"/>
          </a:xfrm>
        </p:spPr>
        <p:txBody>
          <a:bodyPr>
            <a:normAutofit/>
          </a:bodyPr>
          <a:lstStyle/>
          <a:p>
            <a:pPr algn="l"/>
            <a:r>
              <a:rPr lang="en-GB" sz="3200" b="1" kern="100" dirty="0">
                <a:effectLst/>
                <a:latin typeface="Calibri" panose="020F0502020204030204" pitchFamily="34" charset="0"/>
                <a:ea typeface="Calibri" panose="020F0502020204030204" pitchFamily="34" charset="0"/>
                <a:cs typeface="Calibri" panose="020F0502020204030204" pitchFamily="34" charset="0"/>
              </a:rPr>
              <a:t>Executive Summary</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B77EE2B-F2F3-35AA-1BBB-10ABC6614489}"/>
              </a:ext>
            </a:extLst>
          </p:cNvPr>
          <p:cNvSpPr>
            <a:spLocks noGrp="1"/>
          </p:cNvSpPr>
          <p:nvPr>
            <p:ph idx="1"/>
          </p:nvPr>
        </p:nvSpPr>
        <p:spPr>
          <a:xfrm>
            <a:off x="1621861" y="1595955"/>
            <a:ext cx="9283206" cy="4382551"/>
          </a:xfrm>
        </p:spPr>
        <p:txBody>
          <a:bodyPr>
            <a:normAutofit lnSpcReduction="10000"/>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This presentation identifies the key leadership gaps and challenges with succession planning with regard to how XYZ Corporation is progressing in its strategy.</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Leadership development initiatives were assessed with the organisation’s innovation and growth objectives through a detailed needs analysis.</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They had proposed a clear vision along with SMART objectives to enhance internal leadership capacity and decreasing turnover.</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model and framework designed are a structured, multi-level leadership development model that caters to the emerging, mid-level and senior leaders.</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To ensure sustainability and continuity, succession planning tools, knowledge transfer mechanisms and measurable KPIs were introduced.</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By doing so, the overall strategy emphasises the role that leadership development plays to help achieve the long-term business resilience and strategic alignment.</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06176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4358-DA5F-7C93-8E8C-3BC52F3A4772}"/>
              </a:ext>
            </a:extLst>
          </p:cNvPr>
          <p:cNvSpPr>
            <a:spLocks noGrp="1"/>
          </p:cNvSpPr>
          <p:nvPr>
            <p:ph type="title"/>
          </p:nvPr>
        </p:nvSpPr>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Organisational Context</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9ACE04F-6BB2-E2A1-7757-59704F7E674F}"/>
              </a:ext>
            </a:extLst>
          </p:cNvPr>
          <p:cNvSpPr>
            <a:spLocks noGrp="1"/>
          </p:cNvSpPr>
          <p:nvPr>
            <p:ph idx="1"/>
          </p:nvPr>
        </p:nvSpPr>
        <p:spPr>
          <a:xfrm>
            <a:off x="3882188" y="1625624"/>
            <a:ext cx="7444601" cy="5215467"/>
          </a:xfrm>
        </p:spPr>
        <p:txBody>
          <a:bodyPr>
            <a:normAutofit/>
          </a:bodyPr>
          <a:lstStyle/>
          <a:p>
            <a:pPr marL="342900" lvl="0" indent="-342900" algn="just">
              <a:lnSpc>
                <a:spcPct val="107000"/>
              </a:lnSpc>
              <a:buFont typeface="Symbol" panose="05050102010706020507" pitchFamily="18" charset="2"/>
              <a:buChar char=""/>
            </a:pPr>
            <a:r>
              <a:rPr lang="en-GB" sz="1800" dirty="0">
                <a:latin typeface="Calibri" panose="020F0502020204030204" pitchFamily="34" charset="0"/>
                <a:ea typeface="Calibri" panose="020F0502020204030204" pitchFamily="34" charset="0"/>
                <a:cs typeface="Calibri" panose="020F0502020204030204" pitchFamily="34" charset="0"/>
              </a:rPr>
              <a:t>XYZ Corporation operates in a dynamic and competitive sector where innovation, strategic alignment, and leadership agility are critical to sustaining growth and long-term success.</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In the competitive sectors, the organisational success is contingent on the leadership that promotes the innovation and promotes cross functional collaboration (Trzeciak et al., 2022).</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effect of strategic leadership on operational alignment and the firm’s capacity to navigate complexity is direct (Cortes &amp; Herrmann, 2021).</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According to Percival (2024), high performing firms are big investors of leadership development with average ROI of £2.86 per £1 spent.</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Project underperformance and poor knowledge integration corresponds to weak leadership (Winch et al., 2022).</a:t>
            </a:r>
          </a:p>
        </p:txBody>
      </p:sp>
      <p:pic>
        <p:nvPicPr>
          <p:cNvPr id="7" name="Picture 6">
            <a:extLst>
              <a:ext uri="{FF2B5EF4-FFF2-40B4-BE49-F238E27FC236}">
                <a16:creationId xmlns:a16="http://schemas.microsoft.com/office/drawing/2014/main" id="{3FD0D2AE-77C4-C109-FAEE-5E0C723B4C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931" y="2717823"/>
            <a:ext cx="3031067" cy="3031067"/>
          </a:xfrm>
          <a:prstGeom prst="rect">
            <a:avLst/>
          </a:prstGeom>
        </p:spPr>
      </p:pic>
    </p:spTree>
    <p:extLst>
      <p:ext uri="{BB962C8B-B14F-4D97-AF65-F5344CB8AC3E}">
        <p14:creationId xmlns:p14="http://schemas.microsoft.com/office/powerpoint/2010/main" val="3322934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23B0-BFD2-414A-99E9-E62CA3B9E4A7}"/>
              </a:ext>
            </a:extLst>
          </p:cNvPr>
          <p:cNvSpPr>
            <a:spLocks noGrp="1"/>
          </p:cNvSpPr>
          <p:nvPr>
            <p:ph type="title"/>
          </p:nvPr>
        </p:nvSpPr>
        <p:spPr/>
        <p:txBody>
          <a:bodyPr>
            <a:normAutofit/>
          </a:bodyPr>
          <a:lstStyle/>
          <a:p>
            <a:pPr algn="l"/>
            <a:r>
              <a:rPr lang="en-GB" sz="3200" b="1" kern="100" dirty="0">
                <a:effectLst/>
                <a:latin typeface="Calibri" panose="020F0502020204030204" pitchFamily="34" charset="0"/>
                <a:ea typeface="Calibri" panose="020F0502020204030204" pitchFamily="34" charset="0"/>
                <a:cs typeface="Calibri" panose="020F0502020204030204" pitchFamily="34" charset="0"/>
              </a:rPr>
              <a:t>Problem Statement</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B697F34-90FB-868A-453B-D06200324CA5}"/>
              </a:ext>
            </a:extLst>
          </p:cNvPr>
          <p:cNvSpPr>
            <a:spLocks noGrp="1"/>
          </p:cNvSpPr>
          <p:nvPr>
            <p:ph idx="1"/>
          </p:nvPr>
        </p:nvSpPr>
        <p:spPr>
          <a:xfrm>
            <a:off x="2422320" y="1731273"/>
            <a:ext cx="7796540" cy="3997828"/>
          </a:xfrm>
        </p:spPr>
        <p:txBody>
          <a:bodyPr>
            <a:normAutofit/>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Turnover on the rise, capability gaps, and poor strategic response characterise organisations that are deficient in leadership development (Mahdi &amp; Nassar, 2021).</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Systemic underinvestment in foundational skills is evidenced by the fact that only 54% of firms require leadership training (Kruse, 2024).</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Programme failures in leadership programmes have found to be caused by misalignment with organisational culture and lack of behavioural reinforcement (Westfall, 2019).</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In the case of high potential employees, it is often a case of disengagement because they lack mobility pathways within the company (Jeong &amp; Champion, 2025).</a:t>
            </a:r>
          </a:p>
        </p:txBody>
      </p:sp>
    </p:spTree>
    <p:extLst>
      <p:ext uri="{BB962C8B-B14F-4D97-AF65-F5344CB8AC3E}">
        <p14:creationId xmlns:p14="http://schemas.microsoft.com/office/powerpoint/2010/main" val="1788177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C013A-67E2-CFC4-08ED-99DCF2820DD0}"/>
              </a:ext>
            </a:extLst>
          </p:cNvPr>
          <p:cNvSpPr>
            <a:spLocks noGrp="1"/>
          </p:cNvSpPr>
          <p:nvPr>
            <p:ph type="title"/>
          </p:nvPr>
        </p:nvSpPr>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Needs Analysis</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F4CA21D-997E-8B86-DA81-5E845A55A9E7}"/>
              </a:ext>
            </a:extLst>
          </p:cNvPr>
          <p:cNvSpPr>
            <a:spLocks noGrp="1"/>
          </p:cNvSpPr>
          <p:nvPr>
            <p:ph idx="1"/>
          </p:nvPr>
        </p:nvSpPr>
        <p:spPr>
          <a:xfrm>
            <a:off x="5325978" y="1609558"/>
            <a:ext cx="5805499" cy="5080000"/>
          </a:xfrm>
        </p:spPr>
        <p:txBody>
          <a:bodyPr>
            <a:normAutofit/>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In many instances, internal HR diagnostics show a lack in strategic thinking, people management and agility (Susanto et al., 2023).</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There is need to align leadership development to the real gaps between the current managerial capabilities and desired organisational outcomes (</a:t>
            </a:r>
            <a:r>
              <a:rPr lang="en-GB" sz="1800" dirty="0" err="1">
                <a:effectLst/>
                <a:latin typeface="Calibri" panose="020F0502020204030204" pitchFamily="34" charset="0"/>
                <a:ea typeface="Calibri" panose="020F0502020204030204" pitchFamily="34" charset="0"/>
                <a:cs typeface="Calibri" panose="020F0502020204030204" pitchFamily="34" charset="0"/>
              </a:rPr>
              <a:t>Okatta</a:t>
            </a:r>
            <a:r>
              <a:rPr lang="en-GB" sz="1800" dirty="0">
                <a:effectLst/>
                <a:latin typeface="Calibri" panose="020F0502020204030204" pitchFamily="34" charset="0"/>
                <a:ea typeface="Calibri" panose="020F0502020204030204" pitchFamily="34" charset="0"/>
                <a:cs typeface="Calibri" panose="020F0502020204030204" pitchFamily="34" charset="0"/>
              </a:rPr>
              <a:t> et al., 2024).</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As per feedback from L&amp;D professionals communication, interpersonal and ethical leadership are at the top of capability deficits (Percival, 2024).</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Targeted analysis helps leadership training avoid becoming performative as opposed to impactful (Douglas et al., 2022).</a:t>
            </a:r>
          </a:p>
        </p:txBody>
      </p:sp>
      <p:pic>
        <p:nvPicPr>
          <p:cNvPr id="5" name="Picture 4">
            <a:extLst>
              <a:ext uri="{FF2B5EF4-FFF2-40B4-BE49-F238E27FC236}">
                <a16:creationId xmlns:a16="http://schemas.microsoft.com/office/drawing/2014/main" id="{BCC48C85-E805-1CD4-57C8-DE95391E96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501" y="1731395"/>
            <a:ext cx="5805499" cy="3928533"/>
          </a:xfrm>
          <a:prstGeom prst="rect">
            <a:avLst/>
          </a:prstGeom>
        </p:spPr>
      </p:pic>
      <p:sp>
        <p:nvSpPr>
          <p:cNvPr id="7" name="TextBox 6">
            <a:extLst>
              <a:ext uri="{FF2B5EF4-FFF2-40B4-BE49-F238E27FC236}">
                <a16:creationId xmlns:a16="http://schemas.microsoft.com/office/drawing/2014/main" id="{69AD2A0C-A919-E12F-3872-BB4674D2A023}"/>
              </a:ext>
            </a:extLst>
          </p:cNvPr>
          <p:cNvSpPr txBox="1"/>
          <p:nvPr/>
        </p:nvSpPr>
        <p:spPr>
          <a:xfrm>
            <a:off x="1974731" y="5659928"/>
            <a:ext cx="3351247" cy="307777"/>
          </a:xfrm>
          <a:prstGeom prst="rect">
            <a:avLst/>
          </a:prstGeom>
          <a:noFill/>
        </p:spPr>
        <p:txBody>
          <a:bodyPr wrap="square">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(Source: </a:t>
            </a:r>
            <a:r>
              <a:rPr lang="en-GB" sz="1400" dirty="0" err="1">
                <a:latin typeface="Calibri" panose="020F0502020204030204" pitchFamily="34" charset="0"/>
                <a:ea typeface="Calibri" panose="020F0502020204030204" pitchFamily="34" charset="0"/>
                <a:cs typeface="Calibri" panose="020F0502020204030204" pitchFamily="34" charset="0"/>
              </a:rPr>
              <a:t>Oluwamola</a:t>
            </a:r>
            <a:r>
              <a:rPr lang="en-GB" sz="1400" dirty="0">
                <a:latin typeface="Calibri" panose="020F0502020204030204" pitchFamily="34" charset="0"/>
                <a:ea typeface="Calibri" panose="020F0502020204030204" pitchFamily="34" charset="0"/>
                <a:cs typeface="Calibri" panose="020F0502020204030204" pitchFamily="34" charset="0"/>
              </a:rPr>
              <a:t>, n.d.)</a:t>
            </a:r>
          </a:p>
        </p:txBody>
      </p:sp>
    </p:spTree>
    <p:extLst>
      <p:ext uri="{BB962C8B-B14F-4D97-AF65-F5344CB8AC3E}">
        <p14:creationId xmlns:p14="http://schemas.microsoft.com/office/powerpoint/2010/main" val="2713461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A3BEC-E695-04E5-A93E-255AD6DC23A5}"/>
              </a:ext>
            </a:extLst>
          </p:cNvPr>
          <p:cNvSpPr>
            <a:spLocks noGrp="1"/>
          </p:cNvSpPr>
          <p:nvPr>
            <p:ph type="title"/>
          </p:nvPr>
        </p:nvSpPr>
        <p:spPr>
          <a:xfrm>
            <a:off x="3169567" y="631593"/>
            <a:ext cx="7958331" cy="1077229"/>
          </a:xfrm>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Programme Vision &amp; Objectives</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6" name="Table 5">
            <a:extLst>
              <a:ext uri="{FF2B5EF4-FFF2-40B4-BE49-F238E27FC236}">
                <a16:creationId xmlns:a16="http://schemas.microsoft.com/office/drawing/2014/main" id="{4FC86D3A-E0ED-F173-3C42-E0F62F2DBF99}"/>
              </a:ext>
            </a:extLst>
          </p:cNvPr>
          <p:cNvGraphicFramePr>
            <a:graphicFrameLocks noGrp="1"/>
          </p:cNvGraphicFramePr>
          <p:nvPr>
            <p:extLst>
              <p:ext uri="{D42A27DB-BD31-4B8C-83A1-F6EECF244321}">
                <p14:modId xmlns:p14="http://schemas.microsoft.com/office/powerpoint/2010/main" val="1315376739"/>
              </p:ext>
            </p:extLst>
          </p:nvPr>
        </p:nvGraphicFramePr>
        <p:xfrm>
          <a:off x="1064102" y="2686716"/>
          <a:ext cx="3558611" cy="2316480"/>
        </p:xfrm>
        <a:graphic>
          <a:graphicData uri="http://schemas.openxmlformats.org/drawingml/2006/table">
            <a:tbl>
              <a:tblPr>
                <a:tableStyleId>{08FB837D-C827-4EFA-A057-4D05807E0F7C}</a:tableStyleId>
              </a:tblPr>
              <a:tblGrid>
                <a:gridCol w="3558611">
                  <a:extLst>
                    <a:ext uri="{9D8B030D-6E8A-4147-A177-3AD203B41FA5}">
                      <a16:colId xmlns:a16="http://schemas.microsoft.com/office/drawing/2014/main" val="240088296"/>
                    </a:ext>
                  </a:extLst>
                </a:gridCol>
              </a:tblGrid>
              <a:tr h="1077229">
                <a:tc>
                  <a:txBody>
                    <a:bodyPr/>
                    <a:lstStyle/>
                    <a:p>
                      <a:pPr algn="just"/>
                      <a:r>
                        <a:rPr lang="en-GB" sz="2000" b="1" dirty="0">
                          <a:latin typeface="Calibri" panose="020F0502020204030204" pitchFamily="34" charset="0"/>
                          <a:ea typeface="Calibri" panose="020F0502020204030204" pitchFamily="34" charset="0"/>
                          <a:cs typeface="Calibri" panose="020F0502020204030204" pitchFamily="34" charset="0"/>
                        </a:rPr>
                        <a:t>Programme Vision</a:t>
                      </a:r>
                    </a:p>
                    <a:p>
                      <a:pPr algn="just"/>
                      <a:endParaRPr lang="en-GB" sz="1800" b="1" dirty="0">
                        <a:latin typeface="Calibri" panose="020F0502020204030204" pitchFamily="34" charset="0"/>
                        <a:ea typeface="Calibri" panose="020F0502020204030204" pitchFamily="34" charset="0"/>
                        <a:cs typeface="Calibri" panose="020F0502020204030204" pitchFamily="34" charset="0"/>
                      </a:endParaRPr>
                    </a:p>
                    <a:p>
                      <a:pPr algn="just"/>
                      <a:r>
                        <a:rPr lang="en-GB" sz="1800" b="1" i="1" dirty="0">
                          <a:latin typeface="Calibri" panose="020F0502020204030204" pitchFamily="34" charset="0"/>
                          <a:ea typeface="Calibri" panose="020F0502020204030204" pitchFamily="34" charset="0"/>
                          <a:cs typeface="Calibri" panose="020F0502020204030204" pitchFamily="34" charset="0"/>
                        </a:rPr>
                        <a:t>To build a future-ready leadership pipeline at XYZ Corporation that enhances strategic execution, boosts internal talent mobility, and ensures seamless succession in key roles.</a:t>
                      </a:r>
                    </a:p>
                  </a:txBody>
                  <a:tcPr anchor="ctr"/>
                </a:tc>
                <a:extLst>
                  <a:ext uri="{0D108BD9-81ED-4DB2-BD59-A6C34878D82A}">
                    <a16:rowId xmlns:a16="http://schemas.microsoft.com/office/drawing/2014/main" val="2892662661"/>
                  </a:ext>
                </a:extLst>
              </a:tr>
            </a:tbl>
          </a:graphicData>
        </a:graphic>
      </p:graphicFrame>
      <p:graphicFrame>
        <p:nvGraphicFramePr>
          <p:cNvPr id="7" name="Table 6">
            <a:extLst>
              <a:ext uri="{FF2B5EF4-FFF2-40B4-BE49-F238E27FC236}">
                <a16:creationId xmlns:a16="http://schemas.microsoft.com/office/drawing/2014/main" id="{5A12BC48-25A2-7910-0E49-DF83C6A8F303}"/>
              </a:ext>
            </a:extLst>
          </p:cNvPr>
          <p:cNvGraphicFramePr>
            <a:graphicFrameLocks noGrp="1"/>
          </p:cNvGraphicFramePr>
          <p:nvPr>
            <p:extLst>
              <p:ext uri="{D42A27DB-BD31-4B8C-83A1-F6EECF244321}">
                <p14:modId xmlns:p14="http://schemas.microsoft.com/office/powerpoint/2010/main" val="2209172311"/>
              </p:ext>
            </p:extLst>
          </p:nvPr>
        </p:nvGraphicFramePr>
        <p:xfrm>
          <a:off x="4854334" y="1860123"/>
          <a:ext cx="6273564" cy="4366284"/>
        </p:xfrm>
        <a:graphic>
          <a:graphicData uri="http://schemas.openxmlformats.org/drawingml/2006/table">
            <a:tbl>
              <a:tblPr>
                <a:tableStyleId>{08FB837D-C827-4EFA-A057-4D05807E0F7C}</a:tableStyleId>
              </a:tblPr>
              <a:tblGrid>
                <a:gridCol w="1998569">
                  <a:extLst>
                    <a:ext uri="{9D8B030D-6E8A-4147-A177-3AD203B41FA5}">
                      <a16:colId xmlns:a16="http://schemas.microsoft.com/office/drawing/2014/main" val="4069197403"/>
                    </a:ext>
                  </a:extLst>
                </a:gridCol>
                <a:gridCol w="4274995">
                  <a:extLst>
                    <a:ext uri="{9D8B030D-6E8A-4147-A177-3AD203B41FA5}">
                      <a16:colId xmlns:a16="http://schemas.microsoft.com/office/drawing/2014/main" val="4012533813"/>
                    </a:ext>
                  </a:extLst>
                </a:gridCol>
              </a:tblGrid>
              <a:tr h="222074">
                <a:tc>
                  <a:txBody>
                    <a:bodyPr/>
                    <a:lstStyle/>
                    <a:p>
                      <a:r>
                        <a:rPr lang="en-GB" sz="1800" b="1">
                          <a:latin typeface="Calibri" panose="020F0502020204030204" pitchFamily="34" charset="0"/>
                          <a:ea typeface="Calibri" panose="020F0502020204030204" pitchFamily="34" charset="0"/>
                          <a:cs typeface="Calibri" panose="020F0502020204030204" pitchFamily="34" charset="0"/>
                        </a:rPr>
                        <a:t>SMART Criterion</a:t>
                      </a:r>
                      <a:endParaRPr lang="en-GB" sz="180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800" b="1" dirty="0">
                          <a:latin typeface="Calibri" panose="020F0502020204030204" pitchFamily="34" charset="0"/>
                          <a:ea typeface="Calibri" panose="020F0502020204030204" pitchFamily="34" charset="0"/>
                          <a:cs typeface="Calibri" panose="020F0502020204030204" pitchFamily="34" charset="0"/>
                        </a:rPr>
                        <a:t>Objective</a:t>
                      </a:r>
                      <a:endParaRPr lang="en-GB" sz="1800" dirty="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extLst>
                  <a:ext uri="{0D108BD9-81ED-4DB2-BD59-A6C34878D82A}">
                    <a16:rowId xmlns:a16="http://schemas.microsoft.com/office/drawing/2014/main" val="1050354908"/>
                  </a:ext>
                </a:extLst>
              </a:tr>
              <a:tr h="721739">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Specific</a:t>
                      </a:r>
                      <a:endParaRPr lang="en-GB" sz="1600" dirty="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600">
                          <a:latin typeface="Calibri" panose="020F0502020204030204" pitchFamily="34" charset="0"/>
                          <a:ea typeface="Calibri" panose="020F0502020204030204" pitchFamily="34" charset="0"/>
                          <a:cs typeface="Calibri" panose="020F0502020204030204" pitchFamily="34" charset="0"/>
                        </a:rPr>
                        <a:t>Establish a structured leadership development programme with three targeted pathways (emerging, mid-level, senior leadership).</a:t>
                      </a:r>
                    </a:p>
                  </a:txBody>
                  <a:tcPr marL="55518" marR="55518" marT="27759" marB="27759" anchor="ctr"/>
                </a:tc>
                <a:extLst>
                  <a:ext uri="{0D108BD9-81ED-4DB2-BD59-A6C34878D82A}">
                    <a16:rowId xmlns:a16="http://schemas.microsoft.com/office/drawing/2014/main" val="879632425"/>
                  </a:ext>
                </a:extLst>
              </a:tr>
              <a:tr h="721739">
                <a:tc>
                  <a:txBody>
                    <a:bodyPr/>
                    <a:lstStyle/>
                    <a:p>
                      <a:r>
                        <a:rPr lang="en-GB" sz="1600" b="1" dirty="0">
                          <a:latin typeface="Calibri" panose="020F0502020204030204" pitchFamily="34" charset="0"/>
                          <a:ea typeface="Calibri" panose="020F0502020204030204" pitchFamily="34" charset="0"/>
                          <a:cs typeface="Calibri" panose="020F0502020204030204" pitchFamily="34" charset="0"/>
                        </a:rPr>
                        <a:t>Measurable</a:t>
                      </a:r>
                      <a:endParaRPr lang="en-GB" sz="1600" dirty="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600" dirty="0">
                          <a:latin typeface="Calibri" panose="020F0502020204030204" pitchFamily="34" charset="0"/>
                          <a:ea typeface="Calibri" panose="020F0502020204030204" pitchFamily="34" charset="0"/>
                          <a:cs typeface="Calibri" panose="020F0502020204030204" pitchFamily="34" charset="0"/>
                        </a:rPr>
                        <a:t>Increase internal leadership role promotions by 25% and reduce high-potential employee turnover by 15% within 12 months.</a:t>
                      </a:r>
                    </a:p>
                  </a:txBody>
                  <a:tcPr marL="55518" marR="55518" marT="27759" marB="27759" anchor="ctr"/>
                </a:tc>
                <a:extLst>
                  <a:ext uri="{0D108BD9-81ED-4DB2-BD59-A6C34878D82A}">
                    <a16:rowId xmlns:a16="http://schemas.microsoft.com/office/drawing/2014/main" val="234229789"/>
                  </a:ext>
                </a:extLst>
              </a:tr>
              <a:tr h="721739">
                <a:tc>
                  <a:txBody>
                    <a:bodyPr/>
                    <a:lstStyle/>
                    <a:p>
                      <a:r>
                        <a:rPr lang="en-GB" sz="1600" b="1">
                          <a:latin typeface="Calibri" panose="020F0502020204030204" pitchFamily="34" charset="0"/>
                          <a:ea typeface="Calibri" panose="020F0502020204030204" pitchFamily="34" charset="0"/>
                          <a:cs typeface="Calibri" panose="020F0502020204030204" pitchFamily="34" charset="0"/>
                        </a:rPr>
                        <a:t>Achievable</a:t>
                      </a:r>
                      <a:endParaRPr lang="en-GB" sz="160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600">
                          <a:latin typeface="Calibri" panose="020F0502020204030204" pitchFamily="34" charset="0"/>
                          <a:ea typeface="Calibri" panose="020F0502020204030204" pitchFamily="34" charset="0"/>
                          <a:cs typeface="Calibri" panose="020F0502020204030204" pitchFamily="34" charset="0"/>
                        </a:rPr>
                        <a:t>Enrol and complete training for at least 30 high-potential employees in strategic leadership development within the first year.</a:t>
                      </a:r>
                    </a:p>
                  </a:txBody>
                  <a:tcPr marL="55518" marR="55518" marT="27759" marB="27759" anchor="ctr"/>
                </a:tc>
                <a:extLst>
                  <a:ext uri="{0D108BD9-81ED-4DB2-BD59-A6C34878D82A}">
                    <a16:rowId xmlns:a16="http://schemas.microsoft.com/office/drawing/2014/main" val="3479286724"/>
                  </a:ext>
                </a:extLst>
              </a:tr>
              <a:tr h="721739">
                <a:tc>
                  <a:txBody>
                    <a:bodyPr/>
                    <a:lstStyle/>
                    <a:p>
                      <a:r>
                        <a:rPr lang="en-GB" sz="1600" b="1">
                          <a:latin typeface="Calibri" panose="020F0502020204030204" pitchFamily="34" charset="0"/>
                          <a:ea typeface="Calibri" panose="020F0502020204030204" pitchFamily="34" charset="0"/>
                          <a:cs typeface="Calibri" panose="020F0502020204030204" pitchFamily="34" charset="0"/>
                        </a:rPr>
                        <a:t>Relevant</a:t>
                      </a:r>
                      <a:endParaRPr lang="en-GB" sz="160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600">
                          <a:latin typeface="Calibri" panose="020F0502020204030204" pitchFamily="34" charset="0"/>
                          <a:ea typeface="Calibri" panose="020F0502020204030204" pitchFamily="34" charset="0"/>
                          <a:cs typeface="Calibri" panose="020F0502020204030204" pitchFamily="34" charset="0"/>
                        </a:rPr>
                        <a:t>Align leadership training content with core business objectives: innovation, operational excellence, and succession readiness.</a:t>
                      </a:r>
                    </a:p>
                  </a:txBody>
                  <a:tcPr marL="55518" marR="55518" marT="27759" marB="27759" anchor="ctr"/>
                </a:tc>
                <a:extLst>
                  <a:ext uri="{0D108BD9-81ED-4DB2-BD59-A6C34878D82A}">
                    <a16:rowId xmlns:a16="http://schemas.microsoft.com/office/drawing/2014/main" val="524746438"/>
                  </a:ext>
                </a:extLst>
              </a:tr>
              <a:tr h="888294">
                <a:tc>
                  <a:txBody>
                    <a:bodyPr/>
                    <a:lstStyle/>
                    <a:p>
                      <a:r>
                        <a:rPr lang="en-GB" sz="1600" b="1">
                          <a:latin typeface="Calibri" panose="020F0502020204030204" pitchFamily="34" charset="0"/>
                          <a:ea typeface="Calibri" panose="020F0502020204030204" pitchFamily="34" charset="0"/>
                          <a:cs typeface="Calibri" panose="020F0502020204030204" pitchFamily="34" charset="0"/>
                        </a:rPr>
                        <a:t>Time-bound</a:t>
                      </a:r>
                      <a:endParaRPr lang="en-GB" sz="1600">
                        <a:latin typeface="Calibri" panose="020F0502020204030204" pitchFamily="34" charset="0"/>
                        <a:ea typeface="Calibri" panose="020F0502020204030204" pitchFamily="34" charset="0"/>
                        <a:cs typeface="Calibri" panose="020F0502020204030204" pitchFamily="34" charset="0"/>
                      </a:endParaRPr>
                    </a:p>
                  </a:txBody>
                  <a:tcPr marL="55518" marR="55518" marT="27759" marB="27759" anchor="ctr"/>
                </a:tc>
                <a:tc>
                  <a:txBody>
                    <a:bodyPr/>
                    <a:lstStyle/>
                    <a:p>
                      <a:r>
                        <a:rPr lang="en-GB" sz="1600" dirty="0">
                          <a:latin typeface="Calibri" panose="020F0502020204030204" pitchFamily="34" charset="0"/>
                          <a:ea typeface="Calibri" panose="020F0502020204030204" pitchFamily="34" charset="0"/>
                          <a:cs typeface="Calibri" panose="020F0502020204030204" pitchFamily="34" charset="0"/>
                        </a:rPr>
                        <a:t>Launch the full leadership programme and succession planning framework within a 12-month timeframe, with quarterly progress reviews.</a:t>
                      </a:r>
                    </a:p>
                  </a:txBody>
                  <a:tcPr marL="55518" marR="55518" marT="27759" marB="27759" anchor="ctr"/>
                </a:tc>
                <a:extLst>
                  <a:ext uri="{0D108BD9-81ED-4DB2-BD59-A6C34878D82A}">
                    <a16:rowId xmlns:a16="http://schemas.microsoft.com/office/drawing/2014/main" val="3944651888"/>
                  </a:ext>
                </a:extLst>
              </a:tr>
            </a:tbl>
          </a:graphicData>
        </a:graphic>
      </p:graphicFrame>
    </p:spTree>
    <p:extLst>
      <p:ext uri="{BB962C8B-B14F-4D97-AF65-F5344CB8AC3E}">
        <p14:creationId xmlns:p14="http://schemas.microsoft.com/office/powerpoint/2010/main" val="238613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9BD0-4B9F-EFAD-FF7A-D54F3C407F23}"/>
              </a:ext>
            </a:extLst>
          </p:cNvPr>
          <p:cNvSpPr>
            <a:spLocks noGrp="1"/>
          </p:cNvSpPr>
          <p:nvPr>
            <p:ph type="title"/>
          </p:nvPr>
        </p:nvSpPr>
        <p:spPr>
          <a:xfrm>
            <a:off x="3381829" y="551383"/>
            <a:ext cx="7958331" cy="1077229"/>
          </a:xfrm>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Leadership Competency Framework</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258B168-04D3-F2C5-011F-323A426FFAC4}"/>
              </a:ext>
            </a:extLst>
          </p:cNvPr>
          <p:cNvSpPr>
            <a:spLocks noGrp="1"/>
          </p:cNvSpPr>
          <p:nvPr>
            <p:ph idx="1"/>
          </p:nvPr>
        </p:nvSpPr>
        <p:spPr>
          <a:xfrm>
            <a:off x="4784918" y="1464011"/>
            <a:ext cx="6408103" cy="5095317"/>
          </a:xfrm>
        </p:spPr>
        <p:txBody>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Four core competencies are needed to strategically lead: strategic foresight, innovation capacity, people engagement and resilience (Ali, 2023).</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Noted as the most cited and most referenced learning model for sustainable skills transfer, is the 70:20:10 learning model (Jeong &amp; Champion, 2025).</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Both experiential and social learning drives behavioural change more than traditional classroom-based methods (Douglas et al., 2022).</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There is a continued recurrence of failure in programmes that are unsuccessful, and misalignment between desired and developed competencies is a common failure point (Westfall, 2019).</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CBA924B9-8C9D-1E15-A3C6-A1FA78252E6F}"/>
              </a:ext>
            </a:extLst>
          </p:cNvPr>
          <p:cNvPicPr>
            <a:picLocks noChangeAspect="1"/>
          </p:cNvPicPr>
          <p:nvPr/>
        </p:nvPicPr>
        <p:blipFill>
          <a:blip r:embed="rId3"/>
          <a:stretch>
            <a:fillRect/>
          </a:stretch>
        </p:blipFill>
        <p:spPr>
          <a:xfrm>
            <a:off x="516911" y="1078784"/>
            <a:ext cx="3511040" cy="5227833"/>
          </a:xfrm>
          <a:prstGeom prst="rect">
            <a:avLst/>
          </a:prstGeom>
        </p:spPr>
      </p:pic>
    </p:spTree>
    <p:extLst>
      <p:ext uri="{BB962C8B-B14F-4D97-AF65-F5344CB8AC3E}">
        <p14:creationId xmlns:p14="http://schemas.microsoft.com/office/powerpoint/2010/main" val="388839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3EB19-D4A7-207D-95D0-11557788AB35}"/>
              </a:ext>
            </a:extLst>
          </p:cNvPr>
          <p:cNvSpPr>
            <a:spLocks noGrp="1"/>
          </p:cNvSpPr>
          <p:nvPr>
            <p:ph type="title"/>
          </p:nvPr>
        </p:nvSpPr>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Leadership Development Model</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4CB9B4D-3612-36B4-9927-7A539B0350EC}"/>
              </a:ext>
            </a:extLst>
          </p:cNvPr>
          <p:cNvSpPr>
            <a:spLocks noGrp="1"/>
          </p:cNvSpPr>
          <p:nvPr>
            <p:ph idx="1"/>
          </p:nvPr>
        </p:nvSpPr>
        <p:spPr>
          <a:xfrm>
            <a:off x="5436491" y="1704855"/>
            <a:ext cx="5422406" cy="4551884"/>
          </a:xfrm>
        </p:spPr>
        <p:txBody>
          <a:bodyPr>
            <a:normAutofit lnSpcReduction="10000"/>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Modular tracks with differentiated pathways for emerging and senior leaders increase uptake and relevance (</a:t>
            </a:r>
            <a:r>
              <a:rPr lang="en-GB" sz="1800" dirty="0" err="1">
                <a:effectLst/>
                <a:latin typeface="Calibri" panose="020F0502020204030204" pitchFamily="34" charset="0"/>
                <a:ea typeface="Calibri" panose="020F0502020204030204" pitchFamily="34" charset="0"/>
                <a:cs typeface="Calibri" panose="020F0502020204030204" pitchFamily="34" charset="0"/>
              </a:rPr>
              <a:t>Bouchrika</a:t>
            </a:r>
            <a:r>
              <a:rPr lang="en-GB" sz="1800" dirty="0">
                <a:effectLst/>
                <a:latin typeface="Calibri" panose="020F0502020204030204" pitchFamily="34" charset="0"/>
                <a:ea typeface="Calibri" panose="020F0502020204030204" pitchFamily="34" charset="0"/>
                <a:cs typeface="Calibri" panose="020F0502020204030204" pitchFamily="34" charset="0"/>
              </a:rPr>
              <a:t>, 2025).</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On-the-job learning and simulations outperform passive content delivery in measurable leadership behaviour outcomes (Deutsch et al., 2021).</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Although they have been proven to work, less than 25% of leadership professionals today are using AI or behavioural nudge tools in their work (Kruse, 2024).</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Innovation and project success are strengthened through the adaptive programmes which run parallel to role complexity (Trzeciak et al., 2022).</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8F4407CE-9F19-3214-118B-61A881B77A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930" y="2197769"/>
            <a:ext cx="4841755" cy="3227837"/>
          </a:xfrm>
          <a:prstGeom prst="rect">
            <a:avLst/>
          </a:prstGeom>
        </p:spPr>
      </p:pic>
    </p:spTree>
    <p:extLst>
      <p:ext uri="{BB962C8B-B14F-4D97-AF65-F5344CB8AC3E}">
        <p14:creationId xmlns:p14="http://schemas.microsoft.com/office/powerpoint/2010/main" val="2018177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8F998-8EB5-AAA9-FBCF-537ABE930EE5}"/>
              </a:ext>
            </a:extLst>
          </p:cNvPr>
          <p:cNvSpPr>
            <a:spLocks noGrp="1"/>
          </p:cNvSpPr>
          <p:nvPr>
            <p:ph type="title"/>
          </p:nvPr>
        </p:nvSpPr>
        <p:spPr>
          <a:xfrm>
            <a:off x="2274923" y="729424"/>
            <a:ext cx="7958331" cy="1077229"/>
          </a:xfrm>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Succession Planning Strategy</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FECB48F-AC06-DB1E-D4BB-2EA57136B896}"/>
              </a:ext>
            </a:extLst>
          </p:cNvPr>
          <p:cNvSpPr>
            <a:spLocks noGrp="1"/>
          </p:cNvSpPr>
          <p:nvPr>
            <p:ph idx="1"/>
          </p:nvPr>
        </p:nvSpPr>
        <p:spPr>
          <a:xfrm>
            <a:off x="4629037" y="1611850"/>
            <a:ext cx="6071047" cy="4805884"/>
          </a:xfrm>
        </p:spPr>
        <p:txBody>
          <a:bodyPr>
            <a:normAutofit/>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Reduced attrition, higher promotion rates and improved talent pipeline efficiency are related to succession planning (Jeong &amp; Champion, 2025).</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Predictive behavioural models for identifying high potential talent are HR analytics (</a:t>
            </a:r>
            <a:r>
              <a:rPr lang="en-GB" sz="1800" dirty="0" err="1">
                <a:effectLst/>
                <a:latin typeface="Calibri" panose="020F0502020204030204" pitchFamily="34" charset="0"/>
                <a:ea typeface="Calibri" panose="020F0502020204030204" pitchFamily="34" charset="0"/>
                <a:cs typeface="Calibri" panose="020F0502020204030204" pitchFamily="34" charset="0"/>
              </a:rPr>
              <a:t>Okatta</a:t>
            </a:r>
            <a:r>
              <a:rPr lang="en-GB" sz="1800" dirty="0">
                <a:effectLst/>
                <a:latin typeface="Calibri" panose="020F0502020204030204" pitchFamily="34" charset="0"/>
                <a:ea typeface="Calibri" panose="020F0502020204030204" pitchFamily="34" charset="0"/>
                <a:cs typeface="Calibri" panose="020F0502020204030204" pitchFamily="34" charset="0"/>
              </a:rPr>
              <a:t> et al., 2024).</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Leader readiness and mobility are critical and mentoring, stretch assignments and structured transition plans are important necessities (Douglas et al., 2022).</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Firms are more disrupted during strategic role transitions when there are no formal succession structures (Ramos &amp; </a:t>
            </a:r>
            <a:r>
              <a:rPr lang="en-GB" sz="1800" dirty="0" err="1">
                <a:effectLst/>
                <a:latin typeface="Calibri" panose="020F0502020204030204" pitchFamily="34" charset="0"/>
                <a:ea typeface="Calibri" panose="020F0502020204030204" pitchFamily="34" charset="0"/>
                <a:cs typeface="Calibri" panose="020F0502020204030204" pitchFamily="34" charset="0"/>
              </a:rPr>
              <a:t>Ellitan</a:t>
            </a:r>
            <a:r>
              <a:rPr lang="en-GB" sz="1800" dirty="0">
                <a:effectLst/>
                <a:latin typeface="Calibri" panose="020F0502020204030204" pitchFamily="34" charset="0"/>
                <a:ea typeface="Calibri" panose="020F0502020204030204" pitchFamily="34" charset="0"/>
                <a:cs typeface="Calibri" panose="020F0502020204030204" pitchFamily="34" charset="0"/>
              </a:rPr>
              <a:t>, 2021).</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D16DD821-FD33-D0B2-1E25-4264B83271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700" y="2677418"/>
            <a:ext cx="3515196" cy="2373929"/>
          </a:xfrm>
          <a:prstGeom prst="rect">
            <a:avLst/>
          </a:prstGeom>
        </p:spPr>
      </p:pic>
      <p:sp>
        <p:nvSpPr>
          <p:cNvPr id="7" name="TextBox 6">
            <a:extLst>
              <a:ext uri="{FF2B5EF4-FFF2-40B4-BE49-F238E27FC236}">
                <a16:creationId xmlns:a16="http://schemas.microsoft.com/office/drawing/2014/main" id="{90B0C804-0D94-ED8C-316D-516E69002A33}"/>
              </a:ext>
            </a:extLst>
          </p:cNvPr>
          <p:cNvSpPr txBox="1"/>
          <p:nvPr/>
        </p:nvSpPr>
        <p:spPr>
          <a:xfrm>
            <a:off x="1000676" y="5115515"/>
            <a:ext cx="2899338" cy="276999"/>
          </a:xfrm>
          <a:prstGeom prst="rect">
            <a:avLst/>
          </a:prstGeom>
          <a:noFill/>
        </p:spPr>
        <p:txBody>
          <a:bodyPr wrap="square">
            <a:spAutoFit/>
          </a:bodyPr>
          <a:lstStyle/>
          <a:p>
            <a:r>
              <a:rPr lang="en-GB" sz="1200" dirty="0">
                <a:latin typeface="Calibri" panose="020F0502020204030204" pitchFamily="34" charset="0"/>
                <a:ea typeface="Calibri" panose="020F0502020204030204" pitchFamily="34" charset="0"/>
                <a:cs typeface="Calibri" panose="020F0502020204030204" pitchFamily="34" charset="0"/>
              </a:rPr>
              <a:t>(Source: Kenton, 2023)</a:t>
            </a:r>
          </a:p>
        </p:txBody>
      </p:sp>
    </p:spTree>
    <p:extLst>
      <p:ext uri="{BB962C8B-B14F-4D97-AF65-F5344CB8AC3E}">
        <p14:creationId xmlns:p14="http://schemas.microsoft.com/office/powerpoint/2010/main" val="297585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61E11-A2A4-9AA2-BE1A-01C441BA0EE3}"/>
              </a:ext>
            </a:extLst>
          </p:cNvPr>
          <p:cNvSpPr>
            <a:spLocks noGrp="1"/>
          </p:cNvSpPr>
          <p:nvPr>
            <p:ph type="title"/>
          </p:nvPr>
        </p:nvSpPr>
        <p:spPr>
          <a:xfrm>
            <a:off x="2116834" y="727845"/>
            <a:ext cx="7958331" cy="1077229"/>
          </a:xfrm>
        </p:spPr>
        <p:txBody>
          <a:bodyPr>
            <a:normAutofit/>
          </a:bodyPr>
          <a:lstStyle/>
          <a:p>
            <a:pPr algn="ctr"/>
            <a:r>
              <a:rPr lang="en-GB" sz="3200" b="1" kern="100" dirty="0">
                <a:effectLst/>
                <a:latin typeface="Calibri" panose="020F0502020204030204" pitchFamily="34" charset="0"/>
                <a:ea typeface="Calibri" panose="020F0502020204030204" pitchFamily="34" charset="0"/>
                <a:cs typeface="Calibri" panose="020F0502020204030204" pitchFamily="34" charset="0"/>
              </a:rPr>
              <a:t>Knowledge Transfer Mechanisms</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989F78A4-5924-4F5F-E655-B144947810C5}"/>
              </a:ext>
            </a:extLst>
          </p:cNvPr>
          <p:cNvSpPr>
            <a:spLocks noGrp="1"/>
          </p:cNvSpPr>
          <p:nvPr>
            <p:ph idx="1"/>
          </p:nvPr>
        </p:nvSpPr>
        <p:spPr>
          <a:xfrm>
            <a:off x="1354667" y="2052115"/>
            <a:ext cx="9215472" cy="4314817"/>
          </a:xfrm>
        </p:spPr>
        <p:txBody>
          <a:bodyPr>
            <a:normAutofit/>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Knowledge silos and absence of structured transfer protocols weaken organisational agility (Mahdi &amp; Nassar, 2021).</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Reducing knowledge loss as per </a:t>
            </a:r>
            <a:r>
              <a:rPr lang="en-GB" sz="1800" dirty="0" err="1">
                <a:effectLst/>
                <a:latin typeface="Calibri" panose="020F0502020204030204" pitchFamily="34" charset="0"/>
                <a:ea typeface="Calibri" panose="020F0502020204030204" pitchFamily="34" charset="0"/>
                <a:cs typeface="Calibri" panose="020F0502020204030204" pitchFamily="34" charset="0"/>
              </a:rPr>
              <a:t>Mutiarin</a:t>
            </a:r>
            <a:r>
              <a:rPr lang="en-GB" sz="1800" dirty="0">
                <a:effectLst/>
                <a:latin typeface="Calibri" panose="020F0502020204030204" pitchFamily="34" charset="0"/>
                <a:ea typeface="Calibri" panose="020F0502020204030204" pitchFamily="34" charset="0"/>
                <a:cs typeface="Calibri" panose="020F0502020204030204" pitchFamily="34" charset="0"/>
              </a:rPr>
              <a:t> et al., (2023) is peer mentoring, reflective learning tools and structured documentation.</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Firms that institutionalise learnings about leadership have higher internal rates of role fulfilment and cultural stability (Jeong &amp; Champion, 2025).</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Failure to integrate learning technologies prevents the breadth and availability of development pursuits (</a:t>
            </a:r>
            <a:r>
              <a:rPr lang="en-GB" sz="1800" dirty="0" err="1">
                <a:effectLst/>
                <a:latin typeface="Calibri" panose="020F0502020204030204" pitchFamily="34" charset="0"/>
                <a:ea typeface="Calibri" panose="020F0502020204030204" pitchFamily="34" charset="0"/>
                <a:cs typeface="Calibri" panose="020F0502020204030204" pitchFamily="34" charset="0"/>
              </a:rPr>
              <a:t>Bouchrika</a:t>
            </a:r>
            <a:r>
              <a:rPr lang="en-GB" sz="1800" dirty="0">
                <a:effectLst/>
                <a:latin typeface="Calibri" panose="020F0502020204030204" pitchFamily="34" charset="0"/>
                <a:ea typeface="Calibri" panose="020F0502020204030204" pitchFamily="34" charset="0"/>
                <a:cs typeface="Calibri" panose="020F0502020204030204" pitchFamily="34" charset="0"/>
              </a:rPr>
              <a:t>, 2025).</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90084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082B9-A3B3-32A2-D8D5-5C02D7E36EF1}"/>
              </a:ext>
            </a:extLst>
          </p:cNvPr>
          <p:cNvSpPr>
            <a:spLocks noGrp="1"/>
          </p:cNvSpPr>
          <p:nvPr>
            <p:ph type="title"/>
          </p:nvPr>
        </p:nvSpPr>
        <p:spPr>
          <a:xfrm>
            <a:off x="2116834" y="759930"/>
            <a:ext cx="7958331" cy="1077229"/>
          </a:xfrm>
        </p:spPr>
        <p:txBody>
          <a:bodyPr>
            <a:normAutofit/>
          </a:bodyPr>
          <a:lstStyle/>
          <a:p>
            <a:pPr algn="ctr"/>
            <a:r>
              <a:rPr lang="en-GB" sz="3200" b="1" kern="100" dirty="0">
                <a:effectLst/>
                <a:latin typeface="Calibri" panose="020F0502020204030204" pitchFamily="34" charset="0"/>
                <a:ea typeface="Calibri" panose="020F0502020204030204" pitchFamily="34" charset="0"/>
                <a:cs typeface="Calibri" panose="020F0502020204030204" pitchFamily="34" charset="0"/>
              </a:rPr>
              <a:t>Addressing Resistance to Change</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50E7E3D-7975-05AD-BE68-774E17EC2B48}"/>
              </a:ext>
            </a:extLst>
          </p:cNvPr>
          <p:cNvSpPr>
            <a:spLocks noGrp="1"/>
          </p:cNvSpPr>
          <p:nvPr>
            <p:ph idx="1"/>
          </p:nvPr>
        </p:nvSpPr>
        <p:spPr>
          <a:xfrm>
            <a:off x="1818105" y="1630853"/>
            <a:ext cx="8944539" cy="4467217"/>
          </a:xfrm>
        </p:spPr>
        <p:txBody>
          <a:bodyPr/>
          <a:lstStyle/>
          <a:p>
            <a:pPr marL="342900" lvl="0" indent="-342900" algn="just">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According to Westfall (2019), lack of executive sponsorship and cultural receptivity are the two main barriers to success of leadership programmes.</a:t>
            </a:r>
          </a:p>
          <a:p>
            <a:pPr marL="342900" lvl="0" indent="-342900" algn="just">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Leadership storytelling and change champions strengthen credibility and emotional engagement of programme (</a:t>
            </a:r>
            <a:r>
              <a:rPr lang="en-GB" sz="1800" dirty="0" err="1">
                <a:effectLst/>
                <a:latin typeface="Calibri" panose="020F0502020204030204" pitchFamily="34" charset="0"/>
                <a:ea typeface="Calibri" panose="020F0502020204030204" pitchFamily="34" charset="0"/>
                <a:cs typeface="Calibri" panose="020F0502020204030204" pitchFamily="34" charset="0"/>
              </a:rPr>
              <a:t>Hargitai</a:t>
            </a:r>
            <a:r>
              <a:rPr lang="en-GB" sz="1800" dirty="0">
                <a:effectLst/>
                <a:latin typeface="Calibri" panose="020F0502020204030204" pitchFamily="34" charset="0"/>
                <a:ea typeface="Calibri" panose="020F0502020204030204" pitchFamily="34" charset="0"/>
                <a:cs typeface="Calibri" panose="020F0502020204030204" pitchFamily="34" charset="0"/>
              </a:rPr>
              <a:t> &amp; </a:t>
            </a:r>
            <a:r>
              <a:rPr lang="en-GB" sz="1800" dirty="0" err="1">
                <a:effectLst/>
                <a:latin typeface="Calibri" panose="020F0502020204030204" pitchFamily="34" charset="0"/>
                <a:ea typeface="Calibri" panose="020F0502020204030204" pitchFamily="34" charset="0"/>
                <a:cs typeface="Calibri" panose="020F0502020204030204" pitchFamily="34" charset="0"/>
              </a:rPr>
              <a:t>Bencsik</a:t>
            </a:r>
            <a:r>
              <a:rPr lang="en-GB" sz="1800" dirty="0">
                <a:effectLst/>
                <a:latin typeface="Calibri" panose="020F0502020204030204" pitchFamily="34" charset="0"/>
                <a:ea typeface="Calibri" panose="020F0502020204030204" pitchFamily="34" charset="0"/>
                <a:cs typeface="Calibri" panose="020F0502020204030204" pitchFamily="34" charset="0"/>
              </a:rPr>
              <a:t>, 2023).</a:t>
            </a:r>
          </a:p>
          <a:p>
            <a:pPr marL="342900" lvl="0" indent="-342900" algn="just">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Employees feel more empowered and perceive the training to be equitable, therefore the acceptance of the change increases (Ali, 2023).</a:t>
            </a:r>
          </a:p>
          <a:p>
            <a:pPr marL="342900" lvl="0" indent="-342900" algn="just">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Calibri" panose="020F0502020204030204" pitchFamily="34" charset="0"/>
              </a:rPr>
              <a:t>Passive disengagement is a form of resistance, however, and without the active engagement of senior leadership parties lose it (Douglas et al., 2022).</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370083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CC0D1-6317-E3B0-0BB6-7E147CD4478E}"/>
              </a:ext>
            </a:extLst>
          </p:cNvPr>
          <p:cNvSpPr>
            <a:spLocks noGrp="1"/>
          </p:cNvSpPr>
          <p:nvPr>
            <p:ph type="title"/>
          </p:nvPr>
        </p:nvSpPr>
        <p:spPr>
          <a:xfrm>
            <a:off x="3181616" y="425475"/>
            <a:ext cx="7958331" cy="1077229"/>
          </a:xfrm>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Implementation Plan</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F49A49B-271E-3A9A-CC6B-B6128CE946AC}"/>
              </a:ext>
            </a:extLst>
          </p:cNvPr>
          <p:cNvSpPr>
            <a:spLocks noGrp="1"/>
          </p:cNvSpPr>
          <p:nvPr>
            <p:ph idx="1"/>
          </p:nvPr>
        </p:nvSpPr>
        <p:spPr>
          <a:xfrm>
            <a:off x="5849478" y="964089"/>
            <a:ext cx="5370679" cy="5185962"/>
          </a:xfrm>
        </p:spPr>
        <p:txBody>
          <a:bodyPr>
            <a:normAutofit/>
          </a:bodyPr>
          <a:lstStyle/>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Stakeholder engagement can be improved using phased approaches and thus reducing programme fatigue (Suharto, 2023).</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Early-stage pilots allow for integration of iterative feedback and calibrating of culture (Winch et al., 2022).</a:t>
            </a:r>
          </a:p>
          <a:p>
            <a:pPr marL="342900" lvl="0" indent="-342900" algn="just">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Execution accountability is strengthened when there is role clarity across HR, line management, and executive tiers (Jeong &amp; Champion, 2025).</a:t>
            </a:r>
          </a:p>
          <a:p>
            <a:pPr marL="342900" lvl="0" indent="-342900" algn="just">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Programmes of strategic leadership that do not include an implementation governance underperform (Westfall, 2019).</a:t>
            </a:r>
          </a:p>
        </p:txBody>
      </p:sp>
      <p:graphicFrame>
        <p:nvGraphicFramePr>
          <p:cNvPr id="6" name="Table 5">
            <a:extLst>
              <a:ext uri="{FF2B5EF4-FFF2-40B4-BE49-F238E27FC236}">
                <a16:creationId xmlns:a16="http://schemas.microsoft.com/office/drawing/2014/main" id="{D8BE91FA-66DD-8A1F-896F-4B7BE52EED05}"/>
              </a:ext>
            </a:extLst>
          </p:cNvPr>
          <p:cNvGraphicFramePr>
            <a:graphicFrameLocks noGrp="1"/>
          </p:cNvGraphicFramePr>
          <p:nvPr>
            <p:extLst>
              <p:ext uri="{D42A27DB-BD31-4B8C-83A1-F6EECF244321}">
                <p14:modId xmlns:p14="http://schemas.microsoft.com/office/powerpoint/2010/main" val="3955674376"/>
              </p:ext>
            </p:extLst>
          </p:nvPr>
        </p:nvGraphicFramePr>
        <p:xfrm>
          <a:off x="219452" y="1374478"/>
          <a:ext cx="5490104" cy="4963357"/>
        </p:xfrm>
        <a:graphic>
          <a:graphicData uri="http://schemas.openxmlformats.org/drawingml/2006/table">
            <a:tbl>
              <a:tblPr firstRow="1" firstCol="1" bandRow="1">
                <a:tableStyleId>{5C22544A-7EE6-4342-B048-85BDC9FD1C3A}</a:tableStyleId>
              </a:tblPr>
              <a:tblGrid>
                <a:gridCol w="1372526">
                  <a:extLst>
                    <a:ext uri="{9D8B030D-6E8A-4147-A177-3AD203B41FA5}">
                      <a16:colId xmlns:a16="http://schemas.microsoft.com/office/drawing/2014/main" val="1511000261"/>
                    </a:ext>
                  </a:extLst>
                </a:gridCol>
                <a:gridCol w="1372526">
                  <a:extLst>
                    <a:ext uri="{9D8B030D-6E8A-4147-A177-3AD203B41FA5}">
                      <a16:colId xmlns:a16="http://schemas.microsoft.com/office/drawing/2014/main" val="817608913"/>
                    </a:ext>
                  </a:extLst>
                </a:gridCol>
                <a:gridCol w="1372526">
                  <a:extLst>
                    <a:ext uri="{9D8B030D-6E8A-4147-A177-3AD203B41FA5}">
                      <a16:colId xmlns:a16="http://schemas.microsoft.com/office/drawing/2014/main" val="3240143592"/>
                    </a:ext>
                  </a:extLst>
                </a:gridCol>
                <a:gridCol w="1372526">
                  <a:extLst>
                    <a:ext uri="{9D8B030D-6E8A-4147-A177-3AD203B41FA5}">
                      <a16:colId xmlns:a16="http://schemas.microsoft.com/office/drawing/2014/main" val="3226316940"/>
                    </a:ext>
                  </a:extLst>
                </a:gridCol>
              </a:tblGrid>
              <a:tr h="216227">
                <a:tc>
                  <a:txBody>
                    <a:bodyPr/>
                    <a:lstStyle/>
                    <a:p>
                      <a:pPr algn="ct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a:t>
                      </a:r>
                    </a:p>
                  </a:txBody>
                  <a:tcPr marL="68580" marR="68580" marT="0" marB="0"/>
                </a:tc>
                <a:tc>
                  <a:txBody>
                    <a:bodyPr/>
                    <a:lstStyle/>
                    <a:p>
                      <a:pPr algn="ct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Timeline</a:t>
                      </a:r>
                    </a:p>
                  </a:txBody>
                  <a:tcPr marL="68580" marR="68580" marT="0" marB="0"/>
                </a:tc>
                <a:tc>
                  <a:txBody>
                    <a:bodyPr/>
                    <a:lstStyle/>
                    <a:p>
                      <a:pPr algn="ct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Activities</a:t>
                      </a:r>
                    </a:p>
                  </a:txBody>
                  <a:tcPr marL="68580" marR="68580" marT="0" marB="0"/>
                </a:tc>
                <a:tc>
                  <a:txBody>
                    <a:bodyPr/>
                    <a:lstStyle/>
                    <a:p>
                      <a:pPr algn="ct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Responsibility</a:t>
                      </a:r>
                    </a:p>
                  </a:txBody>
                  <a:tcPr marL="68580" marR="68580" marT="0" marB="0"/>
                </a:tc>
                <a:extLst>
                  <a:ext uri="{0D108BD9-81ED-4DB2-BD59-A6C34878D82A}">
                    <a16:rowId xmlns:a16="http://schemas.microsoft.com/office/drawing/2014/main" val="2730097931"/>
                  </a:ext>
                </a:extLst>
              </a:tr>
              <a:tr h="912580">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1: Planning &amp; Design</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1–2</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Finalise leadership framework, secure stakeholder buy-in, pilot programme outline</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HR, L&amp;D, Executive Team</a:t>
                      </a:r>
                    </a:p>
                  </a:txBody>
                  <a:tcPr marL="68580" marR="68580" marT="0" marB="0"/>
                </a:tc>
                <a:extLst>
                  <a:ext uri="{0D108BD9-81ED-4DB2-BD59-A6C34878D82A}">
                    <a16:rowId xmlns:a16="http://schemas.microsoft.com/office/drawing/2014/main" val="2831429365"/>
                  </a:ext>
                </a:extLst>
              </a:tr>
              <a:tr h="680463">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2: Pilot Launch</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3–4</a:t>
                      </a:r>
                    </a:p>
                  </a:txBody>
                  <a:tcPr marL="68580" marR="68580" marT="0" marB="0"/>
                </a:tc>
                <a:tc>
                  <a:txBody>
                    <a:bodyPr/>
                    <a:lstStyle/>
                    <a:p>
                      <a:pPr>
                        <a:lnSpc>
                          <a:spcPct val="107000"/>
                        </a:lnSpc>
                        <a:spcAft>
                          <a:spcPts val="800"/>
                        </a:spcAft>
                      </a:pPr>
                      <a:r>
                        <a:rPr lang="en-GB"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Deliver pilot training to selected high-potential staff, collect feedback</a:t>
                      </a:r>
                    </a:p>
                  </a:txBody>
                  <a:tcPr marL="68580" marR="68580" marT="0" marB="0"/>
                </a:tc>
                <a:tc>
                  <a:txBody>
                    <a:bodyPr/>
                    <a:lstStyle/>
                    <a:p>
                      <a:pPr>
                        <a:lnSpc>
                          <a:spcPct val="107000"/>
                        </a:lnSpc>
                        <a:spcAft>
                          <a:spcPts val="800"/>
                        </a:spcAft>
                      </a:pPr>
                      <a:r>
                        <a:rPr lang="en-GB"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HR, Line Managers</a:t>
                      </a:r>
                    </a:p>
                  </a:txBody>
                  <a:tcPr marL="68580" marR="68580" marT="0" marB="0"/>
                </a:tc>
                <a:extLst>
                  <a:ext uri="{0D108BD9-81ED-4DB2-BD59-A6C34878D82A}">
                    <a16:rowId xmlns:a16="http://schemas.microsoft.com/office/drawing/2014/main" val="4022727435"/>
                  </a:ext>
                </a:extLst>
              </a:tr>
              <a:tr h="680463">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3: Evaluation &amp; Iteration</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5–6</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Analyse pilot results, refine content, integrate feedback</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L&amp;D, Analytics Team</a:t>
                      </a:r>
                    </a:p>
                  </a:txBody>
                  <a:tcPr marL="68580" marR="68580" marT="0" marB="0"/>
                </a:tc>
                <a:extLst>
                  <a:ext uri="{0D108BD9-81ED-4DB2-BD59-A6C34878D82A}">
                    <a16:rowId xmlns:a16="http://schemas.microsoft.com/office/drawing/2014/main" val="3754480493"/>
                  </a:ext>
                </a:extLst>
              </a:tr>
              <a:tr h="680463">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4: Full Rollout</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7–10</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Deliver full-scale programme across leadership tiers</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HR, Department Heads</a:t>
                      </a:r>
                    </a:p>
                  </a:txBody>
                  <a:tcPr marL="68580" marR="68580" marT="0" marB="0"/>
                </a:tc>
                <a:extLst>
                  <a:ext uri="{0D108BD9-81ED-4DB2-BD59-A6C34878D82A}">
                    <a16:rowId xmlns:a16="http://schemas.microsoft.com/office/drawing/2014/main" val="1803270258"/>
                  </a:ext>
                </a:extLst>
              </a:tr>
              <a:tr h="912580">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5: Succession Mapping</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11</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Implement succession matrix, identify future leaders, define transition plans</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HR, Leadership Team</a:t>
                      </a:r>
                    </a:p>
                  </a:txBody>
                  <a:tcPr marL="68580" marR="68580" marT="0" marB="0"/>
                </a:tc>
                <a:extLst>
                  <a:ext uri="{0D108BD9-81ED-4DB2-BD59-A6C34878D82A}">
                    <a16:rowId xmlns:a16="http://schemas.microsoft.com/office/drawing/2014/main" val="105694274"/>
                  </a:ext>
                </a:extLst>
              </a:tr>
              <a:tr h="448345">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Phase 6: Review &amp; Sustain</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Month 12</a:t>
                      </a:r>
                    </a:p>
                  </a:txBody>
                  <a:tcPr marL="68580" marR="68580" marT="0" marB="0"/>
                </a:tc>
                <a:tc>
                  <a:txBody>
                    <a:bodyPr/>
                    <a:lstStyle/>
                    <a:p>
                      <a:pPr>
                        <a:lnSpc>
                          <a:spcPct val="107000"/>
                        </a:lnSpc>
                        <a:spcAft>
                          <a:spcPts val="800"/>
                        </a:spcAft>
                      </a:pPr>
                      <a:r>
                        <a:rPr lang="en-GB" sz="1200">
                          <a:solidFill>
                            <a:schemeClr val="bg1"/>
                          </a:solidFill>
                          <a:effectLst/>
                          <a:latin typeface="Calibri" panose="020F0502020204030204" pitchFamily="34" charset="0"/>
                          <a:ea typeface="Calibri" panose="020F0502020204030204" pitchFamily="34" charset="0"/>
                          <a:cs typeface="Calibri" panose="020F0502020204030204" pitchFamily="34" charset="0"/>
                        </a:rPr>
                        <a:t>Assess KPI outcomes, plan next cohort cycle</a:t>
                      </a:r>
                    </a:p>
                  </a:txBody>
                  <a:tcPr marL="68580" marR="68580" marT="0" marB="0"/>
                </a:tc>
                <a:tc>
                  <a:txBody>
                    <a:bodyPr/>
                    <a:lstStyle/>
                    <a:p>
                      <a:pPr>
                        <a:lnSpc>
                          <a:spcPct val="107000"/>
                        </a:lnSpc>
                        <a:spcAft>
                          <a:spcPts val="800"/>
                        </a:spcAft>
                      </a:pPr>
                      <a:r>
                        <a:rPr lang="en-GB"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HR, Executive Sponsors</a:t>
                      </a:r>
                    </a:p>
                  </a:txBody>
                  <a:tcPr marL="68580" marR="68580" marT="0" marB="0"/>
                </a:tc>
                <a:extLst>
                  <a:ext uri="{0D108BD9-81ED-4DB2-BD59-A6C34878D82A}">
                    <a16:rowId xmlns:a16="http://schemas.microsoft.com/office/drawing/2014/main" val="1793296053"/>
                  </a:ext>
                </a:extLst>
              </a:tr>
            </a:tbl>
          </a:graphicData>
        </a:graphic>
      </p:graphicFrame>
    </p:spTree>
    <p:extLst>
      <p:ext uri="{BB962C8B-B14F-4D97-AF65-F5344CB8AC3E}">
        <p14:creationId xmlns:p14="http://schemas.microsoft.com/office/powerpoint/2010/main" val="2829567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5CFA-DA11-D2C2-0729-0D76B3AF6E1B}"/>
              </a:ext>
            </a:extLst>
          </p:cNvPr>
          <p:cNvSpPr>
            <a:spLocks noGrp="1"/>
          </p:cNvSpPr>
          <p:nvPr>
            <p:ph type="title"/>
          </p:nvPr>
        </p:nvSpPr>
        <p:spPr>
          <a:xfrm>
            <a:off x="3301619" y="497571"/>
            <a:ext cx="7958331" cy="1077229"/>
          </a:xfrm>
        </p:spPr>
        <p:txBody>
          <a:bodyPr>
            <a:normAutofit/>
          </a:bodyPr>
          <a:lstStyle/>
          <a:p>
            <a:r>
              <a:rPr lang="en-GB" sz="3200" b="1" kern="100" dirty="0">
                <a:effectLst/>
                <a:latin typeface="Calibri" panose="020F0502020204030204" pitchFamily="34" charset="0"/>
                <a:ea typeface="Calibri" panose="020F0502020204030204" pitchFamily="34" charset="0"/>
                <a:cs typeface="Calibri" panose="020F0502020204030204" pitchFamily="34" charset="0"/>
              </a:rPr>
              <a:t>Key Performance Indicators (KPIs)</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BCDD7EE-BDA7-56FB-1FB0-7ABC68405976}"/>
              </a:ext>
            </a:extLst>
          </p:cNvPr>
          <p:cNvSpPr>
            <a:spLocks noGrp="1"/>
          </p:cNvSpPr>
          <p:nvPr>
            <p:ph idx="1"/>
          </p:nvPr>
        </p:nvSpPr>
        <p:spPr>
          <a:xfrm>
            <a:off x="5858932" y="1347537"/>
            <a:ext cx="5401017" cy="5358063"/>
          </a:xfrm>
        </p:spPr>
        <p:txBody>
          <a:bodyPr>
            <a:normAutofit/>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Measurable outcomes include impact KPIs like internal promotion rates, retention of high potentials and post-programme engagement. (Kruse, 2024).</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However, under the strain to show ROI, only 22% of professionals currently assess business impact (Kruse, 2024).</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Leadership development is aligned both with strategy and with operations by means of KPI integration (Susanto et al., 2023).</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Standard reviews often miss indirect benefits which have been shown to be revealed by monitoring leader-led outcomes (e.g., team mobility, innovation outputs) (Douglas et al., 2022).</a:t>
            </a:r>
          </a:p>
        </p:txBody>
      </p:sp>
      <p:graphicFrame>
        <p:nvGraphicFramePr>
          <p:cNvPr id="4" name="Table 3">
            <a:extLst>
              <a:ext uri="{FF2B5EF4-FFF2-40B4-BE49-F238E27FC236}">
                <a16:creationId xmlns:a16="http://schemas.microsoft.com/office/drawing/2014/main" id="{1AD425B3-E616-8F69-E2F8-27DA5DDB4616}"/>
              </a:ext>
            </a:extLst>
          </p:cNvPr>
          <p:cNvGraphicFramePr>
            <a:graphicFrameLocks noGrp="1"/>
          </p:cNvGraphicFramePr>
          <p:nvPr>
            <p:extLst>
              <p:ext uri="{D42A27DB-BD31-4B8C-83A1-F6EECF244321}">
                <p14:modId xmlns:p14="http://schemas.microsoft.com/office/powerpoint/2010/main" val="3304255622"/>
              </p:ext>
            </p:extLst>
          </p:nvPr>
        </p:nvGraphicFramePr>
        <p:xfrm>
          <a:off x="563116" y="2019324"/>
          <a:ext cx="4999038" cy="4014487"/>
        </p:xfrm>
        <a:graphic>
          <a:graphicData uri="http://schemas.openxmlformats.org/drawingml/2006/table">
            <a:tbl>
              <a:tblPr firstRow="1" firstCol="1" bandRow="1">
                <a:tableStyleId>{5C22544A-7EE6-4342-B048-85BDC9FD1C3A}</a:tableStyleId>
              </a:tblPr>
              <a:tblGrid>
                <a:gridCol w="1666346">
                  <a:extLst>
                    <a:ext uri="{9D8B030D-6E8A-4147-A177-3AD203B41FA5}">
                      <a16:colId xmlns:a16="http://schemas.microsoft.com/office/drawing/2014/main" val="2927660997"/>
                    </a:ext>
                  </a:extLst>
                </a:gridCol>
                <a:gridCol w="1666346">
                  <a:extLst>
                    <a:ext uri="{9D8B030D-6E8A-4147-A177-3AD203B41FA5}">
                      <a16:colId xmlns:a16="http://schemas.microsoft.com/office/drawing/2014/main" val="3215413910"/>
                    </a:ext>
                  </a:extLst>
                </a:gridCol>
                <a:gridCol w="1666346">
                  <a:extLst>
                    <a:ext uri="{9D8B030D-6E8A-4147-A177-3AD203B41FA5}">
                      <a16:colId xmlns:a16="http://schemas.microsoft.com/office/drawing/2014/main" val="840324793"/>
                    </a:ext>
                  </a:extLst>
                </a:gridCol>
              </a:tblGrid>
              <a:tr h="222630">
                <a:tc>
                  <a:txBody>
                    <a:bodyPr/>
                    <a:lstStyle/>
                    <a:p>
                      <a:pPr algn="ctr">
                        <a:lnSpc>
                          <a:spcPct val="107000"/>
                        </a:lnSpc>
                        <a:spcAft>
                          <a:spcPts val="800"/>
                        </a:spcAft>
                      </a:pPr>
                      <a:r>
                        <a:rPr lang="en-GB" sz="1200">
                          <a:solidFill>
                            <a:schemeClr val="bg1"/>
                          </a:solidFill>
                          <a:effectLst/>
                        </a:rPr>
                        <a:t>Metric</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200">
                          <a:solidFill>
                            <a:schemeClr val="bg1"/>
                          </a:solidFill>
                          <a:effectLst/>
                        </a:rPr>
                        <a:t>Target</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ctr">
                        <a:lnSpc>
                          <a:spcPct val="107000"/>
                        </a:lnSpc>
                        <a:spcAft>
                          <a:spcPts val="800"/>
                        </a:spcAft>
                      </a:pPr>
                      <a:r>
                        <a:rPr lang="en-GB" sz="1200">
                          <a:solidFill>
                            <a:schemeClr val="bg1"/>
                          </a:solidFill>
                          <a:effectLst/>
                        </a:rPr>
                        <a:t>Data Source</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26131014"/>
                  </a:ext>
                </a:extLst>
              </a:tr>
              <a:tr h="461621">
                <a:tc>
                  <a:txBody>
                    <a:bodyPr/>
                    <a:lstStyle/>
                    <a:p>
                      <a:pPr>
                        <a:lnSpc>
                          <a:spcPct val="107000"/>
                        </a:lnSpc>
                        <a:spcAft>
                          <a:spcPts val="800"/>
                        </a:spcAft>
                      </a:pPr>
                      <a:r>
                        <a:rPr lang="en-GB" sz="1200">
                          <a:solidFill>
                            <a:schemeClr val="bg1"/>
                          </a:solidFill>
                          <a:effectLst/>
                        </a:rPr>
                        <a:t>% of leadership roles filled internally</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 60%</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HRIS, Promotion Logs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55882025"/>
                  </a:ext>
                </a:extLst>
              </a:tr>
              <a:tr h="461621">
                <a:tc>
                  <a:txBody>
                    <a:bodyPr/>
                    <a:lstStyle/>
                    <a:p>
                      <a:pPr>
                        <a:lnSpc>
                          <a:spcPct val="107000"/>
                        </a:lnSpc>
                        <a:spcAft>
                          <a:spcPts val="800"/>
                        </a:spcAft>
                      </a:pPr>
                      <a:r>
                        <a:rPr lang="en-GB" sz="1200">
                          <a:solidFill>
                            <a:schemeClr val="bg1"/>
                          </a:solidFill>
                          <a:effectLst/>
                        </a:rPr>
                        <a:t>Retention rate of high-potential employees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 85%</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Exit Interviews, HR Analytics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00034219"/>
                  </a:ext>
                </a:extLst>
              </a:tr>
              <a:tr h="461621">
                <a:tc>
                  <a:txBody>
                    <a:bodyPr/>
                    <a:lstStyle/>
                    <a:p>
                      <a:pPr>
                        <a:lnSpc>
                          <a:spcPct val="107000"/>
                        </a:lnSpc>
                        <a:spcAft>
                          <a:spcPts val="800"/>
                        </a:spcAft>
                      </a:pPr>
                      <a:r>
                        <a:rPr lang="en-GB" sz="1200">
                          <a:solidFill>
                            <a:schemeClr val="bg1"/>
                          </a:solidFill>
                          <a:effectLst/>
                        </a:rPr>
                        <a:t>Increase in cross-functional project leaders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+30%</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dirty="0">
                          <a:solidFill>
                            <a:schemeClr val="bg1"/>
                          </a:solidFill>
                          <a:effectLst/>
                        </a:rPr>
                        <a:t>Project Allocation Records</a:t>
                      </a:r>
                      <a:endPar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98420578"/>
                  </a:ext>
                </a:extLst>
              </a:tr>
              <a:tr h="461621">
                <a:tc>
                  <a:txBody>
                    <a:bodyPr/>
                    <a:lstStyle/>
                    <a:p>
                      <a:pPr>
                        <a:lnSpc>
                          <a:spcPct val="107000"/>
                        </a:lnSpc>
                        <a:spcAft>
                          <a:spcPts val="800"/>
                        </a:spcAft>
                      </a:pPr>
                      <a:r>
                        <a:rPr lang="en-GB" sz="1200">
                          <a:solidFill>
                            <a:schemeClr val="bg1"/>
                          </a:solidFill>
                          <a:effectLst/>
                        </a:rPr>
                        <a:t>Leadership programme completion rate</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 90%</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LMS Reports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9013325"/>
                  </a:ext>
                </a:extLst>
              </a:tr>
              <a:tr h="461621">
                <a:tc>
                  <a:txBody>
                    <a:bodyPr/>
                    <a:lstStyle/>
                    <a:p>
                      <a:pPr>
                        <a:lnSpc>
                          <a:spcPct val="107000"/>
                        </a:lnSpc>
                        <a:spcAft>
                          <a:spcPts val="800"/>
                        </a:spcAft>
                      </a:pPr>
                      <a:r>
                        <a:rPr lang="en-GB" sz="1200">
                          <a:solidFill>
                            <a:schemeClr val="bg1"/>
                          </a:solidFill>
                          <a:effectLst/>
                        </a:rPr>
                        <a:t>Post-programme employee engagement uplift</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+15% score increase</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Annual Engagement Surveys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3027224"/>
                  </a:ext>
                </a:extLst>
              </a:tr>
              <a:tr h="461621">
                <a:tc>
                  <a:txBody>
                    <a:bodyPr/>
                    <a:lstStyle/>
                    <a:p>
                      <a:pPr>
                        <a:lnSpc>
                          <a:spcPct val="107000"/>
                        </a:lnSpc>
                        <a:spcAft>
                          <a:spcPts val="800"/>
                        </a:spcAft>
                      </a:pPr>
                      <a:r>
                        <a:rPr lang="en-GB" sz="1200">
                          <a:solidFill>
                            <a:schemeClr val="bg1"/>
                          </a:solidFill>
                          <a:effectLst/>
                        </a:rPr>
                        <a:t>Successor readiness for key roles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100% for critical roles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Succession Matrix Evaluation</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6641427"/>
                  </a:ext>
                </a:extLst>
              </a:tr>
              <a:tr h="461621">
                <a:tc>
                  <a:txBody>
                    <a:bodyPr/>
                    <a:lstStyle/>
                    <a:p>
                      <a:pPr>
                        <a:lnSpc>
                          <a:spcPct val="107000"/>
                        </a:lnSpc>
                        <a:spcAft>
                          <a:spcPts val="800"/>
                        </a:spcAft>
                      </a:pPr>
                      <a:r>
                        <a:rPr lang="en-GB" sz="1200">
                          <a:solidFill>
                            <a:schemeClr val="bg1"/>
                          </a:solidFill>
                          <a:effectLst/>
                        </a:rPr>
                        <a:t>% improvement in leadership competency scores</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a:solidFill>
                            <a:schemeClr val="bg1"/>
                          </a:solidFill>
                          <a:effectLst/>
                        </a:rPr>
                        <a:t>≥ 25% (pre/post assessment gap closed)</a:t>
                      </a:r>
                      <a:endParaRPr lang="en-GB"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200" dirty="0">
                          <a:solidFill>
                            <a:schemeClr val="bg1"/>
                          </a:solidFill>
                          <a:effectLst/>
                        </a:rPr>
                        <a:t>360° Feedback, Skills Assessments</a:t>
                      </a:r>
                      <a:endPar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35365627"/>
                  </a:ext>
                </a:extLst>
              </a:tr>
            </a:tbl>
          </a:graphicData>
        </a:graphic>
      </p:graphicFrame>
    </p:spTree>
    <p:extLst>
      <p:ext uri="{BB962C8B-B14F-4D97-AF65-F5344CB8AC3E}">
        <p14:creationId xmlns:p14="http://schemas.microsoft.com/office/powerpoint/2010/main" val="3950773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E31B9-41AD-D62A-BB8B-C84255DD1DB6}"/>
              </a:ext>
            </a:extLst>
          </p:cNvPr>
          <p:cNvSpPr>
            <a:spLocks noGrp="1"/>
          </p:cNvSpPr>
          <p:nvPr>
            <p:ph type="title"/>
          </p:nvPr>
        </p:nvSpPr>
        <p:spPr/>
        <p:txBody>
          <a:bodyPr>
            <a:normAutofit/>
          </a:bodyPr>
          <a:lstStyle/>
          <a:p>
            <a:pPr algn="ctr"/>
            <a:r>
              <a:rPr lang="en-GB" sz="3200" b="1" kern="100" dirty="0">
                <a:effectLst/>
                <a:latin typeface="Calibri" panose="020F0502020204030204" pitchFamily="34" charset="0"/>
                <a:ea typeface="Calibri" panose="020F0502020204030204" pitchFamily="34" charset="0"/>
                <a:cs typeface="Calibri" panose="020F0502020204030204" pitchFamily="34" charset="0"/>
              </a:rPr>
              <a:t>Expected Benefits</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072828E-9C5F-FBCB-665A-FBF3B9931224}"/>
              </a:ext>
            </a:extLst>
          </p:cNvPr>
          <p:cNvSpPr>
            <a:spLocks noGrp="1"/>
          </p:cNvSpPr>
          <p:nvPr>
            <p:ph idx="1"/>
          </p:nvPr>
        </p:nvSpPr>
        <p:spPr/>
        <p:txBody>
          <a:bodyPr/>
          <a:lstStyle/>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Stronger strategic alignment, talent retention, and innovation execution are all attributes that effective leadership development contributes towards (Jeong &amp; Champion, 2025).</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Firms with strong leadership pipelines have more predictable succession and lower hiring costs (Percival, 2024).</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Adaptive cultures, and collaborative resilience are driven by knowledge enabled leaders (Deutsch et al., 2021).</a:t>
            </a:r>
          </a:p>
          <a:p>
            <a:pPr algn="just">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relationship between internally developed leadership talent and high engagement and retention has consistently been established (Ali &amp; Anwar, 2021).</a:t>
            </a: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40501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3305-8589-DC3F-7983-69D039293EF7}"/>
              </a:ext>
            </a:extLst>
          </p:cNvPr>
          <p:cNvSpPr>
            <a:spLocks noGrp="1"/>
          </p:cNvSpPr>
          <p:nvPr>
            <p:ph type="title"/>
          </p:nvPr>
        </p:nvSpPr>
        <p:spPr/>
        <p:txBody>
          <a:bodyPr>
            <a:normAutofit/>
          </a:bodyPr>
          <a:lstStyle/>
          <a:p>
            <a:pPr algn="ctr"/>
            <a:r>
              <a:rPr lang="en-GB" sz="3200" b="1" kern="100" dirty="0">
                <a:effectLst/>
                <a:latin typeface="Calibri" panose="020F0502020204030204" pitchFamily="34" charset="0"/>
                <a:ea typeface="Calibri" panose="020F0502020204030204" pitchFamily="34" charset="0"/>
                <a:cs typeface="Calibri" panose="020F0502020204030204" pitchFamily="34" charset="0"/>
              </a:rPr>
              <a:t>Conclusion &amp; Call to Action</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64928DA-6EEC-8461-D72A-9586123F9786}"/>
              </a:ext>
            </a:extLst>
          </p:cNvPr>
          <p:cNvSpPr>
            <a:spLocks noGrp="1"/>
          </p:cNvSpPr>
          <p:nvPr>
            <p:ph idx="1"/>
          </p:nvPr>
        </p:nvSpPr>
        <p:spPr>
          <a:xfrm>
            <a:off x="2103125" y="1459832"/>
            <a:ext cx="8948278" cy="5050675"/>
          </a:xfrm>
        </p:spPr>
        <p:txBody>
          <a:bodyPr>
            <a:no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In short, XYZ Corporation’s leadership development gaps are directly constraining the corporation’s strategic agility, talent retention and its ability to sustain innovation.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It turns out that the absence of structured succession planning has resulted in higher turnover, capability gaps and weak internal mobility.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suggested programme presents a phased, strategic solution for building a strong leader pipeline, as well as institutionalising knowledge transfer.</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With these objectives in mind, XYZ can help to align leadership development with the goals of the organization which in turn will lead to improved execution, employee engagement and continuity in critical roles.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Senior stakeholders now need to endorse and start the pilot phase in order for the programme to scale and be culturally aligned and owned.</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This leadership and succession strategy is not a development initiative, but a business imperative for XYZ to stay in the competitive race for the long term.</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39084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95C99-CA41-1465-9BC9-E49B1C5C368B}"/>
              </a:ext>
            </a:extLst>
          </p:cNvPr>
          <p:cNvSpPr>
            <a:spLocks noGrp="1"/>
          </p:cNvSpPr>
          <p:nvPr>
            <p:ph type="title"/>
          </p:nvPr>
        </p:nvSpPr>
        <p:spPr>
          <a:xfrm>
            <a:off x="1889913" y="519298"/>
            <a:ext cx="7958331" cy="507397"/>
          </a:xfrm>
        </p:spPr>
        <p:txBody>
          <a:bodyPr>
            <a:normAutofit fontScale="90000"/>
          </a:bodyPr>
          <a:lstStyle/>
          <a:p>
            <a:pPr algn="ctr"/>
            <a:r>
              <a:rPr lang="en-GB" sz="3200" b="1" dirty="0">
                <a:effectLst/>
                <a:latin typeface="Calibri" panose="020F0502020204030204" pitchFamily="34" charset="0"/>
                <a:ea typeface="Calibri" panose="020F0502020204030204" pitchFamily="34" charset="0"/>
                <a:cs typeface="Calibri" panose="020F0502020204030204" pitchFamily="34" charset="0"/>
              </a:rPr>
              <a:t>References</a:t>
            </a:r>
            <a:endParaRPr lang="en-GB" sz="3200" b="1" dirty="0">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637DCBD-2D80-F59E-2202-B8C1103740DE}"/>
              </a:ext>
            </a:extLst>
          </p:cNvPr>
          <p:cNvSpPr>
            <a:spLocks noGrp="1"/>
          </p:cNvSpPr>
          <p:nvPr>
            <p:ph idx="1"/>
          </p:nvPr>
        </p:nvSpPr>
        <p:spPr>
          <a:xfrm>
            <a:off x="1185333" y="1195913"/>
            <a:ext cx="10052938" cy="5545394"/>
          </a:xfrm>
        </p:spPr>
        <p:txBody>
          <a:bodyPr numCol="2">
            <a:normAutofit fontScale="92500" lnSpcReduction="10000"/>
          </a:bodyPr>
          <a:lstStyle/>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Bristol-</a:t>
            </a:r>
            <a:r>
              <a:rPr lang="en-GB" sz="900" dirty="0" err="1">
                <a:effectLst/>
                <a:latin typeface="Calibri" panose="020F0502020204030204" pitchFamily="34" charset="0"/>
                <a:ea typeface="Calibri" panose="020F0502020204030204" pitchFamily="34" charset="0"/>
                <a:cs typeface="Calibri" panose="020F0502020204030204" pitchFamily="34" charset="0"/>
              </a:rPr>
              <a:t>Alagbariya</a:t>
            </a:r>
            <a:r>
              <a:rPr lang="en-GB" sz="900" dirty="0">
                <a:effectLst/>
                <a:latin typeface="Calibri" panose="020F0502020204030204" pitchFamily="34" charset="0"/>
                <a:ea typeface="Calibri" panose="020F0502020204030204" pitchFamily="34" charset="0"/>
                <a:cs typeface="Calibri" panose="020F0502020204030204" pitchFamily="34" charset="0"/>
              </a:rPr>
              <a:t>, B., </a:t>
            </a:r>
            <a:r>
              <a:rPr lang="en-GB" sz="900" dirty="0" err="1">
                <a:effectLst/>
                <a:latin typeface="Calibri" panose="020F0502020204030204" pitchFamily="34" charset="0"/>
                <a:ea typeface="Calibri" panose="020F0502020204030204" pitchFamily="34" charset="0"/>
                <a:cs typeface="Calibri" panose="020F0502020204030204" pitchFamily="34" charset="0"/>
              </a:rPr>
              <a:t>Ayanponle</a:t>
            </a:r>
            <a:r>
              <a:rPr lang="en-GB" sz="900" dirty="0">
                <a:effectLst/>
                <a:latin typeface="Calibri" panose="020F0502020204030204" pitchFamily="34" charset="0"/>
                <a:ea typeface="Calibri" panose="020F0502020204030204" pitchFamily="34" charset="0"/>
                <a:cs typeface="Calibri" panose="020F0502020204030204" pitchFamily="34" charset="0"/>
              </a:rPr>
              <a:t>, O.L. and </a:t>
            </a:r>
            <a:r>
              <a:rPr lang="en-GB" sz="900" dirty="0" err="1">
                <a:effectLst/>
                <a:latin typeface="Calibri" panose="020F0502020204030204" pitchFamily="34" charset="0"/>
                <a:ea typeface="Calibri" panose="020F0502020204030204" pitchFamily="34" charset="0"/>
                <a:cs typeface="Calibri" panose="020F0502020204030204" pitchFamily="34" charset="0"/>
              </a:rPr>
              <a:t>Ogedengbe</a:t>
            </a:r>
            <a:r>
              <a:rPr lang="en-GB" sz="900" dirty="0">
                <a:effectLst/>
                <a:latin typeface="Calibri" panose="020F0502020204030204" pitchFamily="34" charset="0"/>
                <a:ea typeface="Calibri" panose="020F0502020204030204" pitchFamily="34" charset="0"/>
                <a:cs typeface="Calibri" panose="020F0502020204030204" pitchFamily="34" charset="0"/>
              </a:rPr>
              <a:t>, D.E., 2024. Leadership development and talent management in constrained resource settings: A strategic HR perspective. </a:t>
            </a:r>
            <a:r>
              <a:rPr lang="en-GB" sz="900" i="1" dirty="0">
                <a:effectLst/>
                <a:latin typeface="Calibri" panose="020F0502020204030204" pitchFamily="34" charset="0"/>
                <a:ea typeface="Calibri" panose="020F0502020204030204" pitchFamily="34" charset="0"/>
                <a:cs typeface="Calibri" panose="020F0502020204030204" pitchFamily="34" charset="0"/>
              </a:rPr>
              <a:t>Comprehensive Research and Reviews Journal</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2</a:t>
            </a:r>
            <a:r>
              <a:rPr lang="en-GB" sz="900" dirty="0">
                <a:effectLst/>
                <a:latin typeface="Calibri" panose="020F0502020204030204" pitchFamily="34" charset="0"/>
                <a:ea typeface="Calibri" panose="020F0502020204030204" pitchFamily="34" charset="0"/>
                <a:cs typeface="Calibri" panose="020F0502020204030204" pitchFamily="34" charset="0"/>
              </a:rPr>
              <a:t>(2), pp.13-22.</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Douglas, S., Merritt, D., Roberts, R. and Watkins, D., 2022. Systemic leadership development: impact on organizational effectiveness. </a:t>
            </a:r>
            <a:r>
              <a:rPr lang="en-GB" sz="900" i="1" dirty="0">
                <a:effectLst/>
                <a:latin typeface="Calibri" panose="020F0502020204030204" pitchFamily="34" charset="0"/>
                <a:ea typeface="Calibri" panose="020F0502020204030204" pitchFamily="34" charset="0"/>
                <a:cs typeface="Calibri" panose="020F0502020204030204" pitchFamily="34" charset="0"/>
              </a:rPr>
              <a:t>International Journal of Organizational Analysis</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30</a:t>
            </a:r>
            <a:r>
              <a:rPr lang="en-GB" sz="900" dirty="0">
                <a:effectLst/>
                <a:latin typeface="Calibri" panose="020F0502020204030204" pitchFamily="34" charset="0"/>
                <a:ea typeface="Calibri" panose="020F0502020204030204" pitchFamily="34" charset="0"/>
                <a:cs typeface="Calibri" panose="020F0502020204030204" pitchFamily="34" charset="0"/>
              </a:rPr>
              <a:t>(2), pp.568-588.</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Mahdi, O.R. and Nassar, I.A., 2021. The business model of sustainable competitive advantage through strategic leadership capabilities and knowledge management processes to overcome covid-19 pandemic. </a:t>
            </a:r>
            <a:r>
              <a:rPr lang="en-GB" sz="900" i="1" dirty="0">
                <a:effectLst/>
                <a:latin typeface="Calibri" panose="020F0502020204030204" pitchFamily="34" charset="0"/>
                <a:ea typeface="Calibri" panose="020F0502020204030204" pitchFamily="34" charset="0"/>
                <a:cs typeface="Calibri" panose="020F0502020204030204" pitchFamily="34" charset="0"/>
              </a:rPr>
              <a:t>Sustainability</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13</a:t>
            </a:r>
            <a:r>
              <a:rPr lang="en-GB" sz="900" dirty="0">
                <a:effectLst/>
                <a:latin typeface="Calibri" panose="020F0502020204030204" pitchFamily="34" charset="0"/>
                <a:ea typeface="Calibri" panose="020F0502020204030204" pitchFamily="34" charset="0"/>
                <a:cs typeface="Calibri" panose="020F0502020204030204" pitchFamily="34" charset="0"/>
              </a:rPr>
              <a:t>(17), p.9891.</a:t>
            </a:r>
          </a:p>
          <a:p>
            <a:pPr marL="342900" lvl="0" indent="-342900">
              <a:lnSpc>
                <a:spcPct val="107000"/>
              </a:lnSpc>
              <a:buFont typeface="+mj-lt"/>
              <a:buAutoNum type="arabicPeriod"/>
            </a:pPr>
            <a:r>
              <a:rPr lang="en-GB" sz="900" dirty="0" err="1">
                <a:effectLst/>
                <a:latin typeface="Calibri" panose="020F0502020204030204" pitchFamily="34" charset="0"/>
                <a:ea typeface="Calibri" panose="020F0502020204030204" pitchFamily="34" charset="0"/>
                <a:cs typeface="Calibri" panose="020F0502020204030204" pitchFamily="34" charset="0"/>
              </a:rPr>
              <a:t>Trzeciak</a:t>
            </a:r>
            <a:r>
              <a:rPr lang="en-GB" sz="900" dirty="0">
                <a:effectLst/>
                <a:latin typeface="Calibri" panose="020F0502020204030204" pitchFamily="34" charset="0"/>
                <a:ea typeface="Calibri" panose="020F0502020204030204" pitchFamily="34" charset="0"/>
                <a:cs typeface="Calibri" panose="020F0502020204030204" pitchFamily="34" charset="0"/>
              </a:rPr>
              <a:t>, M., </a:t>
            </a:r>
            <a:r>
              <a:rPr lang="en-GB" sz="900" dirty="0" err="1">
                <a:effectLst/>
                <a:latin typeface="Calibri" panose="020F0502020204030204" pitchFamily="34" charset="0"/>
                <a:ea typeface="Calibri" panose="020F0502020204030204" pitchFamily="34" charset="0"/>
                <a:cs typeface="Calibri" panose="020F0502020204030204" pitchFamily="34" charset="0"/>
              </a:rPr>
              <a:t>Kopec</a:t>
            </a:r>
            <a:r>
              <a:rPr lang="en-GB" sz="900" dirty="0">
                <a:effectLst/>
                <a:latin typeface="Calibri" panose="020F0502020204030204" pitchFamily="34" charset="0"/>
                <a:ea typeface="Calibri" panose="020F0502020204030204" pitchFamily="34" charset="0"/>
                <a:cs typeface="Calibri" panose="020F0502020204030204" pitchFamily="34" charset="0"/>
              </a:rPr>
              <a:t>, T.P. and </a:t>
            </a:r>
            <a:r>
              <a:rPr lang="en-GB" sz="900" dirty="0" err="1">
                <a:effectLst/>
                <a:latin typeface="Calibri" panose="020F0502020204030204" pitchFamily="34" charset="0"/>
                <a:ea typeface="Calibri" panose="020F0502020204030204" pitchFamily="34" charset="0"/>
                <a:cs typeface="Calibri" panose="020F0502020204030204" pitchFamily="34" charset="0"/>
              </a:rPr>
              <a:t>Kwilinski</a:t>
            </a:r>
            <a:r>
              <a:rPr lang="en-GB" sz="900" dirty="0">
                <a:effectLst/>
                <a:latin typeface="Calibri" panose="020F0502020204030204" pitchFamily="34" charset="0"/>
                <a:ea typeface="Calibri" panose="020F0502020204030204" pitchFamily="34" charset="0"/>
                <a:cs typeface="Calibri" panose="020F0502020204030204" pitchFamily="34" charset="0"/>
              </a:rPr>
              <a:t>, A., 2022. Constructs of project programme management supporting open innovation at the strategic level of the organisation. </a:t>
            </a:r>
            <a:r>
              <a:rPr lang="en-GB" sz="900" i="1" dirty="0">
                <a:effectLst/>
                <a:latin typeface="Calibri" panose="020F0502020204030204" pitchFamily="34" charset="0"/>
                <a:ea typeface="Calibri" panose="020F0502020204030204" pitchFamily="34" charset="0"/>
                <a:cs typeface="Calibri" panose="020F0502020204030204" pitchFamily="34" charset="0"/>
              </a:rPr>
              <a:t>Journal of Open Innovation: Technology, Market, and Complexity</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8</a:t>
            </a:r>
            <a:r>
              <a:rPr lang="en-GB" sz="900" dirty="0">
                <a:effectLst/>
                <a:latin typeface="Calibri" panose="020F0502020204030204" pitchFamily="34" charset="0"/>
                <a:ea typeface="Calibri" panose="020F0502020204030204" pitchFamily="34" charset="0"/>
                <a:cs typeface="Calibri" panose="020F0502020204030204" pitchFamily="34" charset="0"/>
              </a:rPr>
              <a:t>(1), p.58.</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Deutsch, L., Belcher, B., Claus, R. and Hoffmann, S., 2021. Leading inter-and transdisciplinary research: Lessons from applying theories of change to a strategic research program. </a:t>
            </a:r>
            <a:r>
              <a:rPr lang="en-GB" sz="900" i="1" dirty="0">
                <a:effectLst/>
                <a:latin typeface="Calibri" panose="020F0502020204030204" pitchFamily="34" charset="0"/>
                <a:ea typeface="Calibri" panose="020F0502020204030204" pitchFamily="34" charset="0"/>
                <a:cs typeface="Calibri" panose="020F0502020204030204" pitchFamily="34" charset="0"/>
              </a:rPr>
              <a:t>Environmental Science &amp; Policy</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120</a:t>
            </a:r>
            <a:r>
              <a:rPr lang="en-GB" sz="900" dirty="0">
                <a:effectLst/>
                <a:latin typeface="Calibri" panose="020F0502020204030204" pitchFamily="34" charset="0"/>
                <a:ea typeface="Calibri" panose="020F0502020204030204" pitchFamily="34" charset="0"/>
                <a:cs typeface="Calibri" panose="020F0502020204030204" pitchFamily="34" charset="0"/>
              </a:rPr>
              <a:t>, pp.29-41.</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Susanto, P.C., Ali, H., </a:t>
            </a:r>
            <a:r>
              <a:rPr lang="en-GB" sz="900" dirty="0" err="1">
                <a:effectLst/>
                <a:latin typeface="Calibri" panose="020F0502020204030204" pitchFamily="34" charset="0"/>
                <a:ea typeface="Calibri" panose="020F0502020204030204" pitchFamily="34" charset="0"/>
                <a:cs typeface="Calibri" panose="020F0502020204030204" pitchFamily="34" charset="0"/>
              </a:rPr>
              <a:t>Sawitri</a:t>
            </a:r>
            <a:r>
              <a:rPr lang="en-GB" sz="900" dirty="0">
                <a:effectLst/>
                <a:latin typeface="Calibri" panose="020F0502020204030204" pitchFamily="34" charset="0"/>
                <a:ea typeface="Calibri" panose="020F0502020204030204" pitchFamily="34" charset="0"/>
                <a:cs typeface="Calibri" panose="020F0502020204030204" pitchFamily="34" charset="0"/>
              </a:rPr>
              <a:t>, N.N. and </a:t>
            </a:r>
            <a:r>
              <a:rPr lang="en-GB" sz="900" dirty="0" err="1">
                <a:effectLst/>
                <a:latin typeface="Calibri" panose="020F0502020204030204" pitchFamily="34" charset="0"/>
                <a:ea typeface="Calibri" panose="020F0502020204030204" pitchFamily="34" charset="0"/>
                <a:cs typeface="Calibri" panose="020F0502020204030204" pitchFamily="34" charset="0"/>
              </a:rPr>
              <a:t>Widyastuti</a:t>
            </a:r>
            <a:r>
              <a:rPr lang="en-GB" sz="900" dirty="0">
                <a:effectLst/>
                <a:latin typeface="Calibri" panose="020F0502020204030204" pitchFamily="34" charset="0"/>
                <a:ea typeface="Calibri" panose="020F0502020204030204" pitchFamily="34" charset="0"/>
                <a:cs typeface="Calibri" panose="020F0502020204030204" pitchFamily="34" charset="0"/>
              </a:rPr>
              <a:t>, T., 2023. Strategic Management: Concept, Implementation, and Indicators of Success (Literature Review). </a:t>
            </a:r>
            <a:r>
              <a:rPr lang="en-GB" sz="900" i="1" dirty="0" err="1">
                <a:effectLst/>
                <a:latin typeface="Calibri" panose="020F0502020204030204" pitchFamily="34" charset="0"/>
                <a:ea typeface="Calibri" panose="020F0502020204030204" pitchFamily="34" charset="0"/>
                <a:cs typeface="Calibri" panose="020F0502020204030204" pitchFamily="34" charset="0"/>
              </a:rPr>
              <a:t>Siber</a:t>
            </a:r>
            <a:r>
              <a:rPr lang="en-GB" sz="900" i="1" dirty="0">
                <a:effectLst/>
                <a:latin typeface="Calibri" panose="020F0502020204030204" pitchFamily="34" charset="0"/>
                <a:ea typeface="Calibri" panose="020F0502020204030204" pitchFamily="34" charset="0"/>
                <a:cs typeface="Calibri" panose="020F0502020204030204" pitchFamily="34" charset="0"/>
              </a:rPr>
              <a:t> Journal of Advanced Multidisciplinary</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1</a:t>
            </a:r>
            <a:r>
              <a:rPr lang="en-GB" sz="900" dirty="0">
                <a:effectLst/>
                <a:latin typeface="Calibri" panose="020F0502020204030204" pitchFamily="34" charset="0"/>
                <a:ea typeface="Calibri" panose="020F0502020204030204" pitchFamily="34" charset="0"/>
                <a:cs typeface="Calibri" panose="020F0502020204030204" pitchFamily="34" charset="0"/>
              </a:rPr>
              <a:t>(2), pp.44-54.</a:t>
            </a:r>
          </a:p>
          <a:p>
            <a:pPr marL="342900" lvl="0" indent="-342900">
              <a:lnSpc>
                <a:spcPct val="107000"/>
              </a:lnSpc>
              <a:buFont typeface="+mj-lt"/>
              <a:buAutoNum type="arabicPeriod"/>
            </a:pPr>
            <a:r>
              <a:rPr lang="en-GB" sz="900" dirty="0" err="1">
                <a:effectLst/>
                <a:latin typeface="Calibri" panose="020F0502020204030204" pitchFamily="34" charset="0"/>
                <a:ea typeface="Calibri" panose="020F0502020204030204" pitchFamily="34" charset="0"/>
                <a:cs typeface="Calibri" panose="020F0502020204030204" pitchFamily="34" charset="0"/>
              </a:rPr>
              <a:t>Okatta</a:t>
            </a:r>
            <a:r>
              <a:rPr lang="en-GB" sz="900" dirty="0">
                <a:effectLst/>
                <a:latin typeface="Calibri" panose="020F0502020204030204" pitchFamily="34" charset="0"/>
                <a:ea typeface="Calibri" panose="020F0502020204030204" pitchFamily="34" charset="0"/>
                <a:cs typeface="Calibri" panose="020F0502020204030204" pitchFamily="34" charset="0"/>
              </a:rPr>
              <a:t>, C.G., Ajayi, F.A. and Olawale, O., 2024. Leveraging HR analytics for strategic decision making: opportunities and challenges. </a:t>
            </a:r>
            <a:r>
              <a:rPr lang="en-GB" sz="900" i="1" dirty="0">
                <a:effectLst/>
                <a:latin typeface="Calibri" panose="020F0502020204030204" pitchFamily="34" charset="0"/>
                <a:ea typeface="Calibri" panose="020F0502020204030204" pitchFamily="34" charset="0"/>
                <a:cs typeface="Calibri" panose="020F0502020204030204" pitchFamily="34" charset="0"/>
              </a:rPr>
              <a:t>International Journal of Management &amp; Entrepreneurship Research</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6</a:t>
            </a:r>
            <a:r>
              <a:rPr lang="en-GB" sz="900" dirty="0">
                <a:effectLst/>
                <a:latin typeface="Calibri" panose="020F0502020204030204" pitchFamily="34" charset="0"/>
                <a:ea typeface="Calibri" panose="020F0502020204030204" pitchFamily="34" charset="0"/>
                <a:cs typeface="Calibri" panose="020F0502020204030204" pitchFamily="34" charset="0"/>
              </a:rPr>
              <a:t>(4), pp.1304-1325.</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Cortes, A.F. and Herrmann, P., 2021. Strategic leadership of innovation: a framework for future research. </a:t>
            </a:r>
            <a:r>
              <a:rPr lang="en-GB" sz="900" i="1" dirty="0">
                <a:effectLst/>
                <a:latin typeface="Calibri" panose="020F0502020204030204" pitchFamily="34" charset="0"/>
                <a:ea typeface="Calibri" panose="020F0502020204030204" pitchFamily="34" charset="0"/>
                <a:cs typeface="Calibri" panose="020F0502020204030204" pitchFamily="34" charset="0"/>
              </a:rPr>
              <a:t>International Journal of Management Reviews</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23</a:t>
            </a:r>
            <a:r>
              <a:rPr lang="en-GB" sz="900" dirty="0">
                <a:effectLst/>
                <a:latin typeface="Calibri" panose="020F0502020204030204" pitchFamily="34" charset="0"/>
                <a:ea typeface="Calibri" panose="020F0502020204030204" pitchFamily="34" charset="0"/>
                <a:cs typeface="Calibri" panose="020F0502020204030204" pitchFamily="34" charset="0"/>
              </a:rPr>
              <a:t>(2), pp.224-243.</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Ali, B.J. and Anwar, G., 2021. Strategic leadership effectiveness and its influence on organizational effectiveness. </a:t>
            </a:r>
            <a:r>
              <a:rPr lang="en-GB" sz="900" i="1" dirty="0">
                <a:effectLst/>
                <a:latin typeface="Calibri" panose="020F0502020204030204" pitchFamily="34" charset="0"/>
                <a:ea typeface="Calibri" panose="020F0502020204030204" pitchFamily="34" charset="0"/>
                <a:cs typeface="Calibri" panose="020F0502020204030204" pitchFamily="34" charset="0"/>
              </a:rPr>
              <a:t>International Journal of Electrical, Electronics and Computers</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6</a:t>
            </a:r>
            <a:r>
              <a:rPr lang="en-GB" sz="900" dirty="0">
                <a:effectLst/>
                <a:latin typeface="Calibri" panose="020F0502020204030204" pitchFamily="34" charset="0"/>
                <a:ea typeface="Calibri" panose="020F0502020204030204" pitchFamily="34" charset="0"/>
                <a:cs typeface="Calibri" panose="020F0502020204030204" pitchFamily="34" charset="0"/>
              </a:rPr>
              <a:t>(2).</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Mahdi, O.R. and Nassar, I.A., 2021. The business model of sustainable competitive advantage through strategic leadership capabilities and knowledge management processes to overcome covid-19 pandemic. </a:t>
            </a:r>
            <a:r>
              <a:rPr lang="en-GB" sz="900" i="1" dirty="0">
                <a:effectLst/>
                <a:latin typeface="Calibri" panose="020F0502020204030204" pitchFamily="34" charset="0"/>
                <a:ea typeface="Calibri" panose="020F0502020204030204" pitchFamily="34" charset="0"/>
                <a:cs typeface="Calibri" panose="020F0502020204030204" pitchFamily="34" charset="0"/>
              </a:rPr>
              <a:t>Sustainability</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13</a:t>
            </a:r>
            <a:r>
              <a:rPr lang="en-GB" sz="900" dirty="0">
                <a:effectLst/>
                <a:latin typeface="Calibri" panose="020F0502020204030204" pitchFamily="34" charset="0"/>
                <a:ea typeface="Calibri" panose="020F0502020204030204" pitchFamily="34" charset="0"/>
                <a:cs typeface="Calibri" panose="020F0502020204030204" pitchFamily="34" charset="0"/>
              </a:rPr>
              <a:t>(17), p.9891.</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Ali, M., 2023. Strategic Leadership in the Digital Age: Navigating Uncertainty. </a:t>
            </a:r>
            <a:r>
              <a:rPr lang="en-GB" sz="900" i="1" dirty="0">
                <a:effectLst/>
                <a:latin typeface="Calibri" panose="020F0502020204030204" pitchFamily="34" charset="0"/>
                <a:ea typeface="Calibri" panose="020F0502020204030204" pitchFamily="34" charset="0"/>
                <a:cs typeface="Calibri" panose="020F0502020204030204" pitchFamily="34" charset="0"/>
              </a:rPr>
              <a:t>Journal of Management &amp; Social Science</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1</a:t>
            </a:r>
            <a:r>
              <a:rPr lang="en-GB" sz="900" dirty="0">
                <a:effectLst/>
                <a:latin typeface="Calibri" panose="020F0502020204030204" pitchFamily="34" charset="0"/>
                <a:ea typeface="Calibri" panose="020F0502020204030204" pitchFamily="34" charset="0"/>
                <a:cs typeface="Calibri" panose="020F0502020204030204" pitchFamily="34" charset="0"/>
              </a:rPr>
              <a:t>(1), pp.1-8.</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Suharto, S., 2023. Strategic Leadership: Effective Leadership in Strategic Management. </a:t>
            </a:r>
            <a:r>
              <a:rPr lang="en-GB" sz="900" i="1" dirty="0" err="1">
                <a:effectLst/>
                <a:latin typeface="Calibri" panose="020F0502020204030204" pitchFamily="34" charset="0"/>
                <a:ea typeface="Calibri" panose="020F0502020204030204" pitchFamily="34" charset="0"/>
                <a:cs typeface="Calibri" panose="020F0502020204030204" pitchFamily="34" charset="0"/>
              </a:rPr>
              <a:t>Jurnal</a:t>
            </a:r>
            <a:r>
              <a:rPr lang="en-GB" sz="900" i="1" dirty="0">
                <a:effectLst/>
                <a:latin typeface="Calibri" panose="020F0502020204030204" pitchFamily="34" charset="0"/>
                <a:ea typeface="Calibri" panose="020F0502020204030204" pitchFamily="34" charset="0"/>
                <a:cs typeface="Calibri" panose="020F0502020204030204" pitchFamily="34" charset="0"/>
              </a:rPr>
              <a:t> </a:t>
            </a:r>
            <a:r>
              <a:rPr lang="en-GB" sz="900" i="1" dirty="0" err="1">
                <a:effectLst/>
                <a:latin typeface="Calibri" panose="020F0502020204030204" pitchFamily="34" charset="0"/>
                <a:ea typeface="Calibri" panose="020F0502020204030204" pitchFamily="34" charset="0"/>
                <a:cs typeface="Calibri" panose="020F0502020204030204" pitchFamily="34" charset="0"/>
              </a:rPr>
              <a:t>Ilmiah</a:t>
            </a:r>
            <a:r>
              <a:rPr lang="en-GB" sz="900" i="1" dirty="0">
                <a:effectLst/>
                <a:latin typeface="Calibri" panose="020F0502020204030204" pitchFamily="34" charset="0"/>
                <a:ea typeface="Calibri" panose="020F0502020204030204" pitchFamily="34" charset="0"/>
                <a:cs typeface="Calibri" panose="020F0502020204030204" pitchFamily="34" charset="0"/>
              </a:rPr>
              <a:t> </a:t>
            </a:r>
            <a:r>
              <a:rPr lang="en-GB" sz="900" i="1" dirty="0" err="1">
                <a:effectLst/>
                <a:latin typeface="Calibri" panose="020F0502020204030204" pitchFamily="34" charset="0"/>
                <a:ea typeface="Calibri" panose="020F0502020204030204" pitchFamily="34" charset="0"/>
                <a:cs typeface="Calibri" panose="020F0502020204030204" pitchFamily="34" charset="0"/>
              </a:rPr>
              <a:t>Multidisiplin</a:t>
            </a:r>
            <a:r>
              <a:rPr lang="en-GB" sz="900" i="1" dirty="0">
                <a:effectLst/>
                <a:latin typeface="Calibri" panose="020F0502020204030204" pitchFamily="34" charset="0"/>
                <a:ea typeface="Calibri" panose="020F0502020204030204" pitchFamily="34" charset="0"/>
                <a:cs typeface="Calibri" panose="020F0502020204030204" pitchFamily="34" charset="0"/>
              </a:rPr>
              <a:t> Indonesia (JIM-ID)</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2</a:t>
            </a:r>
            <a:r>
              <a:rPr lang="en-GB" sz="900" dirty="0">
                <a:effectLst/>
                <a:latin typeface="Calibri" panose="020F0502020204030204" pitchFamily="34" charset="0"/>
                <a:ea typeface="Calibri" panose="020F0502020204030204" pitchFamily="34" charset="0"/>
                <a:cs typeface="Calibri" panose="020F0502020204030204" pitchFamily="34" charset="0"/>
              </a:rPr>
              <a:t>(01), pp.38-44.</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Ramos, A. and </a:t>
            </a:r>
            <a:r>
              <a:rPr lang="en-GB" sz="900" dirty="0" err="1">
                <a:effectLst/>
                <a:latin typeface="Calibri" panose="020F0502020204030204" pitchFamily="34" charset="0"/>
                <a:ea typeface="Calibri" panose="020F0502020204030204" pitchFamily="34" charset="0"/>
                <a:cs typeface="Calibri" panose="020F0502020204030204" pitchFamily="34" charset="0"/>
              </a:rPr>
              <a:t>Ellitan</a:t>
            </a:r>
            <a:r>
              <a:rPr lang="en-GB" sz="900" dirty="0">
                <a:effectLst/>
                <a:latin typeface="Calibri" panose="020F0502020204030204" pitchFamily="34" charset="0"/>
                <a:ea typeface="Calibri" panose="020F0502020204030204" pitchFamily="34" charset="0"/>
                <a:cs typeface="Calibri" panose="020F0502020204030204" pitchFamily="34" charset="0"/>
              </a:rPr>
              <a:t>, L., 2021. The Role Of Strategic Leadership In Building Organizational Competitiveness. </a:t>
            </a:r>
            <a:r>
              <a:rPr lang="en-GB" sz="900" i="1" dirty="0">
                <a:effectLst/>
                <a:latin typeface="Calibri" panose="020F0502020204030204" pitchFamily="34" charset="0"/>
                <a:ea typeface="Calibri" panose="020F0502020204030204" pitchFamily="34" charset="0"/>
                <a:cs typeface="Calibri" panose="020F0502020204030204" pitchFamily="34" charset="0"/>
              </a:rPr>
              <a:t>International Journal Of Trend In Scientific Research And Development (IJTSRD)</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i="1" dirty="0">
                <a:effectLst/>
                <a:latin typeface="Calibri" panose="020F0502020204030204" pitchFamily="34" charset="0"/>
                <a:ea typeface="Calibri" panose="020F0502020204030204" pitchFamily="34" charset="0"/>
                <a:cs typeface="Calibri" panose="020F0502020204030204" pitchFamily="34" charset="0"/>
              </a:rPr>
              <a:t>5</a:t>
            </a:r>
            <a:r>
              <a:rPr lang="en-GB" sz="900" dirty="0">
                <a:effectLst/>
                <a:latin typeface="Calibri" panose="020F0502020204030204" pitchFamily="34" charset="0"/>
                <a:ea typeface="Calibri" panose="020F0502020204030204" pitchFamily="34" charset="0"/>
                <a:cs typeface="Calibri" panose="020F0502020204030204" pitchFamily="34" charset="0"/>
              </a:rPr>
              <a:t>(5), pp.481-485.</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Winch, G., </a:t>
            </a:r>
            <a:r>
              <a:rPr lang="en-GB" sz="900" dirty="0" err="1">
                <a:effectLst/>
                <a:latin typeface="Calibri" panose="020F0502020204030204" pitchFamily="34" charset="0"/>
                <a:ea typeface="Calibri" panose="020F0502020204030204" pitchFamily="34" charset="0"/>
                <a:cs typeface="Calibri" panose="020F0502020204030204" pitchFamily="34" charset="0"/>
              </a:rPr>
              <a:t>Maytorena</a:t>
            </a:r>
            <a:r>
              <a:rPr lang="en-GB" sz="900" dirty="0">
                <a:effectLst/>
                <a:latin typeface="Calibri" panose="020F0502020204030204" pitchFamily="34" charset="0"/>
                <a:ea typeface="Calibri" panose="020F0502020204030204" pitchFamily="34" charset="0"/>
                <a:cs typeface="Calibri" panose="020F0502020204030204" pitchFamily="34" charset="0"/>
              </a:rPr>
              <a:t>-Sanchez, E., </a:t>
            </a:r>
            <a:r>
              <a:rPr lang="en-GB" sz="900" dirty="0" err="1">
                <a:effectLst/>
                <a:latin typeface="Calibri" panose="020F0502020204030204" pitchFamily="34" charset="0"/>
                <a:ea typeface="Calibri" panose="020F0502020204030204" pitchFamily="34" charset="0"/>
                <a:cs typeface="Calibri" panose="020F0502020204030204" pitchFamily="34" charset="0"/>
              </a:rPr>
              <a:t>Maytorena</a:t>
            </a:r>
            <a:r>
              <a:rPr lang="en-GB" sz="900" dirty="0">
                <a:effectLst/>
                <a:latin typeface="Calibri" panose="020F0502020204030204" pitchFamily="34" charset="0"/>
                <a:ea typeface="Calibri" panose="020F0502020204030204" pitchFamily="34" charset="0"/>
                <a:cs typeface="Calibri" panose="020F0502020204030204" pitchFamily="34" charset="0"/>
              </a:rPr>
              <a:t>, E. and Sergeeva, N., 2022. </a:t>
            </a:r>
            <a:r>
              <a:rPr lang="en-GB" sz="900" i="1" dirty="0">
                <a:effectLst/>
                <a:latin typeface="Calibri" panose="020F0502020204030204" pitchFamily="34" charset="0"/>
                <a:ea typeface="Calibri" panose="020F0502020204030204" pitchFamily="34" charset="0"/>
                <a:cs typeface="Calibri" panose="020F0502020204030204" pitchFamily="34" charset="0"/>
              </a:rPr>
              <a:t>Strategic project organizing</a:t>
            </a:r>
            <a:r>
              <a:rPr lang="en-GB" sz="900" dirty="0">
                <a:effectLst/>
                <a:latin typeface="Calibri" panose="020F0502020204030204" pitchFamily="34" charset="0"/>
                <a:ea typeface="Calibri" panose="020F0502020204030204" pitchFamily="34" charset="0"/>
                <a:cs typeface="Calibri" panose="020F0502020204030204" pitchFamily="34" charset="0"/>
              </a:rPr>
              <a:t>. Oxford University Press.</a:t>
            </a:r>
          </a:p>
          <a:p>
            <a:pPr marL="342900" lvl="0" indent="-342900">
              <a:lnSpc>
                <a:spcPct val="107000"/>
              </a:lnSpc>
              <a:buFont typeface="+mj-lt"/>
              <a:buAutoNum type="arabicPeriod"/>
            </a:pPr>
            <a:r>
              <a:rPr lang="en-GB" sz="900" dirty="0" err="1">
                <a:effectLst/>
                <a:latin typeface="Calibri" panose="020F0502020204030204" pitchFamily="34" charset="0"/>
                <a:ea typeface="Calibri" panose="020F0502020204030204" pitchFamily="34" charset="0"/>
                <a:cs typeface="Calibri" panose="020F0502020204030204" pitchFamily="34" charset="0"/>
              </a:rPr>
              <a:t>Bouchrika</a:t>
            </a:r>
            <a:r>
              <a:rPr lang="en-GB" sz="900" dirty="0">
                <a:effectLst/>
                <a:latin typeface="Calibri" panose="020F0502020204030204" pitchFamily="34" charset="0"/>
                <a:ea typeface="Calibri" panose="020F0502020204030204" pitchFamily="34" charset="0"/>
                <a:cs typeface="Calibri" panose="020F0502020204030204" pitchFamily="34" charset="0"/>
              </a:rPr>
              <a:t>, I. 2025. </a:t>
            </a:r>
            <a:r>
              <a:rPr lang="en-GB" sz="900" i="1" dirty="0">
                <a:effectLst/>
                <a:latin typeface="Calibri" panose="020F0502020204030204" pitchFamily="34" charset="0"/>
                <a:ea typeface="Calibri" panose="020F0502020204030204" pitchFamily="34" charset="0"/>
                <a:cs typeface="Calibri" panose="020F0502020204030204" pitchFamily="34" charset="0"/>
              </a:rPr>
              <a:t>24 Leadership Training Statistics for 2025: Data, Insights &amp; Predictions</a:t>
            </a:r>
            <a:r>
              <a:rPr lang="en-GB" sz="900" dirty="0">
                <a:effectLst/>
                <a:latin typeface="Calibri" panose="020F0502020204030204" pitchFamily="34" charset="0"/>
                <a:ea typeface="Calibri" panose="020F0502020204030204" pitchFamily="34" charset="0"/>
                <a:cs typeface="Calibri" panose="020F0502020204030204" pitchFamily="34" charset="0"/>
              </a:rPr>
              <a:t>. Research.com.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https://research.com/careers/leadership-training-statistics</a:t>
            </a:r>
            <a:r>
              <a:rPr lang="en-GB" sz="900" dirty="0">
                <a:effectLst/>
                <a:latin typeface="Calibri" panose="020F0502020204030204" pitchFamily="34" charset="0"/>
                <a:ea typeface="Calibri" panose="020F0502020204030204" pitchFamily="34" charset="0"/>
                <a:cs typeface="Calibri" panose="020F0502020204030204" pitchFamily="34" charset="0"/>
              </a:rPr>
              <a:t> (Accessed: 3 May 2025).</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Harvard Business Publishing. 2024. </a:t>
            </a:r>
            <a:r>
              <a:rPr lang="en-GB" sz="900" i="1" dirty="0">
                <a:effectLst/>
                <a:latin typeface="Calibri" panose="020F0502020204030204" pitchFamily="34" charset="0"/>
                <a:ea typeface="Calibri" panose="020F0502020204030204" pitchFamily="34" charset="0"/>
                <a:cs typeface="Calibri" panose="020F0502020204030204" pitchFamily="34" charset="0"/>
              </a:rPr>
              <a:t>2024 Global Leadership Development Study: It’s Time to Transform Leadership Development</a:t>
            </a:r>
            <a:r>
              <a:rPr lang="en-GB" sz="900" dirty="0">
                <a:effectLst/>
                <a:latin typeface="Calibri" panose="020F0502020204030204" pitchFamily="34" charset="0"/>
                <a:ea typeface="Calibri" panose="020F0502020204030204" pitchFamily="34" charset="0"/>
                <a:cs typeface="Calibri" panose="020F0502020204030204" pitchFamily="34" charset="0"/>
              </a:rPr>
              <a:t>. Harvard Business Publishing.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https://www.harvardbusiness.org/leadership-learning-insights/2024-global-leadership-development-study/</a:t>
            </a:r>
            <a:r>
              <a:rPr lang="en-GB" sz="90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Percival, C. 2024. </a:t>
            </a:r>
            <a:r>
              <a:rPr lang="en-GB" sz="900" i="1" dirty="0">
                <a:effectLst/>
                <a:latin typeface="Calibri" panose="020F0502020204030204" pitchFamily="34" charset="0"/>
                <a:ea typeface="Calibri" panose="020F0502020204030204" pitchFamily="34" charset="0"/>
                <a:cs typeface="Calibri" panose="020F0502020204030204" pitchFamily="34" charset="0"/>
              </a:rPr>
              <a:t>Leadership Development Industry Statistics in the UK</a:t>
            </a:r>
            <a:r>
              <a:rPr lang="en-GB" sz="900" dirty="0">
                <a:effectLst/>
                <a:latin typeface="Calibri" panose="020F0502020204030204" pitchFamily="34" charset="0"/>
                <a:ea typeface="Calibri" panose="020F0502020204030204" pitchFamily="34" charset="0"/>
                <a:cs typeface="Calibri" panose="020F0502020204030204" pitchFamily="34" charset="0"/>
              </a:rPr>
              <a:t>. CJPI.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https://www.cjpi.com/insights/leadership-development-industry-statistics-in-the-uk/</a:t>
            </a:r>
            <a:r>
              <a:rPr lang="en-GB" sz="90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Kruse, K. 2024. </a:t>
            </a:r>
            <a:r>
              <a:rPr lang="en-GB" sz="900" i="1" dirty="0">
                <a:effectLst/>
                <a:latin typeface="Calibri" panose="020F0502020204030204" pitchFamily="34" charset="0"/>
                <a:ea typeface="Calibri" panose="020F0502020204030204" pitchFamily="34" charset="0"/>
                <a:cs typeface="Calibri" panose="020F0502020204030204" pitchFamily="34" charset="0"/>
              </a:rPr>
              <a:t>9 Insights from the 2024 Leadership Development Benchmark Report</a:t>
            </a:r>
            <a:r>
              <a:rPr lang="en-GB" sz="900" dirty="0">
                <a:effectLst/>
                <a:latin typeface="Calibri" panose="020F0502020204030204" pitchFamily="34" charset="0"/>
                <a:ea typeface="Calibri" panose="020F0502020204030204" pitchFamily="34" charset="0"/>
                <a:cs typeface="Calibri" panose="020F0502020204030204" pitchFamily="34" charset="0"/>
              </a:rPr>
              <a:t>. Forbes.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https://www.forbes.com/sites/kevinkruse/2024/02/21/9-insights-from-the-2024-leadership-development-benchmark-report/</a:t>
            </a:r>
            <a:r>
              <a:rPr lang="en-GB" sz="90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Jeong, S. and Champion, H. 2025. </a:t>
            </a:r>
            <a:r>
              <a:rPr lang="en-GB" sz="900" i="1" dirty="0">
                <a:effectLst/>
                <a:latin typeface="Calibri" panose="020F0502020204030204" pitchFamily="34" charset="0"/>
                <a:ea typeface="Calibri" panose="020F0502020204030204" pitchFamily="34" charset="0"/>
                <a:cs typeface="Calibri" panose="020F0502020204030204" pitchFamily="34" charset="0"/>
              </a:rPr>
              <a:t>Why Is Leadership Development Important? 4 Reasons to Invest</a:t>
            </a:r>
            <a:r>
              <a:rPr lang="en-GB" sz="900" dirty="0">
                <a:effectLst/>
                <a:latin typeface="Calibri" panose="020F0502020204030204" pitchFamily="34" charset="0"/>
                <a:ea typeface="Calibri" panose="020F0502020204030204" pitchFamily="34" charset="0"/>
                <a:cs typeface="Calibri" panose="020F0502020204030204" pitchFamily="34" charset="0"/>
              </a:rPr>
              <a:t>. </a:t>
            </a:r>
            <a:r>
              <a:rPr lang="en-GB" sz="900" dirty="0" err="1">
                <a:effectLst/>
                <a:latin typeface="Calibri" panose="020F0502020204030204" pitchFamily="34" charset="0"/>
                <a:ea typeface="Calibri" panose="020F0502020204030204" pitchFamily="34" charset="0"/>
                <a:cs typeface="Calibri" panose="020F0502020204030204" pitchFamily="34" charset="0"/>
              </a:rPr>
              <a:t>Center</a:t>
            </a:r>
            <a:r>
              <a:rPr lang="en-GB" sz="900" dirty="0">
                <a:effectLst/>
                <a:latin typeface="Calibri" panose="020F0502020204030204" pitchFamily="34" charset="0"/>
                <a:ea typeface="Calibri" panose="020F0502020204030204" pitchFamily="34" charset="0"/>
                <a:cs typeface="Calibri" panose="020F0502020204030204" pitchFamily="34" charset="0"/>
              </a:rPr>
              <a:t> for Creative Leadership.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https://www.ccl.org/articles/leading-effectively-articles/why-leadership-development-is-important-4-reasons-to-invest/</a:t>
            </a:r>
            <a:r>
              <a:rPr lang="en-GB" sz="90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ct val="107000"/>
              </a:lnSpc>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Westfall, C. 2019. </a:t>
            </a:r>
            <a:r>
              <a:rPr lang="en-GB" sz="900" i="1" dirty="0">
                <a:effectLst/>
                <a:latin typeface="Calibri" panose="020F0502020204030204" pitchFamily="34" charset="0"/>
                <a:ea typeface="Calibri" panose="020F0502020204030204" pitchFamily="34" charset="0"/>
                <a:cs typeface="Calibri" panose="020F0502020204030204" pitchFamily="34" charset="0"/>
              </a:rPr>
              <a:t>Leadership Development Is A $366 Billion Industry: Here's Why Most Programs Don't Work</a:t>
            </a:r>
            <a:r>
              <a:rPr lang="en-GB" sz="900" dirty="0">
                <a:effectLst/>
                <a:latin typeface="Calibri" panose="020F0502020204030204" pitchFamily="34" charset="0"/>
                <a:ea typeface="Calibri" panose="020F0502020204030204" pitchFamily="34" charset="0"/>
                <a:cs typeface="Calibri" panose="020F0502020204030204" pitchFamily="34" charset="0"/>
              </a:rPr>
              <a:t>. Forbes.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https://www.forbes.com/sites/chriswestfall/2019/06/20/leadership-development-why-most-programs-dont-work/</a:t>
            </a:r>
            <a:r>
              <a:rPr lang="en-GB" sz="900" dirty="0">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ct val="107000"/>
              </a:lnSpc>
              <a:buFont typeface="+mj-lt"/>
              <a:buAutoNum type="arabicPeriod"/>
            </a:pPr>
            <a:r>
              <a:rPr lang="en-GB" sz="900" dirty="0" err="1">
                <a:effectLst/>
                <a:latin typeface="Calibri" panose="020F0502020204030204" pitchFamily="34" charset="0"/>
                <a:ea typeface="Calibri" panose="020F0502020204030204" pitchFamily="34" charset="0"/>
                <a:cs typeface="Calibri" panose="020F0502020204030204" pitchFamily="34" charset="0"/>
              </a:rPr>
              <a:t>Oluwamola</a:t>
            </a:r>
            <a:r>
              <a:rPr lang="en-GB" sz="900" dirty="0">
                <a:effectLst/>
                <a:latin typeface="Calibri" panose="020F0502020204030204" pitchFamily="34" charset="0"/>
                <a:ea typeface="Calibri" panose="020F0502020204030204" pitchFamily="34" charset="0"/>
                <a:cs typeface="Calibri" panose="020F0502020204030204" pitchFamily="34" charset="0"/>
              </a:rPr>
              <a:t>, K. n.d. </a:t>
            </a:r>
            <a:r>
              <a:rPr lang="en-GB" sz="900" i="1" dirty="0">
                <a:effectLst/>
                <a:latin typeface="Calibri" panose="020F0502020204030204" pitchFamily="34" charset="0"/>
                <a:ea typeface="Calibri" panose="020F0502020204030204" pitchFamily="34" charset="0"/>
                <a:cs typeface="Calibri" panose="020F0502020204030204" pitchFamily="34" charset="0"/>
              </a:rPr>
              <a:t>Need analysis: A critical component of business and work</a:t>
            </a:r>
            <a:r>
              <a:rPr lang="en-GB" sz="900" dirty="0">
                <a:effectLst/>
                <a:latin typeface="Calibri" panose="020F0502020204030204" pitchFamily="34" charset="0"/>
                <a:ea typeface="Calibri" panose="020F0502020204030204" pitchFamily="34" charset="0"/>
                <a:cs typeface="Calibri" panose="020F0502020204030204" pitchFamily="34" charset="0"/>
              </a:rPr>
              <a:t>. LinkedIn.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9"/>
              </a:rPr>
              <a:t>https://www.linkedin.com/pulse/need-analysis-critical-component-business-work-korede-oluwamola</a:t>
            </a:r>
            <a:endParaRPr lang="en-GB" sz="9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rabicPeriod"/>
            </a:pPr>
            <a:r>
              <a:rPr lang="en-GB" sz="900" dirty="0">
                <a:effectLst/>
                <a:latin typeface="Calibri" panose="020F0502020204030204" pitchFamily="34" charset="0"/>
                <a:ea typeface="Calibri" panose="020F0502020204030204" pitchFamily="34" charset="0"/>
                <a:cs typeface="Calibri" panose="020F0502020204030204" pitchFamily="34" charset="0"/>
              </a:rPr>
              <a:t>Kenton, W. 2023. </a:t>
            </a:r>
            <a:r>
              <a:rPr lang="en-GB" sz="900" i="1" dirty="0">
                <a:effectLst/>
                <a:latin typeface="Calibri" panose="020F0502020204030204" pitchFamily="34" charset="0"/>
                <a:ea typeface="Calibri" panose="020F0502020204030204" pitchFamily="34" charset="0"/>
                <a:cs typeface="Calibri" panose="020F0502020204030204" pitchFamily="34" charset="0"/>
              </a:rPr>
              <a:t>Succession planning</a:t>
            </a:r>
            <a:r>
              <a:rPr lang="en-GB" sz="900" dirty="0">
                <a:effectLst/>
                <a:latin typeface="Calibri" panose="020F0502020204030204" pitchFamily="34" charset="0"/>
                <a:ea typeface="Calibri" panose="020F0502020204030204" pitchFamily="34" charset="0"/>
                <a:cs typeface="Calibri" panose="020F0502020204030204" pitchFamily="34" charset="0"/>
              </a:rPr>
              <a:t>. Investopedia. Available at: </a:t>
            </a:r>
            <a:r>
              <a:rPr lang="en-GB" sz="9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0"/>
              </a:rPr>
              <a:t>https://www.investopedia.com/terms/s/succession-planning.asp</a:t>
            </a:r>
            <a:endParaRPr lang="en-GB" sz="900" dirty="0">
              <a:effectLst/>
              <a:latin typeface="Calibri" panose="020F0502020204030204" pitchFamily="34" charset="0"/>
              <a:ea typeface="Calibri" panose="020F0502020204030204" pitchFamily="34" charset="0"/>
              <a:cs typeface="Calibri" panose="020F0502020204030204" pitchFamily="34" charset="0"/>
            </a:endParaRPr>
          </a:p>
          <a:p>
            <a:endParaRPr lang="en-GB" sz="1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09370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C7706-E941-EBA2-6F7A-16D47D1FEDC2}"/>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D25E4243-BAAF-96CA-A154-2585BB697F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8458" y="636360"/>
            <a:ext cx="10255341" cy="5764440"/>
          </a:xfrm>
        </p:spPr>
      </p:pic>
    </p:spTree>
    <p:extLst>
      <p:ext uri="{BB962C8B-B14F-4D97-AF65-F5344CB8AC3E}">
        <p14:creationId xmlns:p14="http://schemas.microsoft.com/office/powerpoint/2010/main" val="4183273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49</TotalTime>
  <Words>3694</Words>
  <Application>Microsoft Office PowerPoint</Application>
  <PresentationFormat>Widescreen</PresentationFormat>
  <Paragraphs>197</Paragraphs>
  <Slides>17</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MS Shell Dlg 2</vt:lpstr>
      <vt:lpstr>Symbol</vt:lpstr>
      <vt:lpstr>Times New Roman</vt:lpstr>
      <vt:lpstr>Wingdings</vt:lpstr>
      <vt:lpstr>Wingdings 3</vt:lpstr>
      <vt:lpstr>Madison</vt:lpstr>
      <vt:lpstr>Strategic Employee and Leadership Development presentation</vt:lpstr>
      <vt:lpstr>Executive Summary</vt:lpstr>
      <vt:lpstr>Organisational Context</vt:lpstr>
      <vt:lpstr>Problem Statement</vt:lpstr>
      <vt:lpstr>Needs Analysis</vt:lpstr>
      <vt:lpstr>Programme Vision &amp; Objectives</vt:lpstr>
      <vt:lpstr>Leadership Competency Framework</vt:lpstr>
      <vt:lpstr>Leadership Development Model</vt:lpstr>
      <vt:lpstr>Succession Planning Strategy</vt:lpstr>
      <vt:lpstr>Knowledge Transfer Mechanisms</vt:lpstr>
      <vt:lpstr>Addressing Resistance to Change</vt:lpstr>
      <vt:lpstr>Implementation Plan</vt:lpstr>
      <vt:lpstr>Key Performance Indicators (KPIs)</vt:lpstr>
      <vt:lpstr>Expected Benefits</vt:lpstr>
      <vt:lpstr>Conclusion &amp; Call to Action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Employee and Leadership Development presentation</dc:title>
  <dc:creator>User</dc:creator>
  <cp:revision>4</cp:revision>
  <dcterms:created xsi:type="dcterms:W3CDTF">2025-05-03T10:45:03Z</dcterms:created>
  <dcterms:modified xsi:type="dcterms:W3CDTF">2025-05-03T13:32:40Z</dcterms:modified>
</cp:coreProperties>
</file>