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1" r:id="rId1"/>
  </p:sldMasterIdLst>
  <p:notesMasterIdLst>
    <p:notesMasterId r:id="rId26"/>
  </p:notesMasterIdLst>
  <p:sldIdLst>
    <p:sldId id="256" r:id="rId2"/>
    <p:sldId id="272" r:id="rId3"/>
    <p:sldId id="262" r:id="rId4"/>
    <p:sldId id="270" r:id="rId5"/>
    <p:sldId id="297" r:id="rId6"/>
    <p:sldId id="263" r:id="rId7"/>
    <p:sldId id="298" r:id="rId8"/>
    <p:sldId id="276" r:id="rId9"/>
    <p:sldId id="278" r:id="rId10"/>
    <p:sldId id="292" r:id="rId11"/>
    <p:sldId id="296" r:id="rId12"/>
    <p:sldId id="279" r:id="rId13"/>
    <p:sldId id="280" r:id="rId14"/>
    <p:sldId id="281" r:id="rId15"/>
    <p:sldId id="282" r:id="rId16"/>
    <p:sldId id="283" r:id="rId17"/>
    <p:sldId id="284" r:id="rId18"/>
    <p:sldId id="286" r:id="rId19"/>
    <p:sldId id="287" r:id="rId20"/>
    <p:sldId id="289" r:id="rId21"/>
    <p:sldId id="290" r:id="rId22"/>
    <p:sldId id="299" r:id="rId23"/>
    <p:sldId id="300" r:id="rId24"/>
    <p:sldId id="301"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92" autoAdjust="0"/>
    <p:restoredTop sz="73542" autoAdjust="0"/>
  </p:normalViewPr>
  <p:slideViewPr>
    <p:cSldViewPr>
      <p:cViewPr varScale="1">
        <p:scale>
          <a:sx n="63" d="100"/>
          <a:sy n="63" d="100"/>
        </p:scale>
        <p:origin x="1516" y="52"/>
      </p:cViewPr>
      <p:guideLst>
        <p:guide orient="horz" pos="2160"/>
        <p:guide pos="2880"/>
      </p:guideLst>
    </p:cSldViewPr>
  </p:slideViewPr>
  <p:notesTextViewPr>
    <p:cViewPr>
      <p:scale>
        <a:sx n="100" d="100"/>
        <a:sy n="100" d="100"/>
      </p:scale>
      <p:origin x="0" y="0"/>
    </p:cViewPr>
  </p:notesTextViewPr>
  <p:sorterViewPr>
    <p:cViewPr varScale="1">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A55466F-0002-E742-B562-2727ECF27166}" type="doc">
      <dgm:prSet loTypeId="urn:microsoft.com/office/officeart/2005/8/layout/venn1" loCatId="relationship" qsTypeId="urn:microsoft.com/office/officeart/2005/8/quickstyle/simple4" qsCatId="simple" csTypeId="urn:microsoft.com/office/officeart/2005/8/colors/accent1_2" csCatId="accent1" phldr="1"/>
      <dgm:spPr/>
    </dgm:pt>
    <dgm:pt modelId="{62CBAEE9-8109-2746-8BF1-DDB190FEE5AE}">
      <dgm:prSet phldrT="[Text]"/>
      <dgm:spPr/>
      <dgm:t>
        <a:bodyPr/>
        <a:lstStyle/>
        <a:p>
          <a:r>
            <a:rPr lang="en-US" dirty="0"/>
            <a:t>Ontology</a:t>
          </a:r>
        </a:p>
      </dgm:t>
    </dgm:pt>
    <dgm:pt modelId="{749A6741-02CC-5A4C-8AA3-0634DA814908}" type="parTrans" cxnId="{94DB7895-F955-1C44-9D88-38C2AF6F4820}">
      <dgm:prSet/>
      <dgm:spPr/>
      <dgm:t>
        <a:bodyPr/>
        <a:lstStyle/>
        <a:p>
          <a:endParaRPr lang="en-US"/>
        </a:p>
      </dgm:t>
    </dgm:pt>
    <dgm:pt modelId="{3FBE4342-0161-1F46-9994-118A4E493330}" type="sibTrans" cxnId="{94DB7895-F955-1C44-9D88-38C2AF6F4820}">
      <dgm:prSet/>
      <dgm:spPr/>
      <dgm:t>
        <a:bodyPr/>
        <a:lstStyle/>
        <a:p>
          <a:endParaRPr lang="en-US"/>
        </a:p>
      </dgm:t>
    </dgm:pt>
    <dgm:pt modelId="{1A2649E8-A934-3842-B130-EC0551ECB9B5}">
      <dgm:prSet phldrT="[Text]"/>
      <dgm:spPr/>
      <dgm:t>
        <a:bodyPr/>
        <a:lstStyle/>
        <a:p>
          <a:r>
            <a:rPr lang="en-US" dirty="0"/>
            <a:t>Epistemology</a:t>
          </a:r>
        </a:p>
      </dgm:t>
    </dgm:pt>
    <dgm:pt modelId="{82FE9E7C-EA40-6647-8FEC-A5DA1C7D912B}" type="parTrans" cxnId="{6386D6F4-8F98-2B47-8859-590E9EF2330B}">
      <dgm:prSet/>
      <dgm:spPr/>
      <dgm:t>
        <a:bodyPr/>
        <a:lstStyle/>
        <a:p>
          <a:endParaRPr lang="en-US"/>
        </a:p>
      </dgm:t>
    </dgm:pt>
    <dgm:pt modelId="{298D3A93-C4E8-EE49-8DA9-ECF481388EE8}" type="sibTrans" cxnId="{6386D6F4-8F98-2B47-8859-590E9EF2330B}">
      <dgm:prSet/>
      <dgm:spPr/>
      <dgm:t>
        <a:bodyPr/>
        <a:lstStyle/>
        <a:p>
          <a:endParaRPr lang="en-US"/>
        </a:p>
      </dgm:t>
    </dgm:pt>
    <dgm:pt modelId="{5D4EA000-3B83-BB4D-8866-614643B281C9}">
      <dgm:prSet/>
      <dgm:spPr/>
      <dgm:t>
        <a:bodyPr/>
        <a:lstStyle/>
        <a:p>
          <a:r>
            <a:rPr lang="en-US" dirty="0"/>
            <a:t>Methodology</a:t>
          </a:r>
        </a:p>
      </dgm:t>
    </dgm:pt>
    <dgm:pt modelId="{ED369436-C2F9-334D-9121-6093962DC4AD}" type="parTrans" cxnId="{79B2C511-2B53-A04D-8DB2-5C8A08AC3FB6}">
      <dgm:prSet/>
      <dgm:spPr/>
      <dgm:t>
        <a:bodyPr/>
        <a:lstStyle/>
        <a:p>
          <a:endParaRPr lang="en-US"/>
        </a:p>
      </dgm:t>
    </dgm:pt>
    <dgm:pt modelId="{7FEA8F48-2458-2B44-A79C-B41D905CE60E}" type="sibTrans" cxnId="{79B2C511-2B53-A04D-8DB2-5C8A08AC3FB6}">
      <dgm:prSet/>
      <dgm:spPr/>
      <dgm:t>
        <a:bodyPr/>
        <a:lstStyle/>
        <a:p>
          <a:endParaRPr lang="en-US"/>
        </a:p>
      </dgm:t>
    </dgm:pt>
    <dgm:pt modelId="{4AF1A7D5-D3EC-8241-86B2-0EAC2190FCEF}" type="pres">
      <dgm:prSet presAssocID="{1A55466F-0002-E742-B562-2727ECF27166}" presName="compositeShape" presStyleCnt="0">
        <dgm:presLayoutVars>
          <dgm:chMax val="7"/>
          <dgm:dir/>
          <dgm:resizeHandles val="exact"/>
        </dgm:presLayoutVars>
      </dgm:prSet>
      <dgm:spPr/>
    </dgm:pt>
    <dgm:pt modelId="{3024048E-0E20-1A43-911C-28741634BA7A}" type="pres">
      <dgm:prSet presAssocID="{62CBAEE9-8109-2746-8BF1-DDB190FEE5AE}" presName="circ1" presStyleLbl="vennNode1" presStyleIdx="0" presStyleCnt="3"/>
      <dgm:spPr/>
    </dgm:pt>
    <dgm:pt modelId="{8DC6DA6D-CB09-1C4E-AB43-A160833E8E02}" type="pres">
      <dgm:prSet presAssocID="{62CBAEE9-8109-2746-8BF1-DDB190FEE5AE}" presName="circ1Tx" presStyleLbl="revTx" presStyleIdx="0" presStyleCnt="0">
        <dgm:presLayoutVars>
          <dgm:chMax val="0"/>
          <dgm:chPref val="0"/>
          <dgm:bulletEnabled val="1"/>
        </dgm:presLayoutVars>
      </dgm:prSet>
      <dgm:spPr/>
    </dgm:pt>
    <dgm:pt modelId="{97E432E8-3A85-BD4C-8FC8-3F5B2A60D800}" type="pres">
      <dgm:prSet presAssocID="{1A2649E8-A934-3842-B130-EC0551ECB9B5}" presName="circ2" presStyleLbl="vennNode1" presStyleIdx="1" presStyleCnt="3"/>
      <dgm:spPr/>
    </dgm:pt>
    <dgm:pt modelId="{D25647D0-8D42-1F4A-8DED-A0F3A4D410CF}" type="pres">
      <dgm:prSet presAssocID="{1A2649E8-A934-3842-B130-EC0551ECB9B5}" presName="circ2Tx" presStyleLbl="revTx" presStyleIdx="0" presStyleCnt="0">
        <dgm:presLayoutVars>
          <dgm:chMax val="0"/>
          <dgm:chPref val="0"/>
          <dgm:bulletEnabled val="1"/>
        </dgm:presLayoutVars>
      </dgm:prSet>
      <dgm:spPr/>
    </dgm:pt>
    <dgm:pt modelId="{3D163218-905A-A04B-99D1-5ECB0984CC32}" type="pres">
      <dgm:prSet presAssocID="{5D4EA000-3B83-BB4D-8866-614643B281C9}" presName="circ3" presStyleLbl="vennNode1" presStyleIdx="2" presStyleCnt="3"/>
      <dgm:spPr/>
    </dgm:pt>
    <dgm:pt modelId="{FB58E901-F0FF-414F-A771-8D31DFE260A9}" type="pres">
      <dgm:prSet presAssocID="{5D4EA000-3B83-BB4D-8866-614643B281C9}" presName="circ3Tx" presStyleLbl="revTx" presStyleIdx="0" presStyleCnt="0">
        <dgm:presLayoutVars>
          <dgm:chMax val="0"/>
          <dgm:chPref val="0"/>
          <dgm:bulletEnabled val="1"/>
        </dgm:presLayoutVars>
      </dgm:prSet>
      <dgm:spPr/>
    </dgm:pt>
  </dgm:ptLst>
  <dgm:cxnLst>
    <dgm:cxn modelId="{79B2C511-2B53-A04D-8DB2-5C8A08AC3FB6}" srcId="{1A55466F-0002-E742-B562-2727ECF27166}" destId="{5D4EA000-3B83-BB4D-8866-614643B281C9}" srcOrd="2" destOrd="0" parTransId="{ED369436-C2F9-334D-9121-6093962DC4AD}" sibTransId="{7FEA8F48-2458-2B44-A79C-B41D905CE60E}"/>
    <dgm:cxn modelId="{61419E38-A811-490F-9A65-EA0D4FBD942F}" type="presOf" srcId="{5D4EA000-3B83-BB4D-8866-614643B281C9}" destId="{FB58E901-F0FF-414F-A771-8D31DFE260A9}" srcOrd="1" destOrd="0" presId="urn:microsoft.com/office/officeart/2005/8/layout/venn1"/>
    <dgm:cxn modelId="{04A6E33F-DF50-443F-BBA9-AE10D0F61084}" type="presOf" srcId="{1A55466F-0002-E742-B562-2727ECF27166}" destId="{4AF1A7D5-D3EC-8241-86B2-0EAC2190FCEF}" srcOrd="0" destOrd="0" presId="urn:microsoft.com/office/officeart/2005/8/layout/venn1"/>
    <dgm:cxn modelId="{F1AB8B4F-9125-40E9-A151-040155BC3B6D}" type="presOf" srcId="{62CBAEE9-8109-2746-8BF1-DDB190FEE5AE}" destId="{8DC6DA6D-CB09-1C4E-AB43-A160833E8E02}" srcOrd="1" destOrd="0" presId="urn:microsoft.com/office/officeart/2005/8/layout/venn1"/>
    <dgm:cxn modelId="{6A979C8C-31FA-4B87-A8AE-E57E068DA90B}" type="presOf" srcId="{1A2649E8-A934-3842-B130-EC0551ECB9B5}" destId="{97E432E8-3A85-BD4C-8FC8-3F5B2A60D800}" srcOrd="0" destOrd="0" presId="urn:microsoft.com/office/officeart/2005/8/layout/venn1"/>
    <dgm:cxn modelId="{94DB7895-F955-1C44-9D88-38C2AF6F4820}" srcId="{1A55466F-0002-E742-B562-2727ECF27166}" destId="{62CBAEE9-8109-2746-8BF1-DDB190FEE5AE}" srcOrd="0" destOrd="0" parTransId="{749A6741-02CC-5A4C-8AA3-0634DA814908}" sibTransId="{3FBE4342-0161-1F46-9994-118A4E493330}"/>
    <dgm:cxn modelId="{4562FAA1-4277-4775-BA86-CDC22966C766}" type="presOf" srcId="{1A2649E8-A934-3842-B130-EC0551ECB9B5}" destId="{D25647D0-8D42-1F4A-8DED-A0F3A4D410CF}" srcOrd="1" destOrd="0" presId="urn:microsoft.com/office/officeart/2005/8/layout/venn1"/>
    <dgm:cxn modelId="{7EBAB0F0-2984-4BCB-BC11-211E98550FE6}" type="presOf" srcId="{62CBAEE9-8109-2746-8BF1-DDB190FEE5AE}" destId="{3024048E-0E20-1A43-911C-28741634BA7A}" srcOrd="0" destOrd="0" presId="urn:microsoft.com/office/officeart/2005/8/layout/venn1"/>
    <dgm:cxn modelId="{E71A29F4-F269-449E-96CC-092EC16AC0A1}" type="presOf" srcId="{5D4EA000-3B83-BB4D-8866-614643B281C9}" destId="{3D163218-905A-A04B-99D1-5ECB0984CC32}" srcOrd="0" destOrd="0" presId="urn:microsoft.com/office/officeart/2005/8/layout/venn1"/>
    <dgm:cxn modelId="{6386D6F4-8F98-2B47-8859-590E9EF2330B}" srcId="{1A55466F-0002-E742-B562-2727ECF27166}" destId="{1A2649E8-A934-3842-B130-EC0551ECB9B5}" srcOrd="1" destOrd="0" parTransId="{82FE9E7C-EA40-6647-8FEC-A5DA1C7D912B}" sibTransId="{298D3A93-C4E8-EE49-8DA9-ECF481388EE8}"/>
    <dgm:cxn modelId="{B148E4DF-65C9-4643-8992-D6C84817F83D}" type="presParOf" srcId="{4AF1A7D5-D3EC-8241-86B2-0EAC2190FCEF}" destId="{3024048E-0E20-1A43-911C-28741634BA7A}" srcOrd="0" destOrd="0" presId="urn:microsoft.com/office/officeart/2005/8/layout/venn1"/>
    <dgm:cxn modelId="{DAE5480C-E7DE-4E6D-BBC8-C7E178BDBF1C}" type="presParOf" srcId="{4AF1A7D5-D3EC-8241-86B2-0EAC2190FCEF}" destId="{8DC6DA6D-CB09-1C4E-AB43-A160833E8E02}" srcOrd="1" destOrd="0" presId="urn:microsoft.com/office/officeart/2005/8/layout/venn1"/>
    <dgm:cxn modelId="{03E49B70-340B-48FF-9259-3F2A2044F84F}" type="presParOf" srcId="{4AF1A7D5-D3EC-8241-86B2-0EAC2190FCEF}" destId="{97E432E8-3A85-BD4C-8FC8-3F5B2A60D800}" srcOrd="2" destOrd="0" presId="urn:microsoft.com/office/officeart/2005/8/layout/venn1"/>
    <dgm:cxn modelId="{E67043A5-E734-44B5-B474-C1B94D7DC6EF}" type="presParOf" srcId="{4AF1A7D5-D3EC-8241-86B2-0EAC2190FCEF}" destId="{D25647D0-8D42-1F4A-8DED-A0F3A4D410CF}" srcOrd="3" destOrd="0" presId="urn:microsoft.com/office/officeart/2005/8/layout/venn1"/>
    <dgm:cxn modelId="{5078DFAD-5FC3-4493-9EB1-19EC5DB51A94}" type="presParOf" srcId="{4AF1A7D5-D3EC-8241-86B2-0EAC2190FCEF}" destId="{3D163218-905A-A04B-99D1-5ECB0984CC32}" srcOrd="4" destOrd="0" presId="urn:microsoft.com/office/officeart/2005/8/layout/venn1"/>
    <dgm:cxn modelId="{A08C24DE-6AA3-41E1-9809-3DCCAC54A2C3}" type="presParOf" srcId="{4AF1A7D5-D3EC-8241-86B2-0EAC2190FCEF}" destId="{FB58E901-F0FF-414F-A771-8D31DFE260A9}" srcOrd="5"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24048E-0E20-1A43-911C-28741634BA7A}">
      <dsp:nvSpPr>
        <dsp:cNvPr id="0" name=""/>
        <dsp:cNvSpPr/>
      </dsp:nvSpPr>
      <dsp:spPr>
        <a:xfrm>
          <a:off x="2217419" y="74294"/>
          <a:ext cx="3566160" cy="3566160"/>
        </a:xfrm>
        <a:prstGeom prst="ellipse">
          <a:avLst/>
        </a:prstGeom>
        <a:gradFill rotWithShape="0">
          <a:gsLst>
            <a:gs pos="0">
              <a:schemeClr val="accent1">
                <a:alpha val="50000"/>
                <a:hueOff val="0"/>
                <a:satOff val="0"/>
                <a:lumOff val="0"/>
                <a:alphaOff val="0"/>
                <a:tint val="98000"/>
                <a:lumMod val="114000"/>
              </a:schemeClr>
            </a:gs>
            <a:gs pos="100000">
              <a:schemeClr val="accent1">
                <a:alpha val="50000"/>
                <a:hueOff val="0"/>
                <a:satOff val="0"/>
                <a:lumOff val="0"/>
                <a:alphaOff val="0"/>
                <a:shade val="90000"/>
                <a:lumMod val="84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US" sz="2500" kern="1200" dirty="0"/>
            <a:t>Ontology</a:t>
          </a:r>
        </a:p>
      </dsp:txBody>
      <dsp:txXfrm>
        <a:off x="2692907" y="698372"/>
        <a:ext cx="2615184" cy="1604772"/>
      </dsp:txXfrm>
    </dsp:sp>
    <dsp:sp modelId="{97E432E8-3A85-BD4C-8FC8-3F5B2A60D800}">
      <dsp:nvSpPr>
        <dsp:cNvPr id="0" name=""/>
        <dsp:cNvSpPr/>
      </dsp:nvSpPr>
      <dsp:spPr>
        <a:xfrm>
          <a:off x="3504209" y="2303145"/>
          <a:ext cx="3566160" cy="3566160"/>
        </a:xfrm>
        <a:prstGeom prst="ellipse">
          <a:avLst/>
        </a:prstGeom>
        <a:gradFill rotWithShape="0">
          <a:gsLst>
            <a:gs pos="0">
              <a:schemeClr val="accent1">
                <a:alpha val="50000"/>
                <a:hueOff val="0"/>
                <a:satOff val="0"/>
                <a:lumOff val="0"/>
                <a:alphaOff val="0"/>
                <a:tint val="98000"/>
                <a:lumMod val="114000"/>
              </a:schemeClr>
            </a:gs>
            <a:gs pos="100000">
              <a:schemeClr val="accent1">
                <a:alpha val="50000"/>
                <a:hueOff val="0"/>
                <a:satOff val="0"/>
                <a:lumOff val="0"/>
                <a:alphaOff val="0"/>
                <a:shade val="90000"/>
                <a:lumMod val="84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US" sz="2500" kern="1200" dirty="0"/>
            <a:t>Epistemology</a:t>
          </a:r>
        </a:p>
      </dsp:txBody>
      <dsp:txXfrm>
        <a:off x="4594860" y="3224403"/>
        <a:ext cx="2139696" cy="1961388"/>
      </dsp:txXfrm>
    </dsp:sp>
    <dsp:sp modelId="{3D163218-905A-A04B-99D1-5ECB0984CC32}">
      <dsp:nvSpPr>
        <dsp:cNvPr id="0" name=""/>
        <dsp:cNvSpPr/>
      </dsp:nvSpPr>
      <dsp:spPr>
        <a:xfrm>
          <a:off x="930630" y="2303145"/>
          <a:ext cx="3566160" cy="3566160"/>
        </a:xfrm>
        <a:prstGeom prst="ellipse">
          <a:avLst/>
        </a:prstGeom>
        <a:gradFill rotWithShape="0">
          <a:gsLst>
            <a:gs pos="0">
              <a:schemeClr val="accent1">
                <a:alpha val="50000"/>
                <a:hueOff val="0"/>
                <a:satOff val="0"/>
                <a:lumOff val="0"/>
                <a:alphaOff val="0"/>
                <a:tint val="98000"/>
                <a:lumMod val="114000"/>
              </a:schemeClr>
            </a:gs>
            <a:gs pos="100000">
              <a:schemeClr val="accent1">
                <a:alpha val="50000"/>
                <a:hueOff val="0"/>
                <a:satOff val="0"/>
                <a:lumOff val="0"/>
                <a:alphaOff val="0"/>
                <a:shade val="90000"/>
                <a:lumMod val="84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US" sz="2500" kern="1200" dirty="0"/>
            <a:t>Methodology</a:t>
          </a:r>
        </a:p>
      </dsp:txBody>
      <dsp:txXfrm>
        <a:off x="1266443" y="3224403"/>
        <a:ext cx="2139696" cy="1961388"/>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EEC5DD-D254-46D2-9AE3-104629CE9B67}" type="datetimeFigureOut">
              <a:rPr lang="en-GB" smtClean="0"/>
              <a:t>04/03/2021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8E5653-4D65-4478-8C5B-CDD9CA476801}" type="slidenum">
              <a:rPr lang="en-GB" smtClean="0"/>
              <a:t>‹#›</a:t>
            </a:fld>
            <a:endParaRPr lang="en-GB"/>
          </a:p>
        </p:txBody>
      </p:sp>
    </p:spTree>
    <p:extLst>
      <p:ext uri="{BB962C8B-B14F-4D97-AF65-F5344CB8AC3E}">
        <p14:creationId xmlns:p14="http://schemas.microsoft.com/office/powerpoint/2010/main" val="34092080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next part of the module addresses quantitative research.</a:t>
            </a:r>
          </a:p>
          <a:p>
            <a:r>
              <a:rPr lang="en-GB" dirty="0"/>
              <a:t>You are going to learn how to explain a phenomena by using quantitative methods.</a:t>
            </a:r>
          </a:p>
          <a:p>
            <a:r>
              <a:rPr lang="en-GB" dirty="0"/>
              <a:t>Here we are moving to talking about how to capture and analyse quanta / numbers.</a:t>
            </a:r>
          </a:p>
          <a:p>
            <a:r>
              <a:rPr lang="en-GB" dirty="0"/>
              <a:t>Data collected is always used for statistical analysis. We look more at the topic next week. Today we shed light on terms</a:t>
            </a:r>
          </a:p>
          <a:p>
            <a:endParaRPr lang="en-GB" dirty="0"/>
          </a:p>
        </p:txBody>
      </p:sp>
      <p:sp>
        <p:nvSpPr>
          <p:cNvPr id="4" name="Slide Number Placeholder 3"/>
          <p:cNvSpPr>
            <a:spLocks noGrp="1"/>
          </p:cNvSpPr>
          <p:nvPr>
            <p:ph type="sldNum" sz="quarter" idx="5"/>
          </p:nvPr>
        </p:nvSpPr>
        <p:spPr/>
        <p:txBody>
          <a:bodyPr/>
          <a:lstStyle/>
          <a:p>
            <a:fld id="{D48E5653-4D65-4478-8C5B-CDD9CA476801}" type="slidenum">
              <a:rPr lang="en-GB" smtClean="0"/>
              <a:t>1</a:t>
            </a:fld>
            <a:endParaRPr lang="en-GB"/>
          </a:p>
        </p:txBody>
      </p:sp>
    </p:spTree>
    <p:extLst>
      <p:ext uri="{BB962C8B-B14F-4D97-AF65-F5344CB8AC3E}">
        <p14:creationId xmlns:p14="http://schemas.microsoft.com/office/powerpoint/2010/main" val="34049633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Paradigm we said before is the set of beliefs or agreements about how research studies should be understood and addressed. </a:t>
            </a:r>
          </a:p>
          <a:p>
            <a:r>
              <a:rPr lang="en-GB" dirty="0"/>
              <a:t> So paradigm sits at the centre of our thinking on how to organise a research study.  We spoke about qualitative research as a research paradigm in the last few weeks.  </a:t>
            </a:r>
          </a:p>
          <a:p>
            <a:r>
              <a:rPr lang="en-GB" dirty="0"/>
              <a:t>We also covered these terms in the diagram and as we move to look at </a:t>
            </a:r>
            <a:r>
              <a:rPr lang="en-GB" b="1" dirty="0"/>
              <a:t>quantitative</a:t>
            </a:r>
            <a:r>
              <a:rPr lang="en-GB" dirty="0"/>
              <a:t> research these terms also apply to that area . But we address them from the perspective of the question being asked and the data that will be captured.</a:t>
            </a:r>
          </a:p>
          <a:p>
            <a:endParaRPr lang="en-GB" dirty="0"/>
          </a:p>
          <a:p>
            <a:r>
              <a:rPr lang="en-GB" dirty="0"/>
              <a:t>Ontology – (Objective) What is the area under study, the topic and the nature of the reality, what is the question.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Methodology – Quantitative (Paradigm)– Methods will used structured approaches. Methods used ask questions that result in data that can be assessed in a quantitative way.</a:t>
            </a:r>
          </a:p>
          <a:p>
            <a:r>
              <a:rPr lang="en-GB" dirty="0"/>
              <a:t> </a:t>
            </a:r>
            <a:r>
              <a:rPr lang="en-GB" dirty="0" err="1"/>
              <a:t>eg</a:t>
            </a:r>
            <a:r>
              <a:rPr lang="en-GB" dirty="0"/>
              <a:t> Structured interview where there are predefined answers that can be converted into a number for analysis.  </a:t>
            </a:r>
          </a:p>
          <a:p>
            <a:r>
              <a:rPr lang="en-GB" dirty="0"/>
              <a:t>For example a question may ask – Are you Female or Male, F would be assigned a value of 1, and M would be assigned a value of 2. Then you can count how many responses from each etc.</a:t>
            </a:r>
          </a:p>
          <a:p>
            <a:r>
              <a:rPr lang="en-GB" dirty="0"/>
              <a:t>Epistemology – The knowledge that has been published to explain what is know, what is unknown that needs further research to address that area.</a:t>
            </a:r>
          </a:p>
          <a:p>
            <a:endParaRPr lang="en-GB" dirty="0"/>
          </a:p>
        </p:txBody>
      </p:sp>
      <p:sp>
        <p:nvSpPr>
          <p:cNvPr id="4" name="Slide Number Placeholder 3"/>
          <p:cNvSpPr>
            <a:spLocks noGrp="1"/>
          </p:cNvSpPr>
          <p:nvPr>
            <p:ph type="sldNum" sz="quarter" idx="5"/>
          </p:nvPr>
        </p:nvSpPr>
        <p:spPr/>
        <p:txBody>
          <a:bodyPr/>
          <a:lstStyle/>
          <a:p>
            <a:fld id="{D48E5653-4D65-4478-8C5B-CDD9CA476801}" type="slidenum">
              <a:rPr lang="en-GB" smtClean="0"/>
              <a:t>2</a:t>
            </a:fld>
            <a:endParaRPr lang="en-GB"/>
          </a:p>
        </p:txBody>
      </p:sp>
    </p:spTree>
    <p:extLst>
      <p:ext uri="{BB962C8B-B14F-4D97-AF65-F5344CB8AC3E}">
        <p14:creationId xmlns:p14="http://schemas.microsoft.com/office/powerpoint/2010/main" val="11708633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Previously we spoke of Interpretivism being part of epistemology in exploring qualitative research but for quantitative research the Epistemology is positivism.</a:t>
            </a:r>
          </a:p>
          <a:p>
            <a:r>
              <a:rPr lang="en-GB" dirty="0"/>
              <a:t>Positivism is not about capturing emotions, or feelings for deeper understanding, In setting up a quantitative question, the ontology (the area selected) will be address through an objective understanding, so outside the individual.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In quantitative research the approach to the study is to use methods to be as objective as is possible. Factual</a:t>
            </a:r>
          </a:p>
          <a:p>
            <a:r>
              <a:rPr lang="en-GB" dirty="0"/>
              <a:t>In that case, the epistemology will be referred to as positivist. As positivists believe that the best way to observe the world is through objective methods.</a:t>
            </a:r>
          </a:p>
          <a:p>
            <a:r>
              <a:rPr lang="en-GB" dirty="0"/>
              <a:t>That means the research captured is quantifiable, it has a measure, that is real and known.</a:t>
            </a:r>
          </a:p>
        </p:txBody>
      </p:sp>
      <p:sp>
        <p:nvSpPr>
          <p:cNvPr id="4" name="Slide Number Placeholder 3"/>
          <p:cNvSpPr>
            <a:spLocks noGrp="1"/>
          </p:cNvSpPr>
          <p:nvPr>
            <p:ph type="sldNum" sz="quarter" idx="5"/>
          </p:nvPr>
        </p:nvSpPr>
        <p:spPr/>
        <p:txBody>
          <a:bodyPr/>
          <a:lstStyle/>
          <a:p>
            <a:fld id="{D48E5653-4D65-4478-8C5B-CDD9CA476801}" type="slidenum">
              <a:rPr lang="en-GB" smtClean="0"/>
              <a:t>3</a:t>
            </a:fld>
            <a:endParaRPr lang="en-GB"/>
          </a:p>
        </p:txBody>
      </p:sp>
    </p:spTree>
    <p:extLst>
      <p:ext uri="{BB962C8B-B14F-4D97-AF65-F5344CB8AC3E}">
        <p14:creationId xmlns:p14="http://schemas.microsoft.com/office/powerpoint/2010/main" val="25895470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Epistemology - Realists they tend to have a positivist approach – where they </a:t>
            </a:r>
            <a:r>
              <a:rPr lang="en-GB" sz="1200" dirty="0">
                <a:sym typeface="Wingdings" panose="05000000000000000000" pitchFamily="2" charset="2"/>
              </a:rPr>
              <a:t>tend to gather quantitative sources of data. Gather known data.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ym typeface="Wingdings" panose="05000000000000000000" pitchFamily="2" charset="2"/>
              </a:rPr>
              <a:t>Not simulating an experiment and generating random data.</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ym typeface="Wingdings" panose="05000000000000000000" pitchFamily="2" charset="2"/>
              </a:rPr>
              <a:t>Quantitative researchers are concerned with providing an accurate picture of the situation, through capturing data and using analysis tools to explore the data.</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ym typeface="Wingdings" panose="05000000000000000000" pitchFamily="2" charset="2"/>
              </a:rPr>
              <a:t>Deductive is where the researcher is testing theory. Whereas inductive is where the researcher is generating theory.</a:t>
            </a:r>
          </a:p>
          <a:p>
            <a:r>
              <a:rPr lang="en-GB" dirty="0"/>
              <a:t>Data sources include</a:t>
            </a:r>
          </a:p>
          <a:p>
            <a:pPr lvl="1"/>
            <a:r>
              <a:rPr lang="en-GB" dirty="0"/>
              <a:t>Surveys where there are a large number of respondents (</a:t>
            </a:r>
            <a:r>
              <a:rPr lang="en-GB" dirty="0" err="1"/>
              <a:t>esp</a:t>
            </a:r>
            <a:r>
              <a:rPr lang="en-GB" dirty="0"/>
              <a:t> where you have used a Likert scale) </a:t>
            </a:r>
          </a:p>
          <a:p>
            <a:pPr lvl="1"/>
            <a:r>
              <a:rPr lang="en-GB" dirty="0"/>
              <a:t>Observations (counts of numbers and/or coding data into numbers)</a:t>
            </a:r>
          </a:p>
          <a:p>
            <a:pPr lvl="1"/>
            <a:r>
              <a:rPr lang="en-GB" dirty="0"/>
              <a:t>Secondary data (government data; GCSE scores, DVLA data  etc)</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endParaRPr lang="en-GB" dirty="0"/>
          </a:p>
        </p:txBody>
      </p:sp>
      <p:sp>
        <p:nvSpPr>
          <p:cNvPr id="4" name="Slide Number Placeholder 3"/>
          <p:cNvSpPr>
            <a:spLocks noGrp="1"/>
          </p:cNvSpPr>
          <p:nvPr>
            <p:ph type="sldNum" sz="quarter" idx="5"/>
          </p:nvPr>
        </p:nvSpPr>
        <p:spPr/>
        <p:txBody>
          <a:bodyPr/>
          <a:lstStyle/>
          <a:p>
            <a:fld id="{D48E5653-4D65-4478-8C5B-CDD9CA476801}" type="slidenum">
              <a:rPr lang="en-GB" smtClean="0"/>
              <a:t>4</a:t>
            </a:fld>
            <a:endParaRPr lang="en-GB"/>
          </a:p>
        </p:txBody>
      </p:sp>
    </p:spTree>
    <p:extLst>
      <p:ext uri="{BB962C8B-B14F-4D97-AF65-F5344CB8AC3E}">
        <p14:creationId xmlns:p14="http://schemas.microsoft.com/office/powerpoint/2010/main" val="4492934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Causality – too much detail to explore on this module, but with why questions, why does that happen, suggests cause and effect, what causes what, and what effects result form those actions – so tests have to be designed to test for confounding factors – all the possible factors that may effect an outcome and determine which are actually associated with the problem.  Scientists often engage in this type of positivism, say an archaeologist – design the experiment (the dig), expose the elements ( find stuff of interest), they need to clean it, so they are disturbing the find, and have an affect on the object being studies.  So the experiment has to be carefully designed to minimise research effect on the study.</a:t>
            </a:r>
          </a:p>
        </p:txBody>
      </p:sp>
      <p:sp>
        <p:nvSpPr>
          <p:cNvPr id="4" name="Slide Number Placeholder 3"/>
          <p:cNvSpPr>
            <a:spLocks noGrp="1"/>
          </p:cNvSpPr>
          <p:nvPr>
            <p:ph type="sldNum" sz="quarter" idx="5"/>
          </p:nvPr>
        </p:nvSpPr>
        <p:spPr/>
        <p:txBody>
          <a:bodyPr/>
          <a:lstStyle/>
          <a:p>
            <a:fld id="{D48E5653-4D65-4478-8C5B-CDD9CA476801}" type="slidenum">
              <a:rPr lang="en-GB" smtClean="0"/>
              <a:t>6</a:t>
            </a:fld>
            <a:endParaRPr lang="en-GB"/>
          </a:p>
        </p:txBody>
      </p:sp>
    </p:spTree>
    <p:extLst>
      <p:ext uri="{BB962C8B-B14F-4D97-AF65-F5344CB8AC3E}">
        <p14:creationId xmlns:p14="http://schemas.microsoft.com/office/powerpoint/2010/main" val="30386610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is quantitative research so important? Basically data is captured in lots of different ways i.e. Gov agencies capturing data (NHS data, health data, Road traffic data, social media node link data for </a:t>
            </a:r>
            <a:r>
              <a:rPr lang="en-GB" dirty="0" err="1"/>
              <a:t>marketing,,,,,,,etc</a:t>
            </a:r>
            <a:r>
              <a:rPr lang="en-GB" dirty="0"/>
              <a:t>) Because so much data can be captured it is important to convert the numbers into meaningful visual outputs.</a:t>
            </a:r>
          </a:p>
          <a:p>
            <a:r>
              <a:rPr lang="en-GB" dirty="0"/>
              <a:t>Well this is a visualisation</a:t>
            </a:r>
            <a:r>
              <a:rPr lang="en-GB" baseline="0" dirty="0"/>
              <a:t> of locations where car crashes have occurred. Note how the shapes of Scotland (left) and Wales (right) form with the data points.  You can do with in Excel (</a:t>
            </a:r>
            <a:r>
              <a:rPr lang="en-GB" baseline="0" dirty="0" err="1"/>
              <a:t>Powermap</a:t>
            </a:r>
            <a:r>
              <a:rPr lang="en-GB" baseline="0" dirty="0"/>
              <a:t>), as long  as you can include a geographical reference with your datapoint it can be explored on a map.   Who might be interested in viewing this type of visual output?  Think of insurance companies!</a:t>
            </a:r>
            <a:endParaRPr lang="en-GB" dirty="0"/>
          </a:p>
          <a:p>
            <a:endParaRPr lang="en-GB" dirty="0"/>
          </a:p>
          <a:p>
            <a:r>
              <a:rPr lang="en-GB" dirty="0"/>
              <a:t>Source: http://data.gov.uk/dataset/road-accidents-safety-data</a:t>
            </a:r>
          </a:p>
          <a:p>
            <a:endParaRPr lang="en-GB" dirty="0"/>
          </a:p>
          <a:p>
            <a:r>
              <a:rPr lang="en-GB" dirty="0"/>
              <a:t>In quantitative research it is vital to report the findings in interesting and useful ways.  For </a:t>
            </a:r>
            <a:r>
              <a:rPr lang="en-GB" dirty="0" err="1"/>
              <a:t>e.g</a:t>
            </a:r>
            <a:r>
              <a:rPr lang="en-GB" dirty="0"/>
              <a:t> here the data is clearly useful where linked to a geographics reference.  In Excel it is possible now to view data with geocodes, and that really bring a finding to life, people understand better when they see a visual representation of the data.</a:t>
            </a:r>
          </a:p>
        </p:txBody>
      </p:sp>
      <p:sp>
        <p:nvSpPr>
          <p:cNvPr id="4" name="Slide Number Placeholder 3"/>
          <p:cNvSpPr>
            <a:spLocks noGrp="1"/>
          </p:cNvSpPr>
          <p:nvPr>
            <p:ph type="sldNum" sz="quarter" idx="10"/>
          </p:nvPr>
        </p:nvSpPr>
        <p:spPr/>
        <p:txBody>
          <a:bodyPr/>
          <a:lstStyle/>
          <a:p>
            <a:fld id="{762A5171-AF1E-42F1-AAEE-599ACE140F58}" type="slidenum">
              <a:rPr lang="en-GB" smtClean="0"/>
              <a:t>7</a:t>
            </a:fld>
            <a:endParaRPr lang="en-GB"/>
          </a:p>
        </p:txBody>
      </p:sp>
    </p:spTree>
    <p:extLst>
      <p:ext uri="{BB962C8B-B14F-4D97-AF65-F5344CB8AC3E}">
        <p14:creationId xmlns:p14="http://schemas.microsoft.com/office/powerpoint/2010/main" val="16946579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important how you phrase the question.</a:t>
            </a:r>
          </a:p>
          <a:p>
            <a:r>
              <a:rPr lang="en-GB" dirty="0"/>
              <a:t>Not dreamy, detached being the researcher does not interfere with the situation.  </a:t>
            </a:r>
          </a:p>
          <a:p>
            <a:r>
              <a:rPr lang="en-GB" dirty="0"/>
              <a:t>i.e. a researcher creates a questionnaire and uploads for participants to complete independent of researcher input.</a:t>
            </a:r>
          </a:p>
        </p:txBody>
      </p:sp>
      <p:sp>
        <p:nvSpPr>
          <p:cNvPr id="4" name="Slide Number Placeholder 3"/>
          <p:cNvSpPr>
            <a:spLocks noGrp="1"/>
          </p:cNvSpPr>
          <p:nvPr>
            <p:ph type="sldNum" sz="quarter" idx="5"/>
          </p:nvPr>
        </p:nvSpPr>
        <p:spPr/>
        <p:txBody>
          <a:bodyPr/>
          <a:lstStyle/>
          <a:p>
            <a:fld id="{D48E5653-4D65-4478-8C5B-CDD9CA476801}" type="slidenum">
              <a:rPr lang="en-GB" smtClean="0"/>
              <a:t>8</a:t>
            </a:fld>
            <a:endParaRPr lang="en-GB"/>
          </a:p>
        </p:txBody>
      </p:sp>
    </p:spTree>
    <p:extLst>
      <p:ext uri="{BB962C8B-B14F-4D97-AF65-F5344CB8AC3E}">
        <p14:creationId xmlns:p14="http://schemas.microsoft.com/office/powerpoint/2010/main" val="29587678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2"/>
          <p:cNvSpPr>
            <a:spLocks noGrp="1" noRot="1" noChangeAspect="1" noChangeArrowheads="1" noTextEdit="1"/>
          </p:cNvSpPr>
          <p:nvPr>
            <p:ph type="sldImg"/>
          </p:nvPr>
        </p:nvSpPr>
        <p:spPr>
          <a:xfrm>
            <a:off x="1144588" y="687388"/>
            <a:ext cx="4568825" cy="3425825"/>
          </a:xfrm>
          <a:solidFill>
            <a:srgbClr val="FFFFFF"/>
          </a:solidFill>
          <a:ln w="12700" cap="flat"/>
        </p:spPr>
      </p:sp>
      <p:sp>
        <p:nvSpPr>
          <p:cNvPr id="20482" name="Rectangle 3"/>
          <p:cNvSpPr>
            <a:spLocks noGrp="1" noChangeArrowheads="1"/>
          </p:cNvSpPr>
          <p:nvPr>
            <p:ph type="body" idx="1"/>
          </p:nvPr>
        </p:nvSpPr>
        <p:spPr>
          <a:xfrm>
            <a:off x="914400" y="4343400"/>
            <a:ext cx="5029200" cy="4114800"/>
          </a:xfrm>
          <a:noFill/>
        </p:spPr>
        <p:txBody>
          <a:bodyPr lIns="92075" tIns="46038" rIns="92075" bIns="46038"/>
          <a:lstStyle/>
          <a:p>
            <a:pPr eaLnBrk="1" hangingPunct="1"/>
            <a:r>
              <a:rPr lang="en-US" dirty="0"/>
              <a:t>Kay questions will be designed to count / measure something </a:t>
            </a:r>
          </a:p>
          <a:p>
            <a:pPr eaLnBrk="1" hangingPunct="1"/>
            <a:r>
              <a:rPr lang="en-GB" sz="1200" dirty="0">
                <a:solidFill>
                  <a:srgbClr val="FFFF00"/>
                </a:solidFill>
              </a:rPr>
              <a:t>How much, how many, how prevalent?</a:t>
            </a:r>
            <a:endParaRPr lang="en-US" sz="1200" dirty="0">
              <a:solidFill>
                <a:srgbClr val="FFFF00"/>
              </a:solidFill>
            </a:endParaRPr>
          </a:p>
          <a:p>
            <a:pPr eaLnBrk="1" hangingPunct="1"/>
            <a:r>
              <a:rPr lang="en-US" sz="1200" dirty="0">
                <a:solidFill>
                  <a:srgbClr val="FFFF00"/>
                </a:solidFill>
              </a:rPr>
              <a:t>A variable – is an attribute on an object – a concept that can vary. We will talk more about this next week.</a:t>
            </a:r>
          </a:p>
          <a:p>
            <a:pPr eaLnBrk="1" hangingPunct="1"/>
            <a:endParaRPr lang="en-US" dirty="0"/>
          </a:p>
        </p:txBody>
      </p:sp>
    </p:spTree>
    <p:extLst>
      <p:ext uri="{BB962C8B-B14F-4D97-AF65-F5344CB8AC3E}">
        <p14:creationId xmlns:p14="http://schemas.microsoft.com/office/powerpoint/2010/main" val="35605414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1C21E79-C92A-435A-8C57-E0F8C410B2AE}" type="slidenum">
              <a:rPr lang="en-GB" altLang="en-US"/>
              <a:pPr/>
              <a:t>10</a:t>
            </a:fld>
            <a:endParaRPr lang="en-GB" altLang="en-US"/>
          </a:p>
        </p:txBody>
      </p:sp>
      <p:sp>
        <p:nvSpPr>
          <p:cNvPr id="14339" name="Rectangle 2"/>
          <p:cNvSpPr>
            <a:spLocks noGrp="1" noRot="1" noChangeAspect="1" noChangeArrowheads="1" noTextEdit="1"/>
          </p:cNvSpPr>
          <p:nvPr>
            <p:ph type="sldImg"/>
          </p:nvPr>
        </p:nvSpPr>
        <p:spPr>
          <a:ln/>
        </p:spPr>
      </p:sp>
      <p:sp>
        <p:nvSpPr>
          <p:cNvPr id="14340" name="Rectangle 3"/>
          <p:cNvSpPr>
            <a:spLocks noGrp="1" noChangeArrowheads="1"/>
          </p:cNvSpPr>
          <p:nvPr>
            <p:ph type="body" idx="1"/>
          </p:nvPr>
        </p:nvSpPr>
        <p:spPr>
          <a:noFill/>
        </p:spPr>
        <p:txBody>
          <a:bodyPr/>
          <a:lstStyle/>
          <a:p>
            <a:pPr eaLnBrk="1" hangingPunct="1"/>
            <a:r>
              <a:rPr lang="en-GB" altLang="en-US" dirty="0"/>
              <a:t>We can see how research questions could be distinguished by </a:t>
            </a:r>
          </a:p>
          <a:p>
            <a:pPr eaLnBrk="1" hangingPunct="1">
              <a:buFontTx/>
              <a:buChar char="•"/>
            </a:pPr>
            <a:r>
              <a:rPr lang="en-GB" altLang="en-US" dirty="0"/>
              <a:t> what they ask</a:t>
            </a:r>
          </a:p>
          <a:p>
            <a:pPr eaLnBrk="1" hangingPunct="1">
              <a:buFontTx/>
              <a:buChar char="•"/>
            </a:pPr>
            <a:r>
              <a:rPr lang="en-GB" altLang="en-US" dirty="0"/>
              <a:t> the product they lead to, and</a:t>
            </a:r>
          </a:p>
          <a:p>
            <a:pPr eaLnBrk="1" hangingPunct="1">
              <a:buFontTx/>
              <a:buChar char="•"/>
            </a:pPr>
            <a:r>
              <a:rPr lang="en-GB" altLang="en-US" dirty="0"/>
              <a:t> their purpose in relation to theory.</a:t>
            </a:r>
          </a:p>
          <a:p>
            <a:pPr eaLnBrk="1" hangingPunct="1"/>
            <a:r>
              <a:rPr lang="en-GB" altLang="en-US" dirty="0"/>
              <a:t>Some questions appear to seek descriptions, with or without comparisons.</a:t>
            </a:r>
          </a:p>
          <a:p>
            <a:pPr eaLnBrk="1" hangingPunct="1"/>
            <a:r>
              <a:rPr lang="en-GB" altLang="en-US" dirty="0"/>
              <a:t>Other questions are specific in asking how important or salient something is – a measure of something.</a:t>
            </a:r>
          </a:p>
          <a:p>
            <a:pPr eaLnBrk="1" hangingPunct="1"/>
            <a:r>
              <a:rPr lang="en-GB" altLang="en-US" dirty="0"/>
              <a:t>Others ask about relationships. Is something associated or related to something else.</a:t>
            </a:r>
          </a:p>
          <a:p>
            <a:pPr eaLnBrk="1" hangingPunct="1"/>
            <a:r>
              <a:rPr lang="en-GB" altLang="en-US" dirty="0"/>
              <a:t>Another way of distinguishing types of research questions is whether they seek to:</a:t>
            </a:r>
          </a:p>
          <a:p>
            <a:pPr eaLnBrk="1" hangingPunct="1">
              <a:buFontTx/>
              <a:buChar char="•"/>
            </a:pPr>
            <a:r>
              <a:rPr lang="en-GB" altLang="en-US" dirty="0"/>
              <a:t> generate</a:t>
            </a:r>
          </a:p>
          <a:p>
            <a:pPr eaLnBrk="1" hangingPunct="1">
              <a:buFontTx/>
              <a:buChar char="•"/>
            </a:pPr>
            <a:r>
              <a:rPr lang="en-GB" altLang="en-US" dirty="0"/>
              <a:t> explore, or </a:t>
            </a:r>
          </a:p>
          <a:p>
            <a:pPr eaLnBrk="1" hangingPunct="1">
              <a:buFontTx/>
              <a:buChar char="•"/>
            </a:pPr>
            <a:r>
              <a:rPr lang="en-GB" altLang="en-US" dirty="0"/>
              <a:t> text a theory</a:t>
            </a:r>
          </a:p>
          <a:p>
            <a:pPr eaLnBrk="1" hangingPunct="1"/>
            <a:r>
              <a:rPr lang="en-GB" altLang="en-US" dirty="0"/>
              <a:t>Quantitative research does seek to measure… and may also do much more</a:t>
            </a:r>
          </a:p>
          <a:p>
            <a:pPr eaLnBrk="1" hangingPunct="1"/>
            <a:r>
              <a:rPr lang="en-GB" altLang="en-US" dirty="0"/>
              <a:t>There is also mixed methods research which is both qualitative and quantitative.</a:t>
            </a:r>
          </a:p>
          <a:p>
            <a:pPr eaLnBrk="1" hangingPunct="1">
              <a:buFontTx/>
              <a:buChar char="•"/>
            </a:pPr>
            <a:endParaRPr lang="en-GB" altLang="en-US" dirty="0"/>
          </a:p>
        </p:txBody>
      </p:sp>
    </p:spTree>
    <p:extLst>
      <p:ext uri="{BB962C8B-B14F-4D97-AF65-F5344CB8AC3E}">
        <p14:creationId xmlns:p14="http://schemas.microsoft.com/office/powerpoint/2010/main" val="5229678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3EDFD74-86F8-47F0-8BE0-9F4C9DE3614F}" type="slidenum">
              <a:rPr lang="en-GB" altLang="en-US"/>
              <a:pPr/>
              <a:t>11</a:t>
            </a:fld>
            <a:endParaRPr lang="en-GB" altLang="en-US"/>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p:spPr>
        <p:txBody>
          <a:bodyPr/>
          <a:lstStyle/>
          <a:p>
            <a:pPr eaLnBrk="1" hangingPunct="1"/>
            <a:r>
              <a:rPr lang="en-GB" altLang="en-US" dirty="0"/>
              <a:t>To explore theory, that are neither exclusively qualitative, nor exclusively quantitative, and ask all these questions.</a:t>
            </a:r>
          </a:p>
        </p:txBody>
      </p:sp>
    </p:spTree>
    <p:extLst>
      <p:ext uri="{BB962C8B-B14F-4D97-AF65-F5344CB8AC3E}">
        <p14:creationId xmlns:p14="http://schemas.microsoft.com/office/powerpoint/2010/main" val="27934711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2"/>
          <p:cNvSpPr>
            <a:spLocks noGrp="1" noRot="1" noChangeAspect="1" noChangeArrowheads="1" noTextEdit="1"/>
          </p:cNvSpPr>
          <p:nvPr>
            <p:ph type="sldImg"/>
          </p:nvPr>
        </p:nvSpPr>
        <p:spPr>
          <a:xfrm>
            <a:off x="1144588" y="687388"/>
            <a:ext cx="4568825" cy="3425825"/>
          </a:xfrm>
          <a:solidFill>
            <a:srgbClr val="FFFFFF"/>
          </a:solidFill>
          <a:ln w="12700" cap="flat"/>
        </p:spPr>
      </p:sp>
      <p:sp>
        <p:nvSpPr>
          <p:cNvPr id="26626" name="Rectangle 3"/>
          <p:cNvSpPr>
            <a:spLocks noGrp="1" noChangeArrowheads="1"/>
          </p:cNvSpPr>
          <p:nvPr>
            <p:ph type="body" idx="1"/>
          </p:nvPr>
        </p:nvSpPr>
        <p:spPr>
          <a:xfrm>
            <a:off x="914400" y="4343400"/>
            <a:ext cx="5029200" cy="4114800"/>
          </a:xfrm>
          <a:noFill/>
        </p:spPr>
        <p:txBody>
          <a:bodyPr lIns="92075" tIns="46038" rIns="92075" bIns="46038"/>
          <a:lstStyle/>
          <a:p>
            <a:pPr eaLnBrk="1" hangingPunct="1"/>
            <a:endParaRPr lang="en-US"/>
          </a:p>
        </p:txBody>
      </p:sp>
    </p:spTree>
    <p:extLst>
      <p:ext uri="{BB962C8B-B14F-4D97-AF65-F5344CB8AC3E}">
        <p14:creationId xmlns:p14="http://schemas.microsoft.com/office/powerpoint/2010/main" val="22101385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2"/>
          <p:cNvSpPr>
            <a:spLocks noGrp="1" noRot="1" noChangeAspect="1" noChangeArrowheads="1" noTextEdit="1"/>
          </p:cNvSpPr>
          <p:nvPr>
            <p:ph type="sldImg"/>
          </p:nvPr>
        </p:nvSpPr>
        <p:spPr>
          <a:xfrm>
            <a:off x="1144588" y="687388"/>
            <a:ext cx="4568825" cy="3425825"/>
          </a:xfrm>
          <a:solidFill>
            <a:srgbClr val="FFFFFF"/>
          </a:solidFill>
          <a:ln w="12700" cap="flat"/>
        </p:spPr>
      </p:sp>
      <p:sp>
        <p:nvSpPr>
          <p:cNvPr id="28674" name="Rectangle 3"/>
          <p:cNvSpPr>
            <a:spLocks noGrp="1" noChangeArrowheads="1"/>
          </p:cNvSpPr>
          <p:nvPr>
            <p:ph type="body" idx="1"/>
          </p:nvPr>
        </p:nvSpPr>
        <p:spPr>
          <a:xfrm>
            <a:off x="914400" y="4343400"/>
            <a:ext cx="5029200" cy="4114800"/>
          </a:xfrm>
          <a:noFill/>
        </p:spPr>
        <p:txBody>
          <a:bodyPr lIns="92075" tIns="46038" rIns="92075" bIns="46038"/>
          <a:lstStyle/>
          <a:p>
            <a:pPr eaLnBrk="1" hangingPunct="1"/>
            <a:r>
              <a:rPr lang="en-US" dirty="0"/>
              <a:t>In your second assignment you will create a small sale online survey and capture participant responses once, and take tat into Excel / SPSS for analysis.</a:t>
            </a:r>
          </a:p>
          <a:p>
            <a:pPr eaLnBrk="1" hangingPunct="1"/>
            <a:r>
              <a:rPr lang="en-US" dirty="0"/>
              <a:t>Exploratory and Explanatory: participant responded to a Q – the researcher is able to capture the data and explore and explain the reason for certain social phenomenon</a:t>
            </a:r>
            <a:endParaRPr lang="en-GB" dirty="0"/>
          </a:p>
        </p:txBody>
      </p:sp>
    </p:spTree>
    <p:extLst>
      <p:ext uri="{BB962C8B-B14F-4D97-AF65-F5344CB8AC3E}">
        <p14:creationId xmlns:p14="http://schemas.microsoft.com/office/powerpoint/2010/main" val="23187149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2"/>
          <p:cNvSpPr>
            <a:spLocks noGrp="1" noRot="1" noChangeAspect="1" noChangeArrowheads="1" noTextEdit="1"/>
          </p:cNvSpPr>
          <p:nvPr>
            <p:ph type="sldImg"/>
          </p:nvPr>
        </p:nvSpPr>
        <p:spPr>
          <a:xfrm>
            <a:off x="1144588" y="687388"/>
            <a:ext cx="4568825" cy="3425825"/>
          </a:xfrm>
          <a:solidFill>
            <a:srgbClr val="FFFFFF"/>
          </a:solidFill>
          <a:ln w="12700" cap="flat"/>
        </p:spPr>
      </p:sp>
      <p:sp>
        <p:nvSpPr>
          <p:cNvPr id="30722" name="Rectangle 3"/>
          <p:cNvSpPr>
            <a:spLocks noGrp="1" noChangeArrowheads="1"/>
          </p:cNvSpPr>
          <p:nvPr>
            <p:ph type="body" idx="1"/>
          </p:nvPr>
        </p:nvSpPr>
        <p:spPr>
          <a:xfrm>
            <a:off x="914400" y="4343400"/>
            <a:ext cx="5029200" cy="4114800"/>
          </a:xfrm>
          <a:noFill/>
        </p:spPr>
        <p:txBody>
          <a:bodyPr lIns="92075" tIns="46038" rIns="92075" bIns="46038"/>
          <a:lstStyle/>
          <a:p>
            <a:pPr eaLnBrk="1" hangingPunct="1"/>
            <a:endParaRPr lang="en-US"/>
          </a:p>
        </p:txBody>
      </p:sp>
    </p:spTree>
    <p:extLst>
      <p:ext uri="{BB962C8B-B14F-4D97-AF65-F5344CB8AC3E}">
        <p14:creationId xmlns:p14="http://schemas.microsoft.com/office/powerpoint/2010/main" val="34422799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2"/>
          <p:cNvSpPr>
            <a:spLocks noGrp="1" noRot="1" noChangeAspect="1" noChangeArrowheads="1" noTextEdit="1"/>
          </p:cNvSpPr>
          <p:nvPr>
            <p:ph type="sldImg"/>
          </p:nvPr>
        </p:nvSpPr>
        <p:spPr>
          <a:xfrm>
            <a:off x="1144588" y="687388"/>
            <a:ext cx="4568825" cy="3425825"/>
          </a:xfrm>
          <a:solidFill>
            <a:srgbClr val="FFFFFF"/>
          </a:solidFill>
          <a:ln w="12700" cap="flat"/>
        </p:spPr>
      </p:sp>
      <p:sp>
        <p:nvSpPr>
          <p:cNvPr id="32770" name="Rectangle 3"/>
          <p:cNvSpPr>
            <a:spLocks noGrp="1" noChangeArrowheads="1"/>
          </p:cNvSpPr>
          <p:nvPr>
            <p:ph type="body" idx="1"/>
          </p:nvPr>
        </p:nvSpPr>
        <p:spPr>
          <a:xfrm>
            <a:off x="914400" y="4343400"/>
            <a:ext cx="5029200" cy="4114800"/>
          </a:xfrm>
          <a:noFill/>
        </p:spPr>
        <p:txBody>
          <a:bodyPr lIns="92075" tIns="46038" rIns="92075" bIns="46038"/>
          <a:lstStyle/>
          <a:p>
            <a:pPr eaLnBrk="1" hangingPunct="1"/>
            <a:r>
              <a:rPr lang="en-GB" dirty="0"/>
              <a:t>Correlations – trying to measure relationships</a:t>
            </a:r>
          </a:p>
        </p:txBody>
      </p:sp>
    </p:spTree>
    <p:extLst>
      <p:ext uri="{BB962C8B-B14F-4D97-AF65-F5344CB8AC3E}">
        <p14:creationId xmlns:p14="http://schemas.microsoft.com/office/powerpoint/2010/main" val="8327787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2"/>
          <p:cNvSpPr>
            <a:spLocks noGrp="1" noRot="1" noChangeAspect="1" noChangeArrowheads="1" noTextEdit="1"/>
          </p:cNvSpPr>
          <p:nvPr>
            <p:ph type="sldImg"/>
          </p:nvPr>
        </p:nvSpPr>
        <p:spPr>
          <a:xfrm>
            <a:off x="1144588" y="687388"/>
            <a:ext cx="4568825" cy="3425825"/>
          </a:xfrm>
          <a:solidFill>
            <a:srgbClr val="FFFFFF"/>
          </a:solidFill>
          <a:ln w="12700" cap="flat"/>
        </p:spPr>
      </p:sp>
      <p:sp>
        <p:nvSpPr>
          <p:cNvPr id="34818" name="Rectangle 3"/>
          <p:cNvSpPr>
            <a:spLocks noGrp="1" noChangeArrowheads="1"/>
          </p:cNvSpPr>
          <p:nvPr>
            <p:ph type="body" idx="1"/>
          </p:nvPr>
        </p:nvSpPr>
        <p:spPr>
          <a:xfrm>
            <a:off x="914400" y="4343400"/>
            <a:ext cx="5029200" cy="4114800"/>
          </a:xfrm>
          <a:noFill/>
        </p:spPr>
        <p:txBody>
          <a:bodyPr lIns="92075" tIns="46038" rIns="92075" bIns="46038"/>
          <a:lstStyle/>
          <a:p>
            <a:pPr eaLnBrk="1" hangingPunct="1"/>
            <a:r>
              <a:rPr lang="en-GB" sz="1200" dirty="0"/>
              <a:t>Natural science undertake many studies to address causality .</a:t>
            </a:r>
          </a:p>
          <a:p>
            <a:pPr eaLnBrk="1" hangingPunct="1"/>
            <a:r>
              <a:rPr lang="en-GB" sz="1200" dirty="0"/>
              <a:t>e.g. A H </a:t>
            </a:r>
            <a:r>
              <a:rPr lang="en-GB" sz="1200" dirty="0" err="1"/>
              <a:t>Morice</a:t>
            </a:r>
            <a:r>
              <a:rPr lang="en-GB" sz="1200" dirty="0"/>
              <a:t> (2020)”T</a:t>
            </a:r>
            <a:r>
              <a:rPr lang="en-GB" b="0" i="0" dirty="0">
                <a:solidFill>
                  <a:srgbClr val="4D5156"/>
                </a:solidFill>
                <a:effectLst/>
                <a:latin typeface="arial" panose="020B0604020202020204" pitchFamily="34" charset="0"/>
              </a:rPr>
              <a:t>he current fall in the rate of </a:t>
            </a:r>
            <a:r>
              <a:rPr lang="en-GB" b="1" i="0" dirty="0">
                <a:solidFill>
                  <a:srgbClr val="5F6368"/>
                </a:solidFill>
                <a:effectLst/>
                <a:latin typeface="arial" panose="020B0604020202020204" pitchFamily="34" charset="0"/>
              </a:rPr>
              <a:t>COVID-19</a:t>
            </a:r>
            <a:r>
              <a:rPr lang="en-GB" b="0" i="0" dirty="0">
                <a:solidFill>
                  <a:srgbClr val="4D5156"/>
                </a:solidFill>
                <a:effectLst/>
                <a:latin typeface="arial" panose="020B0604020202020204" pitchFamily="34" charset="0"/>
              </a:rPr>
              <a:t> related mortality is a consequence of lockdown; but is it?” What is influencing the rate of change?</a:t>
            </a:r>
            <a:endParaRPr lang="en-GB" sz="1200" dirty="0"/>
          </a:p>
          <a:p>
            <a:pPr eaLnBrk="1" hangingPunct="1"/>
            <a:r>
              <a:rPr lang="en-GB" sz="1200" dirty="0"/>
              <a:t>Quasi-experimental designs – is an </a:t>
            </a:r>
            <a:r>
              <a:rPr lang="en-GB" b="0" i="0" dirty="0">
                <a:solidFill>
                  <a:srgbClr val="4D5156"/>
                </a:solidFill>
                <a:effectLst/>
                <a:latin typeface="arial" panose="020B0604020202020204" pitchFamily="34" charset="0"/>
              </a:rPr>
              <a:t>attempts to establish a cause-and-effect relationships  in social sciences – not randomising a sample under study.</a:t>
            </a:r>
            <a:endParaRPr lang="en-US" dirty="0"/>
          </a:p>
        </p:txBody>
      </p:sp>
    </p:spTree>
    <p:extLst>
      <p:ext uri="{BB962C8B-B14F-4D97-AF65-F5344CB8AC3E}">
        <p14:creationId xmlns:p14="http://schemas.microsoft.com/office/powerpoint/2010/main" val="666411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Probability sampling </a:t>
            </a:r>
            <a:r>
              <a:rPr lang="en-GB" dirty="0"/>
              <a:t>– every individual has a chance at being selected there are a few different choices – therefore can generalise from the results, should be able to replicate the study.</a:t>
            </a:r>
          </a:p>
          <a:p>
            <a:r>
              <a:rPr lang="en-GB" b="1" dirty="0"/>
              <a:t>Random</a:t>
            </a:r>
            <a:r>
              <a:rPr lang="en-GB" dirty="0"/>
              <a:t> samples – say in a company you have 50 employees, assign a number to each employee, ay you want to select 10 employees –</a:t>
            </a:r>
          </a:p>
          <a:p>
            <a:r>
              <a:rPr lang="en-GB" dirty="0"/>
              <a:t>Pick out the 10 separately from the sample from that set, so each employee had an equal chance of being selected.</a:t>
            </a:r>
          </a:p>
          <a:p>
            <a:endParaRPr lang="en-GB" dirty="0"/>
          </a:p>
          <a:p>
            <a:r>
              <a:rPr lang="en-GB" b="1" dirty="0"/>
              <a:t>Stratified</a:t>
            </a:r>
            <a:r>
              <a:rPr lang="en-GB" dirty="0"/>
              <a:t> – divide population into sub-groups – strata – e.g. (groups could be based on </a:t>
            </a:r>
            <a:r>
              <a:rPr lang="en-GB" b="0" i="0" dirty="0">
                <a:solidFill>
                  <a:srgbClr val="0D405F"/>
                </a:solidFill>
                <a:effectLst/>
                <a:latin typeface="Noto Sans"/>
              </a:rPr>
              <a:t>gender, age range, income bracket, job role, hobbies)</a:t>
            </a:r>
          </a:p>
          <a:p>
            <a:endParaRPr lang="en-GB" b="0" i="0" dirty="0">
              <a:solidFill>
                <a:srgbClr val="0D405F"/>
              </a:solidFill>
              <a:effectLst/>
              <a:latin typeface="Noto Sans"/>
            </a:endParaRPr>
          </a:p>
          <a:p>
            <a:r>
              <a:rPr lang="en-GB" b="1" i="0" dirty="0">
                <a:solidFill>
                  <a:srgbClr val="0D405F"/>
                </a:solidFill>
                <a:effectLst/>
                <a:latin typeface="Noto Sans"/>
              </a:rPr>
              <a:t>Systematic</a:t>
            </a:r>
            <a:r>
              <a:rPr lang="en-GB" b="0" i="0" dirty="0">
                <a:solidFill>
                  <a:srgbClr val="0D405F"/>
                </a:solidFill>
                <a:effectLst/>
                <a:latin typeface="Noto Sans"/>
              </a:rPr>
              <a:t> sampling – similar to random except you decide that out of 50 employees, 10 will be selected at regular intervals , say 5</a:t>
            </a:r>
            <a:r>
              <a:rPr lang="en-GB" b="0" i="0" baseline="30000" dirty="0">
                <a:solidFill>
                  <a:srgbClr val="0D405F"/>
                </a:solidFill>
                <a:effectLst/>
                <a:latin typeface="Noto Sans"/>
              </a:rPr>
              <a:t>th</a:t>
            </a:r>
            <a:r>
              <a:rPr lang="en-GB" b="0" i="0" dirty="0">
                <a:solidFill>
                  <a:srgbClr val="0D405F"/>
                </a:solidFill>
                <a:effectLst/>
                <a:latin typeface="Noto Sans"/>
              </a:rPr>
              <a:t>, 10</a:t>
            </a:r>
            <a:r>
              <a:rPr lang="en-GB" b="0" i="0" baseline="30000" dirty="0">
                <a:solidFill>
                  <a:srgbClr val="0D405F"/>
                </a:solidFill>
                <a:effectLst/>
                <a:latin typeface="Noto Sans"/>
              </a:rPr>
              <a:t>th</a:t>
            </a:r>
            <a:r>
              <a:rPr lang="en-GB" b="0" i="0" dirty="0">
                <a:solidFill>
                  <a:srgbClr val="0D405F"/>
                </a:solidFill>
                <a:effectLst/>
                <a:latin typeface="Noto Sans"/>
              </a:rPr>
              <a:t>, 15</a:t>
            </a:r>
            <a:r>
              <a:rPr lang="en-GB" b="0" i="0" baseline="30000" dirty="0">
                <a:solidFill>
                  <a:srgbClr val="0D405F"/>
                </a:solidFill>
                <a:effectLst/>
                <a:latin typeface="Noto Sans"/>
              </a:rPr>
              <a:t>th</a:t>
            </a:r>
            <a:r>
              <a:rPr lang="en-GB" b="0" i="0" dirty="0">
                <a:solidFill>
                  <a:srgbClr val="0D405F"/>
                </a:solidFill>
                <a:effectLst/>
                <a:latin typeface="Noto Sans"/>
              </a:rPr>
              <a:t>, 20</a:t>
            </a:r>
            <a:r>
              <a:rPr lang="en-GB" b="0" i="0" baseline="30000" dirty="0">
                <a:solidFill>
                  <a:srgbClr val="0D405F"/>
                </a:solidFill>
                <a:effectLst/>
                <a:latin typeface="Noto Sans"/>
              </a:rPr>
              <a:t>th</a:t>
            </a:r>
            <a:r>
              <a:rPr lang="en-GB" b="0" i="0" dirty="0">
                <a:solidFill>
                  <a:srgbClr val="0D405F"/>
                </a:solidFill>
                <a:effectLst/>
                <a:latin typeface="Noto Sans"/>
              </a:rPr>
              <a:t>, 25</a:t>
            </a:r>
            <a:r>
              <a:rPr lang="en-GB" b="0" i="0" baseline="30000" dirty="0">
                <a:solidFill>
                  <a:srgbClr val="0D405F"/>
                </a:solidFill>
                <a:effectLst/>
                <a:latin typeface="Noto Sans"/>
              </a:rPr>
              <a:t>th</a:t>
            </a:r>
            <a:r>
              <a:rPr lang="en-GB" b="0" i="0" dirty="0">
                <a:solidFill>
                  <a:srgbClr val="0D405F"/>
                </a:solidFill>
                <a:effectLst/>
                <a:latin typeface="Noto Sans"/>
              </a:rPr>
              <a:t>, 30</a:t>
            </a:r>
            <a:r>
              <a:rPr lang="en-GB" b="0" i="0" baseline="30000" dirty="0">
                <a:solidFill>
                  <a:srgbClr val="0D405F"/>
                </a:solidFill>
                <a:effectLst/>
                <a:latin typeface="Noto Sans"/>
              </a:rPr>
              <a:t>th</a:t>
            </a:r>
            <a:r>
              <a:rPr lang="en-GB" b="0" i="0" dirty="0">
                <a:solidFill>
                  <a:srgbClr val="0D405F"/>
                </a:solidFill>
                <a:effectLst/>
                <a:latin typeface="Noto Sans"/>
              </a:rPr>
              <a:t>, 35</a:t>
            </a:r>
            <a:r>
              <a:rPr lang="en-GB" b="0" i="0" baseline="30000" dirty="0">
                <a:solidFill>
                  <a:srgbClr val="0D405F"/>
                </a:solidFill>
                <a:effectLst/>
                <a:latin typeface="Noto Sans"/>
              </a:rPr>
              <a:t>th</a:t>
            </a:r>
            <a:r>
              <a:rPr lang="en-GB" b="0" i="0" dirty="0">
                <a:solidFill>
                  <a:srgbClr val="0D405F"/>
                </a:solidFill>
                <a:effectLst/>
                <a:latin typeface="Noto Sans"/>
              </a:rPr>
              <a:t>, 40</a:t>
            </a:r>
            <a:r>
              <a:rPr lang="en-GB" b="0" i="0" baseline="30000" dirty="0">
                <a:solidFill>
                  <a:srgbClr val="0D405F"/>
                </a:solidFill>
                <a:effectLst/>
                <a:latin typeface="Noto Sans"/>
              </a:rPr>
              <a:t>th</a:t>
            </a:r>
            <a:r>
              <a:rPr lang="en-GB" b="0" i="0" dirty="0">
                <a:solidFill>
                  <a:srgbClr val="0D405F"/>
                </a:solidFill>
                <a:effectLst/>
                <a:latin typeface="Noto Sans"/>
              </a:rPr>
              <a:t>, 45</a:t>
            </a:r>
            <a:r>
              <a:rPr lang="en-GB" b="0" i="0" baseline="30000" dirty="0">
                <a:solidFill>
                  <a:srgbClr val="0D405F"/>
                </a:solidFill>
                <a:effectLst/>
                <a:latin typeface="Noto Sans"/>
              </a:rPr>
              <a:t>th</a:t>
            </a:r>
            <a:r>
              <a:rPr lang="en-GB" b="0" i="0" dirty="0">
                <a:solidFill>
                  <a:srgbClr val="0D405F"/>
                </a:solidFill>
                <a:effectLst/>
                <a:latin typeface="Noto Sans"/>
              </a:rPr>
              <a:t> and 50</a:t>
            </a:r>
            <a:r>
              <a:rPr lang="en-GB" b="0" i="0" baseline="30000" dirty="0">
                <a:solidFill>
                  <a:srgbClr val="0D405F"/>
                </a:solidFill>
                <a:effectLst/>
                <a:latin typeface="Noto Sans"/>
              </a:rPr>
              <a:t>th</a:t>
            </a:r>
            <a:endParaRPr lang="en-GB" b="0" i="0" dirty="0">
              <a:solidFill>
                <a:srgbClr val="0D405F"/>
              </a:solidFill>
              <a:effectLst/>
              <a:latin typeface="Noto Sans"/>
            </a:endParaRPr>
          </a:p>
          <a:p>
            <a:endParaRPr lang="en-GB" b="0" i="0" dirty="0">
              <a:solidFill>
                <a:srgbClr val="0D405F"/>
              </a:solidFill>
              <a:effectLst/>
              <a:latin typeface="Noto Sans"/>
            </a:endParaRPr>
          </a:p>
          <a:p>
            <a:r>
              <a:rPr lang="en-GB" b="1" dirty="0"/>
              <a:t>Non-probability sampling  - </a:t>
            </a:r>
            <a:r>
              <a:rPr lang="en-GB" b="0" i="0" dirty="0">
                <a:solidFill>
                  <a:srgbClr val="0D405F"/>
                </a:solidFill>
                <a:effectLst/>
                <a:latin typeface="Noto Sans"/>
              </a:rPr>
              <a:t> every individual is selected based on non-random criteria, and not every individual has a chance of being included.</a:t>
            </a:r>
            <a:endParaRPr lang="en-GB" b="1" dirty="0"/>
          </a:p>
          <a:p>
            <a:pPr algn="l"/>
            <a:r>
              <a:rPr lang="en-GB" sz="1200" b="1" dirty="0"/>
              <a:t>Convenience</a:t>
            </a:r>
            <a:r>
              <a:rPr lang="en-GB" sz="1200" dirty="0"/>
              <a:t> – generally the researcher </a:t>
            </a:r>
            <a:r>
              <a:rPr lang="en-GB" b="0" i="0" dirty="0">
                <a:solidFill>
                  <a:srgbClr val="0D405F"/>
                </a:solidFill>
                <a:effectLst/>
                <a:latin typeface="Noto Sans"/>
              </a:rPr>
              <a:t>includes individuals who happen to be most accessible to the researcher – we mentioned that this is often used in qualitative research </a:t>
            </a:r>
            <a:r>
              <a:rPr lang="en-GB" b="0" i="0" dirty="0" err="1">
                <a:solidFill>
                  <a:srgbClr val="0D405F"/>
                </a:solidFill>
                <a:effectLst/>
                <a:latin typeface="Noto Sans"/>
              </a:rPr>
              <a:t>convenince</a:t>
            </a:r>
            <a:r>
              <a:rPr lang="en-GB" b="0" i="0" dirty="0">
                <a:solidFill>
                  <a:srgbClr val="0D405F"/>
                </a:solidFill>
                <a:effectLst/>
                <a:latin typeface="Noto Sans"/>
              </a:rPr>
              <a:t> (accessible), Purposive (researcher identified those who can </a:t>
            </a:r>
            <a:r>
              <a:rPr lang="en-GB" b="0" i="0" dirty="0" err="1">
                <a:solidFill>
                  <a:srgbClr val="0D405F"/>
                </a:solidFill>
                <a:effectLst/>
                <a:latin typeface="Noto Sans"/>
              </a:rPr>
              <a:t>caontrbute</a:t>
            </a:r>
            <a:r>
              <a:rPr lang="en-GB" b="0" i="0" dirty="0">
                <a:solidFill>
                  <a:srgbClr val="0D405F"/>
                </a:solidFill>
                <a:effectLst/>
                <a:latin typeface="Noto Sans"/>
              </a:rPr>
              <a:t>), snow ball (encourage </a:t>
            </a:r>
            <a:r>
              <a:rPr lang="en-GB" b="0" i="0" dirty="0" err="1">
                <a:solidFill>
                  <a:srgbClr val="0D405F"/>
                </a:solidFill>
                <a:effectLst/>
                <a:latin typeface="Noto Sans"/>
              </a:rPr>
              <a:t>partoicipants</a:t>
            </a:r>
            <a:r>
              <a:rPr lang="en-GB" b="0" i="0" dirty="0">
                <a:solidFill>
                  <a:srgbClr val="0D405F"/>
                </a:solidFill>
                <a:effectLst/>
                <a:latin typeface="Noto Sans"/>
              </a:rPr>
              <a:t> to captures others they know).</a:t>
            </a:r>
          </a:p>
          <a:p>
            <a:pPr algn="l"/>
            <a:r>
              <a:rPr lang="en-GB" b="0" i="0" dirty="0">
                <a:solidFill>
                  <a:srgbClr val="0D405F"/>
                </a:solidFill>
                <a:effectLst/>
                <a:latin typeface="Noto Sans"/>
              </a:rPr>
              <a:t>It is easy /inexpensive to gather initial data, but no way to tell if the sample is </a:t>
            </a:r>
            <a:r>
              <a:rPr lang="en-GB" b="1" i="0" dirty="0">
                <a:solidFill>
                  <a:srgbClr val="0D405F"/>
                </a:solidFill>
                <a:effectLst/>
                <a:latin typeface="Noto Sans"/>
              </a:rPr>
              <a:t>representative</a:t>
            </a:r>
            <a:r>
              <a:rPr lang="en-GB" b="0" i="0" dirty="0">
                <a:solidFill>
                  <a:srgbClr val="0D405F"/>
                </a:solidFill>
                <a:effectLst/>
                <a:latin typeface="Noto Sans"/>
              </a:rPr>
              <a:t> of the population, so it </a:t>
            </a:r>
            <a:r>
              <a:rPr lang="en-GB" b="1" i="0" dirty="0">
                <a:solidFill>
                  <a:srgbClr val="0D405F"/>
                </a:solidFill>
                <a:effectLst/>
                <a:latin typeface="Noto Sans"/>
              </a:rPr>
              <a:t>can’t produce generalizable </a:t>
            </a:r>
            <a:r>
              <a:rPr lang="en-GB" b="0" i="0" dirty="0">
                <a:solidFill>
                  <a:srgbClr val="0D405F"/>
                </a:solidFill>
                <a:effectLst/>
                <a:latin typeface="Noto Sans"/>
              </a:rPr>
              <a:t>results.</a:t>
            </a:r>
          </a:p>
          <a:p>
            <a:endParaRPr lang="en-GB" dirty="0"/>
          </a:p>
          <a:p>
            <a:endParaRPr lang="en-GB" dirty="0"/>
          </a:p>
        </p:txBody>
      </p:sp>
      <p:sp>
        <p:nvSpPr>
          <p:cNvPr id="4" name="Slide Number Placeholder 3"/>
          <p:cNvSpPr>
            <a:spLocks noGrp="1"/>
          </p:cNvSpPr>
          <p:nvPr>
            <p:ph type="sldNum" sz="quarter" idx="5"/>
          </p:nvPr>
        </p:nvSpPr>
        <p:spPr/>
        <p:txBody>
          <a:bodyPr/>
          <a:lstStyle/>
          <a:p>
            <a:fld id="{D48E5653-4D65-4478-8C5B-CDD9CA476801}" type="slidenum">
              <a:rPr lang="en-GB" smtClean="0"/>
              <a:t>18</a:t>
            </a:fld>
            <a:endParaRPr lang="en-GB"/>
          </a:p>
        </p:txBody>
      </p:sp>
    </p:spTree>
    <p:extLst>
      <p:ext uri="{BB962C8B-B14F-4D97-AF65-F5344CB8AC3E}">
        <p14:creationId xmlns:p14="http://schemas.microsoft.com/office/powerpoint/2010/main" val="27836536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would be too detailed to explore this point during this module, but there are web sites that have the formula built in so that you can report the population size, your intended sample and it will produce a number that explains if you sample is good enough to explore statical relevance, and if the findings are significant.</a:t>
            </a:r>
          </a:p>
        </p:txBody>
      </p:sp>
      <p:sp>
        <p:nvSpPr>
          <p:cNvPr id="4" name="Slide Number Placeholder 3"/>
          <p:cNvSpPr>
            <a:spLocks noGrp="1"/>
          </p:cNvSpPr>
          <p:nvPr>
            <p:ph type="sldNum" sz="quarter" idx="5"/>
          </p:nvPr>
        </p:nvSpPr>
        <p:spPr/>
        <p:txBody>
          <a:bodyPr/>
          <a:lstStyle/>
          <a:p>
            <a:fld id="{D48E5653-4D65-4478-8C5B-CDD9CA476801}" type="slidenum">
              <a:rPr lang="en-GB" smtClean="0"/>
              <a:t>19</a:t>
            </a:fld>
            <a:endParaRPr lang="en-GB"/>
          </a:p>
        </p:txBody>
      </p:sp>
    </p:spTree>
    <p:extLst>
      <p:ext uri="{BB962C8B-B14F-4D97-AF65-F5344CB8AC3E}">
        <p14:creationId xmlns:p14="http://schemas.microsoft.com/office/powerpoint/2010/main" val="18967067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will use Excel and SPSS to analyse data, and determine suitable statistical tests.</a:t>
            </a:r>
          </a:p>
        </p:txBody>
      </p:sp>
      <p:sp>
        <p:nvSpPr>
          <p:cNvPr id="4" name="Slide Number Placeholder 3"/>
          <p:cNvSpPr>
            <a:spLocks noGrp="1"/>
          </p:cNvSpPr>
          <p:nvPr>
            <p:ph type="sldNum" sz="quarter" idx="5"/>
          </p:nvPr>
        </p:nvSpPr>
        <p:spPr/>
        <p:txBody>
          <a:bodyPr/>
          <a:lstStyle/>
          <a:p>
            <a:fld id="{D48E5653-4D65-4478-8C5B-CDD9CA476801}" type="slidenum">
              <a:rPr lang="en-GB" smtClean="0"/>
              <a:t>21</a:t>
            </a:fld>
            <a:endParaRPr lang="en-GB"/>
          </a:p>
        </p:txBody>
      </p:sp>
    </p:spTree>
    <p:extLst>
      <p:ext uri="{BB962C8B-B14F-4D97-AF65-F5344CB8AC3E}">
        <p14:creationId xmlns:p14="http://schemas.microsoft.com/office/powerpoint/2010/main" val="274117944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the words are calculated as frequencies and the higher </a:t>
            </a:r>
            <a:r>
              <a:rPr lang="en-GB"/>
              <a:t>the frequency </a:t>
            </a:r>
            <a:r>
              <a:rPr lang="en-GB" dirty="0"/>
              <a:t>the larger the word appears in the word cloud.</a:t>
            </a:r>
          </a:p>
          <a:p>
            <a:r>
              <a:rPr lang="en-GB" dirty="0"/>
              <a:t>Source:</a:t>
            </a:r>
            <a:r>
              <a:rPr lang="en-GB" baseline="0" dirty="0"/>
              <a:t> Budget 2013 and 2014 Speeches</a:t>
            </a:r>
          </a:p>
          <a:p>
            <a:r>
              <a:rPr lang="en-GB" dirty="0"/>
              <a:t>https://www.gov.uk/government/speeches/chancellor-george-osbornes-budget-2014-speech</a:t>
            </a:r>
          </a:p>
          <a:p>
            <a:r>
              <a:rPr lang="en-GB" dirty="0"/>
              <a:t>https://www.gov.uk/government/speeches/budget-2013-chancellors-statement</a:t>
            </a:r>
          </a:p>
          <a:p>
            <a:endParaRPr lang="en-GB" dirty="0"/>
          </a:p>
          <a:p>
            <a:r>
              <a:rPr lang="en-GB" dirty="0"/>
              <a:t>These speeches were processed through Wordle</a:t>
            </a:r>
            <a:r>
              <a:rPr lang="en-GB" baseline="0" dirty="0"/>
              <a:t> (http://www.wordle.net/) to generate a word cloud of popular words used in the speeches, where larger words indicate higher usage.</a:t>
            </a:r>
            <a:endParaRPr lang="en-GB" dirty="0"/>
          </a:p>
        </p:txBody>
      </p:sp>
      <p:sp>
        <p:nvSpPr>
          <p:cNvPr id="4" name="Slide Number Placeholder 3"/>
          <p:cNvSpPr>
            <a:spLocks noGrp="1"/>
          </p:cNvSpPr>
          <p:nvPr>
            <p:ph type="sldNum" sz="quarter" idx="10"/>
          </p:nvPr>
        </p:nvSpPr>
        <p:spPr/>
        <p:txBody>
          <a:bodyPr/>
          <a:lstStyle/>
          <a:p>
            <a:fld id="{762A5171-AF1E-42F1-AAEE-599ACE140F58}" type="slidenum">
              <a:rPr lang="en-GB" smtClean="0"/>
              <a:t>22</a:t>
            </a:fld>
            <a:endParaRPr lang="en-GB"/>
          </a:p>
        </p:txBody>
      </p:sp>
    </p:spTree>
    <p:extLst>
      <p:ext uri="{BB962C8B-B14F-4D97-AF65-F5344CB8AC3E}">
        <p14:creationId xmlns:p14="http://schemas.microsoft.com/office/powerpoint/2010/main" val="20887769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7DB21F8-8044-44E2-8521-21A6FDC84574}" type="datetimeFigureOut">
              <a:rPr lang="en-US" smtClean="0"/>
              <a:pPr/>
              <a:t>3/4/2021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588641276"/>
      </p:ext>
    </p:extLst>
  </p:cSld>
  <p:clrMapOvr>
    <a:masterClrMapping/>
  </p:clrMapOvr>
  <p:transition>
    <p:wipe dir="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37DB21F8-8044-44E2-8521-21A6FDC84574}" type="datetimeFigureOut">
              <a:rPr lang="en-US" smtClean="0"/>
              <a:pPr/>
              <a:t>3/4/2021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1091331748"/>
      </p:ext>
    </p:extLst>
  </p:cSld>
  <p:clrMapOvr>
    <a:masterClrMapping/>
  </p:clrMapOvr>
  <p:transition>
    <p:wipe dir="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7DB21F8-8044-44E2-8521-21A6FDC84574}" type="datetimeFigureOut">
              <a:rPr lang="en-US" smtClean="0"/>
              <a:pPr/>
              <a:t>3/4/2021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2122906117"/>
      </p:ext>
    </p:extLst>
  </p:cSld>
  <p:clrMapOvr>
    <a:masterClrMapping/>
  </p:clrMapOvr>
  <p:transition>
    <p:wipe dir="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7DB21F8-8044-44E2-8521-21A6FDC84574}" type="datetimeFigureOut">
              <a:rPr lang="en-US" smtClean="0"/>
              <a:pPr/>
              <a:t>3/4/2021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1073523193"/>
      </p:ext>
    </p:extLst>
  </p:cSld>
  <p:clrMapOvr>
    <a:masterClrMapping/>
  </p:clrMapOvr>
  <p:transition>
    <p:wipe dir="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7DB21F8-8044-44E2-8521-21A6FDC84574}" type="datetimeFigureOut">
              <a:rPr lang="en-US" smtClean="0"/>
              <a:pPr/>
              <a:t>3/4/2021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3360784817"/>
      </p:ext>
    </p:extLst>
  </p:cSld>
  <p:clrMapOvr>
    <a:masterClrMapping/>
  </p:clrMapOvr>
  <p:transition>
    <p:wipe dir="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37DB21F8-8044-44E2-8521-21A6FDC84574}" type="datetimeFigureOut">
              <a:rPr lang="en-US" smtClean="0"/>
              <a:pPr/>
              <a:t>3/4/2021</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2867809840"/>
      </p:ext>
    </p:extLst>
  </p:cSld>
  <p:clrMapOvr>
    <a:masterClrMapping/>
  </p:clrMapOvr>
  <p:transition>
    <p:wipe dir="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37DB21F8-8044-44E2-8521-21A6FDC84574}" type="datetimeFigureOut">
              <a:rPr lang="en-US" smtClean="0"/>
              <a:pPr/>
              <a:t>3/4/2021</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1585542950"/>
      </p:ext>
    </p:extLst>
  </p:cSld>
  <p:clrMapOvr>
    <a:masterClrMapping/>
  </p:clrMapOvr>
  <p:transition>
    <p:wipe dir="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37DB21F8-8044-44E2-8521-21A6FDC84574}" type="datetimeFigureOut">
              <a:rPr lang="en-US" smtClean="0"/>
              <a:pPr/>
              <a:t>3/4/2021</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2056168722"/>
      </p:ext>
    </p:extLst>
  </p:cSld>
  <p:clrMapOvr>
    <a:masterClrMapping/>
  </p:clrMapOvr>
  <p:transition>
    <p:wipe dir="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DB21F8-8044-44E2-8521-21A6FDC84574}" type="datetimeFigureOut">
              <a:rPr lang="en-US" smtClean="0"/>
              <a:pPr/>
              <a:t>3/4/2021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105360791"/>
      </p:ext>
    </p:extLst>
  </p:cSld>
  <p:clrMapOvr>
    <a:masterClrMapping/>
  </p:clrMapOvr>
  <p:transition>
    <p:wipe dir="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DB21F8-8044-44E2-8521-21A6FDC84574}" type="datetimeFigureOut">
              <a:rPr lang="en-US" smtClean="0"/>
              <a:pPr/>
              <a:t>3/4/2021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30118941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7DB21F8-8044-44E2-8521-21A6FDC84574}" type="datetimeFigureOut">
              <a:rPr lang="en-US" smtClean="0"/>
              <a:pPr/>
              <a:t>3/4/2021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42032743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7DB21F8-8044-44E2-8521-21A6FDC84574}" type="datetimeFigureOut">
              <a:rPr lang="en-US" smtClean="0"/>
              <a:pPr/>
              <a:t>3/4/2021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5128803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7DB21F8-8044-44E2-8521-21A6FDC84574}" type="datetimeFigureOut">
              <a:rPr lang="en-US" smtClean="0"/>
              <a:pPr/>
              <a:t>3/4/2021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25470743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7DB21F8-8044-44E2-8521-21A6FDC84574}" type="datetimeFigureOut">
              <a:rPr lang="en-US" smtClean="0"/>
              <a:pPr/>
              <a:t>3/4/2021</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10309397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7DB21F8-8044-44E2-8521-21A6FDC84574}" type="datetimeFigureOut">
              <a:rPr lang="en-US" smtClean="0"/>
              <a:pPr/>
              <a:t>3/4/2021</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33135270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DB21F8-8044-44E2-8521-21A6FDC84574}" type="datetimeFigureOut">
              <a:rPr lang="en-US" smtClean="0"/>
              <a:pPr/>
              <a:t>3/4/2021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3608852249"/>
      </p:ext>
    </p:extLst>
  </p:cSld>
  <p:clrMapOvr>
    <a:masterClrMapping/>
  </p:clrMapOvr>
  <p:transition>
    <p:wipe dir="r"/>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DB21F8-8044-44E2-8521-21A6FDC84574}" type="datetimeFigureOut">
              <a:rPr lang="en-US" smtClean="0"/>
              <a:pPr/>
              <a:t>3/4/2021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2468695209"/>
      </p:ext>
    </p:extLst>
  </p:cSld>
  <p:clrMapOvr>
    <a:masterClrMapping/>
  </p:clrMapOvr>
  <p:transition>
    <p:wipe dir="r"/>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398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82296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57200" y="3941763"/>
            <a:ext cx="82296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3638"/>
            <a:ext cx="2133600" cy="457200"/>
          </a:xfrm>
        </p:spPr>
        <p:txBody>
          <a:bodyPr/>
          <a:lstStyle>
            <a:lvl1pPr>
              <a:defRPr/>
            </a:lvl1pPr>
          </a:lstStyle>
          <a:p>
            <a:pPr>
              <a:defRPr/>
            </a:pPr>
            <a:endParaRPr lang="en-GB"/>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pPr>
              <a:defRPr/>
            </a:pPr>
            <a:endParaRPr lang="en-GB"/>
          </a:p>
        </p:txBody>
      </p:sp>
      <p:sp>
        <p:nvSpPr>
          <p:cNvPr id="7" name="Slide Number Placeholder 6"/>
          <p:cNvSpPr>
            <a:spLocks noGrp="1"/>
          </p:cNvSpPr>
          <p:nvPr>
            <p:ph type="sldNum" sz="quarter" idx="12"/>
          </p:nvPr>
        </p:nvSpPr>
        <p:spPr>
          <a:xfrm>
            <a:off x="6553200" y="6243638"/>
            <a:ext cx="2133600" cy="457200"/>
          </a:xfrm>
        </p:spPr>
        <p:txBody>
          <a:bodyPr/>
          <a:lstStyle>
            <a:lvl1pPr>
              <a:defRPr/>
            </a:lvl1pPr>
          </a:lstStyle>
          <a:p>
            <a:pPr>
              <a:defRPr/>
            </a:pPr>
            <a:fld id="{D38E183F-21E5-438E-9B22-AB4CF4291B06}" type="slidenum">
              <a:rPr lang="en-GB"/>
              <a:pPr>
                <a:defRPr/>
              </a:pPr>
              <a:t>‹#›</a:t>
            </a:fld>
            <a:endParaRPr lang="en-GB"/>
          </a:p>
        </p:txBody>
      </p:sp>
    </p:spTree>
    <p:extLst>
      <p:ext uri="{BB962C8B-B14F-4D97-AF65-F5344CB8AC3E}">
        <p14:creationId xmlns:p14="http://schemas.microsoft.com/office/powerpoint/2010/main" val="761154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37DB21F8-8044-44E2-8521-21A6FDC84574}" type="datetimeFigureOut">
              <a:rPr lang="en-US" smtClean="0"/>
              <a:pPr/>
              <a:t>3/4/2021</a:t>
            </a:fld>
            <a:endParaRPr lang="en-US"/>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ED976E66-4ABB-42E4-9F98-EEC3C553EE2D}" type="slidenum">
              <a:rPr lang="en-US" smtClean="0"/>
              <a:pPr/>
              <a:t>‹#›</a:t>
            </a:fld>
            <a:endParaRPr lang="en-US"/>
          </a:p>
        </p:txBody>
      </p:sp>
    </p:spTree>
    <p:extLst>
      <p:ext uri="{BB962C8B-B14F-4D97-AF65-F5344CB8AC3E}">
        <p14:creationId xmlns:p14="http://schemas.microsoft.com/office/powerpoint/2010/main" val="1333643881"/>
      </p:ext>
    </p:extLst>
  </p:cSld>
  <p:clrMap bg1="dk1" tx1="lt1" bg2="dk2" tx2="lt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 id="2147483733" r:id="rId12"/>
    <p:sldLayoutId id="2147483734" r:id="rId13"/>
    <p:sldLayoutId id="2147483735" r:id="rId14"/>
    <p:sldLayoutId id="2147483736" r:id="rId15"/>
    <p:sldLayoutId id="2147483737" r:id="rId16"/>
    <p:sldLayoutId id="2147483738" r:id="rId17"/>
    <p:sldLayoutId id="2147483739" r:id="rId18"/>
  </p:sldLayoutIdLst>
  <p:transition>
    <p:wipe dir="r"/>
  </p:transition>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www.academia.edu/3631757/Introduction_to_Quantitative_and_Qualitative_Research_Models"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057400"/>
            <a:ext cx="6620968" cy="1066799"/>
          </a:xfrm>
        </p:spPr>
        <p:txBody>
          <a:bodyPr>
            <a:normAutofit fontScale="90000"/>
          </a:bodyPr>
          <a:lstStyle/>
          <a:p>
            <a:pPr algn="l"/>
            <a:r>
              <a:rPr lang="en-US" sz="5000" b="1" dirty="0"/>
              <a:t>Quantitative Research</a:t>
            </a:r>
          </a:p>
        </p:txBody>
      </p:sp>
      <p:sp>
        <p:nvSpPr>
          <p:cNvPr id="4" name="Subtitle 3"/>
          <p:cNvSpPr>
            <a:spLocks noGrp="1"/>
          </p:cNvSpPr>
          <p:nvPr>
            <p:ph type="subTitle" idx="1"/>
          </p:nvPr>
        </p:nvSpPr>
        <p:spPr>
          <a:xfrm>
            <a:off x="3810000" y="4419600"/>
            <a:ext cx="1571958" cy="861420"/>
          </a:xfrm>
        </p:spPr>
        <p:txBody>
          <a:bodyPr/>
          <a:lstStyle/>
          <a:p>
            <a:r>
              <a:rPr lang="en-GB" b="1" dirty="0"/>
              <a:t>Week 6</a:t>
            </a:r>
          </a:p>
        </p:txBody>
      </p:sp>
    </p:spTree>
  </p:cSld>
  <p:clrMapOvr>
    <a:masterClrMapping/>
  </p:clrMapOvr>
  <p:transition>
    <p:wipe dir="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nvGraphicFramePr>
        <p:xfrm>
          <a:off x="457200" y="533400"/>
          <a:ext cx="8001000" cy="5943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195" name="TextBox 2"/>
          <p:cNvSpPr txBox="1">
            <a:spLocks noChangeArrowheads="1"/>
          </p:cNvSpPr>
          <p:nvPr/>
        </p:nvSpPr>
        <p:spPr bwMode="auto">
          <a:xfrm>
            <a:off x="3048000" y="3429000"/>
            <a:ext cx="4038600" cy="523875"/>
          </a:xfrm>
          <a:prstGeom prst="rect">
            <a:avLst/>
          </a:prstGeom>
          <a:noFill/>
          <a:ln w="9525">
            <a:noFill/>
            <a:miter lim="800000"/>
            <a:headEnd/>
            <a:tailEnd/>
          </a:ln>
        </p:spPr>
        <p:txBody>
          <a:bodyPr>
            <a:spAutoFit/>
          </a:bodyPr>
          <a:lstStyle/>
          <a:p>
            <a:pPr eaLnBrk="0" hangingPunct="0"/>
            <a:r>
              <a:rPr lang="en-US" sz="2800" i="0">
                <a:solidFill>
                  <a:srgbClr val="FF0000"/>
                </a:solidFill>
              </a:rPr>
              <a:t>Research Paradigm</a:t>
            </a:r>
          </a:p>
        </p:txBody>
      </p:sp>
    </p:spTree>
  </p:cSld>
  <p:clrMapOvr>
    <a:masterClrMapping/>
  </p:clrMapOvr>
  <p:transition>
    <p:wipe dir="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001000" cy="1143000"/>
          </a:xfrm>
        </p:spPr>
        <p:txBody>
          <a:bodyPr>
            <a:normAutofit/>
          </a:bodyPr>
          <a:lstStyle/>
          <a:p>
            <a:r>
              <a:rPr lang="en-US" b="1" dirty="0"/>
              <a:t>Positivism</a:t>
            </a:r>
            <a:endParaRPr lang="en-US" sz="3100" b="1" dirty="0"/>
          </a:p>
        </p:txBody>
      </p:sp>
      <p:sp>
        <p:nvSpPr>
          <p:cNvPr id="3" name="Content Placeholder 2"/>
          <p:cNvSpPr>
            <a:spLocks noGrp="1"/>
          </p:cNvSpPr>
          <p:nvPr>
            <p:ph idx="1"/>
          </p:nvPr>
        </p:nvSpPr>
        <p:spPr>
          <a:xfrm>
            <a:off x="457200" y="1752600"/>
            <a:ext cx="8229600" cy="4572000"/>
          </a:xfrm>
        </p:spPr>
        <p:txBody>
          <a:bodyPr>
            <a:normAutofit/>
          </a:bodyPr>
          <a:lstStyle/>
          <a:p>
            <a:r>
              <a:rPr lang="en-US" sz="2800" dirty="0"/>
              <a:t>Social Reality exists outside the individual.</a:t>
            </a:r>
          </a:p>
          <a:p>
            <a:r>
              <a:rPr lang="en-US" sz="2800" dirty="0"/>
              <a:t>Social Reality is </a:t>
            </a:r>
            <a:r>
              <a:rPr lang="en-US" sz="2800" dirty="0">
                <a:solidFill>
                  <a:srgbClr val="FFFF00"/>
                </a:solidFill>
              </a:rPr>
              <a:t>objectively</a:t>
            </a:r>
            <a:r>
              <a:rPr lang="en-US" sz="2800" dirty="0"/>
              <a:t> understandable.</a:t>
            </a:r>
          </a:p>
          <a:p>
            <a:r>
              <a:rPr lang="en-US" sz="2800" dirty="0"/>
              <a:t>Social reality can be studied by using the techniques and methods of natural sciences.</a:t>
            </a:r>
          </a:p>
          <a:p>
            <a:pPr marL="0" indent="0">
              <a:buNone/>
            </a:pPr>
            <a:endParaRPr lang="en-US" sz="2800" dirty="0"/>
          </a:p>
          <a:p>
            <a:r>
              <a:rPr lang="en-US" sz="2800" b="1" dirty="0"/>
              <a:t>Social reality is real and knowable, can be measured</a:t>
            </a:r>
            <a:endParaRPr lang="en-US" sz="2800" dirty="0"/>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ox(i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ox(in)">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4" presetClass="entr" presetSubtype="16"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ox(in)">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4" presetClass="entr" presetSubtype="16"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ox(in)">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5023" y="381000"/>
            <a:ext cx="8229600" cy="591312"/>
          </a:xfrm>
        </p:spPr>
        <p:txBody>
          <a:bodyPr>
            <a:noAutofit/>
          </a:bodyPr>
          <a:lstStyle/>
          <a:p>
            <a:r>
              <a:rPr lang="en-US" b="1" dirty="0"/>
              <a:t>Positivists views</a:t>
            </a:r>
          </a:p>
        </p:txBody>
      </p:sp>
      <p:sp>
        <p:nvSpPr>
          <p:cNvPr id="3" name="Content Placeholder 2"/>
          <p:cNvSpPr>
            <a:spLocks noGrp="1"/>
          </p:cNvSpPr>
          <p:nvPr>
            <p:ph idx="1"/>
          </p:nvPr>
        </p:nvSpPr>
        <p:spPr>
          <a:xfrm>
            <a:off x="381000" y="1524000"/>
            <a:ext cx="8458200" cy="4953000"/>
          </a:xfrm>
        </p:spPr>
        <p:txBody>
          <a:bodyPr>
            <a:noAutofit/>
          </a:bodyPr>
          <a:lstStyle/>
          <a:p>
            <a:r>
              <a:rPr lang="en-US" sz="2400" dirty="0"/>
              <a:t>Ontology: Naïve Realism - objective social reality, knowable in essence, independent of human interpretation. (</a:t>
            </a:r>
            <a:r>
              <a:rPr lang="en-US" sz="2400" dirty="0">
                <a:solidFill>
                  <a:srgbClr val="FFFF00"/>
                </a:solidFill>
              </a:rPr>
              <a:t>Gather data that may be confirmed!</a:t>
            </a:r>
            <a:r>
              <a:rPr lang="en-US" sz="2400" dirty="0"/>
              <a:t>)</a:t>
            </a:r>
          </a:p>
          <a:p>
            <a:r>
              <a:rPr lang="en-US" sz="2400" dirty="0"/>
              <a:t>Epistemology: Dualist (scholar and object independent entities) and </a:t>
            </a:r>
            <a:r>
              <a:rPr lang="en-US" sz="2400" dirty="0" err="1">
                <a:solidFill>
                  <a:srgbClr val="FFFF00"/>
                </a:solidFill>
              </a:rPr>
              <a:t>Objectivitist</a:t>
            </a:r>
            <a:r>
              <a:rPr lang="en-US" sz="2400" dirty="0"/>
              <a:t> (scholar can study object without influencing it or getting influenced.</a:t>
            </a:r>
          </a:p>
          <a:p>
            <a:r>
              <a:rPr lang="en-US" sz="2400" dirty="0"/>
              <a:t>Methodology: </a:t>
            </a:r>
          </a:p>
          <a:p>
            <a:pPr marL="514350" indent="-514350">
              <a:buFont typeface="+mj-lt"/>
              <a:buAutoNum type="arabicPeriod"/>
            </a:pPr>
            <a:r>
              <a:rPr lang="en-US" sz="2400" dirty="0"/>
              <a:t>Inductive / </a:t>
            </a:r>
            <a:r>
              <a:rPr lang="en-US" sz="2400" dirty="0">
                <a:solidFill>
                  <a:srgbClr val="FFFF00"/>
                </a:solidFill>
              </a:rPr>
              <a:t>deductive</a:t>
            </a:r>
            <a:r>
              <a:rPr lang="en-US" sz="2400" dirty="0"/>
              <a:t> research methods (</a:t>
            </a:r>
            <a:r>
              <a:rPr lang="en-US" sz="2400" dirty="0">
                <a:solidFill>
                  <a:srgbClr val="FFFF00"/>
                </a:solidFill>
              </a:rPr>
              <a:t>Excel /SPSS</a:t>
            </a:r>
            <a:r>
              <a:rPr lang="en-US" sz="2400" dirty="0"/>
              <a:t>)</a:t>
            </a:r>
          </a:p>
          <a:p>
            <a:pPr marL="514350" indent="-514350">
              <a:buFont typeface="+mj-lt"/>
              <a:buAutoNum type="arabicPeriod"/>
            </a:pPr>
            <a:r>
              <a:rPr lang="en-US" sz="2400" dirty="0"/>
              <a:t>Mathematical formulations- experiments with manipulation and control of variables</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8"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diamond(in)">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8" presetClass="entr" presetSubtype="16"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diamond(in)">
                                      <p:cBhvr>
                                        <p:cTn id="17" dur="20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8" presetClass="entr" presetSubtype="16"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diamond(in)">
                                      <p:cBhvr>
                                        <p:cTn id="22" dur="20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8" presetClass="entr" presetSubtype="16"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diamond(in)">
                                      <p:cBhvr>
                                        <p:cTn id="27" dur="20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8" presetClass="entr" presetSubtype="16"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diamond(in)">
                                      <p:cBhvr>
                                        <p:cTn id="32"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C0DC8-FEE3-48D7-8F4F-CD0C531D26A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D32DAB4-4047-4730-8DFA-907D9CA95704}"/>
              </a:ext>
            </a:extLst>
          </p:cNvPr>
          <p:cNvSpPr>
            <a:spLocks noGrp="1"/>
          </p:cNvSpPr>
          <p:nvPr>
            <p:ph idx="1"/>
          </p:nvPr>
        </p:nvSpPr>
        <p:spPr/>
        <p:txBody>
          <a:bodyPr/>
          <a:lstStyle/>
          <a:p>
            <a:endParaRPr lang="en-GB"/>
          </a:p>
        </p:txBody>
      </p:sp>
      <p:sp>
        <p:nvSpPr>
          <p:cNvPr id="5" name="TextBox 4">
            <a:extLst>
              <a:ext uri="{FF2B5EF4-FFF2-40B4-BE49-F238E27FC236}">
                <a16:creationId xmlns:a16="http://schemas.microsoft.com/office/drawing/2014/main" id="{690A2E45-F6D6-47BC-9C7D-DBED38F3A9A0}"/>
              </a:ext>
            </a:extLst>
          </p:cNvPr>
          <p:cNvSpPr txBox="1"/>
          <p:nvPr/>
        </p:nvSpPr>
        <p:spPr>
          <a:xfrm>
            <a:off x="-1034045" y="6405282"/>
            <a:ext cx="10172790" cy="307777"/>
          </a:xfrm>
          <a:prstGeom prst="rect">
            <a:avLst/>
          </a:prstGeom>
          <a:noFill/>
        </p:spPr>
        <p:txBody>
          <a:bodyPr wrap="square">
            <a:spAutoFit/>
          </a:bodyPr>
          <a:lstStyle/>
          <a:p>
            <a:pPr algn="r"/>
            <a:r>
              <a:rPr lang="en-GB" sz="1400" dirty="0">
                <a:hlinkClick r:id="rId2">
                  <a:extLst>
                    <a:ext uri="{A12FA001-AC4F-418D-AE19-62706E023703}">
                      <ahyp:hlinkClr xmlns:ahyp="http://schemas.microsoft.com/office/drawing/2018/hyperlinkcolor" val="tx"/>
                    </a:ext>
                  </a:extLst>
                </a:hlinkClick>
              </a:rPr>
              <a:t>(31) (PDF) Introduction to Quantitative and Qualitative Research Models | William </a:t>
            </a:r>
            <a:r>
              <a:rPr lang="en-GB" sz="1400" dirty="0" err="1">
                <a:hlinkClick r:id="rId2">
                  <a:extLst>
                    <a:ext uri="{A12FA001-AC4F-418D-AE19-62706E023703}">
                      <ahyp:hlinkClr xmlns:ahyp="http://schemas.microsoft.com/office/drawing/2018/hyperlinkcolor" val="tx"/>
                    </a:ext>
                  </a:extLst>
                </a:hlinkClick>
              </a:rPr>
              <a:t>Bardebes</a:t>
            </a:r>
            <a:r>
              <a:rPr lang="en-GB" sz="1400" dirty="0">
                <a:hlinkClick r:id="rId2">
                  <a:extLst>
                    <a:ext uri="{A12FA001-AC4F-418D-AE19-62706E023703}">
                      <ahyp:hlinkClr xmlns:ahyp="http://schemas.microsoft.com/office/drawing/2018/hyperlinkcolor" val="tx"/>
                    </a:ext>
                  </a:extLst>
                </a:hlinkClick>
              </a:rPr>
              <a:t> - Academia.edu</a:t>
            </a:r>
            <a:endParaRPr lang="en-GB" sz="1400" dirty="0"/>
          </a:p>
        </p:txBody>
      </p:sp>
      <p:pic>
        <p:nvPicPr>
          <p:cNvPr id="7" name="Picture 6">
            <a:extLst>
              <a:ext uri="{FF2B5EF4-FFF2-40B4-BE49-F238E27FC236}">
                <a16:creationId xmlns:a16="http://schemas.microsoft.com/office/drawing/2014/main" id="{DDAA9AAB-8DD8-4B82-9BED-C20C3331F5E6}"/>
              </a:ext>
            </a:extLst>
          </p:cNvPr>
          <p:cNvPicPr>
            <a:picLocks noChangeAspect="1"/>
          </p:cNvPicPr>
          <p:nvPr/>
        </p:nvPicPr>
        <p:blipFill>
          <a:blip r:embed="rId3"/>
          <a:stretch>
            <a:fillRect/>
          </a:stretch>
        </p:blipFill>
        <p:spPr>
          <a:xfrm>
            <a:off x="0" y="771091"/>
            <a:ext cx="9144000" cy="5315818"/>
          </a:xfrm>
          <a:prstGeom prst="rect">
            <a:avLst/>
          </a:prstGeom>
        </p:spPr>
      </p:pic>
    </p:spTree>
    <p:extLst>
      <p:ext uri="{BB962C8B-B14F-4D97-AF65-F5344CB8AC3E}">
        <p14:creationId xmlns:p14="http://schemas.microsoft.com/office/powerpoint/2010/main" val="1711746205"/>
      </p:ext>
    </p:extLst>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304800"/>
            <a:ext cx="8229600" cy="743712"/>
          </a:xfrm>
        </p:spPr>
        <p:txBody>
          <a:bodyPr>
            <a:normAutofit/>
          </a:bodyPr>
          <a:lstStyle/>
          <a:p>
            <a:r>
              <a:rPr lang="en-US" sz="4000" b="1" dirty="0"/>
              <a:t>Post Positivists/Critical Realists</a:t>
            </a:r>
            <a:endParaRPr lang="en-US" sz="4000" dirty="0"/>
          </a:p>
        </p:txBody>
      </p:sp>
      <p:sp>
        <p:nvSpPr>
          <p:cNvPr id="3" name="Content Placeholder 2"/>
          <p:cNvSpPr>
            <a:spLocks noGrp="1"/>
          </p:cNvSpPr>
          <p:nvPr>
            <p:ph idx="1"/>
          </p:nvPr>
        </p:nvSpPr>
        <p:spPr>
          <a:xfrm>
            <a:off x="435429" y="1371600"/>
            <a:ext cx="8229600" cy="4724400"/>
          </a:xfrm>
        </p:spPr>
        <p:txBody>
          <a:bodyPr>
            <a:noAutofit/>
          </a:bodyPr>
          <a:lstStyle/>
          <a:p>
            <a:r>
              <a:rPr lang="en-US" sz="2200" dirty="0"/>
              <a:t>Ontology: Critical Realism - Social Reality is imperfectly knowable- cause and effect exist outside the human mind (realism)- questions the scientific acquisition of knowledge (critical)</a:t>
            </a:r>
          </a:p>
          <a:p>
            <a:r>
              <a:rPr lang="en-US" sz="2200" dirty="0"/>
              <a:t>Epistemology: modified dualism-objectivism, subject may exert disturbing effect on the object studied, deductive (theory) procedures </a:t>
            </a:r>
            <a:r>
              <a:rPr lang="en-US" sz="2200" dirty="0" err="1"/>
              <a:t>emphasised</a:t>
            </a:r>
            <a:r>
              <a:rPr lang="en-US" sz="2200" dirty="0"/>
              <a:t>. </a:t>
            </a:r>
          </a:p>
          <a:p>
            <a:r>
              <a:rPr lang="en-US" sz="2200" dirty="0"/>
              <a:t>Methodology: Relies more on statistical analysis and quantitative interviews but qualitative methods admitted, repeated results are more likely to be true.</a:t>
            </a:r>
          </a:p>
          <a:p>
            <a:pPr marL="0" indent="0">
              <a:buNone/>
            </a:pPr>
            <a:endParaRPr lang="en-US" sz="2200" dirty="0"/>
          </a:p>
          <a:p>
            <a:pPr lvl="1"/>
            <a:r>
              <a:rPr lang="en-US" dirty="0"/>
              <a:t>knowledge produced will always be open to challenge and subject to change on theoretical and empirical grounds.</a:t>
            </a:r>
          </a:p>
          <a:p>
            <a:endParaRPr lang="en-US" sz="2200" dirty="0"/>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ox(i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ox(in)">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4" presetClass="entr" presetSubtype="16"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ox(in)">
                                      <p:cBhvr>
                                        <p:cTn id="22" dur="500"/>
                                        <p:tgtEl>
                                          <p:spTgt spid="3">
                                            <p:txEl>
                                              <p:pRg st="2" end="2"/>
                                            </p:txEl>
                                          </p:spTgt>
                                        </p:tgtEl>
                                      </p:cBhvr>
                                    </p:animEffect>
                                  </p:childTnLst>
                                </p:cTn>
                              </p:par>
                              <p:par>
                                <p:cTn id="23" presetID="4" presetClass="entr" presetSubtype="16" fill="hold" grpId="0"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box(in)">
                                      <p:cBhvr>
                                        <p:cTn id="25"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7250" y="457200"/>
            <a:ext cx="7429499" cy="1219200"/>
          </a:xfrm>
        </p:spPr>
        <p:txBody>
          <a:bodyPr/>
          <a:lstStyle/>
          <a:p>
            <a:r>
              <a:rPr lang="en-GB" dirty="0"/>
              <a:t>Visualisation Example – </a:t>
            </a:r>
            <a:br>
              <a:rPr lang="en-GB" dirty="0"/>
            </a:br>
            <a:r>
              <a:rPr lang="en-GB" dirty="0"/>
              <a:t>Traffic Collisions </a:t>
            </a:r>
          </a:p>
        </p:txBody>
      </p:sp>
      <p:pic>
        <p:nvPicPr>
          <p:cNvPr id="5" name="Picture 4"/>
          <p:cNvPicPr/>
          <p:nvPr/>
        </p:nvPicPr>
        <p:blipFill rotWithShape="1">
          <a:blip r:embed="rId3"/>
          <a:srcRect l="-144" t="15263" r="26722" b="12455"/>
          <a:stretch/>
        </p:blipFill>
        <p:spPr bwMode="auto">
          <a:xfrm rot="5400000" flipH="1">
            <a:off x="1068211" y="2569657"/>
            <a:ext cx="3982132" cy="2765754"/>
          </a:xfrm>
          <a:prstGeom prst="rect">
            <a:avLst/>
          </a:prstGeom>
          <a:ln>
            <a:noFill/>
          </a:ln>
          <a:extLst>
            <a:ext uri="{53640926-AAD7-44D8-BBD7-CCE9431645EC}">
              <a14:shadowObscured xmlns:a14="http://schemas.microsoft.com/office/drawing/2010/main"/>
            </a:ext>
          </a:extLst>
        </p:spPr>
      </p:pic>
      <p:pic>
        <p:nvPicPr>
          <p:cNvPr id="6" name="Picture 5"/>
          <p:cNvPicPr/>
          <p:nvPr/>
        </p:nvPicPr>
        <p:blipFill rotWithShape="1">
          <a:blip r:embed="rId4"/>
          <a:srcRect t="17800" r="26455" b="8460"/>
          <a:stretch/>
        </p:blipFill>
        <p:spPr bwMode="auto">
          <a:xfrm rot="5400000" flipH="1">
            <a:off x="3950442" y="2687296"/>
            <a:ext cx="3982132" cy="253047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017993921"/>
      </p:ext>
    </p:extLst>
  </p:cSld>
  <p:clrMapOvr>
    <a:masterClrMapping/>
  </p:clrMapOvr>
  <p:transition>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38C74-20F6-437B-9A8F-1CD2A4299C35}"/>
              </a:ext>
            </a:extLst>
          </p:cNvPr>
          <p:cNvSpPr>
            <a:spLocks noGrp="1"/>
          </p:cNvSpPr>
          <p:nvPr>
            <p:ph type="title"/>
          </p:nvPr>
        </p:nvSpPr>
        <p:spPr>
          <a:xfrm>
            <a:off x="304800" y="228600"/>
            <a:ext cx="7055380" cy="990600"/>
          </a:xfrm>
        </p:spPr>
        <p:txBody>
          <a:bodyPr/>
          <a:lstStyle/>
          <a:p>
            <a:r>
              <a:rPr lang="en-GB" sz="4000" b="1" dirty="0"/>
              <a:t>Objectivity VS Subjectivity </a:t>
            </a:r>
          </a:p>
        </p:txBody>
      </p:sp>
      <p:sp>
        <p:nvSpPr>
          <p:cNvPr id="3" name="Content Placeholder 2">
            <a:extLst>
              <a:ext uri="{FF2B5EF4-FFF2-40B4-BE49-F238E27FC236}">
                <a16:creationId xmlns:a16="http://schemas.microsoft.com/office/drawing/2014/main" id="{1B3D3F98-7CC2-493B-AD01-0821757453BC}"/>
              </a:ext>
            </a:extLst>
          </p:cNvPr>
          <p:cNvSpPr>
            <a:spLocks noGrp="1"/>
          </p:cNvSpPr>
          <p:nvPr>
            <p:ph idx="1"/>
          </p:nvPr>
        </p:nvSpPr>
        <p:spPr>
          <a:xfrm>
            <a:off x="513012" y="1447800"/>
            <a:ext cx="8097587" cy="5257800"/>
          </a:xfrm>
        </p:spPr>
        <p:txBody>
          <a:bodyPr>
            <a:noAutofit/>
          </a:bodyPr>
          <a:lstStyle/>
          <a:p>
            <a:r>
              <a:rPr lang="en-GB" sz="2200" dirty="0"/>
              <a:t>Anything </a:t>
            </a:r>
            <a:r>
              <a:rPr lang="en-GB" sz="2200" dirty="0">
                <a:solidFill>
                  <a:srgbClr val="FFFF00"/>
                </a:solidFill>
              </a:rPr>
              <a:t>objective</a:t>
            </a:r>
            <a:r>
              <a:rPr lang="en-GB" sz="2200" dirty="0"/>
              <a:t> sticks to the </a:t>
            </a:r>
            <a:r>
              <a:rPr lang="en-GB" sz="2200" dirty="0">
                <a:solidFill>
                  <a:srgbClr val="FFFF00"/>
                </a:solidFill>
              </a:rPr>
              <a:t>facts</a:t>
            </a:r>
            <a:r>
              <a:rPr lang="en-GB" sz="2200" dirty="0"/>
              <a:t>, but anything subjective has feelings. Objective and subjective are opposites. </a:t>
            </a:r>
          </a:p>
          <a:p>
            <a:r>
              <a:rPr lang="en-GB" sz="2200" dirty="0"/>
              <a:t>Objective: It is raining. Subjective: I love the rain!</a:t>
            </a:r>
          </a:p>
          <a:p>
            <a:r>
              <a:rPr lang="en-GB" sz="2200" dirty="0"/>
              <a:t>Objective is to be </a:t>
            </a:r>
            <a:r>
              <a:rPr lang="en-GB" sz="2200" dirty="0">
                <a:solidFill>
                  <a:srgbClr val="FFFF00"/>
                </a:solidFill>
              </a:rPr>
              <a:t>unbiased</a:t>
            </a:r>
            <a:r>
              <a:rPr lang="en-GB" sz="2200" dirty="0"/>
              <a:t>. If you're objective about something, you have no personal feelings about it.</a:t>
            </a:r>
          </a:p>
          <a:p>
            <a:r>
              <a:rPr lang="en-GB" sz="2200" dirty="0"/>
              <a:t>Objectivity is a theoretical perspective that is omniscient, neutral, and </a:t>
            </a:r>
            <a:r>
              <a:rPr lang="en-GB" sz="2200" dirty="0" err="1">
                <a:solidFill>
                  <a:srgbClr val="FFFF00"/>
                </a:solidFill>
              </a:rPr>
              <a:t>detatched</a:t>
            </a:r>
            <a:r>
              <a:rPr lang="en-GB" sz="2200" dirty="0"/>
              <a:t> with respect to a certain attribute or set of attributes. </a:t>
            </a:r>
          </a:p>
          <a:p>
            <a:r>
              <a:rPr lang="en-GB" sz="2200" dirty="0"/>
              <a:t>For example, the objective courtroom judge has no reason to favour the defendant or the accuser, and the objective journalist includes no judgmental inclination in reporting an event.</a:t>
            </a:r>
          </a:p>
        </p:txBody>
      </p:sp>
    </p:spTree>
    <p:extLst>
      <p:ext uri="{BB962C8B-B14F-4D97-AF65-F5344CB8AC3E}">
        <p14:creationId xmlns:p14="http://schemas.microsoft.com/office/powerpoint/2010/main" val="450633598"/>
      </p:ext>
    </p:extLst>
  </p:cSld>
  <p:clrMapOvr>
    <a:masterClrMapping/>
  </p:clrMapOvr>
  <p:transition>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ChangeArrowheads="1"/>
          </p:cNvSpPr>
          <p:nvPr>
            <p:ph type="title" idx="4294967295"/>
          </p:nvPr>
        </p:nvSpPr>
        <p:spPr>
          <a:xfrm>
            <a:off x="152400" y="457200"/>
            <a:ext cx="8229600" cy="1143000"/>
          </a:xfrm>
        </p:spPr>
        <p:txBody>
          <a:bodyPr lIns="92075" tIns="46038" rIns="92075" bIns="46038"/>
          <a:lstStyle/>
          <a:p>
            <a:r>
              <a:rPr lang="en-GB" sz="4000" b="1" dirty="0"/>
              <a:t>Aims of quantitative research</a:t>
            </a:r>
          </a:p>
        </p:txBody>
      </p:sp>
      <p:sp>
        <p:nvSpPr>
          <p:cNvPr id="19458" name="Rectangle 3"/>
          <p:cNvSpPr>
            <a:spLocks noGrp="1" noChangeArrowheads="1"/>
          </p:cNvSpPr>
          <p:nvPr>
            <p:ph type="body" idx="4294967295"/>
          </p:nvPr>
        </p:nvSpPr>
        <p:spPr>
          <a:xfrm>
            <a:off x="304800" y="1981200"/>
            <a:ext cx="8229600" cy="4389437"/>
          </a:xfrm>
        </p:spPr>
        <p:txBody>
          <a:bodyPr lIns="92075" tIns="46038" rIns="92075" bIns="46038">
            <a:normAutofit lnSpcReduction="10000"/>
          </a:bodyPr>
          <a:lstStyle/>
          <a:p>
            <a:r>
              <a:rPr lang="en-GB" sz="2400" dirty="0"/>
              <a:t>At its simplest, quantitative research seeks to answer questions beginning with: </a:t>
            </a:r>
            <a:r>
              <a:rPr lang="en-GB" sz="2400" dirty="0">
                <a:solidFill>
                  <a:srgbClr val="FFFF00"/>
                </a:solidFill>
              </a:rPr>
              <a:t>How much, how many, how prevalent?</a:t>
            </a:r>
          </a:p>
          <a:p>
            <a:r>
              <a:rPr lang="en-GB" sz="2400" dirty="0"/>
              <a:t>Quantitative research can also look for </a:t>
            </a:r>
            <a:r>
              <a:rPr lang="en-GB" sz="2400" dirty="0">
                <a:solidFill>
                  <a:srgbClr val="FFFF00"/>
                </a:solidFill>
              </a:rPr>
              <a:t>relationships</a:t>
            </a:r>
            <a:r>
              <a:rPr lang="en-GB" sz="2400" dirty="0"/>
              <a:t> between variables: is there a significant relationship, and if so, how large is the effect?</a:t>
            </a:r>
          </a:p>
          <a:p>
            <a:r>
              <a:rPr lang="en-GB" sz="2400" dirty="0"/>
              <a:t>Quantitative research depends on having well-articulated questions and </a:t>
            </a:r>
            <a:r>
              <a:rPr lang="en-GB" sz="2400" dirty="0">
                <a:solidFill>
                  <a:srgbClr val="FFFF00"/>
                </a:solidFill>
              </a:rPr>
              <a:t>hypotheses</a:t>
            </a:r>
            <a:r>
              <a:rPr lang="en-GB" sz="2400" dirty="0"/>
              <a:t> before research is undertaken.  </a:t>
            </a:r>
          </a:p>
          <a:p>
            <a:pPr lvl="1"/>
            <a:r>
              <a:rPr lang="en-GB" sz="2200" dirty="0"/>
              <a:t>In general, it cannot be used to uncover meaning, complex thoughts and experiences.</a:t>
            </a:r>
            <a:r>
              <a:rPr lang="en-GB" sz="2600" dirty="0"/>
              <a:t> </a:t>
            </a:r>
          </a:p>
        </p:txBody>
      </p:sp>
    </p:spTree>
    <p:extLst>
      <p:ext uri="{BB962C8B-B14F-4D97-AF65-F5344CB8AC3E}">
        <p14:creationId xmlns:p14="http://schemas.microsoft.com/office/powerpoint/2010/main" val="1300823569"/>
      </p:ext>
    </p:extLst>
  </p:cSld>
  <p:clrMapOvr>
    <a:masterClrMapping/>
  </p:clrMapOvr>
  <p:transition>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2"/>
          <p:cNvSpPr>
            <a:spLocks noGrp="1" noChangeArrowheads="1"/>
          </p:cNvSpPr>
          <p:nvPr>
            <p:ph type="title"/>
          </p:nvPr>
        </p:nvSpPr>
        <p:spPr/>
        <p:txBody>
          <a:bodyPr/>
          <a:lstStyle/>
          <a:p>
            <a:pPr eaLnBrk="1" hangingPunct="1"/>
            <a:r>
              <a:rPr lang="en-GB" altLang="en-US"/>
              <a:t>Research questions </a:t>
            </a:r>
            <a:br>
              <a:rPr lang="en-GB" altLang="en-US"/>
            </a:br>
            <a:r>
              <a:rPr lang="en-GB" altLang="en-US" sz="1800">
                <a:solidFill>
                  <a:schemeClr val="tx1"/>
                </a:solidFill>
              </a:rPr>
              <a:t>What types of questions do primary research studies ask?</a:t>
            </a:r>
          </a:p>
        </p:txBody>
      </p:sp>
      <p:graphicFrame>
        <p:nvGraphicFramePr>
          <p:cNvPr id="158788" name="Group 68"/>
          <p:cNvGraphicFramePr>
            <a:graphicFrameLocks noGrp="1"/>
          </p:cNvGraphicFramePr>
          <p:nvPr>
            <p:ph sz="half" idx="1"/>
          </p:nvPr>
        </p:nvGraphicFramePr>
        <p:xfrm>
          <a:off x="827088" y="2060575"/>
          <a:ext cx="4172835" cy="3575318"/>
        </p:xfrm>
        <a:graphic>
          <a:graphicData uri="http://schemas.openxmlformats.org/drawingml/2006/table">
            <a:tbl>
              <a:tblPr/>
              <a:tblGrid>
                <a:gridCol w="2297112">
                  <a:extLst>
                    <a:ext uri="{9D8B030D-6E8A-4147-A177-3AD203B41FA5}">
                      <a16:colId xmlns:a16="http://schemas.microsoft.com/office/drawing/2014/main" val="20000"/>
                    </a:ext>
                  </a:extLst>
                </a:gridCol>
                <a:gridCol w="1875723">
                  <a:extLst>
                    <a:ext uri="{9D8B030D-6E8A-4147-A177-3AD203B41FA5}">
                      <a16:colId xmlns:a16="http://schemas.microsoft.com/office/drawing/2014/main" val="20001"/>
                    </a:ext>
                  </a:extLst>
                </a:gridCol>
              </a:tblGrid>
              <a:tr h="495238">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1" i="0" u="none" strike="noStrike" cap="none" normalizeH="0" baseline="0">
                          <a:ln>
                            <a:noFill/>
                          </a:ln>
                          <a:solidFill>
                            <a:schemeClr val="tx1"/>
                          </a:solidFill>
                          <a:effectLst/>
                          <a:latin typeface="Arial" panose="020B0604020202020204" pitchFamily="34" charset="0"/>
                        </a:rPr>
                        <a:t>Questions</a:t>
                      </a:r>
                    </a:p>
                  </a:txBody>
                  <a:tcPr marL="73563" marR="73563" marT="45714" marB="4571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1" i="0" u="none" strike="noStrike" cap="none" normalizeH="0" baseline="0">
                          <a:ln>
                            <a:noFill/>
                          </a:ln>
                          <a:solidFill>
                            <a:schemeClr val="tx1"/>
                          </a:solidFill>
                          <a:effectLst/>
                          <a:latin typeface="Arial" panose="020B0604020202020204" pitchFamily="34" charset="0"/>
                        </a:rPr>
                        <a:t>Products</a:t>
                      </a:r>
                    </a:p>
                  </a:txBody>
                  <a:tcPr marL="73563" marR="73563" marT="45714" marB="4571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609524">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a:ln>
                            <a:noFill/>
                          </a:ln>
                          <a:solidFill>
                            <a:schemeClr val="tx1"/>
                          </a:solidFill>
                          <a:effectLst/>
                          <a:latin typeface="Arial" panose="020B0604020202020204" pitchFamily="34" charset="0"/>
                        </a:rPr>
                        <a:t>What is this/ are these?</a:t>
                      </a:r>
                    </a:p>
                  </a:txBody>
                  <a:tcPr marL="73563" marR="73563" marT="45714" marB="4571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a:ln>
                            <a:noFill/>
                          </a:ln>
                          <a:solidFill>
                            <a:schemeClr val="tx1"/>
                          </a:solidFill>
                          <a:effectLst/>
                          <a:latin typeface="Arial" panose="020B0604020202020204" pitchFamily="34" charset="0"/>
                        </a:rPr>
                        <a:t>Descriptions</a:t>
                      </a:r>
                    </a:p>
                  </a:txBody>
                  <a:tcPr marL="73563" marR="73563" marT="45714" marB="4571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661334">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a:ln>
                            <a:noFill/>
                          </a:ln>
                          <a:solidFill>
                            <a:schemeClr val="tx1"/>
                          </a:solidFill>
                          <a:effectLst/>
                          <a:latin typeface="Arial" panose="020B0604020202020204" pitchFamily="34" charset="0"/>
                        </a:rPr>
                        <a:t>How similar/ different?</a:t>
                      </a:r>
                    </a:p>
                  </a:txBody>
                  <a:tcPr marL="73563" marR="73563" marT="45714" marB="4571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a:ln>
                            <a:noFill/>
                          </a:ln>
                          <a:solidFill>
                            <a:schemeClr val="tx1"/>
                          </a:solidFill>
                          <a:effectLst/>
                          <a:latin typeface="Arial" panose="020B0604020202020204" pitchFamily="34" charset="0"/>
                        </a:rPr>
                        <a:t>Comparisons</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altLang="en-US" sz="1700" b="1" i="0" u="none" strike="noStrike" cap="none" normalizeH="0" baseline="0">
                        <a:ln>
                          <a:noFill/>
                        </a:ln>
                        <a:solidFill>
                          <a:schemeClr val="tx1"/>
                        </a:solidFill>
                        <a:effectLst/>
                        <a:latin typeface="Arial" panose="020B0604020202020204" pitchFamily="34" charset="0"/>
                      </a:endParaRPr>
                    </a:p>
                  </a:txBody>
                  <a:tcPr marL="73563" marR="73563" marT="45714" marB="4571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538096">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a:ln>
                            <a:noFill/>
                          </a:ln>
                          <a:solidFill>
                            <a:schemeClr val="tx1"/>
                          </a:solidFill>
                          <a:effectLst/>
                          <a:latin typeface="Arial" panose="020B0604020202020204" pitchFamily="34" charset="0"/>
                        </a:rPr>
                        <a:t>How much/ many?</a:t>
                      </a:r>
                    </a:p>
                  </a:txBody>
                  <a:tcPr marL="73563" marR="73563" marT="45714" marB="4571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a:ln>
                            <a:noFill/>
                          </a:ln>
                          <a:solidFill>
                            <a:schemeClr val="tx1"/>
                          </a:solidFill>
                          <a:effectLst/>
                          <a:latin typeface="Arial" panose="020B0604020202020204" pitchFamily="34" charset="0"/>
                        </a:rPr>
                        <a:t>Measurements</a:t>
                      </a:r>
                    </a:p>
                  </a:txBody>
                  <a:tcPr marL="73563" marR="73563" marT="45714" marB="4571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609524">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a:ln>
                            <a:noFill/>
                          </a:ln>
                          <a:solidFill>
                            <a:schemeClr val="tx1"/>
                          </a:solidFill>
                          <a:effectLst/>
                          <a:latin typeface="Arial" panose="020B0604020202020204" pitchFamily="34" charset="0"/>
                        </a:rPr>
                        <a:t>How salient? Important?</a:t>
                      </a:r>
                    </a:p>
                  </a:txBody>
                  <a:tcPr marL="73563" marR="73563" marT="45714" marB="4571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a:ln>
                            <a:noFill/>
                          </a:ln>
                          <a:solidFill>
                            <a:schemeClr val="tx1"/>
                          </a:solidFill>
                          <a:effectLst/>
                          <a:latin typeface="Arial" panose="020B0604020202020204" pitchFamily="34" charset="0"/>
                        </a:rPr>
                        <a:t>Values</a:t>
                      </a:r>
                    </a:p>
                  </a:txBody>
                  <a:tcPr marL="73563" marR="73563" marT="45714" marB="4571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661334">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a:ln>
                            <a:noFill/>
                          </a:ln>
                          <a:solidFill>
                            <a:schemeClr val="tx1"/>
                          </a:solidFill>
                          <a:effectLst/>
                          <a:latin typeface="Arial" panose="020B0604020202020204" pitchFamily="34" charset="0"/>
                        </a:rPr>
                        <a:t>How do they connect?</a:t>
                      </a:r>
                    </a:p>
                  </a:txBody>
                  <a:tcPr marL="73563" marR="73563" marT="45714" marB="4571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chemeClr val="tx1"/>
                          </a:solidFill>
                          <a:effectLst/>
                          <a:latin typeface="Arial" panose="020B0604020202020204" pitchFamily="34" charset="0"/>
                        </a:rPr>
                        <a:t>Relationships</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altLang="en-US" sz="1700" b="1" i="0" u="none" strike="noStrike" cap="none" normalizeH="0" baseline="0" dirty="0">
                        <a:ln>
                          <a:noFill/>
                        </a:ln>
                        <a:solidFill>
                          <a:schemeClr val="tx1"/>
                        </a:solidFill>
                        <a:effectLst/>
                        <a:latin typeface="Arial" panose="020B0604020202020204" pitchFamily="34" charset="0"/>
                      </a:endParaRPr>
                    </a:p>
                  </a:txBody>
                  <a:tcPr marL="73563" marR="73563" marT="45714" marB="4571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graphicFrame>
        <p:nvGraphicFramePr>
          <p:cNvPr id="158792" name="Group 72"/>
          <p:cNvGraphicFramePr>
            <a:graphicFrameLocks noGrp="1"/>
          </p:cNvGraphicFramePr>
          <p:nvPr>
            <p:ph sz="half" idx="2"/>
          </p:nvPr>
        </p:nvGraphicFramePr>
        <p:xfrm>
          <a:off x="5580063" y="3068638"/>
          <a:ext cx="3240087" cy="2262187"/>
        </p:xfrm>
        <a:graphic>
          <a:graphicData uri="http://schemas.openxmlformats.org/drawingml/2006/table">
            <a:tbl>
              <a:tblPr/>
              <a:tblGrid>
                <a:gridCol w="3240087">
                  <a:extLst>
                    <a:ext uri="{9D8B030D-6E8A-4147-A177-3AD203B41FA5}">
                      <a16:colId xmlns:a16="http://schemas.microsoft.com/office/drawing/2014/main" val="20000"/>
                    </a:ext>
                  </a:extLst>
                </a:gridCol>
              </a:tblGrid>
              <a:tr h="2262187">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1" i="0" u="none" strike="noStrike" cap="none" normalizeH="0" baseline="0">
                          <a:ln>
                            <a:noFill/>
                          </a:ln>
                          <a:solidFill>
                            <a:schemeClr val="tx1"/>
                          </a:solidFill>
                          <a:effectLst/>
                          <a:latin typeface="Arial" panose="020B0604020202020204" pitchFamily="34" charset="0"/>
                        </a:rPr>
                        <a:t>Purpose</a:t>
                      </a:r>
                    </a:p>
                    <a:p>
                      <a:pPr marL="1588" marR="0" lvl="1"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a:ln>
                            <a:noFill/>
                          </a:ln>
                          <a:solidFill>
                            <a:schemeClr val="tx1"/>
                          </a:solidFill>
                          <a:effectLst/>
                          <a:latin typeface="Arial" panose="020B0604020202020204" pitchFamily="34" charset="0"/>
                        </a:rPr>
                        <a:t>To: </a:t>
                      </a:r>
                    </a:p>
                    <a:p>
                      <a:pPr marL="227013" marR="0" lvl="2" indent="0" algn="l" defTabSz="914400" rtl="0" eaLnBrk="1" fontAlgn="base" latinLnBrk="0" hangingPunct="1">
                        <a:lnSpc>
                          <a:spcPct val="100000"/>
                        </a:lnSpc>
                        <a:spcBef>
                          <a:spcPct val="20000"/>
                        </a:spcBef>
                        <a:spcAft>
                          <a:spcPct val="0"/>
                        </a:spcAft>
                        <a:buClrTx/>
                        <a:buSzTx/>
                        <a:buFontTx/>
                        <a:buChar char="•"/>
                        <a:tabLst/>
                      </a:pPr>
                      <a:r>
                        <a:rPr kumimoji="0" lang="en-GB" altLang="en-US" sz="1700" b="1" i="0" u="none" strike="noStrike" cap="none" normalizeH="0" baseline="0">
                          <a:ln>
                            <a:noFill/>
                          </a:ln>
                          <a:solidFill>
                            <a:schemeClr val="tx1"/>
                          </a:solidFill>
                          <a:effectLst/>
                          <a:latin typeface="Arial" panose="020B0604020202020204" pitchFamily="34" charset="0"/>
                        </a:rPr>
                        <a:t>	Generate</a:t>
                      </a:r>
                    </a:p>
                    <a:p>
                      <a:pPr marL="227013" marR="0" lvl="2" indent="0" algn="l" defTabSz="914400" rtl="0" eaLnBrk="1" fontAlgn="base" latinLnBrk="0" hangingPunct="1">
                        <a:lnSpc>
                          <a:spcPct val="100000"/>
                        </a:lnSpc>
                        <a:spcBef>
                          <a:spcPct val="20000"/>
                        </a:spcBef>
                        <a:spcAft>
                          <a:spcPct val="0"/>
                        </a:spcAft>
                        <a:buClrTx/>
                        <a:buSzTx/>
                        <a:buFontTx/>
                        <a:buChar char="•"/>
                        <a:tabLst/>
                      </a:pPr>
                      <a:r>
                        <a:rPr kumimoji="0" lang="en-GB" altLang="en-US" sz="1700" b="1" i="0" u="none" strike="noStrike" cap="none" normalizeH="0" baseline="0">
                          <a:ln>
                            <a:noFill/>
                          </a:ln>
                          <a:solidFill>
                            <a:schemeClr val="tx1"/>
                          </a:solidFill>
                          <a:effectLst/>
                          <a:latin typeface="Arial" panose="020B0604020202020204" pitchFamily="34" charset="0"/>
                        </a:rPr>
                        <a:t>	Explore</a:t>
                      </a:r>
                    </a:p>
                    <a:p>
                      <a:pPr marL="227013" marR="0" lvl="2" indent="0" algn="l" defTabSz="914400" rtl="0" eaLnBrk="1" fontAlgn="base" latinLnBrk="0" hangingPunct="1">
                        <a:lnSpc>
                          <a:spcPct val="100000"/>
                        </a:lnSpc>
                        <a:spcBef>
                          <a:spcPct val="20000"/>
                        </a:spcBef>
                        <a:spcAft>
                          <a:spcPct val="0"/>
                        </a:spcAft>
                        <a:buClrTx/>
                        <a:buSzTx/>
                        <a:buFontTx/>
                        <a:buChar char="•"/>
                        <a:tabLst/>
                      </a:pPr>
                      <a:r>
                        <a:rPr kumimoji="0" lang="en-GB" altLang="en-US" sz="1700" b="1" i="0" u="none" strike="noStrike" cap="none" normalizeH="0" baseline="0">
                          <a:ln>
                            <a:noFill/>
                          </a:ln>
                          <a:solidFill>
                            <a:schemeClr val="tx1"/>
                          </a:solidFill>
                          <a:effectLst/>
                          <a:latin typeface="Arial" panose="020B0604020202020204" pitchFamily="34" charset="0"/>
                        </a:rPr>
                        <a:t>	Test		</a:t>
                      </a:r>
                    </a:p>
                    <a:p>
                      <a:pPr marL="1588" marR="0" lvl="1"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a:ln>
                            <a:noFill/>
                          </a:ln>
                          <a:solidFill>
                            <a:schemeClr val="tx1"/>
                          </a:solidFill>
                          <a:effectLst/>
                          <a:latin typeface="Arial" panose="020B0604020202020204" pitchFamily="34" charset="0"/>
                        </a:rPr>
                        <a:t>An argument or theory</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altLang="en-US" sz="1700" b="1" i="0" u="none" strike="noStrike" cap="none" normalizeH="0" baseline="0">
                        <a:ln>
                          <a:noFill/>
                        </a:ln>
                        <a:solidFill>
                          <a:schemeClr val="tx1"/>
                        </a:solidFill>
                        <a:effectLst/>
                        <a:latin typeface="Arial" panose="020B0604020202020204" pitchFamily="34" charset="0"/>
                      </a:endParaRPr>
                    </a:p>
                  </a:txBody>
                  <a:tcPr marT="45732" marB="45732"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3561793936"/>
      </p:ext>
    </p:extLst>
  </p:cSld>
  <p:clrMapOvr>
    <a:masterClrMapping/>
  </p:clrMapOvr>
  <p:transition>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2"/>
          <p:cNvSpPr>
            <a:spLocks noGrp="1" noChangeArrowheads="1"/>
          </p:cNvSpPr>
          <p:nvPr>
            <p:ph type="title"/>
          </p:nvPr>
        </p:nvSpPr>
        <p:spPr/>
        <p:txBody>
          <a:bodyPr/>
          <a:lstStyle/>
          <a:p>
            <a:pPr eaLnBrk="1" hangingPunct="1"/>
            <a:r>
              <a:rPr lang="en-GB" altLang="en-US" dirty="0"/>
              <a:t>Types of research questions </a:t>
            </a:r>
            <a:br>
              <a:rPr lang="en-GB" altLang="en-US" dirty="0"/>
            </a:br>
            <a:r>
              <a:rPr lang="en-GB" altLang="en-US" sz="1800" dirty="0">
                <a:solidFill>
                  <a:schemeClr val="tx1"/>
                </a:solidFill>
              </a:rPr>
              <a:t>What types of questions do </a:t>
            </a:r>
            <a:r>
              <a:rPr lang="en-GB" altLang="en-US" sz="1800" u="sng" dirty="0">
                <a:solidFill>
                  <a:schemeClr val="tx1"/>
                </a:solidFill>
              </a:rPr>
              <a:t>researchers </a:t>
            </a:r>
            <a:r>
              <a:rPr lang="en-GB" altLang="en-US" sz="1800" dirty="0">
                <a:solidFill>
                  <a:schemeClr val="tx1"/>
                </a:solidFill>
              </a:rPr>
              <a:t>ask?</a:t>
            </a:r>
          </a:p>
        </p:txBody>
      </p:sp>
      <p:graphicFrame>
        <p:nvGraphicFramePr>
          <p:cNvPr id="259075" name="Group 3"/>
          <p:cNvGraphicFramePr>
            <a:graphicFrameLocks noGrp="1"/>
          </p:cNvGraphicFramePr>
          <p:nvPr>
            <p:ph sz="half" idx="1"/>
            <p:extLst>
              <p:ext uri="{D42A27DB-BD31-4B8C-83A1-F6EECF244321}">
                <p14:modId xmlns:p14="http://schemas.microsoft.com/office/powerpoint/2010/main" val="733973096"/>
              </p:ext>
            </p:extLst>
          </p:nvPr>
        </p:nvGraphicFramePr>
        <p:xfrm>
          <a:off x="838200" y="2743200"/>
          <a:ext cx="3592512" cy="3570142"/>
        </p:xfrm>
        <a:graphic>
          <a:graphicData uri="http://schemas.openxmlformats.org/drawingml/2006/table">
            <a:tbl>
              <a:tblPr/>
              <a:tblGrid>
                <a:gridCol w="1854392">
                  <a:extLst>
                    <a:ext uri="{9D8B030D-6E8A-4147-A177-3AD203B41FA5}">
                      <a16:colId xmlns:a16="http://schemas.microsoft.com/office/drawing/2014/main" val="20000"/>
                    </a:ext>
                  </a:extLst>
                </a:gridCol>
                <a:gridCol w="1738120">
                  <a:extLst>
                    <a:ext uri="{9D8B030D-6E8A-4147-A177-3AD203B41FA5}">
                      <a16:colId xmlns:a16="http://schemas.microsoft.com/office/drawing/2014/main" val="20001"/>
                    </a:ext>
                  </a:extLst>
                </a:gridCol>
              </a:tblGrid>
              <a:tr h="469979">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1" i="0" u="none" strike="noStrike" cap="none" normalizeH="0" baseline="0" dirty="0">
                          <a:ln>
                            <a:noFill/>
                          </a:ln>
                          <a:solidFill>
                            <a:schemeClr val="tx1"/>
                          </a:solidFill>
                          <a:effectLst/>
                          <a:latin typeface="Arial" panose="020B0604020202020204" pitchFamily="34" charset="0"/>
                        </a:rPr>
                        <a:t>Questions</a:t>
                      </a:r>
                    </a:p>
                  </a:txBody>
                  <a:tcPr marL="73563" marR="73563"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1" i="0" u="none" strike="noStrike" cap="none" normalizeH="0" baseline="0">
                          <a:ln>
                            <a:noFill/>
                          </a:ln>
                          <a:solidFill>
                            <a:schemeClr val="tx1"/>
                          </a:solidFill>
                          <a:effectLst/>
                          <a:latin typeface="Arial" panose="020B0604020202020204" pitchFamily="34" charset="0"/>
                        </a:rPr>
                        <a:t>Products</a:t>
                      </a:r>
                    </a:p>
                  </a:txBody>
                  <a:tcPr marL="73563" marR="73563"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609702">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rgbClr val="FFFF00"/>
                          </a:solidFill>
                          <a:effectLst/>
                          <a:latin typeface="Arial" panose="020B0604020202020204" pitchFamily="34" charset="0"/>
                        </a:rPr>
                        <a:t>What is this/ are these?</a:t>
                      </a:r>
                    </a:p>
                  </a:txBody>
                  <a:tcPr marL="73563" marR="73563"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rgbClr val="FFFF00"/>
                          </a:solidFill>
                          <a:effectLst/>
                          <a:latin typeface="Arial" panose="020B0604020202020204" pitchFamily="34" charset="0"/>
                        </a:rPr>
                        <a:t>Descriptions</a:t>
                      </a:r>
                    </a:p>
                  </a:txBody>
                  <a:tcPr marL="73563" marR="73563"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661527">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rgbClr val="FFFF00"/>
                          </a:solidFill>
                          <a:effectLst/>
                          <a:latin typeface="Arial" panose="020B0604020202020204" pitchFamily="34" charset="0"/>
                        </a:rPr>
                        <a:t>How similar/ different?</a:t>
                      </a:r>
                    </a:p>
                  </a:txBody>
                  <a:tcPr marL="73563" marR="73563"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rgbClr val="FFFF00"/>
                          </a:solidFill>
                          <a:effectLst/>
                          <a:latin typeface="Arial" panose="020B0604020202020204" pitchFamily="34" charset="0"/>
                        </a:rPr>
                        <a:t>Comparisons</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altLang="en-US" sz="1700" b="1" i="0" u="none" strike="noStrike" cap="none" normalizeH="0" baseline="0" dirty="0">
                        <a:ln>
                          <a:noFill/>
                        </a:ln>
                        <a:solidFill>
                          <a:srgbClr val="FF0000"/>
                        </a:solidFill>
                        <a:effectLst/>
                        <a:latin typeface="Arial" panose="020B0604020202020204" pitchFamily="34" charset="0"/>
                      </a:endParaRPr>
                    </a:p>
                  </a:txBody>
                  <a:tcPr marL="73563" marR="73563"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511261">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rgbClr val="FFFF00"/>
                          </a:solidFill>
                          <a:effectLst/>
                          <a:latin typeface="Arial" panose="020B0604020202020204" pitchFamily="34" charset="0"/>
                        </a:rPr>
                        <a:t>How much/ many?</a:t>
                      </a:r>
                    </a:p>
                  </a:txBody>
                  <a:tcPr marL="73563" marR="73563"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rgbClr val="FFFF00"/>
                          </a:solidFill>
                          <a:effectLst/>
                          <a:latin typeface="Arial" panose="020B0604020202020204" pitchFamily="34" charset="0"/>
                        </a:rPr>
                        <a:t>Measurements</a:t>
                      </a:r>
                    </a:p>
                  </a:txBody>
                  <a:tcPr marL="73563" marR="73563"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609702">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rgbClr val="FFFF00"/>
                          </a:solidFill>
                          <a:effectLst/>
                          <a:latin typeface="Arial" panose="020B0604020202020204" pitchFamily="34" charset="0"/>
                        </a:rPr>
                        <a:t>How salient? Important?</a:t>
                      </a:r>
                    </a:p>
                  </a:txBody>
                  <a:tcPr marL="73563" marR="73563"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rgbClr val="FFFF00"/>
                          </a:solidFill>
                          <a:effectLst/>
                          <a:latin typeface="Arial" panose="020B0604020202020204" pitchFamily="34" charset="0"/>
                        </a:rPr>
                        <a:t>Values</a:t>
                      </a:r>
                    </a:p>
                  </a:txBody>
                  <a:tcPr marL="73563" marR="73563"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538253">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rgbClr val="FFFF00"/>
                          </a:solidFill>
                          <a:effectLst/>
                          <a:latin typeface="Arial" panose="020B0604020202020204" pitchFamily="34" charset="0"/>
                        </a:rPr>
                        <a:t>How do they relate?</a:t>
                      </a:r>
                    </a:p>
                  </a:txBody>
                  <a:tcPr marL="73563" marR="73563"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rgbClr val="FFFF00"/>
                          </a:solidFill>
                          <a:effectLst/>
                          <a:latin typeface="Arial" panose="020B0604020202020204" pitchFamily="34" charset="0"/>
                        </a:rPr>
                        <a:t>Relationships</a:t>
                      </a:r>
                    </a:p>
                  </a:txBody>
                  <a:tcPr marL="73563" marR="73563"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graphicFrame>
        <p:nvGraphicFramePr>
          <p:cNvPr id="259098" name="Group 26"/>
          <p:cNvGraphicFramePr>
            <a:graphicFrameLocks noGrp="1"/>
          </p:cNvGraphicFramePr>
          <p:nvPr>
            <p:ph sz="half" idx="2"/>
            <p:extLst>
              <p:ext uri="{D42A27DB-BD31-4B8C-83A1-F6EECF244321}">
                <p14:modId xmlns:p14="http://schemas.microsoft.com/office/powerpoint/2010/main" val="458784777"/>
              </p:ext>
            </p:extLst>
          </p:nvPr>
        </p:nvGraphicFramePr>
        <p:xfrm>
          <a:off x="5435600" y="2895600"/>
          <a:ext cx="3240087" cy="2016125"/>
        </p:xfrm>
        <a:graphic>
          <a:graphicData uri="http://schemas.openxmlformats.org/drawingml/2006/table">
            <a:tbl>
              <a:tblPr/>
              <a:tblGrid>
                <a:gridCol w="3240087">
                  <a:extLst>
                    <a:ext uri="{9D8B030D-6E8A-4147-A177-3AD203B41FA5}">
                      <a16:colId xmlns:a16="http://schemas.microsoft.com/office/drawing/2014/main" val="20000"/>
                    </a:ext>
                  </a:extLst>
                </a:gridCol>
              </a:tblGrid>
              <a:tr h="2016125">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1" i="0" u="none" strike="noStrike" cap="none" normalizeH="0" baseline="0" dirty="0">
                          <a:ln>
                            <a:noFill/>
                          </a:ln>
                          <a:solidFill>
                            <a:schemeClr val="tx1"/>
                          </a:solidFill>
                          <a:effectLst/>
                          <a:latin typeface="Arial" panose="020B0604020202020204" pitchFamily="34" charset="0"/>
                        </a:rPr>
                        <a:t>Purpose</a:t>
                      </a:r>
                    </a:p>
                    <a:p>
                      <a:pPr marL="1588" marR="0" lvl="1"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chemeClr val="tx1"/>
                          </a:solidFill>
                          <a:effectLst/>
                          <a:latin typeface="Arial" panose="020B0604020202020204" pitchFamily="34" charset="0"/>
                        </a:rPr>
                        <a:t>To: </a:t>
                      </a:r>
                    </a:p>
                    <a:p>
                      <a:pPr marL="227013" marR="0" lvl="2" indent="0" algn="l" defTabSz="914400" rtl="0" eaLnBrk="1" fontAlgn="base" latinLnBrk="0" hangingPunct="1">
                        <a:lnSpc>
                          <a:spcPct val="100000"/>
                        </a:lnSpc>
                        <a:spcBef>
                          <a:spcPct val="20000"/>
                        </a:spcBef>
                        <a:spcAft>
                          <a:spcPct val="0"/>
                        </a:spcAft>
                        <a:buClrTx/>
                        <a:buSzTx/>
                        <a:buFontTx/>
                        <a:buChar char="•"/>
                        <a:tabLst/>
                      </a:pPr>
                      <a:r>
                        <a:rPr kumimoji="0" lang="en-GB" altLang="en-US" sz="1700" b="1" i="0" u="none" strike="noStrike" cap="none" normalizeH="0" baseline="0" dirty="0">
                          <a:ln>
                            <a:noFill/>
                          </a:ln>
                          <a:solidFill>
                            <a:schemeClr val="tx1"/>
                          </a:solidFill>
                          <a:effectLst/>
                          <a:latin typeface="Arial" panose="020B0604020202020204" pitchFamily="34" charset="0"/>
                        </a:rPr>
                        <a:t>	Generate</a:t>
                      </a:r>
                    </a:p>
                    <a:p>
                      <a:pPr marL="227013" marR="0" lvl="2" indent="0" algn="l" defTabSz="914400" rtl="0" eaLnBrk="1" fontAlgn="base" latinLnBrk="0" hangingPunct="1">
                        <a:lnSpc>
                          <a:spcPct val="100000"/>
                        </a:lnSpc>
                        <a:spcBef>
                          <a:spcPct val="20000"/>
                        </a:spcBef>
                        <a:spcAft>
                          <a:spcPct val="0"/>
                        </a:spcAft>
                        <a:buClrTx/>
                        <a:buSzTx/>
                        <a:buFontTx/>
                        <a:buChar char="•"/>
                        <a:tabLst/>
                      </a:pPr>
                      <a:r>
                        <a:rPr kumimoji="0" lang="en-GB" altLang="en-US" sz="1700" b="1" i="0" u="none" strike="noStrike" cap="none" normalizeH="0" baseline="0" dirty="0">
                          <a:ln>
                            <a:noFill/>
                          </a:ln>
                          <a:solidFill>
                            <a:schemeClr val="tx1"/>
                          </a:solidFill>
                          <a:effectLst/>
                          <a:latin typeface="Arial" panose="020B0604020202020204" pitchFamily="34" charset="0"/>
                        </a:rPr>
                        <a:t>	</a:t>
                      </a:r>
                      <a:r>
                        <a:rPr kumimoji="0" lang="en-GB" altLang="en-US" sz="1700" b="1" i="0" u="none" strike="noStrike" cap="none" normalizeH="0" baseline="0" dirty="0">
                          <a:ln>
                            <a:noFill/>
                          </a:ln>
                          <a:solidFill>
                            <a:srgbClr val="FFFF00"/>
                          </a:solidFill>
                          <a:effectLst/>
                          <a:latin typeface="Arial" panose="020B0604020202020204" pitchFamily="34" charset="0"/>
                        </a:rPr>
                        <a:t>Explore</a:t>
                      </a:r>
                    </a:p>
                    <a:p>
                      <a:pPr marL="227013" marR="0" lvl="2" indent="0" algn="l" defTabSz="914400" rtl="0" eaLnBrk="1" fontAlgn="base" latinLnBrk="0" hangingPunct="1">
                        <a:lnSpc>
                          <a:spcPct val="100000"/>
                        </a:lnSpc>
                        <a:spcBef>
                          <a:spcPct val="20000"/>
                        </a:spcBef>
                        <a:spcAft>
                          <a:spcPct val="0"/>
                        </a:spcAft>
                        <a:buClrTx/>
                        <a:buSzTx/>
                        <a:buFontTx/>
                        <a:buChar char="•"/>
                        <a:tabLst/>
                      </a:pPr>
                      <a:r>
                        <a:rPr kumimoji="0" lang="en-GB" altLang="en-US" sz="1700" b="1" i="0" u="none" strike="noStrike" cap="none" normalizeH="0" baseline="0" dirty="0">
                          <a:ln>
                            <a:noFill/>
                          </a:ln>
                          <a:solidFill>
                            <a:schemeClr val="tx1"/>
                          </a:solidFill>
                          <a:effectLst/>
                          <a:latin typeface="Arial" panose="020B0604020202020204" pitchFamily="34" charset="0"/>
                        </a:rPr>
                        <a:t>	</a:t>
                      </a:r>
                      <a:r>
                        <a:rPr lang="en-GB" altLang="en-US" sz="1800" kern="1200" dirty="0">
                          <a:solidFill>
                            <a:schemeClr val="bg2">
                              <a:lumMod val="40000"/>
                              <a:lumOff val="60000"/>
                            </a:schemeClr>
                          </a:solidFill>
                          <a:latin typeface="Arial" panose="020B0604020202020204" pitchFamily="34" charset="0"/>
                          <a:ea typeface="+mn-ea"/>
                          <a:cs typeface="+mn-cs"/>
                        </a:rPr>
                        <a:t>Test</a:t>
                      </a:r>
                      <a:r>
                        <a:rPr kumimoji="0" lang="en-GB" altLang="en-US" sz="1700" b="1" i="0" u="none" strike="noStrike" cap="none" normalizeH="0" baseline="0" dirty="0">
                          <a:ln>
                            <a:noFill/>
                          </a:ln>
                          <a:solidFill>
                            <a:schemeClr val="tx1"/>
                          </a:solidFill>
                          <a:effectLst/>
                          <a:latin typeface="Arial" panose="020B0604020202020204" pitchFamily="34" charset="0"/>
                        </a:rPr>
                        <a:t>		</a:t>
                      </a:r>
                    </a:p>
                    <a:p>
                      <a:pPr marL="1588" marR="0" lvl="1"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chemeClr val="tx1"/>
                          </a:solidFill>
                          <a:effectLst/>
                          <a:latin typeface="Arial" panose="020B0604020202020204" pitchFamily="34" charset="0"/>
                        </a:rPr>
                        <a:t>An argument or theory</a:t>
                      </a:r>
                      <a:endParaRPr kumimoji="0" lang="en-GB" altLang="en-US" sz="1700" b="0" i="0" u="none" strike="noStrike" cap="none" normalizeH="0" baseline="0" dirty="0">
                        <a:ln>
                          <a:noFill/>
                        </a:ln>
                        <a:solidFill>
                          <a:schemeClr val="tx1"/>
                        </a:solidFill>
                        <a:effectLst/>
                        <a:latin typeface="Arial" panose="020B0604020202020204" pitchFamily="34" charset="0"/>
                      </a:endParaRP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sp>
        <p:nvSpPr>
          <p:cNvPr id="21537" name="Text Box 32"/>
          <p:cNvSpPr txBox="1">
            <a:spLocks noChangeArrowheads="1"/>
          </p:cNvSpPr>
          <p:nvPr/>
        </p:nvSpPr>
        <p:spPr bwMode="auto">
          <a:xfrm>
            <a:off x="5435600" y="4885449"/>
            <a:ext cx="3455988" cy="1603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dirty="0">
                <a:solidFill>
                  <a:srgbClr val="FFFF00"/>
                </a:solidFill>
              </a:rPr>
              <a:t>Typical cluster of questions:</a:t>
            </a:r>
          </a:p>
          <a:p>
            <a:pPr eaLnBrk="1" hangingPunct="1">
              <a:spcBef>
                <a:spcPct val="50000"/>
              </a:spcBef>
            </a:pPr>
            <a:r>
              <a:rPr lang="en-GB" altLang="en-US" dirty="0"/>
              <a:t>How (</a:t>
            </a:r>
            <a:r>
              <a:rPr lang="en-GB" altLang="en-US" dirty="0">
                <a:solidFill>
                  <a:schemeClr val="bg2">
                    <a:lumMod val="40000"/>
                    <a:lumOff val="60000"/>
                  </a:schemeClr>
                </a:solidFill>
              </a:rPr>
              <a:t>are</a:t>
            </a:r>
            <a:r>
              <a:rPr lang="en-GB" altLang="en-US" dirty="0"/>
              <a:t>) concepts related? </a:t>
            </a:r>
            <a:br>
              <a:rPr lang="en-GB" altLang="en-US" dirty="0"/>
            </a:br>
            <a:r>
              <a:rPr lang="en-GB" altLang="en-US" dirty="0"/>
              <a:t>How salient, important, valuable are they? </a:t>
            </a:r>
            <a:br>
              <a:rPr lang="en-GB" altLang="en-US" dirty="0"/>
            </a:br>
            <a:r>
              <a:rPr lang="en-GB" altLang="en-US" dirty="0"/>
              <a:t>How much are they related?</a:t>
            </a:r>
          </a:p>
        </p:txBody>
      </p:sp>
    </p:spTree>
    <p:extLst>
      <p:ext uri="{BB962C8B-B14F-4D97-AF65-F5344CB8AC3E}">
        <p14:creationId xmlns:p14="http://schemas.microsoft.com/office/powerpoint/2010/main" val="2370939206"/>
      </p:ext>
    </p:extLst>
  </p:cSld>
  <p:clrMapOvr>
    <a:masterClrMapping/>
  </p:clrMapOvr>
  <p:transition>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GB"/>
              <a:t>Sampling</a:t>
            </a:r>
          </a:p>
        </p:txBody>
      </p:sp>
      <p:sp>
        <p:nvSpPr>
          <p:cNvPr id="21506" name="Rectangle 3"/>
          <p:cNvSpPr>
            <a:spLocks noGrp="1" noChangeArrowheads="1"/>
          </p:cNvSpPr>
          <p:nvPr>
            <p:ph type="body" sz="half" idx="1"/>
          </p:nvPr>
        </p:nvSpPr>
        <p:spPr/>
        <p:txBody>
          <a:bodyPr/>
          <a:lstStyle/>
          <a:p>
            <a:pPr>
              <a:lnSpc>
                <a:spcPct val="90000"/>
              </a:lnSpc>
            </a:pPr>
            <a:r>
              <a:rPr lang="en-GB" sz="2800"/>
              <a:t>Sampling refers to the process of choosing </a:t>
            </a:r>
            <a:r>
              <a:rPr lang="en-GB" sz="2800" i="1"/>
              <a:t>who</a:t>
            </a:r>
            <a:r>
              <a:rPr lang="en-GB" sz="2800"/>
              <a:t> or </a:t>
            </a:r>
            <a:r>
              <a:rPr lang="en-GB" sz="2800" i="1"/>
              <a:t>what</a:t>
            </a:r>
            <a:r>
              <a:rPr lang="en-GB" sz="2800"/>
              <a:t> you will obtain data from (‘the sample’), in order to draw conclusions about a larger group (‘the population’).</a:t>
            </a:r>
          </a:p>
        </p:txBody>
      </p:sp>
      <p:grpSp>
        <p:nvGrpSpPr>
          <p:cNvPr id="21507" name="Diagram 2"/>
          <p:cNvGrpSpPr>
            <a:grpSpLocks/>
          </p:cNvGrpSpPr>
          <p:nvPr/>
        </p:nvGrpSpPr>
        <p:grpSpPr bwMode="auto">
          <a:xfrm>
            <a:off x="-3060700" y="3168650"/>
            <a:ext cx="14776450" cy="3940175"/>
            <a:chOff x="272" y="2446"/>
            <a:chExt cx="5171" cy="1379"/>
          </a:xfrm>
        </p:grpSpPr>
        <p:sp>
          <p:nvSpPr>
            <p:cNvPr id="21508" name="_s1028"/>
            <p:cNvSpPr>
              <a:spLocks noChangeArrowheads="1" noTextEdit="1"/>
            </p:cNvSpPr>
            <p:nvPr/>
          </p:nvSpPr>
          <p:spPr bwMode="auto">
            <a:xfrm>
              <a:off x="2454" y="2893"/>
              <a:ext cx="484" cy="484"/>
            </a:xfrm>
            <a:custGeom>
              <a:avLst/>
              <a:gdLst>
                <a:gd name="T0" fmla="*/ 242 w 21600"/>
                <a:gd name="T1" fmla="*/ 0 h 21600"/>
                <a:gd name="T2" fmla="*/ 71 w 21600"/>
                <a:gd name="T3" fmla="*/ 71 h 21600"/>
                <a:gd name="T4" fmla="*/ 0 w 21600"/>
                <a:gd name="T5" fmla="*/ 242 h 21600"/>
                <a:gd name="T6" fmla="*/ 71 w 21600"/>
                <a:gd name="T7" fmla="*/ 413 h 21600"/>
                <a:gd name="T8" fmla="*/ 242 w 21600"/>
                <a:gd name="T9" fmla="*/ 484 h 21600"/>
                <a:gd name="T10" fmla="*/ 413 w 21600"/>
                <a:gd name="T11" fmla="*/ 413 h 21600"/>
                <a:gd name="T12" fmla="*/ 484 w 21600"/>
                <a:gd name="T13" fmla="*/ 242 h 21600"/>
                <a:gd name="T14" fmla="*/ 413 w 21600"/>
                <a:gd name="T15" fmla="*/ 71 h 21600"/>
                <a:gd name="T16" fmla="*/ 0 60000 65536"/>
                <a:gd name="T17" fmla="*/ 0 60000 65536"/>
                <a:gd name="T18" fmla="*/ 0 60000 65536"/>
                <a:gd name="T19" fmla="*/ 0 60000 65536"/>
                <a:gd name="T20" fmla="*/ 0 60000 65536"/>
                <a:gd name="T21" fmla="*/ 0 60000 65536"/>
                <a:gd name="T22" fmla="*/ 0 60000 65536"/>
                <a:gd name="T23" fmla="*/ 0 60000 65536"/>
                <a:gd name="T24" fmla="*/ 3169 w 21600"/>
                <a:gd name="T25" fmla="*/ 3169 h 21600"/>
                <a:gd name="T26" fmla="*/ 18431 w 21600"/>
                <a:gd name="T27" fmla="*/ 18431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5400" y="10800"/>
                  </a:moveTo>
                  <a:cubicBezTo>
                    <a:pt x="5400" y="13782"/>
                    <a:pt x="7818" y="16200"/>
                    <a:pt x="10800" y="16200"/>
                  </a:cubicBezTo>
                  <a:cubicBezTo>
                    <a:pt x="13782" y="16200"/>
                    <a:pt x="16200" y="13782"/>
                    <a:pt x="16200" y="10800"/>
                  </a:cubicBezTo>
                  <a:cubicBezTo>
                    <a:pt x="16200" y="7818"/>
                    <a:pt x="13782" y="5400"/>
                    <a:pt x="10800" y="5400"/>
                  </a:cubicBezTo>
                  <a:cubicBezTo>
                    <a:pt x="7818" y="5400"/>
                    <a:pt x="5400" y="7818"/>
                    <a:pt x="5400" y="10800"/>
                  </a:cubicBezTo>
                  <a:close/>
                </a:path>
              </a:pathLst>
            </a:custGeom>
            <a:solidFill>
              <a:schemeClr val="accent1"/>
            </a:solidFill>
            <a:ln w="9525">
              <a:solidFill>
                <a:schemeClr val="tx1"/>
              </a:solidFill>
              <a:round/>
              <a:headEnd/>
              <a:tailEnd/>
            </a:ln>
          </p:spPr>
          <p:txBody>
            <a:bodyPr lIns="0" tIns="0" rIns="0" bIns="0"/>
            <a:lstStyle/>
            <a:p>
              <a:endParaRPr lang="en-US"/>
            </a:p>
          </p:txBody>
        </p:sp>
        <p:sp>
          <p:nvSpPr>
            <p:cNvPr id="21509" name="_s1029"/>
            <p:cNvSpPr>
              <a:spLocks/>
            </p:cNvSpPr>
            <p:nvPr/>
          </p:nvSpPr>
          <p:spPr bwMode="auto">
            <a:xfrm>
              <a:off x="3310" y="2704"/>
              <a:ext cx="194" cy="215"/>
            </a:xfrm>
            <a:prstGeom prst="callout2">
              <a:avLst>
                <a:gd name="adj1" fmla="val 18606"/>
                <a:gd name="adj2" fmla="val -13755"/>
                <a:gd name="adj3" fmla="val 18606"/>
                <a:gd name="adj4" fmla="val -22065"/>
                <a:gd name="adj5" fmla="val 200519"/>
                <a:gd name="adj6" fmla="val -222634"/>
              </a:avLst>
            </a:prstGeom>
            <a:noFill/>
            <a:ln w="9525">
              <a:solidFill>
                <a:schemeClr val="tx1"/>
              </a:solidFill>
              <a:miter lim="800000"/>
              <a:headEnd/>
              <a:tailEnd/>
            </a:ln>
          </p:spPr>
          <p:txBody>
            <a:bodyPr wrap="none" lIns="0" tIns="0" rIns="0" bIns="0"/>
            <a:lstStyle/>
            <a:p>
              <a:r>
                <a:rPr lang="en-GB" sz="2200">
                  <a:latin typeface="Verdana" pitchFamily="34" charset="0"/>
                </a:rPr>
                <a:t>Population</a:t>
              </a:r>
            </a:p>
          </p:txBody>
        </p:sp>
        <p:sp>
          <p:nvSpPr>
            <p:cNvPr id="21510" name="_s1030"/>
            <p:cNvSpPr>
              <a:spLocks noChangeArrowheads="1" noTextEdit="1"/>
            </p:cNvSpPr>
            <p:nvPr/>
          </p:nvSpPr>
          <p:spPr bwMode="auto">
            <a:xfrm>
              <a:off x="2575" y="3014"/>
              <a:ext cx="242" cy="242"/>
            </a:xfrm>
            <a:prstGeom prst="ellipse">
              <a:avLst/>
            </a:prstGeom>
            <a:solidFill>
              <a:schemeClr val="folHlink"/>
            </a:solidFill>
            <a:ln w="9525">
              <a:solidFill>
                <a:schemeClr val="tx1"/>
              </a:solidFill>
              <a:round/>
              <a:headEnd/>
              <a:tailEnd/>
            </a:ln>
          </p:spPr>
          <p:txBody>
            <a:bodyPr lIns="0" tIns="0" rIns="0" bIns="0"/>
            <a:lstStyle/>
            <a:p>
              <a:endParaRPr lang="en-US"/>
            </a:p>
          </p:txBody>
        </p:sp>
        <p:sp>
          <p:nvSpPr>
            <p:cNvPr id="21511" name="_s1031"/>
            <p:cNvSpPr>
              <a:spLocks/>
            </p:cNvSpPr>
            <p:nvPr/>
          </p:nvSpPr>
          <p:spPr bwMode="auto">
            <a:xfrm>
              <a:off x="3310" y="2489"/>
              <a:ext cx="194" cy="215"/>
            </a:xfrm>
            <a:prstGeom prst="callout2">
              <a:avLst>
                <a:gd name="adj1" fmla="val 18606"/>
                <a:gd name="adj2" fmla="val -13755"/>
                <a:gd name="adj3" fmla="val 18606"/>
                <a:gd name="adj4" fmla="val -22065"/>
                <a:gd name="adj5" fmla="val 300519"/>
                <a:gd name="adj6" fmla="val -316620"/>
              </a:avLst>
            </a:prstGeom>
            <a:noFill/>
            <a:ln w="9525">
              <a:solidFill>
                <a:schemeClr val="tx1"/>
              </a:solidFill>
              <a:miter lim="800000"/>
              <a:headEnd/>
              <a:tailEnd/>
            </a:ln>
          </p:spPr>
          <p:txBody>
            <a:bodyPr wrap="none" lIns="0" tIns="0" rIns="0" bIns="0"/>
            <a:lstStyle/>
            <a:p>
              <a:r>
                <a:rPr lang="en-GB" sz="2200">
                  <a:latin typeface="Verdana" pitchFamily="34" charset="0"/>
                </a:rPr>
                <a:t>Sample</a:t>
              </a:r>
            </a:p>
          </p:txBody>
        </p:sp>
      </p:grpSp>
    </p:spTree>
    <p:extLst>
      <p:ext uri="{BB962C8B-B14F-4D97-AF65-F5344CB8AC3E}">
        <p14:creationId xmlns:p14="http://schemas.microsoft.com/office/powerpoint/2010/main" val="23385754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p:cNvSpPr>
            <a:spLocks noGrp="1" noChangeArrowheads="1"/>
          </p:cNvSpPr>
          <p:nvPr>
            <p:ph type="title" idx="4294967295"/>
          </p:nvPr>
        </p:nvSpPr>
        <p:spPr>
          <a:xfrm>
            <a:off x="228600" y="457200"/>
            <a:ext cx="8229600" cy="1143000"/>
          </a:xfrm>
        </p:spPr>
        <p:txBody>
          <a:bodyPr lIns="92075" tIns="46038" rIns="92075" bIns="46038"/>
          <a:lstStyle/>
          <a:p>
            <a:r>
              <a:rPr lang="en-GB" b="1" dirty="0"/>
              <a:t>Quantitative study design</a:t>
            </a:r>
          </a:p>
        </p:txBody>
      </p:sp>
      <p:sp>
        <p:nvSpPr>
          <p:cNvPr id="25602" name="Rectangle 3"/>
          <p:cNvSpPr>
            <a:spLocks noGrp="1" noChangeArrowheads="1"/>
          </p:cNvSpPr>
          <p:nvPr>
            <p:ph type="body" idx="4294967295"/>
          </p:nvPr>
        </p:nvSpPr>
        <p:spPr>
          <a:xfrm>
            <a:off x="1219200" y="1847850"/>
            <a:ext cx="7467600" cy="4389437"/>
          </a:xfrm>
        </p:spPr>
        <p:txBody>
          <a:bodyPr lIns="92075" tIns="46038" rIns="92075" bIns="46038">
            <a:normAutofit/>
          </a:bodyPr>
          <a:lstStyle/>
          <a:p>
            <a:r>
              <a:rPr lang="en-GB" sz="3200" dirty="0"/>
              <a:t>Surveys</a:t>
            </a:r>
          </a:p>
          <a:p>
            <a:pPr lvl="1"/>
            <a:r>
              <a:rPr lang="en-GB" sz="3200" dirty="0"/>
              <a:t>Cross-sectional vs. longitudinal</a:t>
            </a:r>
          </a:p>
          <a:p>
            <a:pPr lvl="1"/>
            <a:r>
              <a:rPr lang="en-GB" sz="3200" dirty="0"/>
              <a:t>Descriptive vs. comparative</a:t>
            </a:r>
          </a:p>
          <a:p>
            <a:r>
              <a:rPr lang="en-GB" sz="3200" dirty="0"/>
              <a:t>Experimental – lab - simulation</a:t>
            </a:r>
          </a:p>
          <a:p>
            <a:r>
              <a:rPr lang="en-GB" sz="3200" dirty="0"/>
              <a:t>Analysis</a:t>
            </a:r>
          </a:p>
          <a:p>
            <a:r>
              <a:rPr lang="en-GB" sz="3200" dirty="0"/>
              <a:t>Reporting</a:t>
            </a:r>
          </a:p>
          <a:p>
            <a:pPr>
              <a:buFont typeface="Wingdings" pitchFamily="2" charset="2"/>
              <a:buNone/>
            </a:pPr>
            <a:endParaRPr lang="en-GB" sz="3200" dirty="0"/>
          </a:p>
        </p:txBody>
      </p:sp>
    </p:spTree>
    <p:extLst>
      <p:ext uri="{BB962C8B-B14F-4D97-AF65-F5344CB8AC3E}">
        <p14:creationId xmlns:p14="http://schemas.microsoft.com/office/powerpoint/2010/main" val="4035877996"/>
      </p:ext>
    </p:extLst>
  </p:cSld>
  <p:clrMapOvr>
    <a:masterClrMapping/>
  </p:clrMapOvr>
  <p:transition>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idx="4294967295"/>
          </p:nvPr>
        </p:nvSpPr>
        <p:spPr>
          <a:xfrm>
            <a:off x="304800" y="381000"/>
            <a:ext cx="8229600" cy="1143000"/>
          </a:xfrm>
        </p:spPr>
        <p:txBody>
          <a:bodyPr lIns="92075" tIns="46038" rIns="92075" bIns="46038"/>
          <a:lstStyle/>
          <a:p>
            <a:r>
              <a:rPr lang="en-GB" b="1" dirty="0"/>
              <a:t>The Temporal Component</a:t>
            </a:r>
          </a:p>
        </p:txBody>
      </p:sp>
      <p:sp>
        <p:nvSpPr>
          <p:cNvPr id="27650" name="Rectangle 3"/>
          <p:cNvSpPr>
            <a:spLocks noGrp="1" noChangeArrowheads="1"/>
          </p:cNvSpPr>
          <p:nvPr>
            <p:ph type="body" idx="4294967295"/>
          </p:nvPr>
        </p:nvSpPr>
        <p:spPr>
          <a:xfrm>
            <a:off x="304800" y="2133601"/>
            <a:ext cx="8229600" cy="3505200"/>
          </a:xfrm>
        </p:spPr>
        <p:txBody>
          <a:bodyPr lIns="92075" tIns="46038" rIns="92075" bIns="46038"/>
          <a:lstStyle/>
          <a:p>
            <a:r>
              <a:rPr lang="en-GB" sz="2800" dirty="0">
                <a:solidFill>
                  <a:srgbClr val="FFFF00"/>
                </a:solidFill>
              </a:rPr>
              <a:t>Cross-sectional surveys </a:t>
            </a:r>
            <a:r>
              <a:rPr lang="en-GB" sz="2800" dirty="0"/>
              <a:t>look at a single point in time.  Each </a:t>
            </a:r>
            <a:r>
              <a:rPr lang="en-GB" sz="2800" dirty="0">
                <a:solidFill>
                  <a:srgbClr val="FFFF00"/>
                </a:solidFill>
              </a:rPr>
              <a:t>participant</a:t>
            </a:r>
            <a:r>
              <a:rPr lang="en-GB" sz="2800" dirty="0"/>
              <a:t> only </a:t>
            </a:r>
            <a:r>
              <a:rPr lang="en-GB" sz="2800" dirty="0">
                <a:solidFill>
                  <a:srgbClr val="FFFF00"/>
                </a:solidFill>
              </a:rPr>
              <a:t>answers the questions once</a:t>
            </a:r>
            <a:r>
              <a:rPr lang="en-GB" sz="2800" dirty="0"/>
              <a:t>.</a:t>
            </a:r>
          </a:p>
          <a:p>
            <a:r>
              <a:rPr lang="en-GB" sz="2800" dirty="0"/>
              <a:t>Longitudinal surveys follow a group of participants over time and looks for changes.</a:t>
            </a:r>
          </a:p>
        </p:txBody>
      </p:sp>
    </p:spTree>
    <p:extLst>
      <p:ext uri="{BB962C8B-B14F-4D97-AF65-F5344CB8AC3E}">
        <p14:creationId xmlns:p14="http://schemas.microsoft.com/office/powerpoint/2010/main" val="1919886617"/>
      </p:ext>
    </p:extLst>
  </p:cSld>
  <p:clrMapOvr>
    <a:masterClrMapping/>
  </p:clrMapOvr>
  <p:transition>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2"/>
          <p:cNvSpPr>
            <a:spLocks noGrp="1" noChangeArrowheads="1"/>
          </p:cNvSpPr>
          <p:nvPr>
            <p:ph type="title" idx="4294967295"/>
          </p:nvPr>
        </p:nvSpPr>
        <p:spPr>
          <a:xfrm>
            <a:off x="0" y="704850"/>
            <a:ext cx="8229600" cy="1143000"/>
          </a:xfrm>
        </p:spPr>
        <p:txBody>
          <a:bodyPr lIns="92075" tIns="46038" rIns="92075" bIns="46038"/>
          <a:lstStyle/>
          <a:p>
            <a:r>
              <a:rPr lang="en-GB" sz="4000" b="1"/>
              <a:t>What are you trying to find out?</a:t>
            </a:r>
          </a:p>
        </p:txBody>
      </p:sp>
      <p:sp>
        <p:nvSpPr>
          <p:cNvPr id="29698" name="Rectangle 3"/>
          <p:cNvSpPr>
            <a:spLocks noGrp="1" noChangeArrowheads="1"/>
          </p:cNvSpPr>
          <p:nvPr>
            <p:ph type="body" idx="4294967295"/>
          </p:nvPr>
        </p:nvSpPr>
        <p:spPr>
          <a:xfrm>
            <a:off x="304800" y="1847850"/>
            <a:ext cx="8229600" cy="4389437"/>
          </a:xfrm>
        </p:spPr>
        <p:txBody>
          <a:bodyPr lIns="92075" tIns="46038" rIns="92075" bIns="46038">
            <a:normAutofit fontScale="92500" lnSpcReduction="10000"/>
          </a:bodyPr>
          <a:lstStyle/>
          <a:p>
            <a:pPr>
              <a:lnSpc>
                <a:spcPct val="90000"/>
              </a:lnSpc>
            </a:pPr>
            <a:r>
              <a:rPr lang="en-GB" sz="2800" dirty="0"/>
              <a:t>Many </a:t>
            </a:r>
            <a:r>
              <a:rPr lang="en-GB" sz="2800" dirty="0">
                <a:solidFill>
                  <a:srgbClr val="FFFF00"/>
                </a:solidFill>
              </a:rPr>
              <a:t>surveys</a:t>
            </a:r>
            <a:r>
              <a:rPr lang="en-GB" sz="2800" dirty="0"/>
              <a:t> seek simply to describe quantities of single</a:t>
            </a:r>
            <a:r>
              <a:rPr lang="en-GB" sz="2800" dirty="0">
                <a:solidFill>
                  <a:srgbClr val="FFFF00"/>
                </a:solidFill>
              </a:rPr>
              <a:t> variables</a:t>
            </a:r>
            <a:r>
              <a:rPr lang="en-GB" sz="2800" dirty="0"/>
              <a:t>, or sets of variables taken in isolation. </a:t>
            </a:r>
          </a:p>
          <a:p>
            <a:pPr marL="0" indent="0">
              <a:lnSpc>
                <a:spcPct val="90000"/>
              </a:lnSpc>
              <a:buNone/>
            </a:pPr>
            <a:r>
              <a:rPr lang="en-GB" sz="2800" dirty="0"/>
              <a:t>(e.g., What percentage of the population has had experience of age-based discrimination?)</a:t>
            </a:r>
          </a:p>
          <a:p>
            <a:pPr marL="0" indent="0">
              <a:lnSpc>
                <a:spcPct val="90000"/>
              </a:lnSpc>
              <a:buNone/>
            </a:pPr>
            <a:endParaRPr lang="en-GB" sz="2800" dirty="0"/>
          </a:p>
          <a:p>
            <a:pPr>
              <a:lnSpc>
                <a:spcPct val="90000"/>
              </a:lnSpc>
            </a:pPr>
            <a:r>
              <a:rPr lang="en-GB" sz="2800" dirty="0"/>
              <a:t>More interesting study designs look for relationships between </a:t>
            </a:r>
            <a:r>
              <a:rPr lang="en-GB" sz="2800" dirty="0">
                <a:solidFill>
                  <a:srgbClr val="FFFF00"/>
                </a:solidFill>
              </a:rPr>
              <a:t>two or more </a:t>
            </a:r>
            <a:r>
              <a:rPr lang="en-GB" sz="2800" dirty="0"/>
              <a:t>variables.</a:t>
            </a:r>
          </a:p>
          <a:p>
            <a:pPr marL="0" indent="0">
              <a:lnSpc>
                <a:spcPct val="90000"/>
              </a:lnSpc>
              <a:buNone/>
            </a:pPr>
            <a:r>
              <a:rPr lang="en-GB" sz="2800" dirty="0"/>
              <a:t>(e.g., Are employees in the private sector more likely to report age-based discrimination than public-sector employees?)</a:t>
            </a:r>
          </a:p>
        </p:txBody>
      </p:sp>
    </p:spTree>
    <p:extLst>
      <p:ext uri="{BB962C8B-B14F-4D97-AF65-F5344CB8AC3E}">
        <p14:creationId xmlns:p14="http://schemas.microsoft.com/office/powerpoint/2010/main" val="971055301"/>
      </p:ext>
    </p:extLst>
  </p:cSld>
  <p:clrMapOvr>
    <a:masterClrMapping/>
  </p:clrMapOvr>
  <p:transition>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2"/>
          <p:cNvSpPr>
            <a:spLocks noGrp="1" noChangeArrowheads="1"/>
          </p:cNvSpPr>
          <p:nvPr>
            <p:ph type="title" idx="4294967295"/>
          </p:nvPr>
        </p:nvSpPr>
        <p:spPr>
          <a:xfrm>
            <a:off x="0" y="704850"/>
            <a:ext cx="8229600" cy="1143000"/>
          </a:xfrm>
        </p:spPr>
        <p:txBody>
          <a:bodyPr lIns="92075" tIns="46038" rIns="92075" bIns="46038">
            <a:normAutofit fontScale="90000"/>
          </a:bodyPr>
          <a:lstStyle/>
          <a:p>
            <a:r>
              <a:rPr lang="en-GB" sz="4000" b="1"/>
              <a:t>Simple relationships studied in quantitative research</a:t>
            </a:r>
          </a:p>
        </p:txBody>
      </p:sp>
      <p:sp>
        <p:nvSpPr>
          <p:cNvPr id="31746" name="Rectangle 3"/>
          <p:cNvSpPr>
            <a:spLocks noGrp="1" noChangeArrowheads="1"/>
          </p:cNvSpPr>
          <p:nvPr>
            <p:ph type="body" idx="4294967295"/>
          </p:nvPr>
        </p:nvSpPr>
        <p:spPr>
          <a:xfrm>
            <a:off x="381000" y="2590800"/>
            <a:ext cx="8229600" cy="2484437"/>
          </a:xfrm>
        </p:spPr>
        <p:txBody>
          <a:bodyPr lIns="92075" tIns="46038" rIns="92075" bIns="46038">
            <a:noAutofit/>
          </a:bodyPr>
          <a:lstStyle/>
          <a:p>
            <a:pPr>
              <a:lnSpc>
                <a:spcPct val="90000"/>
              </a:lnSpc>
            </a:pPr>
            <a:r>
              <a:rPr lang="en-GB" sz="2800" dirty="0"/>
              <a:t>Difference in proportions between groups</a:t>
            </a:r>
          </a:p>
          <a:p>
            <a:pPr>
              <a:lnSpc>
                <a:spcPct val="90000"/>
              </a:lnSpc>
            </a:pPr>
            <a:r>
              <a:rPr lang="en-GB" sz="2800" dirty="0"/>
              <a:t>Difference in means between groups</a:t>
            </a:r>
          </a:p>
          <a:p>
            <a:pPr>
              <a:lnSpc>
                <a:spcPct val="90000"/>
              </a:lnSpc>
            </a:pPr>
            <a:r>
              <a:rPr lang="en-GB" sz="2800" dirty="0"/>
              <a:t>Correlations</a:t>
            </a:r>
          </a:p>
          <a:p>
            <a:pPr>
              <a:lnSpc>
                <a:spcPct val="90000"/>
              </a:lnSpc>
            </a:pPr>
            <a:endParaRPr lang="en-GB" sz="2800" dirty="0"/>
          </a:p>
          <a:p>
            <a:pPr>
              <a:lnSpc>
                <a:spcPct val="90000"/>
              </a:lnSpc>
            </a:pPr>
            <a:r>
              <a:rPr lang="en-GB" sz="2800" b="1" u="sng" dirty="0"/>
              <a:t>A WORD OF CAUTION:</a:t>
            </a:r>
            <a:r>
              <a:rPr lang="en-GB" sz="2800" dirty="0"/>
              <a:t> A statistically significant relationship does </a:t>
            </a:r>
            <a:r>
              <a:rPr lang="en-GB" sz="2800" u="sng" dirty="0"/>
              <a:t>NOT</a:t>
            </a:r>
            <a:r>
              <a:rPr lang="en-GB" sz="2800" dirty="0"/>
              <a:t> necessarily mean that one factor caused an effect on the other.</a:t>
            </a:r>
          </a:p>
        </p:txBody>
      </p:sp>
    </p:spTree>
    <p:extLst>
      <p:ext uri="{BB962C8B-B14F-4D97-AF65-F5344CB8AC3E}">
        <p14:creationId xmlns:p14="http://schemas.microsoft.com/office/powerpoint/2010/main" val="449937122"/>
      </p:ext>
    </p:extLst>
  </p:cSld>
  <p:clrMapOvr>
    <a:masterClrMapping/>
  </p:clrMapOvr>
  <p:transition>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2"/>
          <p:cNvSpPr>
            <a:spLocks noGrp="1" noChangeArrowheads="1"/>
          </p:cNvSpPr>
          <p:nvPr>
            <p:ph type="title" idx="4294967295"/>
          </p:nvPr>
        </p:nvSpPr>
        <p:spPr>
          <a:xfrm>
            <a:off x="0" y="704850"/>
            <a:ext cx="8229600" cy="1143000"/>
          </a:xfrm>
        </p:spPr>
        <p:txBody>
          <a:bodyPr lIns="92075" tIns="46038" rIns="92075" bIns="46038"/>
          <a:lstStyle/>
          <a:p>
            <a:r>
              <a:rPr lang="en-GB" sz="4000" b="1"/>
              <a:t>Experimental study designs</a:t>
            </a:r>
          </a:p>
        </p:txBody>
      </p:sp>
      <p:sp>
        <p:nvSpPr>
          <p:cNvPr id="33794" name="Rectangle 3"/>
          <p:cNvSpPr>
            <a:spLocks noGrp="1" noChangeArrowheads="1"/>
          </p:cNvSpPr>
          <p:nvPr>
            <p:ph type="body" idx="4294967295"/>
          </p:nvPr>
        </p:nvSpPr>
        <p:spPr>
          <a:xfrm>
            <a:off x="228600" y="1882684"/>
            <a:ext cx="8229600" cy="4389437"/>
          </a:xfrm>
        </p:spPr>
        <p:txBody>
          <a:bodyPr lIns="92075" tIns="46038" rIns="92075" bIns="46038">
            <a:normAutofit/>
          </a:bodyPr>
          <a:lstStyle/>
          <a:p>
            <a:pPr>
              <a:lnSpc>
                <a:spcPct val="90000"/>
              </a:lnSpc>
              <a:buFont typeface="Wingdings" pitchFamily="2" charset="2"/>
              <a:buChar char="q"/>
            </a:pPr>
            <a:r>
              <a:rPr lang="en-GB" sz="2800" dirty="0"/>
              <a:t>To establish causation, natural sciences use experimental designs in which all factors but one are held constant, to observe whether there is any difference in outcomes.</a:t>
            </a:r>
          </a:p>
          <a:p>
            <a:pPr marL="0" indent="0">
              <a:lnSpc>
                <a:spcPct val="90000"/>
              </a:lnSpc>
              <a:buNone/>
            </a:pPr>
            <a:endParaRPr lang="en-GB" sz="2800" dirty="0"/>
          </a:p>
          <a:p>
            <a:pPr>
              <a:lnSpc>
                <a:spcPct val="90000"/>
              </a:lnSpc>
              <a:buFont typeface="Wingdings" pitchFamily="2" charset="2"/>
              <a:buChar char="q"/>
            </a:pPr>
            <a:r>
              <a:rPr lang="en-GB" sz="2800" dirty="0"/>
              <a:t>This approach is not typically used in social sciences for ethical reasons, but quasi-experimental designs are sometimes possible.</a:t>
            </a:r>
          </a:p>
          <a:p>
            <a:pPr>
              <a:lnSpc>
                <a:spcPct val="90000"/>
              </a:lnSpc>
              <a:buFont typeface="Wingdings" pitchFamily="2" charset="2"/>
              <a:buChar char="q"/>
            </a:pPr>
            <a:endParaRPr lang="en-GB" sz="2800" dirty="0"/>
          </a:p>
        </p:txBody>
      </p:sp>
    </p:spTree>
    <p:extLst>
      <p:ext uri="{BB962C8B-B14F-4D97-AF65-F5344CB8AC3E}">
        <p14:creationId xmlns:p14="http://schemas.microsoft.com/office/powerpoint/2010/main" val="939712778"/>
      </p:ext>
    </p:extLst>
  </p:cSld>
  <p:clrMapOvr>
    <a:masterClrMapping/>
  </p:clrMapOvr>
  <p:transition>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Title 1"/>
          <p:cNvSpPr>
            <a:spLocks noGrp="1"/>
          </p:cNvSpPr>
          <p:nvPr>
            <p:ph type="title" idx="4294967295"/>
          </p:nvPr>
        </p:nvSpPr>
        <p:spPr>
          <a:xfrm>
            <a:off x="19594" y="381000"/>
            <a:ext cx="8229600" cy="1143000"/>
          </a:xfrm>
        </p:spPr>
        <p:txBody>
          <a:bodyPr>
            <a:normAutofit fontScale="90000"/>
          </a:bodyPr>
          <a:lstStyle/>
          <a:p>
            <a:r>
              <a:rPr lang="en-GB"/>
              <a:t>Quantitative sampling strategies</a:t>
            </a:r>
          </a:p>
        </p:txBody>
      </p:sp>
      <p:sp>
        <p:nvSpPr>
          <p:cNvPr id="36866" name="Content Placeholder 2"/>
          <p:cNvSpPr>
            <a:spLocks noGrp="1"/>
          </p:cNvSpPr>
          <p:nvPr>
            <p:ph idx="4294967295"/>
          </p:nvPr>
        </p:nvSpPr>
        <p:spPr>
          <a:xfrm>
            <a:off x="304800" y="1184186"/>
            <a:ext cx="8229600" cy="5216434"/>
          </a:xfrm>
        </p:spPr>
        <p:txBody>
          <a:bodyPr>
            <a:noAutofit/>
          </a:bodyPr>
          <a:lstStyle/>
          <a:p>
            <a:pPr>
              <a:lnSpc>
                <a:spcPct val="90000"/>
              </a:lnSpc>
            </a:pPr>
            <a:r>
              <a:rPr lang="en-GB" sz="2400" dirty="0"/>
              <a:t>The sample should, ideally, be representative of the relevant population.</a:t>
            </a:r>
          </a:p>
          <a:p>
            <a:pPr>
              <a:lnSpc>
                <a:spcPct val="90000"/>
              </a:lnSpc>
            </a:pPr>
            <a:r>
              <a:rPr lang="en-GB" sz="2400" dirty="0"/>
              <a:t>Random</a:t>
            </a:r>
          </a:p>
          <a:p>
            <a:pPr lvl="1">
              <a:lnSpc>
                <a:spcPct val="90000"/>
              </a:lnSpc>
            </a:pPr>
            <a:r>
              <a:rPr lang="en-GB" sz="2400" dirty="0"/>
              <a:t>each item has an equal chance of being included in sample</a:t>
            </a:r>
          </a:p>
          <a:p>
            <a:pPr>
              <a:lnSpc>
                <a:spcPct val="90000"/>
              </a:lnSpc>
            </a:pPr>
            <a:r>
              <a:rPr lang="en-GB" sz="2400" dirty="0"/>
              <a:t>Strategic	</a:t>
            </a:r>
          </a:p>
          <a:p>
            <a:pPr lvl="1">
              <a:lnSpc>
                <a:spcPct val="90000"/>
              </a:lnSpc>
            </a:pPr>
            <a:r>
              <a:rPr lang="en-GB" sz="2400" dirty="0"/>
              <a:t>Stratified random: sub-categories, then random samples – Need to think about what are the relevant parameters for categorisation; it will depend on your research question!</a:t>
            </a:r>
          </a:p>
          <a:p>
            <a:pPr lvl="1">
              <a:lnSpc>
                <a:spcPct val="90000"/>
              </a:lnSpc>
            </a:pPr>
            <a:r>
              <a:rPr lang="en-GB" sz="2400" dirty="0"/>
              <a:t>Systematic sampling: sampling at regular intervals, use of grids (including time)</a:t>
            </a:r>
          </a:p>
          <a:p>
            <a:pPr>
              <a:lnSpc>
                <a:spcPct val="90000"/>
              </a:lnSpc>
            </a:pPr>
            <a:r>
              <a:rPr lang="en-GB" sz="2400" dirty="0"/>
              <a:t>Convenience</a:t>
            </a:r>
          </a:p>
          <a:p>
            <a:endParaRPr lang="en-GB" sz="2400" dirty="0"/>
          </a:p>
        </p:txBody>
      </p:sp>
    </p:spTree>
    <p:extLst>
      <p:ext uri="{BB962C8B-B14F-4D97-AF65-F5344CB8AC3E}">
        <p14:creationId xmlns:p14="http://schemas.microsoft.com/office/powerpoint/2010/main" val="713666718"/>
      </p:ext>
    </p:extLst>
  </p:cSld>
  <p:clrMapOvr>
    <a:masterClrMapping/>
  </p:clrMapOvr>
  <p:transition>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2"/>
          <p:cNvSpPr>
            <a:spLocks noGrp="1" noChangeArrowheads="1"/>
          </p:cNvSpPr>
          <p:nvPr>
            <p:ph type="title" idx="4294967295"/>
          </p:nvPr>
        </p:nvSpPr>
        <p:spPr>
          <a:xfrm>
            <a:off x="0" y="704850"/>
            <a:ext cx="8229600" cy="1143000"/>
          </a:xfrm>
        </p:spPr>
        <p:txBody>
          <a:bodyPr>
            <a:normAutofit fontScale="90000"/>
          </a:bodyPr>
          <a:lstStyle/>
          <a:p>
            <a:r>
              <a:rPr lang="en-GB" sz="4000"/>
              <a:t>Quantitative sampling:</a:t>
            </a:r>
            <a:br>
              <a:rPr lang="en-GB" sz="4000"/>
            </a:br>
            <a:r>
              <a:rPr lang="en-GB" sz="4000"/>
              <a:t>How large should the sample be?</a:t>
            </a:r>
          </a:p>
        </p:txBody>
      </p:sp>
      <p:sp>
        <p:nvSpPr>
          <p:cNvPr id="37890" name="Rectangle 3"/>
          <p:cNvSpPr>
            <a:spLocks noGrp="1" noChangeArrowheads="1"/>
          </p:cNvSpPr>
          <p:nvPr>
            <p:ph type="body" idx="4294967295"/>
          </p:nvPr>
        </p:nvSpPr>
        <p:spPr>
          <a:xfrm>
            <a:off x="0" y="1935163"/>
            <a:ext cx="8229600" cy="4389437"/>
          </a:xfrm>
        </p:spPr>
        <p:txBody>
          <a:bodyPr/>
          <a:lstStyle/>
          <a:p>
            <a:r>
              <a:rPr lang="en-GB" sz="2800"/>
              <a:t>The size of the sample is dictated by the desired precision, statistical power and predicted effect sizes.  </a:t>
            </a:r>
          </a:p>
          <a:p>
            <a:r>
              <a:rPr lang="en-GB" sz="2800"/>
              <a:t>There are formulas and tables that can be used, depending on the statistical tests to be performed, to determine the minimum sample size needed.</a:t>
            </a:r>
          </a:p>
          <a:p>
            <a:r>
              <a:rPr lang="en-GB" sz="2800" b="1" u="sng"/>
              <a:t>There is no universal minimum sample size that is appropriate for all research studies.</a:t>
            </a:r>
          </a:p>
          <a:p>
            <a:endParaRPr lang="en-GB" sz="2800"/>
          </a:p>
        </p:txBody>
      </p:sp>
    </p:spTree>
    <p:extLst>
      <p:ext uri="{BB962C8B-B14F-4D97-AF65-F5344CB8AC3E}">
        <p14:creationId xmlns:p14="http://schemas.microsoft.com/office/powerpoint/2010/main" val="3115405031"/>
      </p:ext>
    </p:extLst>
  </p:cSld>
  <p:clrMapOvr>
    <a:masterClrMapping/>
  </p:clrMapOvr>
  <p:transition>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Title 1"/>
          <p:cNvSpPr>
            <a:spLocks noGrp="1"/>
          </p:cNvSpPr>
          <p:nvPr>
            <p:ph type="title" idx="4294967295"/>
          </p:nvPr>
        </p:nvSpPr>
        <p:spPr>
          <a:xfrm>
            <a:off x="0" y="704850"/>
            <a:ext cx="8229600" cy="1143000"/>
          </a:xfrm>
        </p:spPr>
        <p:txBody>
          <a:bodyPr/>
          <a:lstStyle/>
          <a:p>
            <a:r>
              <a:rPr lang="en-GB"/>
              <a:t>Quantitative analysis principles</a:t>
            </a:r>
          </a:p>
        </p:txBody>
      </p:sp>
      <p:sp>
        <p:nvSpPr>
          <p:cNvPr id="43010" name="Rectangle 5"/>
          <p:cNvSpPr>
            <a:spLocks noGrp="1" noChangeArrowheads="1"/>
          </p:cNvSpPr>
          <p:nvPr>
            <p:ph type="body" idx="4294967295"/>
          </p:nvPr>
        </p:nvSpPr>
        <p:spPr>
          <a:xfrm>
            <a:off x="304800" y="1981200"/>
            <a:ext cx="8229600" cy="4389437"/>
          </a:xfrm>
        </p:spPr>
        <p:txBody>
          <a:bodyPr>
            <a:normAutofit/>
          </a:bodyPr>
          <a:lstStyle/>
          <a:p>
            <a:r>
              <a:rPr lang="en-GB" sz="2800" dirty="0"/>
              <a:t>Quantify relationships between theory and data, and between different variables.</a:t>
            </a:r>
          </a:p>
          <a:p>
            <a:r>
              <a:rPr lang="en-GB" sz="2800" dirty="0"/>
              <a:t>Statistics may be used.</a:t>
            </a:r>
          </a:p>
          <a:p>
            <a:r>
              <a:rPr lang="en-GB" sz="2800" dirty="0"/>
              <a:t>The analytical approach should be determined before collecting data.</a:t>
            </a:r>
          </a:p>
          <a:p>
            <a:endParaRPr lang="en-GB" sz="2800" dirty="0"/>
          </a:p>
        </p:txBody>
      </p:sp>
    </p:spTree>
    <p:extLst>
      <p:ext uri="{BB962C8B-B14F-4D97-AF65-F5344CB8AC3E}">
        <p14:creationId xmlns:p14="http://schemas.microsoft.com/office/powerpoint/2010/main" val="739491416"/>
      </p:ext>
    </p:extLst>
  </p:cSld>
  <p:clrMapOvr>
    <a:masterClrMapping/>
  </p:clrMapOvr>
  <p:transition>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3"/>
          <p:cNvSpPr>
            <a:spLocks noGrp="1" noChangeArrowheads="1"/>
          </p:cNvSpPr>
          <p:nvPr>
            <p:ph type="body" idx="4294967295"/>
          </p:nvPr>
        </p:nvSpPr>
        <p:spPr>
          <a:xfrm>
            <a:off x="228600" y="457200"/>
            <a:ext cx="8229600" cy="5943600"/>
          </a:xfrm>
        </p:spPr>
        <p:txBody>
          <a:bodyPr>
            <a:noAutofit/>
          </a:bodyPr>
          <a:lstStyle/>
          <a:p>
            <a:pPr>
              <a:lnSpc>
                <a:spcPct val="90000"/>
              </a:lnSpc>
            </a:pPr>
            <a:r>
              <a:rPr lang="en-GB" sz="2800" dirty="0"/>
              <a:t>Standard computer programmes (</a:t>
            </a:r>
            <a:r>
              <a:rPr lang="en-GB" sz="2800" dirty="0">
                <a:solidFill>
                  <a:srgbClr val="FFFF00"/>
                </a:solidFill>
              </a:rPr>
              <a:t>SPSS</a:t>
            </a:r>
            <a:r>
              <a:rPr lang="en-GB" sz="2800" dirty="0"/>
              <a:t>, </a:t>
            </a:r>
            <a:r>
              <a:rPr lang="en-GB" sz="2800" dirty="0">
                <a:solidFill>
                  <a:srgbClr val="FFFF00"/>
                </a:solidFill>
              </a:rPr>
              <a:t>Excel</a:t>
            </a:r>
            <a:r>
              <a:rPr lang="en-GB" sz="2800" dirty="0"/>
              <a:t>) can perform statistical analyses such as this for us.</a:t>
            </a:r>
          </a:p>
          <a:p>
            <a:pPr marL="0" indent="0">
              <a:lnSpc>
                <a:spcPct val="90000"/>
              </a:lnSpc>
              <a:buNone/>
            </a:pPr>
            <a:endParaRPr lang="en-GB" sz="2800" dirty="0"/>
          </a:p>
          <a:p>
            <a:pPr>
              <a:lnSpc>
                <a:spcPct val="90000"/>
              </a:lnSpc>
            </a:pPr>
            <a:r>
              <a:rPr lang="en-GB" sz="2800" dirty="0"/>
              <a:t>However, you should ensure that you understand the purpose of the test you have chosen and that you are using the correct inputs.</a:t>
            </a:r>
          </a:p>
          <a:p>
            <a:pPr marL="0" indent="0">
              <a:lnSpc>
                <a:spcPct val="90000"/>
              </a:lnSpc>
              <a:buNone/>
            </a:pPr>
            <a:endParaRPr lang="en-GB" sz="2800" dirty="0"/>
          </a:p>
          <a:p>
            <a:pPr>
              <a:lnSpc>
                <a:spcPct val="90000"/>
              </a:lnSpc>
            </a:pPr>
            <a:r>
              <a:rPr lang="en-GB" sz="2800" dirty="0"/>
              <a:t>This requires further reading and instruction beyond the scope of this course (though some will be covered later in the module) but may be very valuable for some dissertations and other research projects.</a:t>
            </a:r>
          </a:p>
        </p:txBody>
      </p:sp>
    </p:spTree>
    <p:extLst>
      <p:ext uri="{BB962C8B-B14F-4D97-AF65-F5344CB8AC3E}">
        <p14:creationId xmlns:p14="http://schemas.microsoft.com/office/powerpoint/2010/main" val="3103844271"/>
      </p:ext>
    </p:extLst>
  </p:cSld>
  <p:clrMapOvr>
    <a:masterClrMapping/>
  </p:clrMapOvr>
  <p:transition>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609600"/>
            <a:ext cx="8382000" cy="823727"/>
          </a:xfrm>
        </p:spPr>
        <p:txBody>
          <a:bodyPr>
            <a:normAutofit fontScale="90000"/>
          </a:bodyPr>
          <a:lstStyle/>
          <a:p>
            <a:r>
              <a:rPr lang="en-GB" dirty="0"/>
              <a:t>Visualisation Example – </a:t>
            </a:r>
            <a:r>
              <a:rPr lang="en-GB" dirty="0" err="1"/>
              <a:t>uk</a:t>
            </a:r>
            <a:r>
              <a:rPr lang="en-GB" dirty="0"/>
              <a:t> budget</a:t>
            </a:r>
          </a:p>
        </p:txBody>
      </p:sp>
      <p:pic>
        <p:nvPicPr>
          <p:cNvPr id="1026" name="Picture 2" descr="C:\Users\James\Downloads\Budget2013.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5391" y="2696649"/>
            <a:ext cx="3198358" cy="2471344"/>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James\Downloads\Budget2014.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953682" y="2655644"/>
            <a:ext cx="3251426" cy="251234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996168" y="2256559"/>
            <a:ext cx="569387" cy="300082"/>
          </a:xfrm>
          <a:prstGeom prst="rect">
            <a:avLst/>
          </a:prstGeom>
          <a:noFill/>
        </p:spPr>
        <p:txBody>
          <a:bodyPr wrap="none" rtlCol="0">
            <a:spAutoFit/>
          </a:bodyPr>
          <a:lstStyle/>
          <a:p>
            <a:r>
              <a:rPr lang="en-GB" sz="1350" dirty="0"/>
              <a:t>2013</a:t>
            </a:r>
          </a:p>
        </p:txBody>
      </p:sp>
      <p:sp>
        <p:nvSpPr>
          <p:cNvPr id="5" name="TextBox 4"/>
          <p:cNvSpPr txBox="1"/>
          <p:nvPr/>
        </p:nvSpPr>
        <p:spPr>
          <a:xfrm>
            <a:off x="6320188" y="2256559"/>
            <a:ext cx="569387" cy="300082"/>
          </a:xfrm>
          <a:prstGeom prst="rect">
            <a:avLst/>
          </a:prstGeom>
          <a:noFill/>
        </p:spPr>
        <p:txBody>
          <a:bodyPr wrap="none" rtlCol="0">
            <a:spAutoFit/>
          </a:bodyPr>
          <a:lstStyle/>
          <a:p>
            <a:r>
              <a:rPr lang="en-GB" sz="1350" dirty="0"/>
              <a:t>2014</a:t>
            </a:r>
          </a:p>
        </p:txBody>
      </p:sp>
    </p:spTree>
    <p:extLst>
      <p:ext uri="{BB962C8B-B14F-4D97-AF65-F5344CB8AC3E}">
        <p14:creationId xmlns:p14="http://schemas.microsoft.com/office/powerpoint/2010/main" val="1938340482"/>
      </p:ext>
    </p:extLst>
  </p:cSld>
  <p:clrMapOvr>
    <a:masterClrMapping/>
  </p:clrMapOvr>
  <p:transition>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779739-F0B9-4E5E-9A80-92B4F976658C}"/>
              </a:ext>
            </a:extLst>
          </p:cNvPr>
          <p:cNvSpPr>
            <a:spLocks noGrp="1"/>
          </p:cNvSpPr>
          <p:nvPr>
            <p:ph type="title"/>
          </p:nvPr>
        </p:nvSpPr>
        <p:spPr/>
        <p:txBody>
          <a:bodyPr/>
          <a:lstStyle/>
          <a:p>
            <a:pPr algn="ctr"/>
            <a:r>
              <a:rPr lang="en-GB" dirty="0"/>
              <a:t>Seminar</a:t>
            </a:r>
          </a:p>
        </p:txBody>
      </p:sp>
      <p:sp>
        <p:nvSpPr>
          <p:cNvPr id="3" name="Content Placeholder 2">
            <a:extLst>
              <a:ext uri="{FF2B5EF4-FFF2-40B4-BE49-F238E27FC236}">
                <a16:creationId xmlns:a16="http://schemas.microsoft.com/office/drawing/2014/main" id="{942D4627-C2C0-42BB-8BED-84E2467EC005}"/>
              </a:ext>
            </a:extLst>
          </p:cNvPr>
          <p:cNvSpPr>
            <a:spLocks noGrp="1"/>
          </p:cNvSpPr>
          <p:nvPr>
            <p:ph idx="1"/>
          </p:nvPr>
        </p:nvSpPr>
        <p:spPr>
          <a:xfrm>
            <a:off x="827700" y="2052925"/>
            <a:ext cx="7478100" cy="4195481"/>
          </a:xfrm>
        </p:spPr>
        <p:txBody>
          <a:bodyPr>
            <a:normAutofit/>
          </a:bodyPr>
          <a:lstStyle/>
          <a:p>
            <a:r>
              <a:rPr lang="en-GB" sz="2800" dirty="0"/>
              <a:t>Activity Task is in Week 6.</a:t>
            </a:r>
          </a:p>
          <a:p>
            <a:pPr marL="0" indent="0">
              <a:buNone/>
            </a:pPr>
            <a:endParaRPr lang="en-GB" sz="2800" dirty="0"/>
          </a:p>
          <a:p>
            <a:r>
              <a:rPr lang="en-GB" sz="2800" dirty="0"/>
              <a:t>The aim of the task is to use Microsoft Excel - to insert data into the Excel spreadsheet.  Use formulae to answer three main questions, and create charts (visual displays ) of the data.</a:t>
            </a:r>
          </a:p>
        </p:txBody>
      </p:sp>
    </p:spTree>
    <p:extLst>
      <p:ext uri="{BB962C8B-B14F-4D97-AF65-F5344CB8AC3E}">
        <p14:creationId xmlns:p14="http://schemas.microsoft.com/office/powerpoint/2010/main" val="385346200"/>
      </p:ext>
    </p:extLst>
  </p:cSld>
  <p:clrMapOvr>
    <a:masterClrMapping/>
  </p:clrMapOvr>
  <p:transition>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644F1-F433-4A86-B7CE-98DF966B52D7}"/>
              </a:ext>
            </a:extLst>
          </p:cNvPr>
          <p:cNvSpPr>
            <a:spLocks noGrp="1"/>
          </p:cNvSpPr>
          <p:nvPr>
            <p:ph type="title"/>
          </p:nvPr>
        </p:nvSpPr>
        <p:spPr/>
        <p:txBody>
          <a:bodyPr/>
          <a:lstStyle/>
          <a:p>
            <a:r>
              <a:rPr lang="en-GB" dirty="0"/>
              <a:t>Homework</a:t>
            </a:r>
          </a:p>
        </p:txBody>
      </p:sp>
      <p:sp>
        <p:nvSpPr>
          <p:cNvPr id="3" name="Content Placeholder 2">
            <a:extLst>
              <a:ext uri="{FF2B5EF4-FFF2-40B4-BE49-F238E27FC236}">
                <a16:creationId xmlns:a16="http://schemas.microsoft.com/office/drawing/2014/main" id="{13156835-0F73-4791-B162-6316641EA5A8}"/>
              </a:ext>
            </a:extLst>
          </p:cNvPr>
          <p:cNvSpPr>
            <a:spLocks noGrp="1"/>
          </p:cNvSpPr>
          <p:nvPr>
            <p:ph idx="1"/>
          </p:nvPr>
        </p:nvSpPr>
        <p:spPr/>
        <p:txBody>
          <a:bodyPr>
            <a:normAutofit/>
          </a:bodyPr>
          <a:lstStyle/>
          <a:p>
            <a:r>
              <a:rPr lang="en-GB" sz="2800" dirty="0"/>
              <a:t>Did you follow the instructions in Week 5?</a:t>
            </a:r>
          </a:p>
          <a:p>
            <a:pPr marL="0" indent="0">
              <a:buNone/>
            </a:pPr>
            <a:endParaRPr lang="en-GB" sz="2800" dirty="0"/>
          </a:p>
          <a:p>
            <a:r>
              <a:rPr lang="en-GB" sz="2800" dirty="0"/>
              <a:t>Do you now have SPSS on your laptop?  </a:t>
            </a:r>
            <a:r>
              <a:rPr lang="en-GB" sz="2800" dirty="0">
                <a:solidFill>
                  <a:srgbClr val="FFFF00"/>
                </a:solidFill>
              </a:rPr>
              <a:t>You need this for next week onwards.</a:t>
            </a:r>
          </a:p>
        </p:txBody>
      </p:sp>
    </p:spTree>
    <p:extLst>
      <p:ext uri="{BB962C8B-B14F-4D97-AF65-F5344CB8AC3E}">
        <p14:creationId xmlns:p14="http://schemas.microsoft.com/office/powerpoint/2010/main" val="630500839"/>
      </p:ext>
    </p:extLst>
  </p:cSld>
  <p:clrMapOvr>
    <a:masterClrMapping/>
  </p:clrMapOvr>
  <p:transition>
    <p:wipe dir="r"/>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10876</TotalTime>
  <Words>2918</Words>
  <Application>Microsoft Office PowerPoint</Application>
  <PresentationFormat>On-screen Show (4:3)</PresentationFormat>
  <Paragraphs>230</Paragraphs>
  <Slides>24</Slides>
  <Notes>19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24</vt:i4>
      </vt:variant>
    </vt:vector>
  </HeadingPairs>
  <TitlesOfParts>
    <vt:vector size="33" baseType="lpstr">
      <vt:lpstr>Arial</vt:lpstr>
      <vt:lpstr>Arial</vt:lpstr>
      <vt:lpstr>Calibri</vt:lpstr>
      <vt:lpstr>Century Gothic</vt:lpstr>
      <vt:lpstr>Noto Sans</vt:lpstr>
      <vt:lpstr>Verdana</vt:lpstr>
      <vt:lpstr>Wingdings</vt:lpstr>
      <vt:lpstr>Wingdings 3</vt:lpstr>
      <vt:lpstr>Ion</vt:lpstr>
      <vt:lpstr>Quantitative Research</vt:lpstr>
      <vt:lpstr>PowerPoint Presentation</vt:lpstr>
      <vt:lpstr>Positivism</vt:lpstr>
      <vt:lpstr>Positivists views</vt:lpstr>
      <vt:lpstr>PowerPoint Presentation</vt:lpstr>
      <vt:lpstr>Post Positivists/Critical Realists</vt:lpstr>
      <vt:lpstr>Visualisation Example –  Traffic Collisions </vt:lpstr>
      <vt:lpstr>Objectivity VS Subjectivity </vt:lpstr>
      <vt:lpstr>Aims of quantitative research</vt:lpstr>
      <vt:lpstr>Research questions  What types of questions do primary research studies ask?</vt:lpstr>
      <vt:lpstr>Types of research questions  What types of questions do researchers ask?</vt:lpstr>
      <vt:lpstr>Sampling</vt:lpstr>
      <vt:lpstr>Quantitative study design</vt:lpstr>
      <vt:lpstr>The Temporal Component</vt:lpstr>
      <vt:lpstr>What are you trying to find out?</vt:lpstr>
      <vt:lpstr>Simple relationships studied in quantitative research</vt:lpstr>
      <vt:lpstr>Experimental study designs</vt:lpstr>
      <vt:lpstr>Quantitative sampling strategies</vt:lpstr>
      <vt:lpstr>Quantitative sampling: How large should the sample be?</vt:lpstr>
      <vt:lpstr>Quantitative analysis principles</vt:lpstr>
      <vt:lpstr>PowerPoint Presentation</vt:lpstr>
      <vt:lpstr>Visualisation Example – uk budget</vt:lpstr>
      <vt:lpstr>Seminar</vt:lpstr>
      <vt:lpstr>Homework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Quantitative Research</dc:title>
  <dc:creator>Roisin Mullins</dc:creator>
  <cp:lastModifiedBy>Roisin Mullins</cp:lastModifiedBy>
  <cp:revision>55</cp:revision>
  <dcterms:created xsi:type="dcterms:W3CDTF">2015-02-07T20:41:16Z</dcterms:created>
  <dcterms:modified xsi:type="dcterms:W3CDTF">2021-03-04T16:36:07Z</dcterms:modified>
</cp:coreProperties>
</file>