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44" autoAdjust="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F53F7-7F28-C836-F651-315726F706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59EFFB2-AA9C-1771-80CF-F78F8CAEA6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E35A281-5F18-A69E-2CF6-B3D442AE4C28}"/>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5" name="Footer Placeholder 4">
            <a:extLst>
              <a:ext uri="{FF2B5EF4-FFF2-40B4-BE49-F238E27FC236}">
                <a16:creationId xmlns:a16="http://schemas.microsoft.com/office/drawing/2014/main" id="{A5648AEB-E656-8F32-11DA-75C769F77B7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043D3D-BF7F-CC7D-29C1-367C8E856BBA}"/>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2131971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FCDB-DA61-DCA7-046C-A6E87D999ED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88A76E6-64F3-DD31-D4EB-A8C2339DC7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5DA1451-F276-1721-9E57-2177A4BDF278}"/>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5" name="Footer Placeholder 4">
            <a:extLst>
              <a:ext uri="{FF2B5EF4-FFF2-40B4-BE49-F238E27FC236}">
                <a16:creationId xmlns:a16="http://schemas.microsoft.com/office/drawing/2014/main" id="{773E374A-FFC3-9F10-8A38-60FC17B502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9DC6D4-8459-7C5E-BB88-9A54FC25B26B}"/>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409035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53D1-65D2-3A0B-9EE4-04C1019460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DC132B0-4FCF-69B2-3CF0-40BF480E4E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80F5FB-A6D1-2724-9195-0F43A9A131B1}"/>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5" name="Footer Placeholder 4">
            <a:extLst>
              <a:ext uri="{FF2B5EF4-FFF2-40B4-BE49-F238E27FC236}">
                <a16:creationId xmlns:a16="http://schemas.microsoft.com/office/drawing/2014/main" id="{0D6430CA-7B18-D4BA-4177-CA9B9613F9D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9ADD11B-0018-F77A-4AF9-3ED62E556CC1}"/>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1302947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B811C-9059-8E16-C215-09C4A68A709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8CE6509-D7F3-2EA8-5078-8F8820605C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8624F53-D090-8FBF-9BFC-1F579AD3A3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75145D2-F332-9C61-C44F-7C4231E66685}"/>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6" name="Footer Placeholder 5">
            <a:extLst>
              <a:ext uri="{FF2B5EF4-FFF2-40B4-BE49-F238E27FC236}">
                <a16:creationId xmlns:a16="http://schemas.microsoft.com/office/drawing/2014/main" id="{D60B44D8-7108-E776-897A-C2DDDD4C7C5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A7BDC9F-94BD-448E-5A35-5A2796701784}"/>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821779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64B05-5B3A-22DE-94EC-3C7BAC694FE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CED940C-B151-40F4-3CF9-33DBE71F5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7FC1C0-6E91-F7E4-00ED-7D5BBEBBC9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76FB2F5-AEB6-3099-EFED-55FF6D7956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2CBBF3-24C3-08D3-973A-A9416E5F56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145D7C4-56D2-7B72-0EE3-9C6E4F65326A}"/>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8" name="Footer Placeholder 7">
            <a:extLst>
              <a:ext uri="{FF2B5EF4-FFF2-40B4-BE49-F238E27FC236}">
                <a16:creationId xmlns:a16="http://schemas.microsoft.com/office/drawing/2014/main" id="{4B45886D-15BC-65A8-D478-9BCB7796E4A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694013A-9758-4654-A997-BBD343006E8F}"/>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283835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76B60-9188-4AE5-D295-06E6A7E2344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798594C-E1C0-915C-CCD7-DFCA9E47F2B0}"/>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4" name="Footer Placeholder 3">
            <a:extLst>
              <a:ext uri="{FF2B5EF4-FFF2-40B4-BE49-F238E27FC236}">
                <a16:creationId xmlns:a16="http://schemas.microsoft.com/office/drawing/2014/main" id="{9C6F91EE-6FA2-B43E-0D43-88ABCC85F4E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DEBA9DC-806A-A3DA-B4A0-7B30D1411E85}"/>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2393278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57AA08-7BF2-A4D7-9F36-05E87E15A484}"/>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3" name="Footer Placeholder 2">
            <a:extLst>
              <a:ext uri="{FF2B5EF4-FFF2-40B4-BE49-F238E27FC236}">
                <a16:creationId xmlns:a16="http://schemas.microsoft.com/office/drawing/2014/main" id="{9E9E5835-6C14-1103-E0A3-E141F44DA1D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508716E-4D30-88BC-F206-4AB9AE904DCB}"/>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3563749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3687E-E093-4DFB-4EAB-E8F48CB480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AFBBD44-6076-AA6B-B494-760B68D901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82FDC26-DF90-F863-10E9-5C84506A5A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7C6179-8B71-4E14-8998-D862C8B6E989}"/>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6" name="Footer Placeholder 5">
            <a:extLst>
              <a:ext uri="{FF2B5EF4-FFF2-40B4-BE49-F238E27FC236}">
                <a16:creationId xmlns:a16="http://schemas.microsoft.com/office/drawing/2014/main" id="{0C4B3282-EE79-C125-E4F2-E9C77FF491A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55D7EBB-B021-4730-B995-D06AA1C8B5F4}"/>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183382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6C41C-D8B2-8A88-8E55-904D105F6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8053A1E-0110-168B-4B68-489A8058C2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ED918CE-EF20-0662-29D9-12C22881EE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E74E40-EDC6-0662-E9C0-0574C87EE921}"/>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6" name="Footer Placeholder 5">
            <a:extLst>
              <a:ext uri="{FF2B5EF4-FFF2-40B4-BE49-F238E27FC236}">
                <a16:creationId xmlns:a16="http://schemas.microsoft.com/office/drawing/2014/main" id="{4ADE816B-FDFE-E034-4FA3-F296101A9D5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8B5E45F-F3EC-0196-14F6-ADD74F4F19BA}"/>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2829471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96F-892C-B71F-C086-694C9913C72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79393B0-DEC4-3BFF-38E3-16BAA3B045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8A641A4-7258-7D33-D12E-CE900D942A19}"/>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5" name="Footer Placeholder 4">
            <a:extLst>
              <a:ext uri="{FF2B5EF4-FFF2-40B4-BE49-F238E27FC236}">
                <a16:creationId xmlns:a16="http://schemas.microsoft.com/office/drawing/2014/main" id="{8E92D766-61CB-74EE-5EA7-6FB137432A3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EF5625-AF97-1DDE-2977-9F6E03F6AB02}"/>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3225196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3FC94C-B320-44B3-BF2E-F6FBD09F8A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356C3F5-BB6B-19A5-0A4C-4A6190808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C756DC8-FE18-A9EF-6AB6-C799DAEA03E3}"/>
              </a:ext>
            </a:extLst>
          </p:cNvPr>
          <p:cNvSpPr>
            <a:spLocks noGrp="1"/>
          </p:cNvSpPr>
          <p:nvPr>
            <p:ph type="dt" sz="half" idx="10"/>
          </p:nvPr>
        </p:nvSpPr>
        <p:spPr/>
        <p:txBody>
          <a:bodyPr/>
          <a:lstStyle/>
          <a:p>
            <a:fld id="{461B8D16-5FA5-44E5-89B5-4D52C6B8451C}" type="datetimeFigureOut">
              <a:rPr lang="en-IN" smtClean="0"/>
              <a:t>16-07-2026</a:t>
            </a:fld>
            <a:endParaRPr lang="en-IN"/>
          </a:p>
        </p:txBody>
      </p:sp>
      <p:sp>
        <p:nvSpPr>
          <p:cNvPr id="5" name="Footer Placeholder 4">
            <a:extLst>
              <a:ext uri="{FF2B5EF4-FFF2-40B4-BE49-F238E27FC236}">
                <a16:creationId xmlns:a16="http://schemas.microsoft.com/office/drawing/2014/main" id="{A27CBB98-BE39-439C-3C40-8222A83507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3E09065-754A-E6A1-4EB7-02A47F7F2E27}"/>
              </a:ext>
            </a:extLst>
          </p:cNvPr>
          <p:cNvSpPr>
            <a:spLocks noGrp="1"/>
          </p:cNvSpPr>
          <p:nvPr>
            <p:ph type="sldNum" sz="quarter" idx="12"/>
          </p:nvPr>
        </p:nvSpPr>
        <p:spPr/>
        <p:txBody>
          <a:bodyPr/>
          <a:lstStyle/>
          <a:p>
            <a:fld id="{69FC4A8C-2AE1-4CC9-930A-43496B6EA828}" type="slidenum">
              <a:rPr lang="en-IN" smtClean="0"/>
              <a:t>‹#›</a:t>
            </a:fld>
            <a:endParaRPr lang="en-IN"/>
          </a:p>
        </p:txBody>
      </p:sp>
    </p:spTree>
    <p:extLst>
      <p:ext uri="{BB962C8B-B14F-4D97-AF65-F5344CB8AC3E}">
        <p14:creationId xmlns:p14="http://schemas.microsoft.com/office/powerpoint/2010/main" val="1971378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7030A0">
            <a:alpha val="1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9A46AB-3210-9CDC-6885-75830C39F7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EC3264D-9F0D-94EC-4682-D38D2F0551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05517F9-2535-EC94-F616-0901989877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1B8D16-5FA5-44E5-89B5-4D52C6B8451C}" type="datetimeFigureOut">
              <a:rPr lang="en-IN" smtClean="0"/>
              <a:t>16-07-2026</a:t>
            </a:fld>
            <a:endParaRPr lang="en-IN"/>
          </a:p>
        </p:txBody>
      </p:sp>
      <p:sp>
        <p:nvSpPr>
          <p:cNvPr id="5" name="Footer Placeholder 4">
            <a:extLst>
              <a:ext uri="{FF2B5EF4-FFF2-40B4-BE49-F238E27FC236}">
                <a16:creationId xmlns:a16="http://schemas.microsoft.com/office/drawing/2014/main" id="{A3CCC6E4-71E6-575A-004B-FAFE38A528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8D59B32-BD4D-7608-09DA-569E62C564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FC4A8C-2AE1-4CC9-930A-43496B6EA828}" type="slidenum">
              <a:rPr lang="en-IN" smtClean="0"/>
              <a:t>‹#›</a:t>
            </a:fld>
            <a:endParaRPr lang="en-IN"/>
          </a:p>
        </p:txBody>
      </p:sp>
    </p:spTree>
    <p:extLst>
      <p:ext uri="{BB962C8B-B14F-4D97-AF65-F5344CB8AC3E}">
        <p14:creationId xmlns:p14="http://schemas.microsoft.com/office/powerpoint/2010/main" val="1738668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024715-9C36-40B1-83D2-6D64093E8BDA}"/>
              </a:ext>
            </a:extLst>
          </p:cNvPr>
          <p:cNvSpPr>
            <a:spLocks noGrp="1"/>
          </p:cNvSpPr>
          <p:nvPr>
            <p:ph type="title"/>
          </p:nvPr>
        </p:nvSpPr>
        <p:spPr>
          <a:xfrm>
            <a:off x="838200" y="146918"/>
            <a:ext cx="10515600" cy="476538"/>
          </a:xfrm>
        </p:spPr>
        <p:txBody>
          <a:bodyPr>
            <a:normAutofit fontScale="90000"/>
          </a:bodyPr>
          <a:lstStyle/>
          <a:p>
            <a:pPr algn="ctr"/>
            <a:r>
              <a:rPr lang="en-GB" sz="2800" b="1" dirty="0">
                <a:latin typeface="Arial" panose="020B0604020202020204" pitchFamily="34" charset="0"/>
                <a:cs typeface="Arial" panose="020B0604020202020204" pitchFamily="34" charset="0"/>
              </a:rPr>
              <a:t>Impact of supply chain issues on business growth in Starbucks</a:t>
            </a:r>
            <a:endParaRPr lang="en-IN"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127739E-47CE-62EF-38D1-CCD4C55D0C5F}"/>
              </a:ext>
            </a:extLst>
          </p:cNvPr>
          <p:cNvSpPr txBox="1"/>
          <p:nvPr/>
        </p:nvSpPr>
        <p:spPr>
          <a:xfrm>
            <a:off x="166255" y="614922"/>
            <a:ext cx="5735782" cy="3231654"/>
          </a:xfrm>
          <a:prstGeom prst="rect">
            <a:avLst/>
          </a:prstGeom>
          <a:noFill/>
        </p:spPr>
        <p:txBody>
          <a:bodyPr wrap="square" rtlCol="0">
            <a:spAutoFit/>
          </a:bodyPr>
          <a:lstStyle/>
          <a:p>
            <a:pPr algn="just"/>
            <a:r>
              <a:rPr lang="en-GB" sz="1200" b="1" dirty="0"/>
              <a:t>Research Methodology and Process</a:t>
            </a:r>
            <a:endParaRPr lang="en-IN" sz="1200" b="1" dirty="0"/>
          </a:p>
          <a:p>
            <a:pPr algn="just"/>
            <a:r>
              <a:rPr lang="en-GB" sz="1200" dirty="0"/>
              <a:t>Starbucks' commercial expansion is directly harmed by the supply chain problems, which basically result in decreased sales, increased the operating expenses, and inventory shortages. The company's past and present logistical issues focus on the vital requirement for a diverse and efficient operational framework by showing how ineffective supplier networks and outdated forecasting methods may block revenue. The study used an interpretivist methodology in relation to an inductive research technique to thoroughly determine this organisational difficulty. Interpretivism allows the scholars to provide the lived experiences, choices, and daily operational realities of the supply chain managers and the baristas since the influence of logistics on business expansion is extremely subjective and context-dependent (Hayes, 2025). Instead of using the strict quantitative models, this approach looks for the reason behind the operational constraints. Moreover, the inductive research technique makes it possible to combine the particular data into more theoretical frameworks. Researchers can develop strongly applicable aspects about how the supply chain friction limits the expansion of the retail businesses by examining the daily procurement difficulties, inventory errors, and the regional vendor dependence.</a:t>
            </a:r>
            <a:endParaRPr lang="en-IN" sz="1200" dirty="0"/>
          </a:p>
          <a:p>
            <a:pPr algn="just"/>
            <a:endParaRPr lang="en-IN" sz="1200" dirty="0"/>
          </a:p>
        </p:txBody>
      </p:sp>
      <p:sp>
        <p:nvSpPr>
          <p:cNvPr id="7" name="TextBox 6">
            <a:extLst>
              <a:ext uri="{FF2B5EF4-FFF2-40B4-BE49-F238E27FC236}">
                <a16:creationId xmlns:a16="http://schemas.microsoft.com/office/drawing/2014/main" id="{85055657-A95B-DFAB-CAA3-1BE6F3BB8CD2}"/>
              </a:ext>
            </a:extLst>
          </p:cNvPr>
          <p:cNvSpPr txBox="1"/>
          <p:nvPr/>
        </p:nvSpPr>
        <p:spPr>
          <a:xfrm>
            <a:off x="2036619" y="3626346"/>
            <a:ext cx="5247409" cy="3416320"/>
          </a:xfrm>
          <a:prstGeom prst="rect">
            <a:avLst/>
          </a:prstGeom>
          <a:noFill/>
        </p:spPr>
        <p:txBody>
          <a:bodyPr wrap="square" rtlCol="0">
            <a:spAutoFit/>
          </a:bodyPr>
          <a:lstStyle/>
          <a:p>
            <a:pPr algn="just"/>
            <a:r>
              <a:rPr lang="en-GB" sz="1200" dirty="0"/>
              <a:t>Since the data originated from the pre-existing company reports, industry analyses, and the business case studies, the method is based on the secondary qualitative research. This qualitative perspective is especially helpful for providing the complex logistics ecosystems because it allows the rapid examination of the laws, vendor relationships, and the technological infrastructures that define Starbucks' worldwide distribution network. By identifying this multi-source qualitative data, researchers may monitor the overall effects of the supply chain interruptions and directly connect them to the general organisational objectives, such as revenue growth and the customer happiness. The results of this study show that the company’s supply chain issues are generally end-to-end and have their roots mostly in the supplier contracts. Starbucks depends on a wide range of small and local vendors that rapidly find it difficult to scale production when the customer demand increases, in comparison to the companies with more developed procurement departments. The company has implemented a key strategy, which includes creating climate-resilient coffee cultivation, which in result, has decreased the coffee production and increased the amount of droughts and extreme weather (Zimmerman, 2024).</a:t>
            </a:r>
            <a:endParaRPr lang="en-IN" sz="1200" dirty="0"/>
          </a:p>
          <a:p>
            <a:pPr algn="just"/>
            <a:endParaRPr lang="en-IN" sz="1200" dirty="0"/>
          </a:p>
        </p:txBody>
      </p:sp>
      <p:sp>
        <p:nvSpPr>
          <p:cNvPr id="8" name="TextBox 7">
            <a:extLst>
              <a:ext uri="{FF2B5EF4-FFF2-40B4-BE49-F238E27FC236}">
                <a16:creationId xmlns:a16="http://schemas.microsoft.com/office/drawing/2014/main" id="{DC68DEDE-C1B0-1843-1692-3433EF7D0039}"/>
              </a:ext>
            </a:extLst>
          </p:cNvPr>
          <p:cNvSpPr txBox="1"/>
          <p:nvPr/>
        </p:nvSpPr>
        <p:spPr>
          <a:xfrm>
            <a:off x="7284027" y="623456"/>
            <a:ext cx="4741717" cy="3970318"/>
          </a:xfrm>
          <a:prstGeom prst="rect">
            <a:avLst/>
          </a:prstGeom>
          <a:noFill/>
        </p:spPr>
        <p:txBody>
          <a:bodyPr wrap="square" rtlCol="0">
            <a:spAutoFit/>
          </a:bodyPr>
          <a:lstStyle/>
          <a:p>
            <a:pPr algn="just"/>
            <a:r>
              <a:rPr lang="en-GB" sz="1200" b="1" dirty="0"/>
              <a:t>Findings from the research</a:t>
            </a:r>
            <a:endParaRPr lang="en-IN" sz="1200" b="1" dirty="0"/>
          </a:p>
          <a:p>
            <a:pPr algn="just"/>
            <a:r>
              <a:rPr lang="en-GB" sz="1200" dirty="0"/>
              <a:t>The brand is unable to automate the store-level inventory counts due to the lack of standardised packaging. Every day, cafe operations are particularly disrupted by the suppliers' incapacity to supply standardised and consistent goods. Baristas are forced to spend the valuable time manually counting the stock and cope with the operational nightmare of running out of essential items, such as milk and lids. In the end, the study's findings show that a coffee retailer's expansion is closely and directly linked to its operational performance and logistics. </a:t>
            </a:r>
            <a:r>
              <a:rPr lang="en-IN" sz="1200" dirty="0"/>
              <a:t>Furthermore, expanding the menu and adding the new locations are crucial for raising the top-line revenue; these expansion strategies cannot be maintained without the robust and efficient supply chain. Starbucks' ongoing journey determines that a continuous balancing act between the digital inventory management, sustainable sourcing, and the effective supplier communication is essential for the effective supply chain problem mitigation. Starbucks buys its coffee beans, tea, dairy products and packaging from the several types of countries, and faces different types of supply chain issues (</a:t>
            </a:r>
            <a:r>
              <a:rPr lang="en-GB" sz="1200" dirty="0"/>
              <a:t>Xu, 2025</a:t>
            </a:r>
            <a:r>
              <a:rPr lang="en-IN" sz="1200" dirty="0"/>
              <a:t>). These components actually decrease the profit margins, improve customer satisfaction, and create a solid basis for the growth of the scalable international businesses.</a:t>
            </a:r>
          </a:p>
          <a:p>
            <a:pPr algn="just"/>
            <a:endParaRPr lang="en-IN" sz="1200" dirty="0"/>
          </a:p>
        </p:txBody>
      </p:sp>
      <p:pic>
        <p:nvPicPr>
          <p:cNvPr id="10" name="Picture 9">
            <a:extLst>
              <a:ext uri="{FF2B5EF4-FFF2-40B4-BE49-F238E27FC236}">
                <a16:creationId xmlns:a16="http://schemas.microsoft.com/office/drawing/2014/main" id="{DAAED5CD-E834-9DEE-F9FC-8C0D80AC29DA}"/>
              </a:ext>
            </a:extLst>
          </p:cNvPr>
          <p:cNvPicPr>
            <a:picLocks noChangeAspect="1"/>
          </p:cNvPicPr>
          <p:nvPr/>
        </p:nvPicPr>
        <p:blipFill>
          <a:blip r:embed="rId2"/>
          <a:stretch>
            <a:fillRect/>
          </a:stretch>
        </p:blipFill>
        <p:spPr>
          <a:xfrm>
            <a:off x="254432" y="3626346"/>
            <a:ext cx="1694010" cy="1340509"/>
          </a:xfrm>
          <a:prstGeom prst="rect">
            <a:avLst/>
          </a:prstGeom>
        </p:spPr>
      </p:pic>
      <p:pic>
        <p:nvPicPr>
          <p:cNvPr id="12" name="Picture 11">
            <a:extLst>
              <a:ext uri="{FF2B5EF4-FFF2-40B4-BE49-F238E27FC236}">
                <a16:creationId xmlns:a16="http://schemas.microsoft.com/office/drawing/2014/main" id="{55332D0B-E3CF-6001-759E-275B73B6F8A2}"/>
              </a:ext>
            </a:extLst>
          </p:cNvPr>
          <p:cNvPicPr>
            <a:picLocks noChangeAspect="1"/>
          </p:cNvPicPr>
          <p:nvPr/>
        </p:nvPicPr>
        <p:blipFill>
          <a:blip r:embed="rId3"/>
          <a:stretch>
            <a:fillRect/>
          </a:stretch>
        </p:blipFill>
        <p:spPr>
          <a:xfrm>
            <a:off x="261359" y="5058238"/>
            <a:ext cx="1694011" cy="1575447"/>
          </a:xfrm>
          <a:prstGeom prst="rect">
            <a:avLst/>
          </a:prstGeom>
        </p:spPr>
      </p:pic>
      <p:pic>
        <p:nvPicPr>
          <p:cNvPr id="14" name="Picture 13">
            <a:extLst>
              <a:ext uri="{FF2B5EF4-FFF2-40B4-BE49-F238E27FC236}">
                <a16:creationId xmlns:a16="http://schemas.microsoft.com/office/drawing/2014/main" id="{0AEF9722-BA4A-BE22-76CF-4250827FD233}"/>
              </a:ext>
            </a:extLst>
          </p:cNvPr>
          <p:cNvPicPr>
            <a:picLocks noChangeAspect="1"/>
          </p:cNvPicPr>
          <p:nvPr/>
        </p:nvPicPr>
        <p:blipFill>
          <a:blip r:embed="rId4"/>
          <a:stretch>
            <a:fillRect/>
          </a:stretch>
        </p:blipFill>
        <p:spPr>
          <a:xfrm>
            <a:off x="5869133" y="809502"/>
            <a:ext cx="1343890" cy="1316751"/>
          </a:xfrm>
          <a:prstGeom prst="rect">
            <a:avLst/>
          </a:prstGeom>
        </p:spPr>
      </p:pic>
      <p:pic>
        <p:nvPicPr>
          <p:cNvPr id="16" name="Picture 15">
            <a:extLst>
              <a:ext uri="{FF2B5EF4-FFF2-40B4-BE49-F238E27FC236}">
                <a16:creationId xmlns:a16="http://schemas.microsoft.com/office/drawing/2014/main" id="{AA68AE13-5295-681A-A406-9ABC0B67C5A2}"/>
              </a:ext>
            </a:extLst>
          </p:cNvPr>
          <p:cNvPicPr>
            <a:picLocks noChangeAspect="1"/>
          </p:cNvPicPr>
          <p:nvPr/>
        </p:nvPicPr>
        <p:blipFill>
          <a:blip r:embed="rId5"/>
          <a:srcRect l="5696" r="5737"/>
          <a:stretch>
            <a:fillRect/>
          </a:stretch>
        </p:blipFill>
        <p:spPr>
          <a:xfrm>
            <a:off x="5869133" y="2275529"/>
            <a:ext cx="1343890" cy="1316751"/>
          </a:xfrm>
          <a:prstGeom prst="rect">
            <a:avLst/>
          </a:prstGeom>
        </p:spPr>
      </p:pic>
      <p:sp>
        <p:nvSpPr>
          <p:cNvPr id="17" name="TextBox 16">
            <a:extLst>
              <a:ext uri="{FF2B5EF4-FFF2-40B4-BE49-F238E27FC236}">
                <a16:creationId xmlns:a16="http://schemas.microsoft.com/office/drawing/2014/main" id="{79B9D845-638D-FD1F-9034-2BA2000C97A1}"/>
              </a:ext>
            </a:extLst>
          </p:cNvPr>
          <p:cNvSpPr txBox="1"/>
          <p:nvPr/>
        </p:nvSpPr>
        <p:spPr>
          <a:xfrm>
            <a:off x="7284028" y="4510027"/>
            <a:ext cx="4646613" cy="2123658"/>
          </a:xfrm>
          <a:prstGeom prst="rect">
            <a:avLst/>
          </a:prstGeom>
          <a:noFill/>
        </p:spPr>
        <p:txBody>
          <a:bodyPr wrap="square" rtlCol="0">
            <a:spAutoFit/>
          </a:bodyPr>
          <a:lstStyle/>
          <a:p>
            <a:pPr algn="just"/>
            <a:r>
              <a:rPr lang="en-GB" sz="1200" b="1" dirty="0"/>
              <a:t>References</a:t>
            </a:r>
            <a:endParaRPr lang="en-IN" sz="1200" b="1" dirty="0"/>
          </a:p>
          <a:p>
            <a:pPr algn="just"/>
            <a:r>
              <a:rPr lang="en-GB" sz="1200" dirty="0"/>
              <a:t>Hayes, A.S. (2025) </a:t>
            </a:r>
            <a:r>
              <a:rPr lang="en-GB" sz="1200" i="1" dirty="0"/>
              <a:t>Irrational together: The social forces that invisibly shape our economic </a:t>
            </a:r>
            <a:r>
              <a:rPr lang="en-GB" sz="1200" i="1" dirty="0" err="1"/>
              <a:t>behavior</a:t>
            </a:r>
            <a:r>
              <a:rPr lang="en-GB" sz="1200" dirty="0"/>
              <a:t>. University of Chicago Press.</a:t>
            </a:r>
            <a:endParaRPr lang="en-IN" sz="1200" dirty="0"/>
          </a:p>
          <a:p>
            <a:pPr algn="just"/>
            <a:r>
              <a:rPr lang="en-GB" sz="1200" dirty="0"/>
              <a:t>Xu, J. (2025) “Problems and Countermeasures of Starbucks’ Development in China,” </a:t>
            </a:r>
            <a:r>
              <a:rPr lang="en-GB" sz="1200" i="1" dirty="0"/>
              <a:t>Atlantis-press.com</a:t>
            </a:r>
            <a:r>
              <a:rPr lang="en-GB" sz="1200" dirty="0"/>
              <a:t>, pp. 916–921. Available at: https://doi.org/10.2991/978-94-6463-874-5_106.</a:t>
            </a:r>
            <a:endParaRPr lang="en-IN" sz="1200" dirty="0"/>
          </a:p>
          <a:p>
            <a:pPr algn="just"/>
            <a:r>
              <a:rPr lang="en-GB" sz="1200" dirty="0"/>
              <a:t>Zimmerman, S. (2024) </a:t>
            </a:r>
            <a:r>
              <a:rPr lang="en-GB" sz="1200" i="1" dirty="0"/>
              <a:t>Starbucks buys more innovation farms to create climate-proof coffee</a:t>
            </a:r>
            <a:r>
              <a:rPr lang="en-GB" sz="1200" dirty="0"/>
              <a:t>, </a:t>
            </a:r>
            <a:r>
              <a:rPr lang="en-GB" sz="1200" i="1" dirty="0"/>
              <a:t>Agriculture Dive</a:t>
            </a:r>
            <a:r>
              <a:rPr lang="en-GB" sz="1200" dirty="0"/>
              <a:t>. Available at: https://www.agriculturedive.com/news/starbucks-coffee-innovation-farms-climate-change/729075/ (Accessed: July 15, 2026).</a:t>
            </a:r>
            <a:endParaRPr lang="en-IN" sz="1200" dirty="0"/>
          </a:p>
          <a:p>
            <a:pPr algn="just"/>
            <a:endParaRPr lang="en-IN" sz="1200" dirty="0"/>
          </a:p>
        </p:txBody>
      </p:sp>
    </p:spTree>
    <p:extLst>
      <p:ext uri="{BB962C8B-B14F-4D97-AF65-F5344CB8AC3E}">
        <p14:creationId xmlns:p14="http://schemas.microsoft.com/office/powerpoint/2010/main" val="2120956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643</Words>
  <Application>Microsoft Office PowerPoint</Application>
  <PresentationFormat>Widescreen</PresentationFormat>
  <Paragraphs>10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Impact of supply chain issues on business growth in Starbucks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supply chain issues on business growth in Starbucks</dc:title>
  <cp:revision>1</cp:revision>
  <dcterms:created xsi:type="dcterms:W3CDTF">2026-07-16T11:25:55Z</dcterms:created>
  <dcterms:modified xsi:type="dcterms:W3CDTF">2026-07-16T12:12:48Z</dcterms:modified>
</cp:coreProperties>
</file>