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256" r:id="rId5"/>
    <p:sldId id="315" r:id="rId6"/>
    <p:sldId id="308" r:id="rId7"/>
    <p:sldId id="321" r:id="rId8"/>
    <p:sldId id="322" r:id="rId9"/>
    <p:sldId id="323" r:id="rId10"/>
    <p:sldId id="282" r:id="rId11"/>
    <p:sldId id="300" r:id="rId12"/>
    <p:sldId id="324" r:id="rId13"/>
    <p:sldId id="327" r:id="rId14"/>
    <p:sldId id="330" r:id="rId15"/>
    <p:sldId id="287" r:id="rId16"/>
    <p:sldId id="318" r:id="rId17"/>
    <p:sldId id="325" r:id="rId18"/>
    <p:sldId id="301" r:id="rId19"/>
    <p:sldId id="312" r:id="rId20"/>
    <p:sldId id="335" r:id="rId21"/>
    <p:sldId id="319" r:id="rId22"/>
    <p:sldId id="326" r:id="rId23"/>
    <p:sldId id="309" r:id="rId24"/>
    <p:sldId id="310" r:id="rId25"/>
    <p:sldId id="307" r:id="rId26"/>
    <p:sldId id="292" r:id="rId27"/>
    <p:sldId id="331" r:id="rId28"/>
    <p:sldId id="332" r:id="rId29"/>
    <p:sldId id="298" r:id="rId30"/>
    <p:sldId id="328" r:id="rId31"/>
    <p:sldId id="329" r:id="rId32"/>
    <p:sldId id="29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62AF6D-A4E1-48E2-BBB2-A469B4421F05}" v="8" dt="2021-10-18T10:39:58.5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27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EF62AF6D-A4E1-48E2-BBB2-A469B4421F05}"/>
    <pc:docChg chg="custSel delSld modSld">
      <pc:chgData name="Emily Hywel" userId="baf2cde3-8896-481d-9254-c66691563779" providerId="ADAL" clId="{EF62AF6D-A4E1-48E2-BBB2-A469B4421F05}" dt="2021-10-18T10:40:00.914" v="31" actId="47"/>
      <pc:docMkLst>
        <pc:docMk/>
      </pc:docMkLst>
      <pc:sldChg chg="modSp mod">
        <pc:chgData name="Emily Hywel" userId="baf2cde3-8896-481d-9254-c66691563779" providerId="ADAL" clId="{EF62AF6D-A4E1-48E2-BBB2-A469B4421F05}" dt="2021-10-14T16:49:47.458" v="20" actId="20577"/>
        <pc:sldMkLst>
          <pc:docMk/>
          <pc:sldMk cId="3799625505" sldId="256"/>
        </pc:sldMkLst>
        <pc:spChg chg="mod">
          <ac:chgData name="Emily Hywel" userId="baf2cde3-8896-481d-9254-c66691563779" providerId="ADAL" clId="{EF62AF6D-A4E1-48E2-BBB2-A469B4421F05}" dt="2021-10-14T16:49:47.458" v="20" actId="20577"/>
          <ac:spMkLst>
            <pc:docMk/>
            <pc:sldMk cId="3799625505" sldId="256"/>
            <ac:spMk id="4" creationId="{00000000-0000-0000-0000-000000000000}"/>
          </ac:spMkLst>
        </pc:spChg>
      </pc:sldChg>
      <pc:sldChg chg="delSp modSp">
        <pc:chgData name="Emily Hywel" userId="baf2cde3-8896-481d-9254-c66691563779" providerId="ADAL" clId="{EF62AF6D-A4E1-48E2-BBB2-A469B4421F05}" dt="2021-10-18T10:39:02.879" v="30"/>
        <pc:sldMkLst>
          <pc:docMk/>
          <pc:sldMk cId="281157825" sldId="312"/>
        </pc:sldMkLst>
        <pc:graphicFrameChg chg="del mod">
          <ac:chgData name="Emily Hywel" userId="baf2cde3-8896-481d-9254-c66691563779" providerId="ADAL" clId="{EF62AF6D-A4E1-48E2-BBB2-A469B4421F05}" dt="2021-10-18T10:39:02.879" v="30"/>
          <ac:graphicFrameMkLst>
            <pc:docMk/>
            <pc:sldMk cId="281157825" sldId="312"/>
            <ac:graphicFrameMk id="3" creationId="{4F64A42A-535D-49BD-BFFE-C965E44A1F51}"/>
          </ac:graphicFrameMkLst>
        </pc:graphicFrameChg>
      </pc:sldChg>
      <pc:sldChg chg="delSp modSp del mod">
        <pc:chgData name="Emily Hywel" userId="baf2cde3-8896-481d-9254-c66691563779" providerId="ADAL" clId="{EF62AF6D-A4E1-48E2-BBB2-A469B4421F05}" dt="2021-10-18T10:40:00.914" v="31" actId="47"/>
        <pc:sldMkLst>
          <pc:docMk/>
          <pc:sldMk cId="240569891" sldId="313"/>
        </pc:sldMkLst>
        <pc:spChg chg="del mod">
          <ac:chgData name="Emily Hywel" userId="baf2cde3-8896-481d-9254-c66691563779" providerId="ADAL" clId="{EF62AF6D-A4E1-48E2-BBB2-A469B4421F05}" dt="2021-10-14T17:06:09.495" v="26" actId="478"/>
          <ac:spMkLst>
            <pc:docMk/>
            <pc:sldMk cId="240569891" sldId="313"/>
            <ac:spMk id="5" creationId="{00000000-0000-0000-0000-000000000000}"/>
          </ac:spMkLst>
        </pc:spChg>
        <pc:spChg chg="del">
          <ac:chgData name="Emily Hywel" userId="baf2cde3-8896-481d-9254-c66691563779" providerId="ADAL" clId="{EF62AF6D-A4E1-48E2-BBB2-A469B4421F05}" dt="2021-10-14T17:06:11.577" v="27" actId="478"/>
          <ac:spMkLst>
            <pc:docMk/>
            <pc:sldMk cId="240569891" sldId="313"/>
            <ac:spMk id="10" creationId="{00000000-0000-0000-0000-000000000000}"/>
          </ac:spMkLst>
        </pc:spChg>
        <pc:spChg chg="del">
          <ac:chgData name="Emily Hywel" userId="baf2cde3-8896-481d-9254-c66691563779" providerId="ADAL" clId="{EF62AF6D-A4E1-48E2-BBB2-A469B4421F05}" dt="2021-10-14T17:06:13.636" v="28" actId="478"/>
          <ac:spMkLst>
            <pc:docMk/>
            <pc:sldMk cId="240569891" sldId="313"/>
            <ac:spMk id="14" creationId="{00000000-0000-0000-0000-000000000000}"/>
          </ac:spMkLst>
        </pc:spChg>
        <pc:picChg chg="del">
          <ac:chgData name="Emily Hywel" userId="baf2cde3-8896-481d-9254-c66691563779" providerId="ADAL" clId="{EF62AF6D-A4E1-48E2-BBB2-A469B4421F05}" dt="2021-10-14T17:06:04.751" v="22" actId="478"/>
          <ac:picMkLst>
            <pc:docMk/>
            <pc:sldMk cId="240569891" sldId="313"/>
            <ac:picMk id="4" creationId="{00000000-0000-0000-0000-000000000000}"/>
          </ac:picMkLst>
        </pc:picChg>
        <pc:picChg chg="del">
          <ac:chgData name="Emily Hywel" userId="baf2cde3-8896-481d-9254-c66691563779" providerId="ADAL" clId="{EF62AF6D-A4E1-48E2-BBB2-A469B4421F05}" dt="2021-10-14T17:06:05.434" v="23" actId="478"/>
          <ac:picMkLst>
            <pc:docMk/>
            <pc:sldMk cId="240569891" sldId="313"/>
            <ac:picMk id="8" creationId="{00000000-0000-0000-0000-000000000000}"/>
          </ac:picMkLst>
        </pc:picChg>
        <pc:picChg chg="del">
          <ac:chgData name="Emily Hywel" userId="baf2cde3-8896-481d-9254-c66691563779" providerId="ADAL" clId="{EF62AF6D-A4E1-48E2-BBB2-A469B4421F05}" dt="2021-10-14T17:06:14.986" v="29" actId="478"/>
          <ac:picMkLst>
            <pc:docMk/>
            <pc:sldMk cId="240569891" sldId="313"/>
            <ac:picMk id="11" creationId="{00000000-0000-0000-0000-000000000000}"/>
          </ac:picMkLst>
        </pc:picChg>
      </pc:sldChg>
      <pc:sldChg chg="del">
        <pc:chgData name="Emily Hywel" userId="baf2cde3-8896-481d-9254-c66691563779" providerId="ADAL" clId="{EF62AF6D-A4E1-48E2-BBB2-A469B4421F05}" dt="2021-10-14T16:50:38.569" v="21" actId="47"/>
        <pc:sldMkLst>
          <pc:docMk/>
          <pc:sldMk cId="2112351579" sldId="33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performing%20arts%22&amp;tab=Everything&amp;search_scope=MyInst_and_CI&amp;vid=44WHELF_UWTSD:44WHELF_UWTSD_VU1&amp;lang=en&amp;offset=0"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fulldisplay?docid=alma9929107202421&amp;context=L&amp;vid=44WHELF_UWTSD:44WHELF_UWTSD_VU1&amp;lang=en&amp;search_scope=MyInst_and_CI&amp;adaptor=Local%20Search%20Engine&amp;isFrbr=true&amp;tab=Everything&amp;query=any,contains,%22the%20moving%20body%22&amp;facet=rtype,include,books&amp;offset=0" TargetMode="Externa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search?query=any,contains,%22the%20moving%20body%22&amp;tab=Everything&amp;search_scope=MyInst_and_CI&amp;vid=44WHELF_UWTSD:44WHELF_UWTSD_VU1&amp;facet=rtype,include,books&amp;facet=tlevel,include,online_resources&amp;lang=en&amp;offset=0"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discovery/search?query=any,contains,performing%20arts&amp;tab=Everything&amp;search_scope=MyInst_and_CI&amp;vid=44WHELF_UWTSD:44WHELF_UWTSD_VU1&amp;facet=rtype,include,journals&amp;facet=tlevel,include,online_resourc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browzine.com/libraries/1422/subjects/57/bookcases/81?sort=title"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proquest-com.ezproxy.uwtsd.ac.uk/docview/2441644079?pq-origsite=primo&amp;accountid=130472"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eb-a-ebscohost-com.ezproxy.uwtsd.ac.uk/ehost/publication?vid=6&amp;sid=a75b3c04-a4fe-4fa3-9b5f-89f92d767823%40sessionmgr4006"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video-alexanderstreet-com.ezproxy.uwtsd.ac.uk/channel/academic-video-online" TargetMode="External"/><Relationship Id="rId2" Type="http://schemas.openxmlformats.org/officeDocument/2006/relationships/hyperlink" Target="https://learningonscreen.ac.uk/ondemand/"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image" Target="../media/image26.png"/><Relationship Id="rId1" Type="http://schemas.openxmlformats.org/officeDocument/2006/relationships/slideLayout" Target="../slideLayouts/slideLayout6.xml"/><Relationship Id="rId4" Type="http://schemas.openxmlformats.org/officeDocument/2006/relationships/hyperlink" Target="https://uwtsd.ac.uk/library/student-essentials/refwork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27.jpeg"/><Relationship Id="rId4" Type="http://schemas.openxmlformats.org/officeDocument/2006/relationships/hyperlink" Target="mailto:library@uwtsd.ac.uk"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857555"/>
            <a:ext cx="5513472" cy="2653846"/>
          </a:xfrm>
        </p:spPr>
        <p:txBody>
          <a:bodyPr>
            <a:normAutofit fontScale="90000"/>
          </a:bodyPr>
          <a:lstStyle/>
          <a:p>
            <a:r>
              <a:rPr lang="en-GB" sz="3600" dirty="0"/>
              <a:t>Introduction to the Library Service and Online Resources</a:t>
            </a:r>
            <a:br>
              <a:rPr lang="en-GB" sz="3200" dirty="0"/>
            </a:br>
            <a:br>
              <a:rPr lang="en-GB" sz="3200" dirty="0"/>
            </a:br>
            <a:r>
              <a:rPr lang="en-GB" sz="3200" dirty="0"/>
              <a:t>L6 Dance and Applied Drama</a:t>
            </a:r>
            <a:br>
              <a:rPr lang="en-GB" sz="3200" dirty="0"/>
            </a:br>
            <a:r>
              <a:rPr lang="en-GB" sz="3200" dirty="0"/>
              <a:t>Independent Project</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This session will cover</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05130" y="2086844"/>
            <a:ext cx="10204739" cy="3158016"/>
          </a:xfrm>
        </p:spPr>
        <p:txBody>
          <a:bodyPr>
            <a:normAutofit/>
          </a:bodyPr>
          <a:lstStyle/>
          <a:p>
            <a:r>
              <a:rPr lang="en-GB" dirty="0"/>
              <a:t>What services and support the library provides</a:t>
            </a:r>
          </a:p>
          <a:p>
            <a:r>
              <a:rPr lang="en-GB" dirty="0"/>
              <a:t>What resources we provide access to via the library website</a:t>
            </a:r>
          </a:p>
          <a:p>
            <a:r>
              <a:rPr lang="en-GB" dirty="0"/>
              <a:t>How to effectively use the academic databases</a:t>
            </a:r>
          </a:p>
          <a:p>
            <a:r>
              <a:rPr lang="en-GB" dirty="0"/>
              <a:t>How to access video content in BoB and Academic Video Online</a:t>
            </a:r>
          </a:p>
          <a:p>
            <a:r>
              <a:rPr lang="en-GB" dirty="0"/>
              <a:t>Open Access Resources</a:t>
            </a:r>
          </a:p>
          <a:p>
            <a:r>
              <a:rPr lang="en-GB" dirty="0"/>
              <a:t>How to evaluate resources - RADAR</a:t>
            </a:r>
          </a:p>
          <a:p>
            <a:pPr marL="0" indent="0">
              <a:buNone/>
            </a:pPr>
            <a:endParaRPr lang="en-GB" dirty="0"/>
          </a:p>
          <a:p>
            <a:endParaRPr lang="en-GB" dirty="0"/>
          </a:p>
        </p:txBody>
      </p:sp>
    </p:spTree>
    <p:extLst>
      <p:ext uri="{BB962C8B-B14F-4D97-AF65-F5344CB8AC3E}">
        <p14:creationId xmlns:p14="http://schemas.microsoft.com/office/powerpoint/2010/main" val="2677344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65827" y="1426234"/>
            <a:ext cx="5182806" cy="4739617"/>
          </a:xfrm>
        </p:spPr>
        <p:txBody>
          <a:bodyPr>
            <a:normAutofit lnSpcReduction="10000"/>
          </a:bodyPr>
          <a:lstStyle/>
          <a:p>
            <a:r>
              <a:rPr lang="en-GB" sz="2400" dirty="0"/>
              <a:t>Each Institute has a dedicated librarian who provides library research support for students in classes or one to one</a:t>
            </a:r>
          </a:p>
          <a:p>
            <a:r>
              <a:rPr lang="en-GB" sz="2400" dirty="0"/>
              <a:t>We provide general help and advice on library services via Teams, email, phone, or our online chat function</a:t>
            </a:r>
          </a:p>
          <a:p>
            <a:r>
              <a:rPr lang="en-GB" sz="2400" dirty="0"/>
              <a:t>We provide advice in other areas such as copyright, referencing, Open Access resources and accessibility </a:t>
            </a:r>
          </a:p>
          <a:p>
            <a:r>
              <a:rPr lang="en-GB" sz="2400" dirty="0"/>
              <a:t>We work with academic staff to create Online Resource Lists for your modules to enable you to directly access library and other materials recommended by your tutors</a:t>
            </a:r>
            <a:endParaRPr lang="en-GB" sz="2600" dirty="0"/>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Support the library provides</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99499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AFD743F2-1AA7-47E7-A818-EC14FE0FD992}"/>
              </a:ext>
            </a:extLst>
          </p:cNvPr>
          <p:cNvSpPr>
            <a:spLocks noGrp="1"/>
          </p:cNvSpPr>
          <p:nvPr>
            <p:ph type="body" idx="1"/>
          </p:nvPr>
        </p:nvSpPr>
        <p:spPr>
          <a:xfrm>
            <a:off x="698242" y="1592263"/>
            <a:ext cx="5253297" cy="494722"/>
          </a:xfrm>
        </p:spPr>
        <p:txBody>
          <a:bodyPr/>
          <a:lstStyle/>
          <a:p>
            <a:r>
              <a:rPr lang="en-US" dirty="0"/>
              <a:t>Via the library webpages</a:t>
            </a:r>
          </a:p>
        </p:txBody>
      </p:sp>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61988" y="2274974"/>
            <a:ext cx="5088758" cy="3558014"/>
          </a:xfrm>
        </p:spPr>
        <p:txBody>
          <a:bodyPr>
            <a:normAutofit fontScale="92500"/>
          </a:bodyPr>
          <a:lstStyle/>
          <a:p>
            <a:r>
              <a:rPr lang="en-GB" sz="2400" dirty="0"/>
              <a:t>The library subscribes to and provides access to academic resources that are not available on the internet</a:t>
            </a:r>
          </a:p>
          <a:p>
            <a:r>
              <a:rPr lang="en-GB" sz="2400" dirty="0"/>
              <a:t>These resources are curated, so you know </a:t>
            </a:r>
            <a:r>
              <a:rPr lang="en-GB" sz="2200" dirty="0"/>
              <a:t>that</a:t>
            </a:r>
            <a:r>
              <a:rPr lang="en-GB" sz="2400" dirty="0"/>
              <a:t> they are accurate, up to date, and suitable for you studies</a:t>
            </a:r>
          </a:p>
          <a:p>
            <a:r>
              <a:rPr lang="en-GB" sz="2400" dirty="0"/>
              <a:t>We have reciprocal arrangements with other libraries and institutions to provide access to resources for students and staff that we may not subscribe or stock</a:t>
            </a:r>
          </a:p>
          <a:p>
            <a:endParaRPr lang="en-GB" sz="2400" dirty="0"/>
          </a:p>
        </p:txBody>
      </p:sp>
      <p:sp>
        <p:nvSpPr>
          <p:cNvPr id="11" name="Text Placeholder 3">
            <a:extLst>
              <a:ext uri="{FF2B5EF4-FFF2-40B4-BE49-F238E27FC236}">
                <a16:creationId xmlns:a16="http://schemas.microsoft.com/office/drawing/2014/main" id="{0A3A01D2-08EC-44DF-8C15-01118C3D156C}"/>
              </a:ext>
            </a:extLst>
          </p:cNvPr>
          <p:cNvSpPr>
            <a:spLocks noGrp="1"/>
          </p:cNvSpPr>
          <p:nvPr>
            <p:ph type="body" sz="quarter" idx="3"/>
          </p:nvPr>
        </p:nvSpPr>
        <p:spPr>
          <a:xfrm>
            <a:off x="6254750" y="1592262"/>
            <a:ext cx="5275260" cy="513104"/>
          </a:xfrm>
        </p:spPr>
        <p:txBody>
          <a:bodyPr/>
          <a:lstStyle/>
          <a:p>
            <a:r>
              <a:rPr lang="en-US" dirty="0"/>
              <a:t>From your phone/tablet/pc</a:t>
            </a:r>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54750" y="2105366"/>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Resources the library provides</a:t>
            </a:r>
          </a:p>
        </p:txBody>
      </p:sp>
    </p:spTree>
    <p:extLst>
      <p:ext uri="{BB962C8B-B14F-4D97-AF65-F5344CB8AC3E}">
        <p14:creationId xmlns:p14="http://schemas.microsoft.com/office/powerpoint/2010/main" val="2266921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25225E1C-909D-4079-81DB-4E3B2872EAEB}"/>
              </a:ext>
            </a:extLst>
          </p:cNvPr>
          <p:cNvSpPr>
            <a:spLocks noGrp="1"/>
          </p:cNvSpPr>
          <p:nvPr>
            <p:ph type="body" idx="1"/>
          </p:nvPr>
        </p:nvSpPr>
        <p:spPr>
          <a:xfrm>
            <a:off x="698242" y="1592263"/>
            <a:ext cx="5253297" cy="494722"/>
          </a:xfrm>
        </p:spPr>
        <p:txBody>
          <a:bodyPr/>
          <a:lstStyle/>
          <a:p>
            <a:r>
              <a:rPr lang="en-US" dirty="0"/>
              <a:t>From here you can access:</a:t>
            </a:r>
          </a:p>
        </p:txBody>
      </p:sp>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4060483"/>
          </a:xfrm>
        </p:spPr>
        <p:txBody>
          <a:bodyPr>
            <a:normAutofit/>
          </a:bodyPr>
          <a:lstStyle/>
          <a:p>
            <a:r>
              <a:rPr lang="en-US" dirty="0"/>
              <a:t>The Library Search function</a:t>
            </a:r>
          </a:p>
          <a:p>
            <a:r>
              <a:rPr lang="en-US" dirty="0"/>
              <a:t>Your library account</a:t>
            </a:r>
          </a:p>
          <a:p>
            <a:r>
              <a:rPr lang="en-US" dirty="0"/>
              <a:t>The NeedMore? service</a:t>
            </a:r>
          </a:p>
          <a:p>
            <a:r>
              <a:rPr lang="en-US" dirty="0"/>
              <a:t>Student Essentials</a:t>
            </a:r>
          </a:p>
          <a:p>
            <a:r>
              <a:rPr lang="en-US" dirty="0"/>
              <a:t>Referencing guidance</a:t>
            </a:r>
          </a:p>
          <a:p>
            <a:r>
              <a:rPr lang="en-US" dirty="0"/>
              <a:t>Infoskills programme</a:t>
            </a:r>
          </a:p>
          <a:p>
            <a:r>
              <a:rPr lang="en-US" dirty="0"/>
              <a:t>Online Resource lists</a:t>
            </a:r>
          </a:p>
          <a:p>
            <a:r>
              <a:rPr lang="en-US" dirty="0"/>
              <a:t>Contact information</a:t>
            </a:r>
          </a:p>
          <a:p>
            <a:endParaRPr lang="en-US" dirty="0"/>
          </a:p>
          <a:p>
            <a:endParaRPr lang="en-US" dirty="0"/>
          </a:p>
          <a:p>
            <a:endParaRPr lang="en-US" dirty="0"/>
          </a:p>
        </p:txBody>
      </p:sp>
      <p:sp>
        <p:nvSpPr>
          <p:cNvPr id="18" name="Text Placeholder 3">
            <a:extLst>
              <a:ext uri="{FF2B5EF4-FFF2-40B4-BE49-F238E27FC236}">
                <a16:creationId xmlns:a16="http://schemas.microsoft.com/office/drawing/2014/main" id="{191692A7-D4D7-40A5-9F0E-072E62541729}"/>
              </a:ext>
            </a:extLst>
          </p:cNvPr>
          <p:cNvSpPr>
            <a:spLocks noGrp="1"/>
          </p:cNvSpPr>
          <p:nvPr>
            <p:ph type="body" sz="quarter" idx="3"/>
          </p:nvPr>
        </p:nvSpPr>
        <p:spPr>
          <a:xfrm>
            <a:off x="6254750" y="1592262"/>
            <a:ext cx="5569190" cy="513104"/>
          </a:xfrm>
        </p:spPr>
        <p:txBody>
          <a:bodyPr>
            <a:normAutofit/>
          </a:bodyPr>
          <a:lstStyle/>
          <a:p>
            <a:r>
              <a:rPr lang="en-US" dirty="0"/>
              <a:t>The </a:t>
            </a:r>
            <a:r>
              <a:rPr lang="en-US" dirty="0">
                <a:hlinkClick r:id="rId2"/>
              </a:rPr>
              <a:t>library webpage</a:t>
            </a:r>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3"/>
          <a:srcRect l="1511" t="11294" r="2036" b="5356"/>
          <a:stretch/>
        </p:blipFill>
        <p:spPr>
          <a:xfrm>
            <a:off x="6254750" y="2428421"/>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From the library webpage</a:t>
            </a:r>
          </a:p>
        </p:txBody>
      </p:sp>
    </p:spTree>
    <p:extLst>
      <p:ext uri="{BB962C8B-B14F-4D97-AF65-F5344CB8AC3E}">
        <p14:creationId xmlns:p14="http://schemas.microsoft.com/office/powerpoint/2010/main" val="4243773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DDEC0D-7FCB-4162-A5AE-C43EEAF4C3CA}"/>
              </a:ext>
            </a:extLst>
          </p:cNvPr>
          <p:cNvSpPr>
            <a:spLocks noGrp="1"/>
          </p:cNvSpPr>
          <p:nvPr>
            <p:ph type="body" idx="1"/>
          </p:nvPr>
        </p:nvSpPr>
        <p:spPr>
          <a:xfrm>
            <a:off x="698242" y="1592263"/>
            <a:ext cx="5578474" cy="494722"/>
          </a:xfrm>
        </p:spPr>
        <p:txBody>
          <a:bodyPr>
            <a:normAutofit/>
          </a:bodyPr>
          <a:lstStyle/>
          <a:p>
            <a:r>
              <a:rPr lang="en-GB" dirty="0"/>
              <a:t>What you can access via the Library Search</a:t>
            </a:r>
          </a:p>
        </p:txBody>
      </p:sp>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p:txBody>
          <a:bodyPr/>
          <a:lstStyle/>
          <a:p>
            <a:r>
              <a:rPr lang="en-GB" dirty="0"/>
              <a:t>All four UWTSD libraries</a:t>
            </a:r>
          </a:p>
          <a:p>
            <a:r>
              <a:rPr lang="en-GB" dirty="0"/>
              <a:t>Ebook collections</a:t>
            </a:r>
          </a:p>
          <a:p>
            <a:r>
              <a:rPr lang="en-GB" dirty="0"/>
              <a:t>Academic journal databases</a:t>
            </a:r>
          </a:p>
          <a:p>
            <a:r>
              <a:rPr lang="en-GB" dirty="0"/>
              <a:t>Open Access resources</a:t>
            </a:r>
          </a:p>
          <a:p>
            <a:r>
              <a:rPr lang="en-GB" dirty="0"/>
              <a:t>Online Resource Lists</a:t>
            </a:r>
          </a:p>
          <a:p>
            <a:r>
              <a:rPr lang="en-GB" dirty="0"/>
              <a:t>Images</a:t>
            </a:r>
          </a:p>
          <a:p>
            <a:r>
              <a:rPr lang="en-GB" dirty="0"/>
              <a:t>Dissertations</a:t>
            </a:r>
          </a:p>
          <a:p>
            <a:r>
              <a:rPr lang="en-GB" dirty="0"/>
              <a:t>Video resources</a:t>
            </a:r>
          </a:p>
          <a:p>
            <a:endParaRPr lang="en-GB" dirty="0"/>
          </a:p>
        </p:txBody>
      </p:sp>
      <p:sp>
        <p:nvSpPr>
          <p:cNvPr id="4" name="Text Placeholder 3">
            <a:extLst>
              <a:ext uri="{FF2B5EF4-FFF2-40B4-BE49-F238E27FC236}">
                <a16:creationId xmlns:a16="http://schemas.microsoft.com/office/drawing/2014/main" id="{030A2D75-8F03-4BF7-B44A-4901738B8D2C}"/>
              </a:ext>
            </a:extLst>
          </p:cNvPr>
          <p:cNvSpPr>
            <a:spLocks noGrp="1"/>
          </p:cNvSpPr>
          <p:nvPr>
            <p:ph type="body" sz="quarter" idx="3"/>
          </p:nvPr>
        </p:nvSpPr>
        <p:spPr>
          <a:xfrm>
            <a:off x="6276717" y="1573880"/>
            <a:ext cx="5739678" cy="513105"/>
          </a:xfrm>
        </p:spPr>
        <p:txBody>
          <a:bodyPr>
            <a:normAutofit/>
          </a:bodyPr>
          <a:lstStyle/>
          <a:p>
            <a:r>
              <a:rPr lang="en-GB" dirty="0">
                <a:hlinkClick r:id="rId2"/>
              </a:rPr>
              <a:t>Library Search</a:t>
            </a:r>
            <a:r>
              <a:rPr lang="en-GB" dirty="0"/>
              <a:t> default is to search eResources</a:t>
            </a:r>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3"/>
          <a:srcRect l="416" t="11066" r="1841" b="4064"/>
          <a:stretch/>
        </p:blipFill>
        <p:spPr>
          <a:xfrm>
            <a:off x="6276716" y="2428421"/>
            <a:ext cx="5739679" cy="3322521"/>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2238740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Navigating the Library Search</a:t>
            </a:r>
          </a:p>
        </p:txBody>
      </p:sp>
      <p:sp>
        <p:nvSpPr>
          <p:cNvPr id="5" name="TextBox 4"/>
          <p:cNvSpPr txBox="1"/>
          <p:nvPr/>
        </p:nvSpPr>
        <p:spPr>
          <a:xfrm>
            <a:off x="9506309" y="2272609"/>
            <a:ext cx="1713782" cy="646331"/>
          </a:xfrm>
          <a:prstGeom prst="rect">
            <a:avLst/>
          </a:prstGeom>
          <a:noFill/>
        </p:spPr>
        <p:txBody>
          <a:bodyPr wrap="square" rtlCol="0">
            <a:spAutoFit/>
          </a:bodyPr>
          <a:lstStyle/>
          <a:p>
            <a:r>
              <a:rPr lang="en-GB" dirty="0"/>
              <a:t>Sign in to access your account</a:t>
            </a:r>
          </a:p>
        </p:txBody>
      </p:sp>
      <p:sp>
        <p:nvSpPr>
          <p:cNvPr id="21" name="TextBox 20"/>
          <p:cNvSpPr txBox="1"/>
          <p:nvPr/>
        </p:nvSpPr>
        <p:spPr>
          <a:xfrm>
            <a:off x="452408" y="2425933"/>
            <a:ext cx="1236453" cy="369332"/>
          </a:xfrm>
          <a:prstGeom prst="rect">
            <a:avLst/>
          </a:prstGeom>
          <a:noFill/>
        </p:spPr>
        <p:txBody>
          <a:bodyPr wrap="square" rtlCol="0">
            <a:spAutoFit/>
          </a:bodyPr>
          <a:lstStyle/>
          <a:p>
            <a:r>
              <a:rPr lang="en-GB" dirty="0"/>
              <a:t>Search box</a:t>
            </a:r>
          </a:p>
        </p:txBody>
      </p:sp>
      <p:sp>
        <p:nvSpPr>
          <p:cNvPr id="26" name="TextBox 25"/>
          <p:cNvSpPr txBox="1"/>
          <p:nvPr/>
        </p:nvSpPr>
        <p:spPr>
          <a:xfrm>
            <a:off x="2944483" y="1398979"/>
            <a:ext cx="2375139" cy="369332"/>
          </a:xfrm>
          <a:prstGeom prst="rect">
            <a:avLst/>
          </a:prstGeom>
          <a:noFill/>
        </p:spPr>
        <p:txBody>
          <a:bodyPr wrap="square" rtlCol="0">
            <a:spAutoFit/>
          </a:bodyPr>
          <a:lstStyle/>
          <a:p>
            <a:r>
              <a:rPr lang="en-GB" dirty="0"/>
              <a:t>Access Browzine</a:t>
            </a:r>
          </a:p>
        </p:txBody>
      </p:sp>
      <p:sp>
        <p:nvSpPr>
          <p:cNvPr id="29" name="TextBox 28"/>
          <p:cNvSpPr txBox="1"/>
          <p:nvPr/>
        </p:nvSpPr>
        <p:spPr>
          <a:xfrm>
            <a:off x="5187350" y="1390040"/>
            <a:ext cx="2536166" cy="369332"/>
          </a:xfrm>
          <a:prstGeom prst="rect">
            <a:avLst/>
          </a:prstGeom>
          <a:noFill/>
        </p:spPr>
        <p:txBody>
          <a:bodyPr wrap="square" rtlCol="0">
            <a:spAutoFit/>
          </a:bodyPr>
          <a:lstStyle/>
          <a:p>
            <a:r>
              <a:rPr lang="en-GB" dirty="0"/>
              <a:t>Access subject databases</a:t>
            </a:r>
          </a:p>
        </p:txBody>
      </p:sp>
      <p:sp>
        <p:nvSpPr>
          <p:cNvPr id="32" name="TextBox 31"/>
          <p:cNvSpPr txBox="1"/>
          <p:nvPr/>
        </p:nvSpPr>
        <p:spPr>
          <a:xfrm>
            <a:off x="8275608" y="1390040"/>
            <a:ext cx="2087592" cy="369332"/>
          </a:xfrm>
          <a:prstGeom prst="rect">
            <a:avLst/>
          </a:prstGeom>
          <a:noFill/>
        </p:spPr>
        <p:txBody>
          <a:bodyPr wrap="square" rtlCol="0">
            <a:spAutoFit/>
          </a:bodyPr>
          <a:lstStyle/>
          <a:p>
            <a:r>
              <a:rPr lang="en-GB" dirty="0"/>
              <a:t>NeedMore? Service</a:t>
            </a:r>
          </a:p>
        </p:txBody>
      </p:sp>
      <p:sp>
        <p:nvSpPr>
          <p:cNvPr id="36" name="TextBox 35"/>
          <p:cNvSpPr txBox="1"/>
          <p:nvPr/>
        </p:nvSpPr>
        <p:spPr>
          <a:xfrm>
            <a:off x="427485" y="3561975"/>
            <a:ext cx="1286298" cy="369332"/>
          </a:xfrm>
          <a:prstGeom prst="rect">
            <a:avLst/>
          </a:prstGeom>
          <a:noFill/>
        </p:spPr>
        <p:txBody>
          <a:bodyPr wrap="square" rtlCol="0">
            <a:spAutoFit/>
          </a:bodyPr>
          <a:lstStyle/>
          <a:p>
            <a:r>
              <a:rPr lang="en-GB" dirty="0"/>
              <a:t>Availability</a:t>
            </a:r>
          </a:p>
        </p:txBody>
      </p:sp>
      <p:sp>
        <p:nvSpPr>
          <p:cNvPr id="40" name="TextBox 39"/>
          <p:cNvSpPr txBox="1"/>
          <p:nvPr/>
        </p:nvSpPr>
        <p:spPr>
          <a:xfrm>
            <a:off x="9500556" y="3561975"/>
            <a:ext cx="2001329" cy="646331"/>
          </a:xfrm>
          <a:prstGeom prst="rect">
            <a:avLst/>
          </a:prstGeom>
          <a:noFill/>
        </p:spPr>
        <p:txBody>
          <a:bodyPr wrap="square" rtlCol="0">
            <a:spAutoFit/>
          </a:bodyPr>
          <a:lstStyle/>
          <a:p>
            <a:r>
              <a:rPr lang="en-GB" dirty="0"/>
              <a:t>Link, email, and pin options and more</a:t>
            </a:r>
          </a:p>
        </p:txBody>
      </p:sp>
      <p:sp>
        <p:nvSpPr>
          <p:cNvPr id="3" name="TextBox 2">
            <a:extLst>
              <a:ext uri="{FF2B5EF4-FFF2-40B4-BE49-F238E27FC236}">
                <a16:creationId xmlns:a16="http://schemas.microsoft.com/office/drawing/2014/main" id="{3C5C0BC4-D81F-44F0-A1BB-47AD2D6CB1D9}"/>
              </a:ext>
            </a:extLst>
          </p:cNvPr>
          <p:cNvSpPr txBox="1"/>
          <p:nvPr/>
        </p:nvSpPr>
        <p:spPr>
          <a:xfrm>
            <a:off x="2225615" y="5888966"/>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9" name="TextBox 8">
            <a:extLst>
              <a:ext uri="{FF2B5EF4-FFF2-40B4-BE49-F238E27FC236}">
                <a16:creationId xmlns:a16="http://schemas.microsoft.com/office/drawing/2014/main" id="{1BF24D98-59ED-4C5C-99DA-DB3E5ABECCE2}"/>
              </a:ext>
            </a:extLst>
          </p:cNvPr>
          <p:cNvSpPr txBox="1"/>
          <p:nvPr/>
        </p:nvSpPr>
        <p:spPr>
          <a:xfrm>
            <a:off x="402563" y="4848045"/>
            <a:ext cx="1650520" cy="369332"/>
          </a:xfrm>
          <a:prstGeom prst="rect">
            <a:avLst/>
          </a:prstGeom>
          <a:noFill/>
        </p:spPr>
        <p:txBody>
          <a:bodyPr wrap="square" rtlCol="0">
            <a:spAutoFit/>
          </a:bodyPr>
          <a:lstStyle/>
          <a:p>
            <a:r>
              <a:rPr lang="en-GB" dirty="0"/>
              <a:t>Resource type</a:t>
            </a:r>
          </a:p>
        </p:txBody>
      </p:sp>
      <p:sp>
        <p:nvSpPr>
          <p:cNvPr id="11" name="TextBox 10">
            <a:extLst>
              <a:ext uri="{FF2B5EF4-FFF2-40B4-BE49-F238E27FC236}">
                <a16:creationId xmlns:a16="http://schemas.microsoft.com/office/drawing/2014/main" id="{8EEC0BE1-3917-42CC-8A53-7E2B46D34C59}"/>
              </a:ext>
            </a:extLst>
          </p:cNvPr>
          <p:cNvSpPr txBox="1"/>
          <p:nvPr/>
        </p:nvSpPr>
        <p:spPr>
          <a:xfrm>
            <a:off x="9471800" y="4848045"/>
            <a:ext cx="2058840" cy="369332"/>
          </a:xfrm>
          <a:prstGeom prst="rect">
            <a:avLst/>
          </a:prstGeom>
          <a:noFill/>
        </p:spPr>
        <p:txBody>
          <a:bodyPr wrap="square" rtlCol="0">
            <a:spAutoFit/>
          </a:bodyPr>
          <a:lstStyle/>
          <a:p>
            <a:r>
              <a:rPr lang="en-GB" dirty="0"/>
              <a:t>Library chat</a:t>
            </a:r>
          </a:p>
        </p:txBody>
      </p:sp>
      <p:sp>
        <p:nvSpPr>
          <p:cNvPr id="12" name="TextBox 11">
            <a:extLst>
              <a:ext uri="{FF2B5EF4-FFF2-40B4-BE49-F238E27FC236}">
                <a16:creationId xmlns:a16="http://schemas.microsoft.com/office/drawing/2014/main" id="{19B0A729-6F8B-4EEF-895F-9E539CE7EB53}"/>
              </a:ext>
            </a:extLst>
          </p:cNvPr>
          <p:cNvSpPr txBox="1"/>
          <p:nvPr/>
        </p:nvSpPr>
        <p:spPr>
          <a:xfrm>
            <a:off x="427485" y="1426409"/>
            <a:ext cx="2273543" cy="369332"/>
          </a:xfrm>
          <a:prstGeom prst="rect">
            <a:avLst/>
          </a:prstGeom>
          <a:noFill/>
        </p:spPr>
        <p:txBody>
          <a:bodyPr wrap="square" rtlCol="0">
            <a:spAutoFit/>
          </a:bodyPr>
          <a:lstStyle/>
          <a:p>
            <a:r>
              <a:rPr lang="en-GB" dirty="0"/>
              <a:t>Online Resource Lists</a:t>
            </a:r>
          </a:p>
        </p:txBody>
      </p:sp>
      <p:pic>
        <p:nvPicPr>
          <p:cNvPr id="6" name="Picture 5">
            <a:extLst>
              <a:ext uri="{FF2B5EF4-FFF2-40B4-BE49-F238E27FC236}">
                <a16:creationId xmlns:a16="http://schemas.microsoft.com/office/drawing/2014/main" id="{66586588-FE6E-4B2E-911E-9242AAC2E405}"/>
              </a:ext>
            </a:extLst>
          </p:cNvPr>
          <p:cNvPicPr>
            <a:picLocks noChangeAspect="1"/>
          </p:cNvPicPr>
          <p:nvPr/>
        </p:nvPicPr>
        <p:blipFill rotWithShape="1">
          <a:blip r:embed="rId3"/>
          <a:srcRect l="189" t="11320" r="1306" b="4487"/>
          <a:stretch/>
        </p:blipFill>
        <p:spPr>
          <a:xfrm>
            <a:off x="2225615" y="1827466"/>
            <a:ext cx="6975896" cy="3974914"/>
          </a:xfrm>
          <a:prstGeom prst="rect">
            <a:avLst/>
          </a:prstGeom>
        </p:spPr>
      </p:pic>
    </p:spTree>
    <p:extLst>
      <p:ext uri="{BB962C8B-B14F-4D97-AF65-F5344CB8AC3E}">
        <p14:creationId xmlns:p14="http://schemas.microsoft.com/office/powerpoint/2010/main" val="257186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819" y="252284"/>
            <a:ext cx="11398369" cy="1003916"/>
          </a:xfrm>
        </p:spPr>
        <p:txBody>
          <a:bodyPr>
            <a:normAutofit/>
          </a:bodyPr>
          <a:lstStyle/>
          <a:p>
            <a:r>
              <a:rPr lang="en-GB" dirty="0"/>
              <a:t>Focusing your search results</a:t>
            </a:r>
          </a:p>
        </p:txBody>
      </p:sp>
      <p:sp>
        <p:nvSpPr>
          <p:cNvPr id="4" name="TextBox 3"/>
          <p:cNvSpPr txBox="1"/>
          <p:nvPr/>
        </p:nvSpPr>
        <p:spPr>
          <a:xfrm>
            <a:off x="377476" y="2678449"/>
            <a:ext cx="2278072" cy="646331"/>
          </a:xfrm>
          <a:prstGeom prst="rect">
            <a:avLst/>
          </a:prstGeom>
          <a:noFill/>
        </p:spPr>
        <p:txBody>
          <a:bodyPr wrap="square" rtlCol="0">
            <a:spAutoFit/>
          </a:bodyPr>
          <a:lstStyle/>
          <a:p>
            <a:r>
              <a:rPr lang="en-GB" dirty="0"/>
              <a:t>Is an article peer reviewed</a:t>
            </a:r>
          </a:p>
        </p:txBody>
      </p:sp>
      <p:sp>
        <p:nvSpPr>
          <p:cNvPr id="7" name="TextBox 6"/>
          <p:cNvSpPr txBox="1"/>
          <p:nvPr/>
        </p:nvSpPr>
        <p:spPr>
          <a:xfrm>
            <a:off x="9828362" y="4206238"/>
            <a:ext cx="2094710" cy="1477328"/>
          </a:xfrm>
          <a:prstGeom prst="rect">
            <a:avLst/>
          </a:prstGeom>
          <a:noFill/>
        </p:spPr>
        <p:txBody>
          <a:bodyPr wrap="square" rtlCol="0">
            <a:spAutoFit/>
          </a:bodyPr>
          <a:lstStyle/>
          <a:p>
            <a:r>
              <a:rPr lang="en-GB" dirty="0"/>
              <a:t>Red arrows – these will give you other sources citing this article, or sources cited in this article</a:t>
            </a:r>
          </a:p>
        </p:txBody>
      </p:sp>
      <p:sp>
        <p:nvSpPr>
          <p:cNvPr id="16" name="TextBox 15"/>
          <p:cNvSpPr txBox="1"/>
          <p:nvPr/>
        </p:nvSpPr>
        <p:spPr>
          <a:xfrm>
            <a:off x="408317" y="1874539"/>
            <a:ext cx="1955321" cy="369332"/>
          </a:xfrm>
          <a:prstGeom prst="rect">
            <a:avLst/>
          </a:prstGeom>
          <a:noFill/>
        </p:spPr>
        <p:txBody>
          <a:bodyPr wrap="square" rtlCol="0">
            <a:spAutoFit/>
          </a:bodyPr>
          <a:lstStyle/>
          <a:p>
            <a:r>
              <a:rPr lang="en-GB" dirty="0"/>
              <a:t>Is the item full text</a:t>
            </a:r>
          </a:p>
        </p:txBody>
      </p:sp>
      <p:sp>
        <p:nvSpPr>
          <p:cNvPr id="20" name="TextBox 19"/>
          <p:cNvSpPr txBox="1"/>
          <p:nvPr/>
        </p:nvSpPr>
        <p:spPr>
          <a:xfrm>
            <a:off x="9828362" y="1453131"/>
            <a:ext cx="2094710" cy="923330"/>
          </a:xfrm>
          <a:prstGeom prst="rect">
            <a:avLst/>
          </a:prstGeom>
          <a:noFill/>
        </p:spPr>
        <p:txBody>
          <a:bodyPr wrap="square" rtlCol="0">
            <a:spAutoFit/>
          </a:bodyPr>
          <a:lstStyle/>
          <a:p>
            <a:r>
              <a:rPr lang="en-GB" dirty="0"/>
              <a:t>Use the pin to save articles to your account</a:t>
            </a:r>
          </a:p>
        </p:txBody>
      </p:sp>
      <p:sp>
        <p:nvSpPr>
          <p:cNvPr id="9" name="TextBox 8">
            <a:extLst>
              <a:ext uri="{FF2B5EF4-FFF2-40B4-BE49-F238E27FC236}">
                <a16:creationId xmlns:a16="http://schemas.microsoft.com/office/drawing/2014/main" id="{FF7A10ED-2AD5-4BA4-B66A-3D489C1422EA}"/>
              </a:ext>
            </a:extLst>
          </p:cNvPr>
          <p:cNvSpPr txBox="1"/>
          <p:nvPr/>
        </p:nvSpPr>
        <p:spPr>
          <a:xfrm>
            <a:off x="419819" y="3759358"/>
            <a:ext cx="1656272" cy="646331"/>
          </a:xfrm>
          <a:prstGeom prst="rect">
            <a:avLst/>
          </a:prstGeom>
          <a:noFill/>
        </p:spPr>
        <p:txBody>
          <a:bodyPr wrap="square" rtlCol="0">
            <a:spAutoFit/>
          </a:bodyPr>
          <a:lstStyle/>
          <a:p>
            <a:r>
              <a:rPr lang="en-GB" dirty="0"/>
              <a:t>What type of resource is it</a:t>
            </a:r>
          </a:p>
        </p:txBody>
      </p:sp>
      <p:sp>
        <p:nvSpPr>
          <p:cNvPr id="11" name="TextBox 10">
            <a:extLst>
              <a:ext uri="{FF2B5EF4-FFF2-40B4-BE49-F238E27FC236}">
                <a16:creationId xmlns:a16="http://schemas.microsoft.com/office/drawing/2014/main" id="{133A81FA-52D1-4C52-A344-6D5BF7FE1BDA}"/>
              </a:ext>
            </a:extLst>
          </p:cNvPr>
          <p:cNvSpPr txBox="1"/>
          <p:nvPr/>
        </p:nvSpPr>
        <p:spPr>
          <a:xfrm>
            <a:off x="425252" y="4761781"/>
            <a:ext cx="1650839" cy="646331"/>
          </a:xfrm>
          <a:prstGeom prst="rect">
            <a:avLst/>
          </a:prstGeom>
          <a:noFill/>
        </p:spPr>
        <p:txBody>
          <a:bodyPr wrap="square" rtlCol="0">
            <a:spAutoFit/>
          </a:bodyPr>
          <a:lstStyle/>
          <a:p>
            <a:r>
              <a:rPr lang="en-GB" dirty="0"/>
              <a:t>Refine further by subject</a:t>
            </a:r>
          </a:p>
        </p:txBody>
      </p:sp>
      <p:sp>
        <p:nvSpPr>
          <p:cNvPr id="14" name="TextBox 13">
            <a:extLst>
              <a:ext uri="{FF2B5EF4-FFF2-40B4-BE49-F238E27FC236}">
                <a16:creationId xmlns:a16="http://schemas.microsoft.com/office/drawing/2014/main" id="{59FF1522-DEE3-4484-94F2-29E217F80343}"/>
              </a:ext>
            </a:extLst>
          </p:cNvPr>
          <p:cNvSpPr txBox="1"/>
          <p:nvPr/>
        </p:nvSpPr>
        <p:spPr>
          <a:xfrm>
            <a:off x="9828362" y="2776374"/>
            <a:ext cx="2094710" cy="923330"/>
          </a:xfrm>
          <a:prstGeom prst="rect">
            <a:avLst/>
          </a:prstGeom>
          <a:noFill/>
        </p:spPr>
        <p:txBody>
          <a:bodyPr wrap="square" rtlCol="0">
            <a:spAutoFit/>
          </a:bodyPr>
          <a:lstStyle/>
          <a:p>
            <a:r>
              <a:rPr lang="en-GB" dirty="0"/>
              <a:t>Email the resource to yourself, print, or send to RefWorks</a:t>
            </a:r>
          </a:p>
        </p:txBody>
      </p:sp>
      <p:sp>
        <p:nvSpPr>
          <p:cNvPr id="15" name="TextBox 14">
            <a:extLst>
              <a:ext uri="{FF2B5EF4-FFF2-40B4-BE49-F238E27FC236}">
                <a16:creationId xmlns:a16="http://schemas.microsoft.com/office/drawing/2014/main" id="{D86C6BE5-8542-4E38-83A1-B9FDF10597E2}"/>
              </a:ext>
            </a:extLst>
          </p:cNvPr>
          <p:cNvSpPr txBox="1"/>
          <p:nvPr/>
        </p:nvSpPr>
        <p:spPr>
          <a:xfrm>
            <a:off x="2208362" y="5870809"/>
            <a:ext cx="2035834" cy="369332"/>
          </a:xfrm>
          <a:prstGeom prst="rect">
            <a:avLst/>
          </a:prstGeom>
          <a:noFill/>
        </p:spPr>
        <p:txBody>
          <a:bodyPr wrap="square" rtlCol="0">
            <a:spAutoFit/>
          </a:bodyPr>
          <a:lstStyle/>
          <a:p>
            <a:r>
              <a:rPr lang="en-GB" dirty="0">
                <a:hlinkClick r:id="rId2"/>
              </a:rPr>
              <a:t>“performing arts”</a:t>
            </a:r>
            <a:endParaRPr lang="en-GB" dirty="0"/>
          </a:p>
        </p:txBody>
      </p:sp>
      <p:pic>
        <p:nvPicPr>
          <p:cNvPr id="5" name="Picture 4">
            <a:extLst>
              <a:ext uri="{FF2B5EF4-FFF2-40B4-BE49-F238E27FC236}">
                <a16:creationId xmlns:a16="http://schemas.microsoft.com/office/drawing/2014/main" id="{57D60F17-4D3A-4B8A-BE31-CF653EF5C096}"/>
              </a:ext>
            </a:extLst>
          </p:cNvPr>
          <p:cNvPicPr>
            <a:picLocks noChangeAspect="1"/>
          </p:cNvPicPr>
          <p:nvPr/>
        </p:nvPicPr>
        <p:blipFill rotWithShape="1">
          <a:blip r:embed="rId3"/>
          <a:srcRect l="636" t="11488" r="1978" b="4905"/>
          <a:stretch/>
        </p:blipFill>
        <p:spPr>
          <a:xfrm>
            <a:off x="2548361" y="1511839"/>
            <a:ext cx="6807730" cy="3896273"/>
          </a:xfrm>
          <a:prstGeom prst="rect">
            <a:avLst/>
          </a:prstGeom>
        </p:spPr>
      </p:pic>
    </p:spTree>
    <p:extLst>
      <p:ext uri="{BB962C8B-B14F-4D97-AF65-F5344CB8AC3E}">
        <p14:creationId xmlns:p14="http://schemas.microsoft.com/office/powerpoint/2010/main" val="2109071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3" y="2105368"/>
            <a:ext cx="4719146" cy="3559312"/>
          </a:xfrm>
        </p:spPr>
        <p:txBody>
          <a:bodyPr>
            <a:normAutofit fontScale="85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p:txBody>
          <a:bodyPr/>
          <a:lstStyle/>
          <a:p>
            <a:r>
              <a:rPr lang="en-GB" dirty="0"/>
              <a:t>Record of the book ‘The moving body’</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 "The moving body"</a:t>
            </a:r>
            <a:endParaRPr lang="en-GB" dirty="0"/>
          </a:p>
        </p:txBody>
      </p:sp>
      <p:pic>
        <p:nvPicPr>
          <p:cNvPr id="12" name="Content Placeholder 11">
            <a:extLst>
              <a:ext uri="{FF2B5EF4-FFF2-40B4-BE49-F238E27FC236}">
                <a16:creationId xmlns:a16="http://schemas.microsoft.com/office/drawing/2014/main" id="{641B0385-3F01-452C-AEDA-7D9160D2D65A}"/>
              </a:ext>
            </a:extLst>
          </p:cNvPr>
          <p:cNvPicPr>
            <a:picLocks noGrp="1" noChangeAspect="1"/>
          </p:cNvPicPr>
          <p:nvPr>
            <p:ph sz="quarter" idx="4"/>
          </p:nvPr>
        </p:nvPicPr>
        <p:blipFill rotWithShape="1">
          <a:blip r:embed="rId3"/>
          <a:srcRect l="10541" t="25990" r="29270" b="42689"/>
          <a:stretch/>
        </p:blipFill>
        <p:spPr>
          <a:xfrm>
            <a:off x="7169111" y="2105366"/>
            <a:ext cx="4459395" cy="1547004"/>
          </a:xfrm>
        </p:spPr>
      </p:pic>
      <p:pic>
        <p:nvPicPr>
          <p:cNvPr id="14" name="Picture 13">
            <a:extLst>
              <a:ext uri="{FF2B5EF4-FFF2-40B4-BE49-F238E27FC236}">
                <a16:creationId xmlns:a16="http://schemas.microsoft.com/office/drawing/2014/main" id="{997F4DB7-DF47-425D-9F5F-ACC369587D51}"/>
              </a:ext>
            </a:extLst>
          </p:cNvPr>
          <p:cNvPicPr>
            <a:picLocks noChangeAspect="1"/>
          </p:cNvPicPr>
          <p:nvPr/>
        </p:nvPicPr>
        <p:blipFill rotWithShape="1">
          <a:blip r:embed="rId4"/>
          <a:srcRect l="6438" t="20726" r="7656" b="13722"/>
          <a:stretch/>
        </p:blipFill>
        <p:spPr>
          <a:xfrm>
            <a:off x="5417389" y="3614146"/>
            <a:ext cx="5308219" cy="2700390"/>
          </a:xfrm>
          <a:prstGeom prst="rect">
            <a:avLst/>
          </a:prstGeom>
        </p:spPr>
      </p:pic>
    </p:spTree>
    <p:extLst>
      <p:ext uri="{BB962C8B-B14F-4D97-AF65-F5344CB8AC3E}">
        <p14:creationId xmlns:p14="http://schemas.microsoft.com/office/powerpoint/2010/main" val="2230789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3762548" cy="2566218"/>
          </a:xfrm>
        </p:spPr>
        <p:txBody>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a:t>
            </a:r>
            <a:r>
              <a:rPr lang="en-GB"/>
              <a:t>Library Search </a:t>
            </a:r>
            <a:r>
              <a:rPr lang="en-GB" dirty="0"/>
              <a:t>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2"/>
              </a:rPr>
              <a:t>"the moving body"</a:t>
            </a:r>
            <a:endParaRPr lang="en-GB" dirty="0"/>
          </a:p>
        </p:txBody>
      </p:sp>
      <p:pic>
        <p:nvPicPr>
          <p:cNvPr id="5" name="Picture 4">
            <a:extLst>
              <a:ext uri="{FF2B5EF4-FFF2-40B4-BE49-F238E27FC236}">
                <a16:creationId xmlns:a16="http://schemas.microsoft.com/office/drawing/2014/main" id="{F2A88552-24F7-418F-99F1-E6A39AE5C127}"/>
              </a:ext>
            </a:extLst>
          </p:cNvPr>
          <p:cNvPicPr>
            <a:picLocks noChangeAspect="1"/>
          </p:cNvPicPr>
          <p:nvPr/>
        </p:nvPicPr>
        <p:blipFill rotWithShape="1">
          <a:blip r:embed="rId3"/>
          <a:srcRect l="803" t="11320" r="6114" b="5073"/>
          <a:stretch/>
        </p:blipFill>
        <p:spPr>
          <a:xfrm>
            <a:off x="4409541" y="1546057"/>
            <a:ext cx="7165675" cy="4290798"/>
          </a:xfrm>
          <a:prstGeom prst="rect">
            <a:avLst/>
          </a:prstGeom>
        </p:spPr>
      </p:pic>
    </p:spTree>
    <p:extLst>
      <p:ext uri="{BB962C8B-B14F-4D97-AF65-F5344CB8AC3E}">
        <p14:creationId xmlns:p14="http://schemas.microsoft.com/office/powerpoint/2010/main" val="876499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Limit Library Search to ejournals only</a:t>
            </a:r>
            <a:endParaRPr lang="en-GB" dirty="0"/>
          </a:p>
        </p:txBody>
      </p:sp>
      <p:sp>
        <p:nvSpPr>
          <p:cNvPr id="5" name="TextBox 4"/>
          <p:cNvSpPr txBox="1"/>
          <p:nvPr/>
        </p:nvSpPr>
        <p:spPr>
          <a:xfrm>
            <a:off x="339306" y="2362717"/>
            <a:ext cx="4479985" cy="1815882"/>
          </a:xfrm>
          <a:prstGeom prst="rect">
            <a:avLst/>
          </a:prstGeom>
          <a:noFill/>
        </p:spPr>
        <p:txBody>
          <a:bodyPr wrap="square" rtlCol="0">
            <a:spAutoFit/>
          </a:bodyPr>
          <a:lstStyle/>
          <a:p>
            <a:pPr marL="457200" indent="-457200">
              <a:buFont typeface="Arial" panose="020B0604020202020204" pitchFamily="34" charset="0"/>
              <a:buChar char="•"/>
            </a:pPr>
            <a:r>
              <a:rPr lang="en-US" sz="2800" dirty="0"/>
              <a:t>Use the Library Search to find ejournals</a:t>
            </a:r>
          </a:p>
          <a:p>
            <a:pPr marL="457200" indent="-457200">
              <a:buFont typeface="Arial" panose="020B0604020202020204" pitchFamily="34" charset="0"/>
              <a:buChar char="•"/>
            </a:pPr>
            <a:r>
              <a:rPr lang="en-US" sz="2800" dirty="0"/>
              <a:t>Limit to Full Text Online</a:t>
            </a:r>
          </a:p>
          <a:p>
            <a:pPr marL="457200" indent="-45720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ejournals</a:t>
            </a:r>
            <a:endParaRPr lang="en-GB" dirty="0"/>
          </a:p>
        </p:txBody>
      </p:sp>
      <p:pic>
        <p:nvPicPr>
          <p:cNvPr id="7" name="Picture 6">
            <a:extLst>
              <a:ext uri="{FF2B5EF4-FFF2-40B4-BE49-F238E27FC236}">
                <a16:creationId xmlns:a16="http://schemas.microsoft.com/office/drawing/2014/main" id="{0819EB69-0E1E-48B8-BAD4-B801697657C6}"/>
              </a:ext>
            </a:extLst>
          </p:cNvPr>
          <p:cNvPicPr>
            <a:picLocks noChangeAspect="1"/>
          </p:cNvPicPr>
          <p:nvPr/>
        </p:nvPicPr>
        <p:blipFill rotWithShape="1">
          <a:blip r:embed="rId4"/>
          <a:srcRect l="916" t="20713" r="4773" b="5577"/>
          <a:stretch/>
        </p:blipFill>
        <p:spPr>
          <a:xfrm>
            <a:off x="4646762" y="1692049"/>
            <a:ext cx="7154174" cy="3727634"/>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6EEB883E-90B6-45FE-9D39-CDA2BF47D1E3}"/>
              </a:ext>
            </a:extLst>
          </p:cNvPr>
          <p:cNvPicPr>
            <a:picLocks noChangeAspect="1"/>
          </p:cNvPicPr>
          <p:nvPr/>
        </p:nvPicPr>
        <p:blipFill rotWithShape="1">
          <a:blip r:embed="rId3"/>
          <a:srcRect l="562" t="12043" r="-59" b="9185"/>
          <a:stretch/>
        </p:blipFill>
        <p:spPr>
          <a:xfrm>
            <a:off x="3731741" y="1504335"/>
            <a:ext cx="7991820" cy="4218038"/>
          </a:xfrm>
          <a:prstGeom prst="rect">
            <a:avLst/>
          </a:prstGeom>
        </p:spPr>
      </p:pic>
    </p:spTree>
    <p:extLst>
      <p:ext uri="{BB962C8B-B14F-4D97-AF65-F5344CB8AC3E}">
        <p14:creationId xmlns:p14="http://schemas.microsoft.com/office/powerpoint/2010/main" val="1042176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30B8157-AA27-4DB7-9471-E83C3FA7B1C2}"/>
              </a:ext>
            </a:extLst>
          </p:cNvPr>
          <p:cNvSpPr>
            <a:spLocks noGrp="1"/>
          </p:cNvSpPr>
          <p:nvPr>
            <p:ph type="body" idx="1"/>
          </p:nvPr>
        </p:nvSpPr>
        <p:spPr/>
        <p:txBody>
          <a:bodyPr/>
          <a:lstStyle/>
          <a:p>
            <a:r>
              <a:rPr lang="en-GB" dirty="0"/>
              <a:t>Access through a Library Search</a:t>
            </a:r>
          </a:p>
        </p:txBody>
      </p:sp>
      <p:sp>
        <p:nvSpPr>
          <p:cNvPr id="3" name="Content Placeholder 2">
            <a:extLst>
              <a:ext uri="{FF2B5EF4-FFF2-40B4-BE49-F238E27FC236}">
                <a16:creationId xmlns:a16="http://schemas.microsoft.com/office/drawing/2014/main" id="{EED23210-B6FB-4F9F-A5BC-A4660CF0FA76}"/>
              </a:ext>
            </a:extLst>
          </p:cNvPr>
          <p:cNvSpPr>
            <a:spLocks noGrp="1"/>
          </p:cNvSpPr>
          <p:nvPr>
            <p:ph sz="half" idx="2"/>
          </p:nvPr>
        </p:nvSpPr>
        <p:spPr/>
        <p:txBody>
          <a:bodyPr>
            <a:normAutofit fontScale="92500"/>
          </a:bodyPr>
          <a:lstStyle/>
          <a:p>
            <a:r>
              <a:rPr lang="en-GB" dirty="0"/>
              <a:t>When you use the Library search you will automatically pick up articles held in the Academic Databases</a:t>
            </a:r>
          </a:p>
          <a:p>
            <a:r>
              <a:rPr lang="en-GB" dirty="0"/>
              <a:t>These cover ALL subject areas so you may find you have an unmanageable number of results</a:t>
            </a:r>
          </a:p>
          <a:p>
            <a:r>
              <a:rPr lang="en-GB" dirty="0"/>
              <a:t>Some of the more specialist or technical databases are not compatible with the Library Search</a:t>
            </a:r>
          </a:p>
        </p:txBody>
      </p:sp>
      <p:sp>
        <p:nvSpPr>
          <p:cNvPr id="4" name="Text Placeholder 3">
            <a:extLst>
              <a:ext uri="{FF2B5EF4-FFF2-40B4-BE49-F238E27FC236}">
                <a16:creationId xmlns:a16="http://schemas.microsoft.com/office/drawing/2014/main" id="{A317F975-21BA-4B94-9605-C2AF28FF3451}"/>
              </a:ext>
            </a:extLst>
          </p:cNvPr>
          <p:cNvSpPr>
            <a:spLocks noGrp="1"/>
          </p:cNvSpPr>
          <p:nvPr>
            <p:ph type="body" sz="quarter" idx="3"/>
          </p:nvPr>
        </p:nvSpPr>
        <p:spPr/>
        <p:txBody>
          <a:bodyPr/>
          <a:lstStyle/>
          <a:p>
            <a:r>
              <a:rPr lang="en-GB" dirty="0"/>
              <a:t>Or go to the Database Search link</a:t>
            </a:r>
          </a:p>
        </p:txBody>
      </p:sp>
      <p:sp>
        <p:nvSpPr>
          <p:cNvPr id="5" name="Content Placeholder 4">
            <a:extLst>
              <a:ext uri="{FF2B5EF4-FFF2-40B4-BE49-F238E27FC236}">
                <a16:creationId xmlns:a16="http://schemas.microsoft.com/office/drawing/2014/main" id="{94EF9FA2-C282-42C1-9FBF-EC442A07E419}"/>
              </a:ext>
            </a:extLst>
          </p:cNvPr>
          <p:cNvSpPr>
            <a:spLocks noGrp="1"/>
          </p:cNvSpPr>
          <p:nvPr>
            <p:ph sz="quarter" idx="4"/>
          </p:nvPr>
        </p:nvSpPr>
        <p:spPr/>
        <p:txBody>
          <a:bodyPr>
            <a:normAutofit fontScale="92500"/>
          </a:bodyPr>
          <a:lstStyle/>
          <a:p>
            <a:r>
              <a:rPr lang="en-GB" dirty="0"/>
              <a:t>Alternatively you can search directly within a particular database by going to Database Search </a:t>
            </a:r>
          </a:p>
          <a:p>
            <a:r>
              <a:rPr lang="en-GB" dirty="0"/>
              <a:t>This may be a better option if you’re finding many of the articles in your search are not relevant to you</a:t>
            </a:r>
          </a:p>
          <a:p>
            <a:r>
              <a:rPr lang="en-GB" dirty="0"/>
              <a:t>Databases not compatible include BoB, Digital Theatre+, MarketLine, Digimap, Construction Information Service… and more</a:t>
            </a:r>
          </a:p>
        </p:txBody>
      </p:sp>
      <p:sp>
        <p:nvSpPr>
          <p:cNvPr id="6" name="Title 5">
            <a:extLst>
              <a:ext uri="{FF2B5EF4-FFF2-40B4-BE49-F238E27FC236}">
                <a16:creationId xmlns:a16="http://schemas.microsoft.com/office/drawing/2014/main" id="{5F8FE7DC-F638-4338-835E-F269354F001D}"/>
              </a:ext>
            </a:extLst>
          </p:cNvPr>
          <p:cNvSpPr>
            <a:spLocks noGrp="1"/>
          </p:cNvSpPr>
          <p:nvPr>
            <p:ph type="title"/>
          </p:nvPr>
        </p:nvSpPr>
        <p:spPr/>
        <p:txBody>
          <a:bodyPr/>
          <a:lstStyle/>
          <a:p>
            <a:r>
              <a:rPr lang="en-GB" dirty="0"/>
              <a:t>Searching the Academic Databases</a:t>
            </a:r>
          </a:p>
        </p:txBody>
      </p:sp>
    </p:spTree>
    <p:extLst>
      <p:ext uri="{BB962C8B-B14F-4D97-AF65-F5344CB8AC3E}">
        <p14:creationId xmlns:p14="http://schemas.microsoft.com/office/powerpoint/2010/main" val="2558616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96514" y="1592263"/>
            <a:ext cx="5253297" cy="494722"/>
          </a:xfrm>
        </p:spPr>
        <p:txBody>
          <a:bodyPr/>
          <a:lstStyle/>
          <a:p>
            <a:r>
              <a:rPr lang="en-US" dirty="0"/>
              <a:t>From </a:t>
            </a:r>
            <a:r>
              <a:rPr lang="en-US" dirty="0">
                <a:hlinkClick r:id="rId2"/>
              </a:rPr>
              <a:t>Database Search</a:t>
            </a:r>
            <a:endParaRPr lang="en-US" dirty="0"/>
          </a:p>
        </p:txBody>
      </p:sp>
      <p:pic>
        <p:nvPicPr>
          <p:cNvPr id="6" name="Picture Placeholder 5">
            <a:extLst>
              <a:ext uri="{FF2B5EF4-FFF2-40B4-BE49-F238E27FC236}">
                <a16:creationId xmlns:a16="http://schemas.microsoft.com/office/drawing/2014/main" id="{13AAEFD4-E29F-4600-A548-9E5BA8CC00A0}"/>
              </a:ext>
            </a:extLst>
          </p:cNvPr>
          <p:cNvPicPr>
            <a:picLocks noGrp="1" noChangeAspect="1"/>
          </p:cNvPicPr>
          <p:nvPr>
            <p:ph sz="half" idx="2"/>
          </p:nvPr>
        </p:nvPicPr>
        <p:blipFill rotWithShape="1">
          <a:blip r:embed="rId3"/>
          <a:srcRect l="1" t="11343" r="1839" b="7050"/>
          <a:stretch/>
        </p:blipFill>
        <p:spPr>
          <a:xfrm>
            <a:off x="709077" y="2410042"/>
            <a:ext cx="5146034" cy="2855696"/>
          </a:xfrm>
          <a:noFill/>
        </p:spPr>
      </p:pic>
      <p:sp>
        <p:nvSpPr>
          <p:cNvPr id="13" name="Text Placeholder 3">
            <a:extLst>
              <a:ext uri="{FF2B5EF4-FFF2-40B4-BE49-F238E27FC236}">
                <a16:creationId xmlns:a16="http://schemas.microsoft.com/office/drawing/2014/main" id="{E6DBA38F-0090-4BE9-8A9B-DA8852FFFBF7}"/>
              </a:ext>
            </a:extLst>
          </p:cNvPr>
          <p:cNvSpPr>
            <a:spLocks noGrp="1"/>
          </p:cNvSpPr>
          <p:nvPr>
            <p:ph type="body" sz="quarter" idx="3"/>
          </p:nvPr>
        </p:nvSpPr>
        <p:spPr>
          <a:xfrm>
            <a:off x="6916740" y="1573881"/>
            <a:ext cx="5275260" cy="513104"/>
          </a:xfrm>
        </p:spPr>
        <p:txBody>
          <a:bodyPr/>
          <a:lstStyle/>
          <a:p>
            <a:r>
              <a:rPr lang="en-US" dirty="0"/>
              <a:t>Examples of resources</a:t>
            </a:r>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16738" y="2201230"/>
            <a:ext cx="5275262" cy="4060483"/>
          </a:xfrm>
        </p:spPr>
        <p:txBody>
          <a:bodyPr>
            <a:normAutofit/>
          </a:bodyPr>
          <a:lstStyle/>
          <a:p>
            <a:r>
              <a:rPr lang="en-GB" sz="2200" dirty="0"/>
              <a:t>E-book collections</a:t>
            </a:r>
          </a:p>
          <a:p>
            <a:r>
              <a:rPr lang="en-GB" sz="2200" dirty="0"/>
              <a:t>Academic journals</a:t>
            </a:r>
          </a:p>
          <a:p>
            <a:r>
              <a:rPr lang="en-GB" sz="2200" dirty="0"/>
              <a:t>Specialist databases</a:t>
            </a:r>
          </a:p>
          <a:p>
            <a:r>
              <a:rPr lang="en-GB" sz="2200" dirty="0"/>
              <a:t>Newspaper database</a:t>
            </a:r>
          </a:p>
          <a:p>
            <a:r>
              <a:rPr lang="en-GB" sz="2200" dirty="0"/>
              <a:t>Academic video resources</a:t>
            </a:r>
          </a:p>
          <a:p>
            <a:r>
              <a:rPr lang="en-GB" sz="2200" dirty="0"/>
              <a:t>Image database</a:t>
            </a:r>
          </a:p>
          <a:p>
            <a:r>
              <a:rPr lang="en-GB" sz="2200" dirty="0"/>
              <a:t>TV, film, radio resources</a:t>
            </a:r>
          </a:p>
          <a:p>
            <a:r>
              <a:rPr lang="en-GB" sz="2200" dirty="0"/>
              <a:t>Dissertations</a:t>
            </a:r>
          </a:p>
          <a:p>
            <a:r>
              <a:rPr lang="en-GB" sz="2200" dirty="0"/>
              <a:t>Theatre and music databases</a:t>
            </a:r>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Types of database collections</a:t>
            </a:r>
          </a:p>
        </p:txBody>
      </p:sp>
    </p:spTree>
    <p:extLst>
      <p:ext uri="{BB962C8B-B14F-4D97-AF65-F5344CB8AC3E}">
        <p14:creationId xmlns:p14="http://schemas.microsoft.com/office/powerpoint/2010/main" val="393586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 your way around an online article</a:t>
            </a:r>
          </a:p>
        </p:txBody>
      </p:sp>
      <p:sp>
        <p:nvSpPr>
          <p:cNvPr id="5" name="TextBox 4"/>
          <p:cNvSpPr txBox="1"/>
          <p:nvPr/>
        </p:nvSpPr>
        <p:spPr>
          <a:xfrm>
            <a:off x="253040" y="1717865"/>
            <a:ext cx="2334883" cy="923330"/>
          </a:xfrm>
          <a:prstGeom prst="rect">
            <a:avLst/>
          </a:prstGeom>
          <a:noFill/>
        </p:spPr>
        <p:txBody>
          <a:bodyPr wrap="square" rtlCol="0">
            <a:spAutoFit/>
          </a:bodyPr>
          <a:lstStyle/>
          <a:p>
            <a:r>
              <a:rPr lang="en-GB" dirty="0"/>
              <a:t>Create your own account the database and save your research</a:t>
            </a:r>
          </a:p>
        </p:txBody>
      </p:sp>
      <p:sp>
        <p:nvSpPr>
          <p:cNvPr id="8" name="TextBox 7"/>
          <p:cNvSpPr txBox="1"/>
          <p:nvPr/>
        </p:nvSpPr>
        <p:spPr>
          <a:xfrm>
            <a:off x="9512059" y="4863896"/>
            <a:ext cx="2199736" cy="646331"/>
          </a:xfrm>
          <a:prstGeom prst="rect">
            <a:avLst/>
          </a:prstGeom>
          <a:noFill/>
        </p:spPr>
        <p:txBody>
          <a:bodyPr wrap="square" rtlCol="0">
            <a:spAutoFit/>
          </a:bodyPr>
          <a:lstStyle/>
          <a:p>
            <a:r>
              <a:rPr lang="en-GB" dirty="0"/>
              <a:t>Related items will link to similar articles</a:t>
            </a:r>
          </a:p>
        </p:txBody>
      </p:sp>
      <p:sp>
        <p:nvSpPr>
          <p:cNvPr id="11" name="TextBox 10"/>
          <p:cNvSpPr txBox="1"/>
          <p:nvPr/>
        </p:nvSpPr>
        <p:spPr>
          <a:xfrm>
            <a:off x="253039" y="4325525"/>
            <a:ext cx="2334883" cy="1477328"/>
          </a:xfrm>
          <a:prstGeom prst="rect">
            <a:avLst/>
          </a:prstGeom>
          <a:noFill/>
        </p:spPr>
        <p:txBody>
          <a:bodyPr wrap="square" rtlCol="0">
            <a:spAutoFit/>
          </a:bodyPr>
          <a:lstStyle/>
          <a:p>
            <a:r>
              <a:rPr lang="en-GB" dirty="0"/>
              <a:t>Everything in blue is a hyperlink – link to the author, journal, keywords to start a new search </a:t>
            </a:r>
          </a:p>
        </p:txBody>
      </p:sp>
      <p:sp>
        <p:nvSpPr>
          <p:cNvPr id="16" name="TextBox 15"/>
          <p:cNvSpPr txBox="1"/>
          <p:nvPr/>
        </p:nvSpPr>
        <p:spPr>
          <a:xfrm>
            <a:off x="253040" y="2967334"/>
            <a:ext cx="2122098" cy="923330"/>
          </a:xfrm>
          <a:prstGeom prst="rect">
            <a:avLst/>
          </a:prstGeom>
          <a:noFill/>
        </p:spPr>
        <p:txBody>
          <a:bodyPr wrap="square" rtlCol="0">
            <a:spAutoFit/>
          </a:bodyPr>
          <a:lstStyle/>
          <a:p>
            <a:r>
              <a:rPr lang="en-GB" dirty="0"/>
              <a:t>Read the abstract to decide if the article is useful for you</a:t>
            </a:r>
          </a:p>
        </p:txBody>
      </p:sp>
      <p:sp>
        <p:nvSpPr>
          <p:cNvPr id="19" name="TextBox 18"/>
          <p:cNvSpPr txBox="1"/>
          <p:nvPr/>
        </p:nvSpPr>
        <p:spPr>
          <a:xfrm>
            <a:off x="9517810" y="1829912"/>
            <a:ext cx="2564922" cy="1200329"/>
          </a:xfrm>
          <a:prstGeom prst="rect">
            <a:avLst/>
          </a:prstGeom>
          <a:noFill/>
        </p:spPr>
        <p:txBody>
          <a:bodyPr wrap="square" rtlCol="0">
            <a:spAutoFit/>
          </a:bodyPr>
          <a:lstStyle/>
          <a:p>
            <a:r>
              <a:rPr lang="en-GB" dirty="0"/>
              <a:t>Use the tools on the right to download PDF, cite, email the article or print it and other options</a:t>
            </a:r>
          </a:p>
        </p:txBody>
      </p:sp>
      <p:pic>
        <p:nvPicPr>
          <p:cNvPr id="12" name="Content Placeholder 11">
            <a:extLst>
              <a:ext uri="{FF2B5EF4-FFF2-40B4-BE49-F238E27FC236}">
                <a16:creationId xmlns:a16="http://schemas.microsoft.com/office/drawing/2014/main" id="{BFC2AFD9-AC83-4BDC-B667-8F35845A52B6}"/>
              </a:ext>
            </a:extLst>
          </p:cNvPr>
          <p:cNvPicPr>
            <a:picLocks noGrp="1" noChangeAspect="1"/>
          </p:cNvPicPr>
          <p:nvPr>
            <p:ph sz="quarter" idx="10"/>
          </p:nvPr>
        </p:nvPicPr>
        <p:blipFill rotWithShape="1">
          <a:blip r:embed="rId2"/>
          <a:srcRect l="877" t="11459" r="2134" b="4922"/>
          <a:stretch/>
        </p:blipFill>
        <p:spPr>
          <a:xfrm>
            <a:off x="2587923" y="1516811"/>
            <a:ext cx="6653842" cy="3824377"/>
          </a:xfrm>
        </p:spPr>
      </p:pic>
      <p:sp>
        <p:nvSpPr>
          <p:cNvPr id="17" name="TextBox 16">
            <a:extLst>
              <a:ext uri="{FF2B5EF4-FFF2-40B4-BE49-F238E27FC236}">
                <a16:creationId xmlns:a16="http://schemas.microsoft.com/office/drawing/2014/main" id="{1C843271-F778-495A-BC4B-FC99F3548AEE}"/>
              </a:ext>
            </a:extLst>
          </p:cNvPr>
          <p:cNvSpPr txBox="1"/>
          <p:nvPr/>
        </p:nvSpPr>
        <p:spPr>
          <a:xfrm>
            <a:off x="2628181" y="5618672"/>
            <a:ext cx="3927894" cy="369332"/>
          </a:xfrm>
          <a:prstGeom prst="rect">
            <a:avLst/>
          </a:prstGeom>
          <a:noFill/>
        </p:spPr>
        <p:txBody>
          <a:bodyPr wrap="square" rtlCol="0">
            <a:spAutoFit/>
          </a:bodyPr>
          <a:lstStyle/>
          <a:p>
            <a:r>
              <a:rPr lang="en-GB" dirty="0">
                <a:hlinkClick r:id="rId3"/>
              </a:rPr>
              <a:t>Proquest article – Nordic Noir</a:t>
            </a:r>
            <a:endParaRPr lang="en-GB" dirty="0"/>
          </a:p>
        </p:txBody>
      </p:sp>
      <p:sp>
        <p:nvSpPr>
          <p:cNvPr id="20" name="TextBox 19">
            <a:extLst>
              <a:ext uri="{FF2B5EF4-FFF2-40B4-BE49-F238E27FC236}">
                <a16:creationId xmlns:a16="http://schemas.microsoft.com/office/drawing/2014/main" id="{B36AC303-C06B-4BA1-AD12-FCBA9233ED1B}"/>
              </a:ext>
            </a:extLst>
          </p:cNvPr>
          <p:cNvSpPr txBox="1"/>
          <p:nvPr/>
        </p:nvSpPr>
        <p:spPr>
          <a:xfrm>
            <a:off x="9512059" y="3346904"/>
            <a:ext cx="2130722" cy="1200329"/>
          </a:xfrm>
          <a:prstGeom prst="rect">
            <a:avLst/>
          </a:prstGeom>
          <a:noFill/>
        </p:spPr>
        <p:txBody>
          <a:bodyPr wrap="square" rtlCol="0">
            <a:spAutoFit/>
          </a:bodyPr>
          <a:lstStyle/>
          <a:p>
            <a:r>
              <a:rPr lang="en-GB" dirty="0"/>
              <a:t>Links to documents with shared references may also be relevant to you</a:t>
            </a:r>
          </a:p>
        </p:txBody>
      </p:sp>
    </p:spTree>
    <p:extLst>
      <p:ext uri="{BB962C8B-B14F-4D97-AF65-F5344CB8AC3E}">
        <p14:creationId xmlns:p14="http://schemas.microsoft.com/office/powerpoint/2010/main" val="2644544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Features that can help with your research</a:t>
            </a:r>
            <a:endParaRPr lang="en-GB" dirty="0"/>
          </a:p>
        </p:txBody>
      </p:sp>
      <p:pic>
        <p:nvPicPr>
          <p:cNvPr id="5" name="Picture 4"/>
          <p:cNvPicPr>
            <a:picLocks noChangeAspect="1"/>
          </p:cNvPicPr>
          <p:nvPr/>
        </p:nvPicPr>
        <p:blipFill rotWithShape="1">
          <a:blip r:embed="rId2"/>
          <a:srcRect t="11376" r="241" b="5438"/>
          <a:stretch/>
        </p:blipFill>
        <p:spPr>
          <a:xfrm>
            <a:off x="315067" y="2355315"/>
            <a:ext cx="6977130" cy="3878688"/>
          </a:xfrm>
          <a:prstGeom prst="rect">
            <a:avLst/>
          </a:prstGeom>
        </p:spPr>
      </p:pic>
      <p:sp>
        <p:nvSpPr>
          <p:cNvPr id="6" name="TextBox 5"/>
          <p:cNvSpPr txBox="1"/>
          <p:nvPr/>
        </p:nvSpPr>
        <p:spPr>
          <a:xfrm>
            <a:off x="621102" y="1377008"/>
            <a:ext cx="6354792" cy="923330"/>
          </a:xfrm>
          <a:prstGeom prst="rect">
            <a:avLst/>
          </a:prstGeom>
          <a:noFill/>
        </p:spPr>
        <p:txBody>
          <a:bodyPr wrap="square" rtlCol="0">
            <a:spAutoFit/>
          </a:bodyPr>
          <a:lstStyle/>
          <a:p>
            <a:r>
              <a:rPr lang="en-GB" dirty="0"/>
              <a:t>Use the options at the top to help with your research - Thesaurus to help with your keyword searches, Images, search for Cited References by a particular author or in a particular journal</a:t>
            </a:r>
          </a:p>
        </p:txBody>
      </p:sp>
      <p:sp>
        <p:nvSpPr>
          <p:cNvPr id="7" name="TextBox 6"/>
          <p:cNvSpPr txBox="1"/>
          <p:nvPr/>
        </p:nvSpPr>
        <p:spPr>
          <a:xfrm>
            <a:off x="7510732" y="1556241"/>
            <a:ext cx="4462732" cy="369332"/>
          </a:xfrm>
          <a:prstGeom prst="rect">
            <a:avLst/>
          </a:prstGeom>
          <a:noFill/>
        </p:spPr>
        <p:txBody>
          <a:bodyPr wrap="square" rtlCol="0">
            <a:spAutoFit/>
          </a:bodyPr>
          <a:lstStyle/>
          <a:p>
            <a:r>
              <a:rPr lang="en-GB" dirty="0"/>
              <a:t>Example of a thesaurus search for film</a:t>
            </a:r>
          </a:p>
        </p:txBody>
      </p:sp>
      <p:pic>
        <p:nvPicPr>
          <p:cNvPr id="8" name="Picture 7">
            <a:extLst>
              <a:ext uri="{FF2B5EF4-FFF2-40B4-BE49-F238E27FC236}">
                <a16:creationId xmlns:a16="http://schemas.microsoft.com/office/drawing/2014/main" id="{02ED549F-F51D-494B-8C81-50926F44086F}"/>
              </a:ext>
            </a:extLst>
          </p:cNvPr>
          <p:cNvPicPr>
            <a:picLocks noChangeAspect="1"/>
          </p:cNvPicPr>
          <p:nvPr/>
        </p:nvPicPr>
        <p:blipFill rotWithShape="1">
          <a:blip r:embed="rId3"/>
          <a:srcRect l="1084" t="11824" r="60901" b="5158"/>
          <a:stretch/>
        </p:blipFill>
        <p:spPr>
          <a:xfrm>
            <a:off x="7827035" y="1925573"/>
            <a:ext cx="2917402" cy="4247395"/>
          </a:xfrm>
          <a:prstGeom prst="rect">
            <a:avLst/>
          </a:prstGeom>
        </p:spPr>
      </p:pic>
    </p:spTree>
    <p:extLst>
      <p:ext uri="{BB962C8B-B14F-4D97-AF65-F5344CB8AC3E}">
        <p14:creationId xmlns:p14="http://schemas.microsoft.com/office/powerpoint/2010/main" val="281157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Search for online journals using the databases</a:t>
            </a:r>
            <a:endParaRPr lang="en-GB" dirty="0"/>
          </a:p>
        </p:txBody>
      </p:sp>
      <p:sp>
        <p:nvSpPr>
          <p:cNvPr id="5" name="TextBox 4"/>
          <p:cNvSpPr txBox="1"/>
          <p:nvPr/>
        </p:nvSpPr>
        <p:spPr>
          <a:xfrm>
            <a:off x="908648" y="1635483"/>
            <a:ext cx="2202611" cy="3046988"/>
          </a:xfrm>
          <a:prstGeom prst="rect">
            <a:avLst/>
          </a:prstGeom>
          <a:noFill/>
        </p:spPr>
        <p:txBody>
          <a:bodyPr wrap="square" rtlCol="0">
            <a:spAutoFit/>
          </a:bodyPr>
          <a:lstStyle/>
          <a:p>
            <a:r>
              <a:rPr lang="en-GB" sz="2400" dirty="0"/>
              <a:t>Use the Publications Search within the databases to look for online journals </a:t>
            </a:r>
          </a:p>
          <a:p>
            <a:endParaRPr lang="en-GB" sz="2400" b="1" dirty="0">
              <a:hlinkClick r:id="rId2"/>
            </a:endParaRPr>
          </a:p>
          <a:p>
            <a:r>
              <a:rPr lang="en-GB" sz="2400" b="1" dirty="0">
                <a:hlinkClick r:id="rId2"/>
              </a:rPr>
              <a:t>Publications</a:t>
            </a:r>
            <a:endParaRPr lang="en-GB" dirty="0"/>
          </a:p>
        </p:txBody>
      </p:sp>
      <p:pic>
        <p:nvPicPr>
          <p:cNvPr id="6" name="Picture 5">
            <a:extLst>
              <a:ext uri="{FF2B5EF4-FFF2-40B4-BE49-F238E27FC236}">
                <a16:creationId xmlns:a16="http://schemas.microsoft.com/office/drawing/2014/main" id="{ECE90163-0F75-4A55-8155-CB38DB4D5F61}"/>
              </a:ext>
            </a:extLst>
          </p:cNvPr>
          <p:cNvPicPr>
            <a:picLocks noChangeAspect="1"/>
          </p:cNvPicPr>
          <p:nvPr/>
        </p:nvPicPr>
        <p:blipFill rotWithShape="1">
          <a:blip r:embed="rId3"/>
          <a:srcRect l="21" t="11489" r="1475" b="4989"/>
          <a:stretch/>
        </p:blipFill>
        <p:spPr>
          <a:xfrm>
            <a:off x="3459692" y="1414731"/>
            <a:ext cx="8034068" cy="4541393"/>
          </a:xfrm>
          <a:prstGeom prst="rect">
            <a:avLst/>
          </a:prstGeom>
        </p:spPr>
      </p:pic>
    </p:spTree>
    <p:extLst>
      <p:ext uri="{BB962C8B-B14F-4D97-AF65-F5344CB8AC3E}">
        <p14:creationId xmlns:p14="http://schemas.microsoft.com/office/powerpoint/2010/main" val="1117212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E932674-C04C-426D-A369-F027907ECDB7}"/>
              </a:ext>
            </a:extLst>
          </p:cNvPr>
          <p:cNvSpPr>
            <a:spLocks noGrp="1"/>
          </p:cNvSpPr>
          <p:nvPr>
            <p:ph type="body" idx="1"/>
          </p:nvPr>
        </p:nvSpPr>
        <p:spPr/>
        <p:txBody>
          <a:bodyPr/>
          <a:lstStyle/>
          <a:p>
            <a:r>
              <a:rPr lang="en-GB" dirty="0"/>
              <a:t>Box of Broadcasts </a:t>
            </a:r>
            <a:r>
              <a:rPr lang="en-GB" dirty="0">
                <a:hlinkClick r:id="rId2"/>
              </a:rPr>
              <a:t>(BoB)</a:t>
            </a:r>
            <a:endParaRPr lang="en-GB" dirty="0"/>
          </a:p>
        </p:txBody>
      </p:sp>
      <p:sp>
        <p:nvSpPr>
          <p:cNvPr id="3" name="Content Placeholder 2">
            <a:extLst>
              <a:ext uri="{FF2B5EF4-FFF2-40B4-BE49-F238E27FC236}">
                <a16:creationId xmlns:a16="http://schemas.microsoft.com/office/drawing/2014/main" id="{6BCAF727-8A23-474A-AF53-57681AB5722B}"/>
              </a:ext>
            </a:extLst>
          </p:cNvPr>
          <p:cNvSpPr>
            <a:spLocks noGrp="1"/>
          </p:cNvSpPr>
          <p:nvPr>
            <p:ph sz="half" idx="2"/>
          </p:nvPr>
        </p:nvSpPr>
        <p:spPr/>
        <p:txBody>
          <a:bodyPr>
            <a:normAutofit/>
          </a:bodyPr>
          <a:lstStyle/>
          <a:p>
            <a:r>
              <a:rPr lang="en-GB" sz="2400" b="0" i="0" dirty="0">
                <a:solidFill>
                  <a:srgbClr val="3A3A3A"/>
                </a:solidFill>
                <a:effectLst/>
              </a:rPr>
              <a:t>BoB is Learning on Screen’s on demand TV and radio service for education. </a:t>
            </a:r>
          </a:p>
          <a:p>
            <a:r>
              <a:rPr lang="en-GB" sz="2400" dirty="0"/>
              <a:t>Create your own account with your UWTDS details</a:t>
            </a:r>
          </a:p>
          <a:p>
            <a:r>
              <a:rPr lang="en-GB" sz="2400" dirty="0"/>
              <a:t>Request programmes to be recorded either via the guide or search box</a:t>
            </a:r>
          </a:p>
          <a:p>
            <a:r>
              <a:rPr lang="en-GB" sz="2400" dirty="0"/>
              <a:t>Create playlists of your programmes or search for public playlists through the search box</a:t>
            </a:r>
          </a:p>
          <a:p>
            <a:r>
              <a:rPr lang="en-GB" sz="2400" dirty="0"/>
              <a:t>Create clips with your recordings</a:t>
            </a:r>
          </a:p>
        </p:txBody>
      </p:sp>
      <p:sp>
        <p:nvSpPr>
          <p:cNvPr id="4" name="Text Placeholder 3">
            <a:extLst>
              <a:ext uri="{FF2B5EF4-FFF2-40B4-BE49-F238E27FC236}">
                <a16:creationId xmlns:a16="http://schemas.microsoft.com/office/drawing/2014/main" id="{2B32B725-E498-4348-A570-07D94B632121}"/>
              </a:ext>
            </a:extLst>
          </p:cNvPr>
          <p:cNvSpPr>
            <a:spLocks noGrp="1"/>
          </p:cNvSpPr>
          <p:nvPr>
            <p:ph type="body" sz="quarter" idx="3"/>
          </p:nvPr>
        </p:nvSpPr>
        <p:spPr/>
        <p:txBody>
          <a:bodyPr/>
          <a:lstStyle/>
          <a:p>
            <a:r>
              <a:rPr lang="en-GB" dirty="0">
                <a:hlinkClick r:id="rId3"/>
              </a:rPr>
              <a:t>Academic Video Online</a:t>
            </a:r>
            <a:endParaRPr lang="en-GB" dirty="0"/>
          </a:p>
        </p:txBody>
      </p:sp>
      <p:sp>
        <p:nvSpPr>
          <p:cNvPr id="5" name="Content Placeholder 4">
            <a:extLst>
              <a:ext uri="{FF2B5EF4-FFF2-40B4-BE49-F238E27FC236}">
                <a16:creationId xmlns:a16="http://schemas.microsoft.com/office/drawing/2014/main" id="{F412EB65-6B1F-4032-ADCF-CFD5B3CD55E5}"/>
              </a:ext>
            </a:extLst>
          </p:cNvPr>
          <p:cNvSpPr>
            <a:spLocks noGrp="1"/>
          </p:cNvSpPr>
          <p:nvPr>
            <p:ph sz="quarter" idx="4"/>
          </p:nvPr>
        </p:nvSpPr>
        <p:spPr/>
        <p:txBody>
          <a:bodyPr>
            <a:normAutofit lnSpcReduction="10000"/>
          </a:bodyPr>
          <a:lstStyle/>
          <a:p>
            <a:r>
              <a:rPr lang="en-GB" sz="2400" b="0" i="0" dirty="0">
                <a:solidFill>
                  <a:srgbClr val="000000"/>
                </a:solidFill>
                <a:effectLst/>
                <a:latin typeface="Calibri Light" panose="020F0302020204030204" pitchFamily="34" charset="0"/>
                <a:cs typeface="Calibri Light" panose="020F0302020204030204" pitchFamily="34" charset="0"/>
              </a:rPr>
              <a:t>Is a multidisciplinary video subscription that includes documentaries, interviews, feature films, performances, news programs, and demonstrations</a:t>
            </a:r>
          </a:p>
          <a:p>
            <a:r>
              <a:rPr lang="en-GB" sz="2400" dirty="0">
                <a:solidFill>
                  <a:srgbClr val="000000"/>
                </a:solidFill>
                <a:latin typeface="Calibri Light" panose="020F0302020204030204" pitchFamily="34" charset="0"/>
                <a:cs typeface="Calibri Light" panose="020F0302020204030204" pitchFamily="34" charset="0"/>
              </a:rPr>
              <a:t>Search for videos using the search box</a:t>
            </a:r>
          </a:p>
          <a:p>
            <a:r>
              <a:rPr lang="en-GB" sz="2400" dirty="0">
                <a:solidFill>
                  <a:srgbClr val="000000"/>
                </a:solidFill>
                <a:latin typeface="Calibri Light" panose="020F0302020204030204" pitchFamily="34" charset="0"/>
                <a:cs typeface="Calibri Light" panose="020F0302020204030204" pitchFamily="34" charset="0"/>
              </a:rPr>
              <a:t>Filter your results by subject, person, content type, release date</a:t>
            </a:r>
          </a:p>
          <a:p>
            <a:r>
              <a:rPr lang="en-GB" sz="2400" dirty="0">
                <a:solidFill>
                  <a:srgbClr val="000000"/>
                </a:solidFill>
                <a:latin typeface="Calibri Light" panose="020F0302020204030204" pitchFamily="34" charset="0"/>
                <a:cs typeface="Calibri Light" panose="020F0302020204030204" pitchFamily="34" charset="0"/>
              </a:rPr>
              <a:t>View transcripts, details, and export citations to RefWorks</a:t>
            </a:r>
          </a:p>
          <a:p>
            <a:r>
              <a:rPr lang="en-GB" sz="2400" dirty="0">
                <a:solidFill>
                  <a:srgbClr val="000000"/>
                </a:solidFill>
                <a:latin typeface="Calibri Light" panose="020F0302020204030204" pitchFamily="34" charset="0"/>
                <a:cs typeface="Calibri Light" panose="020F0302020204030204" pitchFamily="34" charset="0"/>
              </a:rPr>
              <a:t>Create clips of the videos or view previously created clips</a:t>
            </a:r>
            <a:endParaRPr lang="en-GB" sz="2400" dirty="0">
              <a:latin typeface="Calibri Light" panose="020F0302020204030204" pitchFamily="34" charset="0"/>
              <a:cs typeface="Calibri Light" panose="020F0302020204030204" pitchFamily="34" charset="0"/>
            </a:endParaRPr>
          </a:p>
        </p:txBody>
      </p:sp>
      <p:sp>
        <p:nvSpPr>
          <p:cNvPr id="6" name="Title 5">
            <a:extLst>
              <a:ext uri="{FF2B5EF4-FFF2-40B4-BE49-F238E27FC236}">
                <a16:creationId xmlns:a16="http://schemas.microsoft.com/office/drawing/2014/main" id="{03663403-CA27-4C34-B19E-9BDFCA6767E8}"/>
              </a:ext>
            </a:extLst>
          </p:cNvPr>
          <p:cNvSpPr>
            <a:spLocks noGrp="1"/>
          </p:cNvSpPr>
          <p:nvPr>
            <p:ph type="title"/>
          </p:nvPr>
        </p:nvSpPr>
        <p:spPr/>
        <p:txBody>
          <a:bodyPr/>
          <a:lstStyle/>
          <a:p>
            <a:r>
              <a:rPr lang="en-GB" dirty="0"/>
              <a:t>Using video resources </a:t>
            </a:r>
          </a:p>
        </p:txBody>
      </p:sp>
    </p:spTree>
    <p:extLst>
      <p:ext uri="{BB962C8B-B14F-4D97-AF65-F5344CB8AC3E}">
        <p14:creationId xmlns:p14="http://schemas.microsoft.com/office/powerpoint/2010/main" val="1803750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p:txBody>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spTree>
    <p:extLst>
      <p:ext uri="{BB962C8B-B14F-4D97-AF65-F5344CB8AC3E}">
        <p14:creationId xmlns:p14="http://schemas.microsoft.com/office/powerpoint/2010/main" val="1586272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date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search strategy</a:t>
            </a:r>
          </a:p>
        </p:txBody>
      </p:sp>
      <p:sp>
        <p:nvSpPr>
          <p:cNvPr id="3" name="Content Placeholder 2"/>
          <p:cNvSpPr>
            <a:spLocks noGrp="1"/>
          </p:cNvSpPr>
          <p:nvPr>
            <p:ph sz="quarter" idx="10"/>
          </p:nvPr>
        </p:nvSpPr>
        <p:spPr>
          <a:xfrm>
            <a:off x="698241" y="1822301"/>
            <a:ext cx="10795518" cy="4095420"/>
          </a:xfrm>
        </p:spPr>
        <p:txBody>
          <a:bodyPr>
            <a:normAutofit fontScale="77500" lnSpcReduction="20000"/>
          </a:bodyPr>
          <a:lstStyle/>
          <a:p>
            <a:pPr marL="285750" lvl="0" indent="-285750">
              <a:buFont typeface="Arial"/>
              <a:buChar char="•"/>
            </a:pPr>
            <a:r>
              <a:rPr lang="en-GB" sz="2600" dirty="0"/>
              <a:t>Write out your question as a statement, </a:t>
            </a:r>
            <a:r>
              <a:rPr lang="en-GB" sz="2600" dirty="0" err="1"/>
              <a:t>eg</a:t>
            </a:r>
            <a:r>
              <a:rPr lang="en-GB" sz="2600" dirty="0"/>
              <a:t>. “Behaviours associated with children being independent learners in school”</a:t>
            </a:r>
            <a:endParaRPr lang="en-GB" sz="2600" dirty="0">
              <a:cs typeface="Calibri"/>
            </a:endParaRPr>
          </a:p>
          <a:p>
            <a:pPr marL="285750" lvl="0" indent="-285750">
              <a:buFont typeface="Arial"/>
              <a:buChar char="•"/>
            </a:pPr>
            <a:r>
              <a:rPr lang="en-GB" sz="2600" dirty="0"/>
              <a:t>Select 3 or 4 key words out of your statement, </a:t>
            </a:r>
            <a:r>
              <a:rPr lang="en-GB" sz="2600" dirty="0" err="1"/>
              <a:t>eg</a:t>
            </a:r>
            <a:r>
              <a:rPr lang="en-GB" sz="2600" dirty="0"/>
              <a:t>. Behaviour, independent, learners</a:t>
            </a:r>
            <a:endParaRPr lang="en-GB" sz="2600" dirty="0">
              <a:cs typeface="Calibri"/>
            </a:endParaRPr>
          </a:p>
          <a:p>
            <a:pPr marL="285750" lvl="0" indent="-285750">
              <a:buFont typeface="Arial"/>
              <a:buChar char="•"/>
            </a:pPr>
            <a:r>
              <a:rPr lang="en-GB" sz="2600" dirty="0"/>
              <a:t>Under each key word make a list of alternative terms and/or spellings.  Think about American/alternative spellings; alternative endings of words, </a:t>
            </a:r>
            <a:r>
              <a:rPr lang="en-GB" sz="2600" dirty="0" err="1"/>
              <a:t>ie</a:t>
            </a:r>
            <a:r>
              <a:rPr lang="en-GB" sz="2600" dirty="0"/>
              <a:t> truncation, </a:t>
            </a:r>
            <a:r>
              <a:rPr lang="en-GB" sz="2600" dirty="0" err="1"/>
              <a:t>behavio</a:t>
            </a:r>
            <a:r>
              <a:rPr lang="en-GB" sz="2600" dirty="0"/>
              <a:t>* will retrieve </a:t>
            </a:r>
            <a:r>
              <a:rPr lang="en-GB" sz="2600" dirty="0" err="1"/>
              <a:t>behavior</a:t>
            </a:r>
            <a:r>
              <a:rPr lang="en-GB" sz="2600" dirty="0"/>
              <a:t>, behaviour, </a:t>
            </a:r>
            <a:r>
              <a:rPr lang="en-GB" sz="2600" dirty="0" err="1"/>
              <a:t>behavioral</a:t>
            </a:r>
            <a:r>
              <a:rPr lang="en-GB" sz="2600" dirty="0"/>
              <a:t> and behavioural</a:t>
            </a:r>
            <a:endParaRPr lang="en-GB" sz="2600" dirty="0">
              <a:cs typeface="Calibri"/>
            </a:endParaRPr>
          </a:p>
          <a:p>
            <a:pPr marL="285750" lvl="0" indent="-285750">
              <a:buFont typeface="Arial"/>
              <a:buChar char="•"/>
            </a:pPr>
            <a:r>
              <a:rPr lang="en-GB" sz="2600" dirty="0"/>
              <a:t>Use AND, OR, and NOT to link your search terms together to narrow or broaden your search.  Using the advanced search function will also bring up these options</a:t>
            </a:r>
            <a:endParaRPr lang="en-GB" sz="2600" dirty="0">
              <a:cs typeface="Calibri"/>
            </a:endParaRPr>
          </a:p>
          <a:p>
            <a:pPr marL="285750" lvl="0" indent="-285750">
              <a:buFont typeface="Arial"/>
              <a:buChar char="•"/>
            </a:pPr>
            <a:r>
              <a:rPr lang="en-GB" sz="2600" dirty="0"/>
              <a:t>Use quotation marks around your phrases, this will search for your search terms as a phrase and not each word individually</a:t>
            </a:r>
            <a:endParaRPr lang="en-GB" sz="2600" dirty="0">
              <a:cs typeface="Calibri"/>
            </a:endParaRPr>
          </a:p>
          <a:p>
            <a:pPr marL="285750" lvl="0" indent="-285750">
              <a:buFont typeface="Arial"/>
              <a:buChar char="•"/>
            </a:pPr>
            <a:r>
              <a:rPr lang="en-GB" sz="2600" dirty="0"/>
              <a:t>Set limit on your search such as, full-text only, peer-reviewed, limit the date, and the subject option to narrow your results</a:t>
            </a:r>
          </a:p>
          <a:p>
            <a:pPr marL="285750" lvl="0" indent="-285750">
              <a:buFont typeface="Arial"/>
              <a:buChar char="•"/>
            </a:pPr>
            <a:r>
              <a:rPr lang="en-GB" sz="2600" dirty="0"/>
              <a:t>Use any relevant articles you find lead you to other relevant articles, read the reference list or bibliography at the end of an article, also scan for alternative keywords</a:t>
            </a:r>
            <a:endParaRPr lang="en-GB" sz="2600" dirty="0">
              <a:cs typeface="Calibri"/>
            </a:endParaRPr>
          </a:p>
          <a:p>
            <a:pPr marL="0" indent="0">
              <a:buNone/>
            </a:pPr>
            <a:endParaRPr lang="en-GB" dirty="0"/>
          </a:p>
        </p:txBody>
      </p:sp>
    </p:spTree>
    <p:extLst>
      <p:ext uri="{BB962C8B-B14F-4D97-AF65-F5344CB8AC3E}">
        <p14:creationId xmlns:p14="http://schemas.microsoft.com/office/powerpoint/2010/main" val="1928973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referencing important?</a:t>
            </a:r>
          </a:p>
        </p:txBody>
      </p:sp>
      <p:sp>
        <p:nvSpPr>
          <p:cNvPr id="3" name="Content Placeholder 2"/>
          <p:cNvSpPr>
            <a:spLocks noGrp="1"/>
          </p:cNvSpPr>
          <p:nvPr>
            <p:ph sz="quarter" idx="10"/>
          </p:nvPr>
        </p:nvSpPr>
        <p:spPr/>
        <p:txBody>
          <a:bodyPr>
            <a:normAutofit fontScale="92500"/>
          </a:bodyPr>
          <a:lstStyle/>
          <a:p>
            <a:r>
              <a:rPr lang="en-GB" dirty="0"/>
              <a:t>Your references show you have read around the subject</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Others will be able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271723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Plagiarism.</a:t>
            </a:r>
            <a:r>
              <a:rPr lang="en-GB" dirty="0"/>
              <a:t>.</a:t>
            </a:r>
          </a:p>
        </p:txBody>
      </p:sp>
      <p:sp>
        <p:nvSpPr>
          <p:cNvPr id="3" name="Content Placeholder 2"/>
          <p:cNvSpPr>
            <a:spLocks noGrp="1"/>
          </p:cNvSpPr>
          <p:nvPr>
            <p:ph sz="quarter" idx="10"/>
          </p:nvPr>
        </p:nvSpPr>
        <p:spPr/>
        <p:txBody>
          <a:bodyPr/>
          <a:lstStyle/>
          <a:p>
            <a:pPr marL="0" indent="0">
              <a:buNone/>
            </a:pPr>
            <a:endParaRPr lang="en-US" dirty="0"/>
          </a:p>
          <a:p>
            <a:pPr marL="0" indent="0">
              <a:buNone/>
            </a:pPr>
            <a:r>
              <a:rPr lang="en-US" dirty="0"/>
              <a:t>Stated in the University Regulations Undergraduate Student Guide; </a:t>
            </a:r>
          </a:p>
          <a:p>
            <a:pPr marL="0" indent="0">
              <a:buNone/>
            </a:pPr>
            <a:endParaRPr lang="en-US" dirty="0"/>
          </a:p>
          <a:p>
            <a:pPr marL="0" indent="0">
              <a:buNone/>
            </a:pPr>
            <a:r>
              <a:rPr lang="en-US" dirty="0"/>
              <a:t>"Plagiarism is passing off, or attempting to pass off, another’s work as your own. It includes copying the words, ideas, images or research results of another without acknowledgement, whether those words etc. are published or unpublished."</a:t>
            </a:r>
          </a:p>
          <a:p>
            <a:endParaRPr lang="en-GB" dirty="0"/>
          </a:p>
        </p:txBody>
      </p:sp>
    </p:spTree>
    <p:extLst>
      <p:ext uri="{BB962C8B-B14F-4D97-AF65-F5344CB8AC3E}">
        <p14:creationId xmlns:p14="http://schemas.microsoft.com/office/powerpoint/2010/main" val="714097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61DB8181-3224-4906-8A30-78FABF6D1188}"/>
              </a:ext>
            </a:extLst>
          </p:cNvPr>
          <p:cNvSpPr>
            <a:spLocks noGrp="1"/>
          </p:cNvSpPr>
          <p:nvPr>
            <p:ph type="body" idx="1"/>
          </p:nvPr>
        </p:nvSpPr>
        <p:spPr>
          <a:xfrm>
            <a:off x="552720" y="2052338"/>
            <a:ext cx="5253297" cy="494722"/>
          </a:xfrm>
        </p:spPr>
        <p:txBody>
          <a:bodyPr/>
          <a:lstStyle/>
          <a:p>
            <a:r>
              <a:rPr lang="en-US" dirty="0"/>
              <a:t>Go to the Harvard Referencing Handbook</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2"/>
          <a:srcRect l="1869" t="12605" r="2397" b="25779"/>
          <a:stretch/>
        </p:blipFill>
        <p:spPr>
          <a:xfrm>
            <a:off x="224345" y="2867574"/>
            <a:ext cx="6041907" cy="2595717"/>
          </a:xfrm>
          <a:prstGeom prst="rect">
            <a:avLst/>
          </a:prstGeom>
          <a:noFill/>
        </p:spPr>
      </p:pic>
      <p:sp>
        <p:nvSpPr>
          <p:cNvPr id="3" name="Content Placeholder 2"/>
          <p:cNvSpPr>
            <a:spLocks noGrp="1"/>
          </p:cNvSpPr>
          <p:nvPr>
            <p:ph sz="quarter" idx="4"/>
          </p:nvPr>
        </p:nvSpPr>
        <p:spPr>
          <a:xfrm>
            <a:off x="6479037" y="2128265"/>
            <a:ext cx="5275262" cy="3335026"/>
          </a:xfrm>
        </p:spPr>
        <p:txBody>
          <a:bodyPr>
            <a:normAutofit/>
          </a:bodyPr>
          <a:lstStyle/>
          <a:p>
            <a:pPr marL="0" indent="0">
              <a:buNone/>
            </a:pPr>
            <a:r>
              <a:rPr lang="en-GB" sz="2400" dirty="0"/>
              <a:t>Access the handbooks via the library webpages</a:t>
            </a:r>
          </a:p>
          <a:p>
            <a:pPr marL="0" indent="0">
              <a:buNone/>
            </a:pPr>
            <a:r>
              <a:rPr lang="en-GB" sz="2400" dirty="0">
                <a:hlinkClick r:id="rId3"/>
              </a:rPr>
              <a:t>Referencing Handbooks</a:t>
            </a:r>
            <a:endParaRPr lang="en-GB" sz="2400" dirty="0"/>
          </a:p>
          <a:p>
            <a:endParaRPr lang="en-GB" sz="2400" dirty="0"/>
          </a:p>
          <a:p>
            <a:pPr marL="0" indent="0">
              <a:buNone/>
            </a:pPr>
            <a:r>
              <a:rPr lang="en-GB" sz="2400" dirty="0"/>
              <a:t>The University also subscribes to RefWorks - help videos and set up instructions are available online</a:t>
            </a:r>
          </a:p>
          <a:p>
            <a:pPr marL="0" indent="0">
              <a:buNone/>
            </a:pPr>
            <a:r>
              <a:rPr lang="en-GB" sz="2400" dirty="0">
                <a:hlinkClick r:id="rId4"/>
              </a:rPr>
              <a:t>Refworks</a:t>
            </a:r>
            <a:endParaRPr lang="en-GB" sz="2400" dirty="0"/>
          </a:p>
        </p:txBody>
      </p:sp>
      <p:sp>
        <p:nvSpPr>
          <p:cNvPr id="2" name="Title 1"/>
          <p:cNvSpPr>
            <a:spLocks noGrp="1"/>
          </p:cNvSpPr>
          <p:nvPr>
            <p:ph type="title"/>
          </p:nvPr>
        </p:nvSpPr>
        <p:spPr>
          <a:xfrm>
            <a:off x="698242" y="265291"/>
            <a:ext cx="10795518" cy="1003916"/>
          </a:xfrm>
        </p:spPr>
        <p:txBody>
          <a:bodyPr anchor="b">
            <a:normAutofit/>
          </a:bodyPr>
          <a:lstStyle/>
          <a:p>
            <a:r>
              <a:rPr lang="en-GB" dirty="0"/>
              <a:t>Accessing the referencing handbooks</a:t>
            </a:r>
          </a:p>
        </p:txBody>
      </p:sp>
    </p:spTree>
    <p:extLst>
      <p:ext uri="{BB962C8B-B14F-4D97-AF65-F5344CB8AC3E}">
        <p14:creationId xmlns:p14="http://schemas.microsoft.com/office/powerpoint/2010/main" val="2889980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Help is always available</a:t>
            </a:r>
            <a:endParaRPr lang="en-GB" dirty="0"/>
          </a:p>
        </p:txBody>
      </p:sp>
      <p:sp>
        <p:nvSpPr>
          <p:cNvPr id="3" name="Content Placeholder 2"/>
          <p:cNvSpPr>
            <a:spLocks noGrp="1"/>
          </p:cNvSpPr>
          <p:nvPr>
            <p:ph sz="quarter" idx="10"/>
          </p:nvPr>
        </p:nvSpPr>
        <p:spPr>
          <a:xfrm>
            <a:off x="525247" y="1567550"/>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r>
              <a:rPr lang="en-GB" sz="2400" dirty="0">
                <a:latin typeface="Calibri"/>
                <a:cs typeface="Calibri"/>
              </a:rPr>
              <a:t>Telephone:   01792 481000 ex3105</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3755</TotalTime>
  <Words>2090</Words>
  <Application>Microsoft Office PowerPoint</Application>
  <PresentationFormat>Widescreen</PresentationFormat>
  <Paragraphs>239</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Lucida Sans</vt:lpstr>
      <vt:lpstr>Segoe UI</vt:lpstr>
      <vt:lpstr>Wingdings</vt:lpstr>
      <vt:lpstr>Office Theme</vt:lpstr>
      <vt:lpstr>Introduction to the Library Service and Online Resources  L6 Dance and Applied Drama Independent Project</vt:lpstr>
      <vt:lpstr>This session will cover</vt:lpstr>
      <vt:lpstr>Support the library provides</vt:lpstr>
      <vt:lpstr>Resources the library provides</vt:lpstr>
      <vt:lpstr>From the library webpage</vt:lpstr>
      <vt:lpstr>The Library Search</vt:lpstr>
      <vt:lpstr>Navigating the Library Search</vt:lpstr>
      <vt:lpstr>Focusing your search results</vt:lpstr>
      <vt:lpstr>The item records include</vt:lpstr>
      <vt:lpstr>Limit Library Search to ebooks only</vt:lpstr>
      <vt:lpstr>Limit Library Search to ejournals only</vt:lpstr>
      <vt:lpstr>Browse ejournals via Browzine</vt:lpstr>
      <vt:lpstr>Searching the Academic Databases</vt:lpstr>
      <vt:lpstr>Types of database collections</vt:lpstr>
      <vt:lpstr>Know your way around an online article</vt:lpstr>
      <vt:lpstr>Features that can help with your research</vt:lpstr>
      <vt:lpstr>Search for online journals using the databases</vt:lpstr>
      <vt:lpstr>Using video resources </vt:lpstr>
      <vt:lpstr>Search for ebooks via Database Search</vt:lpstr>
      <vt:lpstr>Open Access </vt:lpstr>
      <vt:lpstr>Open Access sources</vt:lpstr>
      <vt:lpstr>Hints and tips for searching.. </vt:lpstr>
      <vt:lpstr>Building a search strategy</vt:lpstr>
      <vt:lpstr>Evaluating internet resources - RADAR</vt:lpstr>
      <vt:lpstr>Why is referencing important?</vt:lpstr>
      <vt:lpstr>Plagiarism..</vt:lpstr>
      <vt:lpstr>Accessing the referencing handbooks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114</cp:revision>
  <dcterms:created xsi:type="dcterms:W3CDTF">2019-09-13T10:04:54Z</dcterms:created>
  <dcterms:modified xsi:type="dcterms:W3CDTF">2021-10-18T10:40:08Z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