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
  </p:notes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66"/>
    <a:srgbClr val="66FF66"/>
    <a:srgbClr val="FF9933"/>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132" autoAdjust="0"/>
    <p:restoredTop sz="94660"/>
  </p:normalViewPr>
  <p:slideViewPr>
    <p:cSldViewPr snapToGrid="0">
      <p:cViewPr>
        <p:scale>
          <a:sx n="90" d="100"/>
          <a:sy n="90" d="100"/>
        </p:scale>
        <p:origin x="715" y="-37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DEEB0-9892-4125-AB1F-15C0AA764720}" type="datetimeFigureOut">
              <a:rPr lang="en-GB" smtClean="0"/>
              <a:t>10/05/2026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D99EC2F-8B13-475D-96ED-D49C67624892}" type="slidenum">
              <a:rPr lang="en-GB" smtClean="0"/>
              <a:t>‹#›</a:t>
            </a:fld>
            <a:endParaRPr lang="en-GB"/>
          </a:p>
        </p:txBody>
      </p:sp>
    </p:spTree>
    <p:extLst>
      <p:ext uri="{BB962C8B-B14F-4D97-AF65-F5344CB8AC3E}">
        <p14:creationId xmlns:p14="http://schemas.microsoft.com/office/powerpoint/2010/main" val="32223935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D99EC2F-8B13-475D-96ED-D49C67624892}" type="slidenum">
              <a:rPr lang="en-GB" smtClean="0"/>
              <a:t>1</a:t>
            </a:fld>
            <a:endParaRPr lang="en-GB"/>
          </a:p>
        </p:txBody>
      </p:sp>
    </p:spTree>
    <p:extLst>
      <p:ext uri="{BB962C8B-B14F-4D97-AF65-F5344CB8AC3E}">
        <p14:creationId xmlns:p14="http://schemas.microsoft.com/office/powerpoint/2010/main" val="32578734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A5ADD-A75A-6C87-29C5-56220280B422}"/>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9D6B019-F72B-9990-C410-EFCF7DC2D9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96D9662-0963-7C3B-C220-36E4A3AB49D4}"/>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5" name="Footer Placeholder 4">
            <a:extLst>
              <a:ext uri="{FF2B5EF4-FFF2-40B4-BE49-F238E27FC236}">
                <a16:creationId xmlns:a16="http://schemas.microsoft.com/office/drawing/2014/main" id="{8561B16D-A0EB-F45E-3C7A-9EE34186BE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7879CB-32F6-74B1-1BD3-FAA2A90C9020}"/>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2027391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84E826-FA92-5819-8825-3D293BC4F89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CE57129-8415-062B-79A2-569BD898C0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28A9FD2-B8EE-BC79-D51B-30F79BDC196A}"/>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5" name="Footer Placeholder 4">
            <a:extLst>
              <a:ext uri="{FF2B5EF4-FFF2-40B4-BE49-F238E27FC236}">
                <a16:creationId xmlns:a16="http://schemas.microsoft.com/office/drawing/2014/main" id="{9A4B9382-E691-2CB9-2B78-93BFFA424D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DC9297-447D-522F-6542-F42A3E4807F7}"/>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1527229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58E8-5FB3-F1C4-7CBC-666BECDBD7C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00791FD-6C7E-F1B0-920F-34BC627BF24D}"/>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E7AFCC0-B66E-EDAB-2DAF-DE8CCCFBE9FB}"/>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5" name="Footer Placeholder 4">
            <a:extLst>
              <a:ext uri="{FF2B5EF4-FFF2-40B4-BE49-F238E27FC236}">
                <a16:creationId xmlns:a16="http://schemas.microsoft.com/office/drawing/2014/main" id="{75BF83CA-DC13-4D1B-9425-5BAEABA139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8E2668-1830-D654-F03A-F26CD115E9C3}"/>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31558598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EAA279-BFBB-91A4-D4AD-34CC06E2D00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3CF362A-E4FB-EBF7-1921-A268504CCA7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B565A18A-0F1F-99B3-F32E-E42E75055AC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DEB1740-F450-D385-44B1-9CCB412EF7B4}"/>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6" name="Footer Placeholder 5">
            <a:extLst>
              <a:ext uri="{FF2B5EF4-FFF2-40B4-BE49-F238E27FC236}">
                <a16:creationId xmlns:a16="http://schemas.microsoft.com/office/drawing/2014/main" id="{BED43765-26D0-C48B-D541-123B9FFF78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975418E-6338-3890-F844-F75B6BA665C7}"/>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23248436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2C1BA5-EF4E-EA6C-35B9-9D0EC77FA91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1AB19B-3463-A5BC-A8CA-FC210B5426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5AE6AF-5E74-E0BF-53E8-2B55028D0CA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5520CAA-054B-B939-A31F-887C8009C0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1FFE46CA-2EC2-D4D0-B326-4F5D845D0E4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057016B-0CEA-D70D-17A4-3C25464F9804}"/>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8" name="Footer Placeholder 7">
            <a:extLst>
              <a:ext uri="{FF2B5EF4-FFF2-40B4-BE49-F238E27FC236}">
                <a16:creationId xmlns:a16="http://schemas.microsoft.com/office/drawing/2014/main" id="{4827F671-B9C7-3573-613F-FEC4D5F12BA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C47F21D-7241-ED30-E8B6-72709D6E771B}"/>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19740400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DB9754-E776-5F6C-4704-3818289A5D4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93FDDC5-620B-7C4B-AC7F-8669559B852A}"/>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4" name="Footer Placeholder 3">
            <a:extLst>
              <a:ext uri="{FF2B5EF4-FFF2-40B4-BE49-F238E27FC236}">
                <a16:creationId xmlns:a16="http://schemas.microsoft.com/office/drawing/2014/main" id="{E9A1446D-06B3-A76E-CE69-6C490D37B9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B62224-3FDB-42E4-80D6-74F5CD94BD76}"/>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12886715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36F4B79-30B1-190E-3FA0-4C947435D53D}"/>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3" name="Footer Placeholder 2">
            <a:extLst>
              <a:ext uri="{FF2B5EF4-FFF2-40B4-BE49-F238E27FC236}">
                <a16:creationId xmlns:a16="http://schemas.microsoft.com/office/drawing/2014/main" id="{9A1E0A12-233E-346C-FED9-4518CBA3D58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DDC563-AAB6-3142-44C9-649CE88EDD5C}"/>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1410758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3BEEA-12E0-7E22-8160-7094F22D295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289415D-637B-93D1-61D2-70BCAFB0286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4C77DAC-5DF1-68C8-5833-F301FFB8642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76184A5-3DDC-5391-0F01-BA0B7D232EDC}"/>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6" name="Footer Placeholder 5">
            <a:extLst>
              <a:ext uri="{FF2B5EF4-FFF2-40B4-BE49-F238E27FC236}">
                <a16:creationId xmlns:a16="http://schemas.microsoft.com/office/drawing/2014/main" id="{8EA1BF32-5666-02C4-72AF-B130602BFAA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A2F7F3B-D35C-FACD-7228-5FDE8ECE6813}"/>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39542236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960EDC-F3C2-BBEB-3F6A-692CB711AEA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0C4FB7C-4DA6-FF5F-68A3-FDA381EEF0F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3F3D755-D638-A642-88BF-03815DBDC28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892EAD5-9A6A-DE3C-A01E-6067772B9F03}"/>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6" name="Footer Placeholder 5">
            <a:extLst>
              <a:ext uri="{FF2B5EF4-FFF2-40B4-BE49-F238E27FC236}">
                <a16:creationId xmlns:a16="http://schemas.microsoft.com/office/drawing/2014/main" id="{681BF915-1F89-E43D-5744-247A8F55E1F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43AD8C-087A-ADBE-CF25-161156303955}"/>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15606870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8A6EE-326D-1990-DF36-C3915C32E67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76B8F92-8053-77BD-6A40-B4639A934A8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5AF903-922C-42AD-CAF9-7FE57B962C33}"/>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5" name="Footer Placeholder 4">
            <a:extLst>
              <a:ext uri="{FF2B5EF4-FFF2-40B4-BE49-F238E27FC236}">
                <a16:creationId xmlns:a16="http://schemas.microsoft.com/office/drawing/2014/main" id="{3A63AE3C-3EFB-55F3-CA40-7A13C62FD2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708A1A-FC07-EEB2-C300-255EE3BDFAE5}"/>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40470038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98DD082-1487-5645-BF39-BF1A663BBF4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061D61F-854A-D735-31F5-04811A9A28A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167E17D-FBD9-2E6A-50B0-381157C58214}"/>
              </a:ext>
            </a:extLst>
          </p:cNvPr>
          <p:cNvSpPr>
            <a:spLocks noGrp="1"/>
          </p:cNvSpPr>
          <p:nvPr>
            <p:ph type="dt" sz="half" idx="10"/>
          </p:nvPr>
        </p:nvSpPr>
        <p:spPr/>
        <p:txBody>
          <a:bodyPr/>
          <a:lstStyle/>
          <a:p>
            <a:fld id="{CE6010AA-3179-4E89-9D16-7C93B15342CC}" type="datetimeFigureOut">
              <a:rPr lang="en-GB" smtClean="0"/>
              <a:t>20/04/2026</a:t>
            </a:fld>
            <a:endParaRPr lang="en-GB"/>
          </a:p>
        </p:txBody>
      </p:sp>
      <p:sp>
        <p:nvSpPr>
          <p:cNvPr id="5" name="Footer Placeholder 4">
            <a:extLst>
              <a:ext uri="{FF2B5EF4-FFF2-40B4-BE49-F238E27FC236}">
                <a16:creationId xmlns:a16="http://schemas.microsoft.com/office/drawing/2014/main" id="{0870A8AC-8BF0-EAAA-BFF3-8986432AD8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EDD52F3-9BDA-A6D8-BD36-F78B5A0DAA83}"/>
              </a:ext>
            </a:extLst>
          </p:cNvPr>
          <p:cNvSpPr>
            <a:spLocks noGrp="1"/>
          </p:cNvSpPr>
          <p:nvPr>
            <p:ph type="sldNum" sz="quarter" idx="12"/>
          </p:nvPr>
        </p:nvSpPr>
        <p:spPr/>
        <p:txBody>
          <a:bodyPr/>
          <a:lstStyle/>
          <a:p>
            <a:fld id="{93404741-BC69-4322-8A34-17ABD2A1C57C}" type="slidenum">
              <a:rPr lang="en-GB" smtClean="0"/>
              <a:t>‹#›</a:t>
            </a:fld>
            <a:endParaRPr lang="en-GB"/>
          </a:p>
        </p:txBody>
      </p:sp>
    </p:spTree>
    <p:extLst>
      <p:ext uri="{BB962C8B-B14F-4D97-AF65-F5344CB8AC3E}">
        <p14:creationId xmlns:p14="http://schemas.microsoft.com/office/powerpoint/2010/main" val="31813513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2566EE2-5E24-7BF2-517D-AB4A294C4E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D29ABB2A-F031-D778-DF33-3371AA2151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FE9CB52-C2B9-7C71-9594-4E3BA141D07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E6010AA-3179-4E89-9D16-7C93B15342CC}" type="datetimeFigureOut">
              <a:rPr lang="en-GB" smtClean="0"/>
              <a:t>20/04/2026</a:t>
            </a:fld>
            <a:endParaRPr lang="en-GB"/>
          </a:p>
        </p:txBody>
      </p:sp>
      <p:sp>
        <p:nvSpPr>
          <p:cNvPr id="5" name="Footer Placeholder 4">
            <a:extLst>
              <a:ext uri="{FF2B5EF4-FFF2-40B4-BE49-F238E27FC236}">
                <a16:creationId xmlns:a16="http://schemas.microsoft.com/office/drawing/2014/main" id="{D7CF844A-31D0-3412-7F89-4BE02D133E5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2CFFB01-F908-6D95-3D02-BF52CE25D31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3404741-BC69-4322-8A34-17ABD2A1C57C}" type="slidenum">
              <a:rPr lang="en-GB" smtClean="0"/>
              <a:t>‹#›</a:t>
            </a:fld>
            <a:endParaRPr lang="en-GB"/>
          </a:p>
        </p:txBody>
      </p:sp>
    </p:spTree>
    <p:extLst>
      <p:ext uri="{BB962C8B-B14F-4D97-AF65-F5344CB8AC3E}">
        <p14:creationId xmlns:p14="http://schemas.microsoft.com/office/powerpoint/2010/main" val="10088832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3DD75-092F-910A-C7AF-55F6056628DF}"/>
              </a:ext>
            </a:extLst>
          </p:cNvPr>
          <p:cNvSpPr>
            <a:spLocks noGrp="1"/>
          </p:cNvSpPr>
          <p:nvPr>
            <p:ph type="ctrTitle"/>
          </p:nvPr>
        </p:nvSpPr>
        <p:spPr>
          <a:xfrm>
            <a:off x="1635489" y="207396"/>
            <a:ext cx="6499123" cy="542611"/>
          </a:xfrm>
        </p:spPr>
        <p:txBody>
          <a:bodyPr>
            <a:noAutofit/>
          </a:bodyPr>
          <a:lstStyle/>
          <a:p>
            <a:r>
              <a:rPr lang="en-GB" sz="3200" dirty="0"/>
              <a:t>Autism </a:t>
            </a:r>
          </a:p>
        </p:txBody>
      </p:sp>
      <p:sp>
        <p:nvSpPr>
          <p:cNvPr id="5" name="Rectangle 4">
            <a:extLst>
              <a:ext uri="{FF2B5EF4-FFF2-40B4-BE49-F238E27FC236}">
                <a16:creationId xmlns:a16="http://schemas.microsoft.com/office/drawing/2014/main" id="{8CBB3C13-860B-C670-D331-7264437DE960}"/>
              </a:ext>
            </a:extLst>
          </p:cNvPr>
          <p:cNvSpPr/>
          <p:nvPr/>
        </p:nvSpPr>
        <p:spPr>
          <a:xfrm>
            <a:off x="47055" y="750008"/>
            <a:ext cx="2772345" cy="2431894"/>
          </a:xfrm>
          <a:prstGeom prst="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u="sng" dirty="0"/>
              <a:t>Introduction</a:t>
            </a:r>
          </a:p>
          <a:p>
            <a:r>
              <a:rPr lang="en-GB" sz="600" dirty="0"/>
              <a:t>This poster has the aim of being able to explore Autistic Spectrum Disorder, also known as (ASD). Autism Spectrum Disorder is a lifelong neurodevelopmental condition that affects how a person communicates, interacts socially, processes information, and experiences the world. It is described as a “spectrum” because individuals can present with a wide range of strengths and support needs, meaning no two autistic people are the same. According to National Autistic Society (2026) more than 1 in 100 people in the UK are autistic, although some research suggests the true figure may be higher due to increased awareness and improved identification and diagnosis. </a:t>
            </a:r>
          </a:p>
          <a:p>
            <a:r>
              <a:rPr lang="en-GB" sz="600" dirty="0"/>
              <a:t>In terms of characteristics, autism is typically associated with differences in social communication and interaction. This may include difficulty interpreting facial expressions, understanding social cues, maintaining conversations, or developing peer relationships (National Autistic Society, 2026).</a:t>
            </a:r>
          </a:p>
          <a:p>
            <a:r>
              <a:rPr lang="en-GB" sz="600" dirty="0"/>
              <a:t>Another key feature of autism is restricted or repetitive patterns of behaviour, interests, or activities. This can include repetitive movements, a strong preference for routine and predictability, or highly focused interests in specific topics. Many autistic people also experience sensory processing differences, meaning they may be over- or under-sensitive to sensory input such as sound, light, textures, smells, or pain (Autistics’ Guide to Adulthood, 2026).</a:t>
            </a:r>
          </a:p>
          <a:p>
            <a:r>
              <a:rPr lang="en-GB" sz="600" dirty="0"/>
              <a:t>Despite these challenges, autistic individuals often have important strengths, which may include strong attention to detail, deep focus on areas of interest, honesty, creativity, and excellent memory skills. (Advanced Autism, 2025).</a:t>
            </a:r>
          </a:p>
        </p:txBody>
      </p:sp>
      <p:sp>
        <p:nvSpPr>
          <p:cNvPr id="7" name="Rectangle 6">
            <a:extLst>
              <a:ext uri="{FF2B5EF4-FFF2-40B4-BE49-F238E27FC236}">
                <a16:creationId xmlns:a16="http://schemas.microsoft.com/office/drawing/2014/main" id="{14F5C08B-025C-663A-802C-F0254B3BCC0F}"/>
              </a:ext>
            </a:extLst>
          </p:cNvPr>
          <p:cNvSpPr/>
          <p:nvPr/>
        </p:nvSpPr>
        <p:spPr>
          <a:xfrm>
            <a:off x="4690526" y="6163235"/>
            <a:ext cx="5860026" cy="573019"/>
          </a:xfrm>
          <a:prstGeom prst="rect">
            <a:avLst/>
          </a:prstGeom>
          <a:solidFill>
            <a:srgbClr val="66FF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dirty="0"/>
              <a:t>In conclusion, Autism Spectrum Disorder is a lifelong neurodevelopmental difference that affects social communication, behaviour, and sensory processing, with everyone presenting a unique combination of strengths and needs. While early identification and diagnosis can be important in securing timely support and improving outcomes, there are ongoing challenges related to waiting times, inconsistent service provision, and inequalities in access to assessment. These issues highlight the importance of effective early years practice that focuses on observation, understanding, and inclusive support rather than relying solely on diagnostic labels.</a:t>
            </a:r>
          </a:p>
        </p:txBody>
      </p:sp>
      <p:sp>
        <p:nvSpPr>
          <p:cNvPr id="8" name="Rectangle 7">
            <a:extLst>
              <a:ext uri="{FF2B5EF4-FFF2-40B4-BE49-F238E27FC236}">
                <a16:creationId xmlns:a16="http://schemas.microsoft.com/office/drawing/2014/main" id="{F402FB29-DB3C-5C4A-04DA-DACC5E439898}"/>
              </a:ext>
            </a:extLst>
          </p:cNvPr>
          <p:cNvSpPr/>
          <p:nvPr/>
        </p:nvSpPr>
        <p:spPr>
          <a:xfrm>
            <a:off x="2950029" y="750007"/>
            <a:ext cx="9153481" cy="2431895"/>
          </a:xfrm>
          <a:prstGeom prst="rect">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u="sng" dirty="0"/>
              <a:t>Identification and Diagnosis</a:t>
            </a:r>
          </a:p>
          <a:p>
            <a:r>
              <a:rPr lang="en-GB" sz="600" dirty="0"/>
              <a:t>Identification and diagnosis of Autism in an early years setting is a complex and often contested process involving observation, developmental screening, and multidisciplinary assessment. Early years practitioners are frequently the first professionals to notice differences in children’s communication, social interaction, play, and behaviour because they observe children in natural social environments over extended periods (National Autistic Society, 2023). </a:t>
            </a:r>
          </a:p>
          <a:p>
            <a:r>
              <a:rPr lang="en-GB" sz="600" dirty="0"/>
              <a:t>The Code of Practice on the Delivery of Autism Services established a statutory framework requiring local authorities and NHS bodies to deliver consistent autism services across Wales. The Code built upon the 2016 Autistic Spectrum Disorder Strategic Action Plan and reinforced existing duties under the Social Services and Well-being (Wales) Act 2014 and the NHS (Wales) Act 2006. Its aim was to strengthen accountability, improve partnership working, and promote a rights-based approach to supporting autistic individuals and their families (Welsh Government, 2021). However, despite these statutory expectations, implementation has remained inconsistent across Wales. Governance responsibilities are shared between regional partnership boards and local health boards, resulting in variations in diagnostic pathways, waiting times, and interpretations of legal duties in different regions (Welsh Government, 2021).</a:t>
            </a:r>
          </a:p>
          <a:p>
            <a:r>
              <a:rPr lang="en-GB" sz="600" dirty="0"/>
              <a:t>The Review of Neurodevelopmental Services in Wales highlights that demand for neurodevelopmental diagnostic assessments significantly exceeds current service capacity across Wales (Welsh Government, 2022). Although national targets state that 80% of children should be assessed within 26 weeks, many children experience waiting times of over a year, with some waiting between two and three years in certain health board areas (Welsh Parliament, 2024) This imbalance reflects several structural challenges within the system, including small specialist teams relative to population demand, difficulties recruiting and retaining qualified clinicians, and fragmented assessment pathways between children’s and adults’ services, alongside the absence of a unified national data collection system (Children’s Commissioner, 2024).</a:t>
            </a:r>
          </a:p>
          <a:p>
            <a:r>
              <a:rPr lang="en-GB" sz="600" dirty="0"/>
              <a:t>Five signs for autism could include:</a:t>
            </a:r>
          </a:p>
          <a:p>
            <a:pPr marL="228600" lvl="0" indent="-228600">
              <a:buFont typeface="+mj-lt"/>
              <a:buAutoNum type="arabicPeriod"/>
            </a:pPr>
            <a:r>
              <a:rPr lang="en-GB" sz="600" dirty="0"/>
              <a:t>persistent deficits in reciprocal social communication and social interaction</a:t>
            </a:r>
          </a:p>
          <a:p>
            <a:pPr marL="228600" lvl="0" indent="-228600">
              <a:buFont typeface="+mj-lt"/>
              <a:buAutoNum type="arabicPeriod"/>
            </a:pPr>
            <a:r>
              <a:rPr lang="en-GB" sz="600" dirty="0"/>
              <a:t>restricted, repetitive patterns of behaviour, interests or activities</a:t>
            </a:r>
          </a:p>
          <a:p>
            <a:pPr marL="228600" lvl="0" indent="-228600">
              <a:buFont typeface="+mj-lt"/>
              <a:buAutoNum type="arabicPeriod"/>
            </a:pPr>
            <a:r>
              <a:rPr lang="en-GB" sz="600" dirty="0"/>
              <a:t>symptoms must be present in the early developmental period</a:t>
            </a:r>
          </a:p>
          <a:p>
            <a:pPr marL="228600" lvl="0" indent="-228600">
              <a:buFont typeface="+mj-lt"/>
              <a:buAutoNum type="arabicPeriod"/>
            </a:pPr>
            <a:r>
              <a:rPr lang="en-GB" sz="600" dirty="0"/>
              <a:t>symptoms cause clinically significant impairment in social, occupational, or other important areas of functioning</a:t>
            </a:r>
          </a:p>
          <a:p>
            <a:pPr marL="228600" lvl="0" indent="-228600">
              <a:buFont typeface="+mj-lt"/>
              <a:buAutoNum type="arabicPeriod"/>
            </a:pPr>
            <a:r>
              <a:rPr lang="en-GB" sz="600" dirty="0"/>
              <a:t>these disturbances are not better explained by intellectual disability or global developmental delay.</a:t>
            </a:r>
          </a:p>
          <a:p>
            <a:r>
              <a:rPr lang="en-GB" sz="600" dirty="0"/>
              <a:t>(NAS, no date).</a:t>
            </a:r>
          </a:p>
          <a:p>
            <a:r>
              <a:rPr lang="en-GB" sz="600" dirty="0"/>
              <a:t>In Wales, a child should be referred for an autism assessment when there are persistent concerns about their social communication, interaction, behaviour, or development that cannot be explained by typical developmental variation or other conditions (Welsh Government, 2021). Guidance based on Welsh NHS neurodevelopmental pathways and NICE recommendations indicates that referral is appropriate when difficulties are evident across multiple settings are present from early childhood, and are impacting everyday functioning such as communication, play, learning, or relationships (NICE, 2021). In practice, early years practitioners, health visitors, SENCOs, or GPs may initiate referral when a child shows signs such as limited social interaction, delayed or atypical speech and language development, reduced eye contact, repetitive behaviours, sensory sensitivities, or difficulty adapting to change (NHS, 2022). </a:t>
            </a:r>
          </a:p>
          <a:p>
            <a:r>
              <a:rPr lang="en-GB" sz="600" dirty="0"/>
              <a:t>Neurodevelopmental conditions such as autism have traits that are hard to spot in a short period of time. The NHS accept referrals from professionals who have spent time with the child. The health visitor, nursery staff or school staff will complete a referral form and send it into the NHS service. As part of the referral parents and guardians may be asked some questions about the child. These questions will be about the types of behaviour the child is showing (NHS, 2024). </a:t>
            </a:r>
          </a:p>
        </p:txBody>
      </p:sp>
      <p:sp>
        <p:nvSpPr>
          <p:cNvPr id="9" name="Rectangle 8">
            <a:extLst>
              <a:ext uri="{FF2B5EF4-FFF2-40B4-BE49-F238E27FC236}">
                <a16:creationId xmlns:a16="http://schemas.microsoft.com/office/drawing/2014/main" id="{6A59E5EB-A803-F29A-9C2F-8AF2DD3D6CF3}"/>
              </a:ext>
            </a:extLst>
          </p:cNvPr>
          <p:cNvSpPr/>
          <p:nvPr/>
        </p:nvSpPr>
        <p:spPr>
          <a:xfrm>
            <a:off x="88490" y="3389298"/>
            <a:ext cx="2730910" cy="3409709"/>
          </a:xfrm>
          <a:prstGeom prst="rect">
            <a:avLst/>
          </a:prstGeom>
          <a:solidFill>
            <a:schemeClr val="accent5">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u="sng" dirty="0"/>
              <a:t>Barriers</a:t>
            </a:r>
          </a:p>
          <a:p>
            <a:r>
              <a:rPr lang="en-GB" sz="600" dirty="0"/>
              <a:t>Communication barriers in Autism are a key difficulty in early years settings and can significantly affect a child’s ability to interact, learn, and build relationships. These barriers involve differences in both receptive communication such as understanding language and instructions and expressive communication such as sharing thoughts, needs, and feelings. Many autistic children may find it difficult to interpret verbal language, tone of voice, facial expressions, and non-verbal cues such as gestures, which can make everyday interactions confusing or overwhelming (National Autistic Society, 2023).</a:t>
            </a:r>
          </a:p>
          <a:p>
            <a:endParaRPr lang="en-GB" sz="600" dirty="0"/>
          </a:p>
          <a:p>
            <a:r>
              <a:rPr lang="en-GB" sz="600" dirty="0"/>
              <a:t>Expressive language abilities among autistic children can vary considerably. Some children may demonstrate delayed speech and language development, whereas others may acquire fluent verbal language but experience difficulties with pragmatic communication, including conversational turn-taking, interpreting implied or non-literal meaning, and adapting language appropriately to different social contexts and interactions (Care Learning, 2024). As a result, communication difficulties can impact peer relationships and participation in group-based learning activities. In some cases, children may rely on alternative forms of communication, including visual supports, gestures, or behaviour, to express needs and emotions (Imran, 2025).</a:t>
            </a:r>
          </a:p>
          <a:p>
            <a:r>
              <a:rPr lang="en-GB" sz="600" dirty="0"/>
              <a:t>A significant issue is that communication differences can sometimes be misinterpreted as behavioural difficulties, particularly when a child becomes distressed or frustrated due to not being understood. This highlights the importance of recognising communication needs rather than viewing behaviour in isolation (RCSLT, 2019). Evidence-based guidance recommends adapting communication strategies using clear and simple language, visual supports, modelling, and allowing additional processing time to improve understanding and engagement (National Autistic Society, 2023).</a:t>
            </a:r>
          </a:p>
          <a:p>
            <a:endParaRPr lang="en-GB" sz="600" dirty="0"/>
          </a:p>
          <a:p>
            <a:r>
              <a:rPr lang="en-GB" sz="600" dirty="0"/>
              <a:t>Overall, communication barriers in autism reflect differences in how information is processed and understood. Effective support in early years settings therefore depends on adapting communication approaches and creating inclusive environments that reduce barriers rather than expecting the child to conform to typical communication norms (Speech and Language UK, no date).</a:t>
            </a:r>
          </a:p>
          <a:p>
            <a:pPr algn="ctr"/>
            <a:r>
              <a:rPr lang="en-GB" sz="600" dirty="0"/>
              <a:t> </a:t>
            </a:r>
          </a:p>
        </p:txBody>
      </p:sp>
      <p:sp>
        <p:nvSpPr>
          <p:cNvPr id="10" name="Rectangle 9">
            <a:extLst>
              <a:ext uri="{FF2B5EF4-FFF2-40B4-BE49-F238E27FC236}">
                <a16:creationId xmlns:a16="http://schemas.microsoft.com/office/drawing/2014/main" id="{84549D20-B5D9-68A7-7AD4-22DA56E44A40}"/>
              </a:ext>
            </a:extLst>
          </p:cNvPr>
          <p:cNvSpPr/>
          <p:nvPr/>
        </p:nvSpPr>
        <p:spPr>
          <a:xfrm>
            <a:off x="4690526" y="3389298"/>
            <a:ext cx="5971674" cy="2641388"/>
          </a:xfrm>
          <a:prstGeom prst="rect">
            <a:avLst/>
          </a:prstGeom>
          <a:solidFill>
            <a:srgbClr val="FF0066"/>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600" u="sng" dirty="0"/>
              <a:t>Strategy</a:t>
            </a:r>
          </a:p>
          <a:p>
            <a:r>
              <a:rPr lang="en-GB" sz="600" dirty="0"/>
              <a:t>Communication support is widely recognised as a fundamental aspect of effective practice for children with Autism in early years settings, as difficulties with social communication and interaction are core characteristics of autism (National Autistic Society, 2023). Many autistic children benefit from structured communication approaches such as visual communication systems, simplified language, modelling, and the use of additional processing time to support understanding and expressive communication. One of the most used interventions is the Picture Exchange Communication System, also known as PECS, which enables children to communicate their wants, needs, and choices through the exchange of pictures or symbols rather than relying solely on verbal language (PECS UK, no date). Research suggests that PECS can improve functional communication skills, increase social interaction, and reduce frustration-related behaviours by providing children with an accessible and predictable means of communication (SLT, 2026). Furthermore, PECS has been associated with improvements in confidence, independence, and self-esteem, as children are better able to express themselves effectively within social and educational contexts (Speech and Language Kids, no date).</a:t>
            </a:r>
          </a:p>
          <a:p>
            <a:r>
              <a:rPr lang="en-GB" sz="600" dirty="0"/>
              <a:t>In addition to PECS, practitioners are encouraged to implement a range of evidence-based communication strategies to support autistic children in early years environments. These strategies include the use of visual timetables, now-and-next boards, gesture and sign-supported communication, social stories, and structured routines to enhance predictability and reduce anxiety (National Autistic Society, 2023). Simplified and literal language should also be used to minimise misunderstandings, while practitioners should avoid figurative expressions, idioms, or overly complex instructions that may be difficult for autistic children to interpret. Allowing additional processing time is equally important, as many autistic children require longer to understand verbal information and formulate responses (RCSLT, 2019). However, despite the effectiveness of these strategies, inconsistent practitioner training and limited access to specialist resources may reduce their successful implementation across early years settings.</a:t>
            </a:r>
          </a:p>
          <a:p>
            <a:r>
              <a:rPr lang="en-GB" sz="600" dirty="0"/>
              <a:t>Speech and language support is often embedded within daily routines and play-based activities to encourage both receptive and expressive communication development. Modelling language during play, using repetition, and creating opportunities for turn-taking interactions can help children develop communication skills in meaningful contexts (Speech and Language UK, no date). Furthermore, collaborative multi-agency working is critical in ensuring consistent communication support. Early years practitioners should work closely with parents, speech and language therapists, SENCOs, and health professionals to develop coordinated strategies across home and educational settings (Welsh Government, 2021). This collaborative approach promotes continuity and helps practitioners understand the child’s preferred methods of communication. Nevertheless, long waiting times for speech and language therapy and neurodevelopmental services may delay access to specialist intervention, potentially impacting children during critical stages of early development (BBC, 2026).</a:t>
            </a:r>
          </a:p>
          <a:p>
            <a:r>
              <a:rPr lang="en-GB" sz="600" dirty="0"/>
              <a:t>Overall, effective communication support for autistic children requires a flexible, inclusive, and child-centred approach that recognises communication differences as part of neurodiversity rather than deficits to be corrected. By adapting communication methods and learning environments to meet individual needs, practitioners can reduce barriers to participation, promote emotional wellbeing, and support children’s social and educational development (Autism Toolbox, 2019).</a:t>
            </a:r>
          </a:p>
          <a:p>
            <a:pPr algn="ctr"/>
            <a:endParaRPr lang="en-GB" sz="600" dirty="0"/>
          </a:p>
        </p:txBody>
      </p:sp>
      <p:sp>
        <p:nvSpPr>
          <p:cNvPr id="11" name="Rectangle 10">
            <a:extLst>
              <a:ext uri="{FF2B5EF4-FFF2-40B4-BE49-F238E27FC236}">
                <a16:creationId xmlns:a16="http://schemas.microsoft.com/office/drawing/2014/main" id="{5939AAAE-7E29-72A3-E556-A2316135FA2B}"/>
              </a:ext>
            </a:extLst>
          </p:cNvPr>
          <p:cNvSpPr/>
          <p:nvPr/>
        </p:nvSpPr>
        <p:spPr>
          <a:xfrm>
            <a:off x="10781942" y="3389298"/>
            <a:ext cx="1321567" cy="3346956"/>
          </a:xfrm>
          <a:prstGeom prst="rect">
            <a:avLst/>
          </a:prstGeom>
          <a:solidFill>
            <a:srgbClr val="FF993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pic</a:t>
            </a:r>
          </a:p>
        </p:txBody>
      </p:sp>
      <p:sp>
        <p:nvSpPr>
          <p:cNvPr id="14" name="TextBox 13">
            <a:extLst>
              <a:ext uri="{FF2B5EF4-FFF2-40B4-BE49-F238E27FC236}">
                <a16:creationId xmlns:a16="http://schemas.microsoft.com/office/drawing/2014/main" id="{08931513-C2D0-CBBF-FBBD-5A611B9377A7}"/>
              </a:ext>
            </a:extLst>
          </p:cNvPr>
          <p:cNvSpPr txBox="1"/>
          <p:nvPr/>
        </p:nvSpPr>
        <p:spPr>
          <a:xfrm>
            <a:off x="0" y="44069"/>
            <a:ext cx="1897626" cy="261610"/>
          </a:xfrm>
          <a:prstGeom prst="rect">
            <a:avLst/>
          </a:prstGeom>
          <a:noFill/>
        </p:spPr>
        <p:txBody>
          <a:bodyPr wrap="square" rtlCol="0">
            <a:spAutoFit/>
          </a:bodyPr>
          <a:lstStyle/>
          <a:p>
            <a:r>
              <a:rPr lang="en-GB" sz="1100" dirty="0"/>
              <a:t>Student Number - 2319662</a:t>
            </a:r>
          </a:p>
        </p:txBody>
      </p:sp>
      <p:sp>
        <p:nvSpPr>
          <p:cNvPr id="15" name="TextBox 14">
            <a:extLst>
              <a:ext uri="{FF2B5EF4-FFF2-40B4-BE49-F238E27FC236}">
                <a16:creationId xmlns:a16="http://schemas.microsoft.com/office/drawing/2014/main" id="{B6002EEB-8DAF-3397-9DD1-A365FA067A23}"/>
              </a:ext>
            </a:extLst>
          </p:cNvPr>
          <p:cNvSpPr txBox="1"/>
          <p:nvPr/>
        </p:nvSpPr>
        <p:spPr>
          <a:xfrm>
            <a:off x="4817806" y="41165"/>
            <a:ext cx="2556387" cy="261610"/>
          </a:xfrm>
          <a:prstGeom prst="rect">
            <a:avLst/>
          </a:prstGeom>
          <a:noFill/>
        </p:spPr>
        <p:txBody>
          <a:bodyPr wrap="square" rtlCol="0">
            <a:spAutoFit/>
          </a:bodyPr>
          <a:lstStyle/>
          <a:p>
            <a:r>
              <a:rPr lang="en-GB" sz="1100" dirty="0"/>
              <a:t>ECEY6006C</a:t>
            </a:r>
          </a:p>
        </p:txBody>
      </p:sp>
      <p:pic>
        <p:nvPicPr>
          <p:cNvPr id="17" name="Picture 16">
            <a:extLst>
              <a:ext uri="{FF2B5EF4-FFF2-40B4-BE49-F238E27FC236}">
                <a16:creationId xmlns:a16="http://schemas.microsoft.com/office/drawing/2014/main" id="{E88C045D-8FD5-E5F8-7D83-3F5DBE773B27}"/>
              </a:ext>
            </a:extLst>
          </p:cNvPr>
          <p:cNvPicPr>
            <a:picLocks noChangeAspect="1"/>
          </p:cNvPicPr>
          <p:nvPr/>
        </p:nvPicPr>
        <p:blipFill>
          <a:blip r:embed="rId3"/>
          <a:stretch>
            <a:fillRect/>
          </a:stretch>
        </p:blipFill>
        <p:spPr>
          <a:xfrm>
            <a:off x="8976852" y="0"/>
            <a:ext cx="3215148" cy="542611"/>
          </a:xfrm>
          <a:prstGeom prst="rect">
            <a:avLst/>
          </a:prstGeom>
        </p:spPr>
      </p:pic>
      <p:pic>
        <p:nvPicPr>
          <p:cNvPr id="1026" name="Picture 2" descr="Picture Exchange Communication System (PECS)">
            <a:extLst>
              <a:ext uri="{FF2B5EF4-FFF2-40B4-BE49-F238E27FC236}">
                <a16:creationId xmlns:a16="http://schemas.microsoft.com/office/drawing/2014/main" id="{D8A634A0-7D25-C782-089C-8AE1B1F7C01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50029" y="3389298"/>
            <a:ext cx="1576387" cy="3261306"/>
          </a:xfrm>
          <a:prstGeom prst="rect">
            <a:avLst/>
          </a:prstGeom>
          <a:noFill/>
          <a:extLst>
            <a:ext uri="{909E8E84-426E-40DD-AFC4-6F175D3DCCD1}">
              <a14:hiddenFill xmlns:a14="http://schemas.microsoft.com/office/drawing/2010/main">
                <a:solidFill>
                  <a:srgbClr val="FFFFFF"/>
                </a:solidFill>
              </a14:hiddenFill>
            </a:ext>
          </a:extLst>
        </p:spPr>
      </p:pic>
      <p:sp>
        <p:nvSpPr>
          <p:cNvPr id="18" name="TextBox 17">
            <a:extLst>
              <a:ext uri="{FF2B5EF4-FFF2-40B4-BE49-F238E27FC236}">
                <a16:creationId xmlns:a16="http://schemas.microsoft.com/office/drawing/2014/main" id="{0E27A6C7-0328-2F8E-F93A-8E2B9A45C35F}"/>
              </a:ext>
            </a:extLst>
          </p:cNvPr>
          <p:cNvSpPr txBox="1"/>
          <p:nvPr/>
        </p:nvSpPr>
        <p:spPr>
          <a:xfrm>
            <a:off x="3400342" y="6632169"/>
            <a:ext cx="2997200" cy="184666"/>
          </a:xfrm>
          <a:prstGeom prst="rect">
            <a:avLst/>
          </a:prstGeom>
          <a:noFill/>
        </p:spPr>
        <p:txBody>
          <a:bodyPr wrap="square" rtlCol="0">
            <a:spAutoFit/>
          </a:bodyPr>
          <a:lstStyle/>
          <a:p>
            <a:r>
              <a:rPr lang="en-GB" sz="600" dirty="0">
                <a:solidFill>
                  <a:schemeClr val="bg1"/>
                </a:solidFill>
              </a:rPr>
              <a:t>Shine Child Development (2021).</a:t>
            </a:r>
          </a:p>
        </p:txBody>
      </p:sp>
      <p:pic>
        <p:nvPicPr>
          <p:cNvPr id="22" name="Picture 21">
            <a:extLst>
              <a:ext uri="{FF2B5EF4-FFF2-40B4-BE49-F238E27FC236}">
                <a16:creationId xmlns:a16="http://schemas.microsoft.com/office/drawing/2014/main" id="{3F9620E8-3953-7E82-0572-3B61E97E52F9}"/>
              </a:ext>
            </a:extLst>
          </p:cNvPr>
          <p:cNvPicPr>
            <a:picLocks noChangeAspect="1"/>
          </p:cNvPicPr>
          <p:nvPr/>
        </p:nvPicPr>
        <p:blipFill>
          <a:blip r:embed="rId5"/>
          <a:stretch>
            <a:fillRect/>
          </a:stretch>
        </p:blipFill>
        <p:spPr>
          <a:xfrm>
            <a:off x="10781941" y="3389172"/>
            <a:ext cx="1321568" cy="3346956"/>
          </a:xfrm>
          <a:prstGeom prst="rect">
            <a:avLst/>
          </a:prstGeom>
        </p:spPr>
      </p:pic>
      <p:sp>
        <p:nvSpPr>
          <p:cNvPr id="23" name="TextBox 22">
            <a:extLst>
              <a:ext uri="{FF2B5EF4-FFF2-40B4-BE49-F238E27FC236}">
                <a16:creationId xmlns:a16="http://schemas.microsoft.com/office/drawing/2014/main" id="{BDEA945B-C5D9-3F04-13AD-47A475207291}"/>
              </a:ext>
            </a:extLst>
          </p:cNvPr>
          <p:cNvSpPr txBox="1"/>
          <p:nvPr/>
        </p:nvSpPr>
        <p:spPr>
          <a:xfrm>
            <a:off x="11455401" y="6706674"/>
            <a:ext cx="736599" cy="184666"/>
          </a:xfrm>
          <a:prstGeom prst="rect">
            <a:avLst/>
          </a:prstGeom>
          <a:noFill/>
        </p:spPr>
        <p:txBody>
          <a:bodyPr wrap="square" rtlCol="0">
            <a:spAutoFit/>
          </a:bodyPr>
          <a:lstStyle/>
          <a:p>
            <a:r>
              <a:rPr lang="en-GB" sz="600" dirty="0">
                <a:solidFill>
                  <a:schemeClr val="bg1"/>
                </a:solidFill>
              </a:rPr>
              <a:t>Nice PNG (2018)</a:t>
            </a:r>
          </a:p>
        </p:txBody>
      </p:sp>
    </p:spTree>
    <p:extLst>
      <p:ext uri="{BB962C8B-B14F-4D97-AF65-F5344CB8AC3E}">
        <p14:creationId xmlns:p14="http://schemas.microsoft.com/office/powerpoint/2010/main" val="31192435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38405</TotalTime>
  <Words>1958</Words>
  <Application>Microsoft Office PowerPoint</Application>
  <PresentationFormat>Widescreen</PresentationFormat>
  <Paragraphs>39</Paragraphs>
  <Slides>1</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Aptos</vt:lpstr>
      <vt:lpstr>Aptos Display</vt:lpstr>
      <vt:lpstr>Arial</vt:lpstr>
      <vt:lpstr>Office Theme</vt:lpstr>
      <vt:lpstr>Autism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Chloe Mckenzie Jones (2319662)</dc:creator>
  <cp:lastModifiedBy>Chloe Mckenzie Jones (2319662)</cp:lastModifiedBy>
  <cp:revision>2</cp:revision>
  <dcterms:created xsi:type="dcterms:W3CDTF">2026-04-20T17:09:46Z</dcterms:created>
  <dcterms:modified xsi:type="dcterms:W3CDTF">2026-05-17T09:15:25Z</dcterms:modified>
</cp:coreProperties>
</file>