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7F44E-EB02-462E-AB5C-8D60DCD1BC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35965" y="1484243"/>
            <a:ext cx="6672102" cy="1902422"/>
          </a:xfrm>
        </p:spPr>
        <p:txBody>
          <a:bodyPr/>
          <a:lstStyle/>
          <a:p>
            <a:r>
              <a:rPr lang="en-GB" sz="4400" dirty="0"/>
              <a:t>Working therapeutically with children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E15A1C-C28B-46BB-848A-5857B97D06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Session 5 asynchronous</a:t>
            </a:r>
          </a:p>
          <a:p>
            <a:r>
              <a:rPr lang="en-GB" dirty="0"/>
              <a:t>Sarah Knight</a:t>
            </a:r>
          </a:p>
          <a:p>
            <a:r>
              <a:rPr lang="en-GB" dirty="0"/>
              <a:t>16/03/2021</a:t>
            </a:r>
          </a:p>
        </p:txBody>
      </p:sp>
    </p:spTree>
    <p:extLst>
      <p:ext uri="{BB962C8B-B14F-4D97-AF65-F5344CB8AC3E}">
        <p14:creationId xmlns:p14="http://schemas.microsoft.com/office/powerpoint/2010/main" val="2795482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66AF-8AE1-4495-B94B-67E1CEDE3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Support for children with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ECF4F-5D47-4ACB-825F-408F320E4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Children with autism may need support with: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WeblySleek UI Normal"/>
              </a:rPr>
              <a:t>c</a:t>
            </a: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ommunication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WeblySleek UI Normal"/>
              </a:rPr>
              <a:t>s</a:t>
            </a: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elf-help skills (such as toilet training or eating)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WeblySleek UI Normal"/>
              </a:rPr>
              <a:t>s</a:t>
            </a: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ocial skills and play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Behaviour that is affecting their quality of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Specific learning, language or school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WeblySleek UI Normal"/>
              </a:rPr>
              <a:t>T</a:t>
            </a:r>
            <a:r>
              <a:rPr lang="en-GB" b="0" i="0" dirty="0">
                <a:solidFill>
                  <a:srgbClr val="585858"/>
                </a:solidFill>
                <a:effectLst/>
                <a:latin typeface="WeblySleek UI Normal"/>
              </a:rPr>
              <a:t>ransition to nursery or school.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378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B725A-10ED-45AC-A36C-23623F56F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9DF19-52DB-4726-A4C5-FD56676E0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Occupational therapies</a:t>
            </a:r>
          </a:p>
          <a:p>
            <a:r>
              <a:rPr lang="en-GB" dirty="0"/>
              <a:t>Speech and language therapy</a:t>
            </a:r>
          </a:p>
          <a:p>
            <a:r>
              <a:rPr lang="en-GB" dirty="0"/>
              <a:t>Applied behaviour analysis</a:t>
            </a:r>
          </a:p>
          <a:p>
            <a:r>
              <a:rPr lang="en-GB" dirty="0"/>
              <a:t>Social skills therapy</a:t>
            </a:r>
          </a:p>
          <a:p>
            <a:r>
              <a:rPr lang="en-GB" dirty="0"/>
              <a:t>Physical therapy</a:t>
            </a:r>
          </a:p>
          <a:p>
            <a:r>
              <a:rPr lang="en-GB" dirty="0"/>
              <a:t>Communication therapy (picture exchange communication system).</a:t>
            </a:r>
          </a:p>
        </p:txBody>
      </p:sp>
    </p:spTree>
    <p:extLst>
      <p:ext uri="{BB962C8B-B14F-4D97-AF65-F5344CB8AC3E}">
        <p14:creationId xmlns:p14="http://schemas.microsoft.com/office/powerpoint/2010/main" val="328327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9655E-A14F-4824-9EDF-4D8B9E856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3A0CD-2AB0-44B0-958D-C0D0EF848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Diet therapy</a:t>
            </a:r>
          </a:p>
          <a:p>
            <a:r>
              <a:rPr lang="en-GB" dirty="0"/>
              <a:t>Relaxation therapy</a:t>
            </a:r>
          </a:p>
          <a:p>
            <a:r>
              <a:rPr lang="en-GB" dirty="0"/>
              <a:t>Hyperbaric oxygen therapy</a:t>
            </a:r>
          </a:p>
          <a:p>
            <a:r>
              <a:rPr lang="en-GB" dirty="0"/>
              <a:t>Music therapy</a:t>
            </a:r>
          </a:p>
          <a:p>
            <a:r>
              <a:rPr lang="en-GB" dirty="0"/>
              <a:t>Sensory integration therapy</a:t>
            </a:r>
          </a:p>
          <a:p>
            <a:r>
              <a:rPr lang="en-GB" dirty="0"/>
              <a:t>Drama and dance therapy</a:t>
            </a:r>
          </a:p>
          <a:p>
            <a:r>
              <a:rPr lang="en-GB" dirty="0"/>
              <a:t>Massage therapy</a:t>
            </a:r>
          </a:p>
        </p:txBody>
      </p:sp>
    </p:spTree>
    <p:extLst>
      <p:ext uri="{BB962C8B-B14F-4D97-AF65-F5344CB8AC3E}">
        <p14:creationId xmlns:p14="http://schemas.microsoft.com/office/powerpoint/2010/main" val="707724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CAE45-A12C-4AAD-88DB-447EFE777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Alternate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6E536-B8A3-4A91-8E3D-FDF6DF295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 therapy</a:t>
            </a:r>
          </a:p>
          <a:p>
            <a:r>
              <a:rPr lang="en-GB" dirty="0"/>
              <a:t>Pressure therapy</a:t>
            </a:r>
          </a:p>
          <a:p>
            <a:r>
              <a:rPr lang="en-GB" dirty="0"/>
              <a:t>Horse riding therapy</a:t>
            </a:r>
          </a:p>
          <a:p>
            <a:r>
              <a:rPr lang="en-GB" dirty="0"/>
              <a:t>Trampoline therapy</a:t>
            </a:r>
          </a:p>
          <a:p>
            <a:r>
              <a:rPr lang="en-GB" dirty="0"/>
              <a:t>Hydro swimming pool therapy.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263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0BB8E-719E-4C21-902F-C97436BE9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therapy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8A1E7-4D7D-4CF9-B62A-596607439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Aids learning</a:t>
            </a:r>
          </a:p>
          <a:p>
            <a:r>
              <a:rPr lang="en-GB" dirty="0"/>
              <a:t>Promotes independence</a:t>
            </a:r>
          </a:p>
          <a:p>
            <a:r>
              <a:rPr lang="en-GB" dirty="0"/>
              <a:t>Improves self-esteem</a:t>
            </a:r>
          </a:p>
          <a:p>
            <a:r>
              <a:rPr lang="en-GB" dirty="0"/>
              <a:t>Develops confidence</a:t>
            </a:r>
          </a:p>
          <a:p>
            <a:r>
              <a:rPr lang="en-GB" dirty="0"/>
              <a:t>Helps social interaction</a:t>
            </a:r>
          </a:p>
          <a:p>
            <a:r>
              <a:rPr lang="en-GB" dirty="0"/>
              <a:t>Self control (behaviour).</a:t>
            </a:r>
          </a:p>
        </p:txBody>
      </p:sp>
    </p:spTree>
    <p:extLst>
      <p:ext uri="{BB962C8B-B14F-4D97-AF65-F5344CB8AC3E}">
        <p14:creationId xmlns:p14="http://schemas.microsoft.com/office/powerpoint/2010/main" val="653132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491F-2A39-4490-B5C1-4E690D135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Therapies used for adverse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76C00-ED29-4718-953A-25AF06E3FC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What we may perceive as a small trauma can be a huge trauma for a child with autism</a:t>
            </a:r>
          </a:p>
          <a:p>
            <a:r>
              <a:rPr lang="en-GB" dirty="0"/>
              <a:t>Cognitive behaviour therapy</a:t>
            </a:r>
          </a:p>
          <a:p>
            <a:r>
              <a:rPr lang="en-GB" dirty="0"/>
              <a:t>Family therapy</a:t>
            </a:r>
          </a:p>
          <a:p>
            <a:r>
              <a:rPr lang="en-GB" dirty="0"/>
              <a:t>Play therapy</a:t>
            </a:r>
          </a:p>
          <a:p>
            <a:r>
              <a:rPr lang="en-GB" dirty="0"/>
              <a:t>Psychoeducation used within therapy</a:t>
            </a:r>
          </a:p>
          <a:p>
            <a:r>
              <a:rPr lang="en-GB" dirty="0"/>
              <a:t>Trauma narrative (imaginal exposure and cognitive processing) used within therapy.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626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3ECC5-0F56-40D5-AF15-12C668516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Drug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C048C-8B5C-40B3-BAE4-B5E50642B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444444"/>
                </a:solidFill>
                <a:effectLst/>
                <a:latin typeface="Source Sans Pro" panose="020B0503030403020204" pitchFamily="34" charset="0"/>
              </a:rPr>
              <a:t>There is no cure for autism spectrum disorder</a:t>
            </a:r>
          </a:p>
          <a:p>
            <a:pPr algn="l"/>
            <a:r>
              <a:rPr lang="en-GB" dirty="0">
                <a:solidFill>
                  <a:srgbClr val="444444"/>
                </a:solidFill>
                <a:latin typeface="Source Sans Pro" panose="020B0503030403020204" pitchFamily="34" charset="0"/>
              </a:rPr>
              <a:t>T</a:t>
            </a:r>
            <a:r>
              <a:rPr lang="en-GB" b="0" i="0" dirty="0">
                <a:solidFill>
                  <a:srgbClr val="444444"/>
                </a:solidFill>
                <a:effectLst/>
                <a:latin typeface="Source Sans Pro" panose="020B0503030403020204" pitchFamily="34" charset="0"/>
              </a:rPr>
              <a:t>here is no medication to treat it</a:t>
            </a:r>
          </a:p>
          <a:p>
            <a:pPr algn="l"/>
            <a:r>
              <a:rPr lang="en-GB" b="0" i="0" dirty="0">
                <a:solidFill>
                  <a:srgbClr val="444444"/>
                </a:solidFill>
                <a:effectLst/>
                <a:latin typeface="Source Sans Pro" panose="020B0503030403020204" pitchFamily="34" charset="0"/>
              </a:rPr>
              <a:t>But some medicines can help with related symptoms, depression, seizures, insomnia and concentration</a:t>
            </a:r>
          </a:p>
          <a:p>
            <a:pPr algn="l"/>
            <a:r>
              <a:rPr lang="en-GB" b="0" i="0" dirty="0">
                <a:solidFill>
                  <a:srgbClr val="444444"/>
                </a:solidFill>
                <a:effectLst/>
                <a:latin typeface="Source Sans Pro" panose="020B0503030403020204" pitchFamily="34" charset="0"/>
              </a:rPr>
              <a:t>Studies have shown that medication is most effective when it’s combined with behavioural therapies.</a:t>
            </a:r>
          </a:p>
          <a:p>
            <a:pPr algn="l"/>
            <a:r>
              <a:rPr lang="en-GB" b="0" i="0" dirty="0">
                <a:solidFill>
                  <a:srgbClr val="444444"/>
                </a:solidFill>
                <a:effectLst/>
                <a:latin typeface="Source Sans Pro" panose="020B0503030403020204" pitchFamily="34" charset="0"/>
              </a:rPr>
              <a:t>Risperidone is the only drug approved by the FDA for children with autism spectrum disorder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800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A2C65-D1E7-400A-829D-3AD9F4B17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54969-7D3D-47CC-A6D0-85332C4D7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through the information provided and identify alternate therapies for children and young people with autism.</a:t>
            </a:r>
          </a:p>
          <a:p>
            <a:endParaRPr lang="en-GB" dirty="0"/>
          </a:p>
          <a:p>
            <a:r>
              <a:rPr lang="en-GB" dirty="0"/>
              <a:t>Choose one therapy and discuss your findings in the session on 19</a:t>
            </a:r>
            <a:r>
              <a:rPr lang="en-GB" baseline="30000" dirty="0"/>
              <a:t>th</a:t>
            </a:r>
            <a:r>
              <a:rPr lang="en-GB" dirty="0"/>
              <a:t> March.</a:t>
            </a:r>
          </a:p>
        </p:txBody>
      </p:sp>
    </p:spTree>
    <p:extLst>
      <p:ext uri="{BB962C8B-B14F-4D97-AF65-F5344CB8AC3E}">
        <p14:creationId xmlns:p14="http://schemas.microsoft.com/office/powerpoint/2010/main" val="20926801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78</TotalTime>
  <Words>285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Garamond</vt:lpstr>
      <vt:lpstr>Source Sans Pro</vt:lpstr>
      <vt:lpstr>WeblySleek UI Normal</vt:lpstr>
      <vt:lpstr>Wingdings</vt:lpstr>
      <vt:lpstr>Organic</vt:lpstr>
      <vt:lpstr>Working therapeutically with children and young people</vt:lpstr>
      <vt:lpstr>Support for children with autism</vt:lpstr>
      <vt:lpstr>Therapies</vt:lpstr>
      <vt:lpstr>Alternative therapies</vt:lpstr>
      <vt:lpstr>Alternate therapies</vt:lpstr>
      <vt:lpstr>How does therapy work</vt:lpstr>
      <vt:lpstr>Therapies used for adverse events</vt:lpstr>
      <vt:lpstr>Drug therapy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Sarah Knight</cp:lastModifiedBy>
  <cp:revision>7</cp:revision>
  <dcterms:created xsi:type="dcterms:W3CDTF">2021-03-11T11:48:24Z</dcterms:created>
  <dcterms:modified xsi:type="dcterms:W3CDTF">2021-03-11T13:07:11Z</dcterms:modified>
</cp:coreProperties>
</file>