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handoutMasterIdLst>
    <p:handoutMasterId r:id="rId18"/>
  </p:handoutMasterIdLst>
  <p:sldIdLst>
    <p:sldId id="256" r:id="rId2"/>
    <p:sldId id="257" r:id="rId3"/>
    <p:sldId id="265" r:id="rId4"/>
    <p:sldId id="262" r:id="rId5"/>
    <p:sldId id="258" r:id="rId6"/>
    <p:sldId id="264" r:id="rId7"/>
    <p:sldId id="259" r:id="rId8"/>
    <p:sldId id="266" r:id="rId9"/>
    <p:sldId id="267" r:id="rId10"/>
    <p:sldId id="268" r:id="rId11"/>
    <p:sldId id="269" r:id="rId12"/>
    <p:sldId id="270" r:id="rId13"/>
    <p:sldId id="272" r:id="rId14"/>
    <p:sldId id="273"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12" autoAdjust="0"/>
    <p:restoredTop sz="94660"/>
  </p:normalViewPr>
  <p:slideViewPr>
    <p:cSldViewPr snapToGrid="0">
      <p:cViewPr varScale="1">
        <p:scale>
          <a:sx n="66" d="100"/>
          <a:sy n="66" d="100"/>
        </p:scale>
        <p:origin x="82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0CCD197-7493-4A36-A61C-FCC4A7431E9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DEA4781D-966C-4521-80AD-A6B0539EFED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8641BB9-E550-4F85-B49C-575FFE86A66B}" type="datetimeFigureOut">
              <a:rPr lang="en-GB" smtClean="0"/>
              <a:t>20/04/2020</a:t>
            </a:fld>
            <a:endParaRPr lang="en-GB"/>
          </a:p>
        </p:txBody>
      </p:sp>
      <p:sp>
        <p:nvSpPr>
          <p:cNvPr id="4" name="Footer Placeholder 3">
            <a:extLst>
              <a:ext uri="{FF2B5EF4-FFF2-40B4-BE49-F238E27FC236}">
                <a16:creationId xmlns:a16="http://schemas.microsoft.com/office/drawing/2014/main" id="{DDE43E69-4A73-4D12-AD98-446077C7C4B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031C5251-990F-42F5-B023-08A765E6DA5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4BA98E4-F372-41BB-8EAC-1D93BC5AE06B}" type="slidenum">
              <a:rPr lang="en-GB" smtClean="0"/>
              <a:t>‹#›</a:t>
            </a:fld>
            <a:endParaRPr lang="en-GB"/>
          </a:p>
        </p:txBody>
      </p:sp>
    </p:spTree>
    <p:extLst>
      <p:ext uri="{BB962C8B-B14F-4D97-AF65-F5344CB8AC3E}">
        <p14:creationId xmlns:p14="http://schemas.microsoft.com/office/powerpoint/2010/main" val="573431934"/>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40D80-BBA2-4264-917F-BC8886D58906}" type="datetimeFigureOut">
              <a:rPr lang="en-GB" smtClean="0"/>
              <a:t>20/04/2020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6C9E35-6593-4268-A662-37519C32966D}" type="slidenum">
              <a:rPr lang="en-GB" smtClean="0"/>
              <a:t>‹#›</a:t>
            </a:fld>
            <a:endParaRPr lang="en-GB"/>
          </a:p>
        </p:txBody>
      </p:sp>
    </p:spTree>
    <p:extLst>
      <p:ext uri="{BB962C8B-B14F-4D97-AF65-F5344CB8AC3E}">
        <p14:creationId xmlns:p14="http://schemas.microsoft.com/office/powerpoint/2010/main" val="907927905"/>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138900F2-D812-4D8F-B94F-49D4E9AD1F91}" type="datetime1">
              <a:rPr lang="en-GB" smtClean="0"/>
              <a:t>20/04/2020</a:t>
            </a:fld>
            <a:endParaRPr lang="en-GB"/>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r>
              <a:rPr lang="en-GB"/>
              <a:t>1703534</a:t>
            </a:r>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A34210E9-D95A-4E9C-8098-11915DB7149E}" type="slidenum">
              <a:rPr lang="en-GB" smtClean="0"/>
              <a:t>‹#›</a:t>
            </a:fld>
            <a:endParaRPr lang="en-GB"/>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527574609"/>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E9484C-84C4-4BC6-AF6B-6080CBCAF478}" type="datetime1">
              <a:rPr lang="en-GB" smtClean="0"/>
              <a:t>20/04/2020</a:t>
            </a:fld>
            <a:endParaRPr lang="en-GB"/>
          </a:p>
        </p:txBody>
      </p:sp>
      <p:sp>
        <p:nvSpPr>
          <p:cNvPr id="5" name="Footer Placeholder 4"/>
          <p:cNvSpPr>
            <a:spLocks noGrp="1"/>
          </p:cNvSpPr>
          <p:nvPr>
            <p:ph type="ftr" sz="quarter" idx="11"/>
          </p:nvPr>
        </p:nvSpPr>
        <p:spPr/>
        <p:txBody>
          <a:bodyPr/>
          <a:lstStyle/>
          <a:p>
            <a:r>
              <a:rPr lang="en-GB"/>
              <a:t>1703534</a:t>
            </a:r>
          </a:p>
        </p:txBody>
      </p:sp>
      <p:sp>
        <p:nvSpPr>
          <p:cNvPr id="6" name="Slide Number Placeholder 5"/>
          <p:cNvSpPr>
            <a:spLocks noGrp="1"/>
          </p:cNvSpPr>
          <p:nvPr>
            <p:ph type="sldNum" sz="quarter" idx="12"/>
          </p:nvPr>
        </p:nvSpPr>
        <p:spPr/>
        <p:txBody>
          <a:bodyPr/>
          <a:lstStyle/>
          <a:p>
            <a:fld id="{A34210E9-D95A-4E9C-8098-11915DB7149E}" type="slidenum">
              <a:rPr lang="en-GB" smtClean="0"/>
              <a:t>‹#›</a:t>
            </a:fld>
            <a:endParaRPr lang="en-GB"/>
          </a:p>
        </p:txBody>
      </p:sp>
    </p:spTree>
    <p:extLst>
      <p:ext uri="{BB962C8B-B14F-4D97-AF65-F5344CB8AC3E}">
        <p14:creationId xmlns:p14="http://schemas.microsoft.com/office/powerpoint/2010/main" val="25263732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9729589D-3629-4498-B3B1-4AA3440FCF91}" type="datetime1">
              <a:rPr lang="en-GB" smtClean="0"/>
              <a:t>20/04/2020</a:t>
            </a:fld>
            <a:endParaRPr lang="en-GB"/>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r>
              <a:rPr lang="en-GB"/>
              <a:t>1703534</a:t>
            </a:r>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A34210E9-D95A-4E9C-8098-11915DB7149E}" type="slidenum">
              <a:rPr lang="en-GB" smtClean="0"/>
              <a:t>‹#›</a:t>
            </a:fld>
            <a:endParaRPr lang="en-GB"/>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755653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2D807E9-BD46-4713-8830-4E7C22EB90D2}" type="datetime1">
              <a:rPr lang="en-GB" smtClean="0"/>
              <a:t>20/04/2020</a:t>
            </a:fld>
            <a:endParaRPr lang="en-GB"/>
          </a:p>
        </p:txBody>
      </p:sp>
      <p:sp>
        <p:nvSpPr>
          <p:cNvPr id="6" name="Footer Placeholder 5"/>
          <p:cNvSpPr>
            <a:spLocks noGrp="1"/>
          </p:cNvSpPr>
          <p:nvPr>
            <p:ph type="ftr" sz="quarter" idx="11"/>
          </p:nvPr>
        </p:nvSpPr>
        <p:spPr/>
        <p:txBody>
          <a:bodyPr/>
          <a:lstStyle/>
          <a:p>
            <a:r>
              <a:rPr lang="en-GB"/>
              <a:t>1703534</a:t>
            </a:r>
          </a:p>
        </p:txBody>
      </p:sp>
      <p:sp>
        <p:nvSpPr>
          <p:cNvPr id="7" name="Slide Number Placeholder 6"/>
          <p:cNvSpPr>
            <a:spLocks noGrp="1"/>
          </p:cNvSpPr>
          <p:nvPr>
            <p:ph type="sldNum" sz="quarter" idx="12"/>
          </p:nvPr>
        </p:nvSpPr>
        <p:spPr/>
        <p:txBody>
          <a:bodyPr/>
          <a:lstStyle/>
          <a:p>
            <a:fld id="{A34210E9-D95A-4E9C-8098-11915DB7149E}" type="slidenum">
              <a:rPr lang="en-GB" smtClean="0"/>
              <a:t>‹#›</a:t>
            </a:fld>
            <a:endParaRPr lang="en-GB"/>
          </a:p>
        </p:txBody>
      </p:sp>
    </p:spTree>
    <p:extLst>
      <p:ext uri="{BB962C8B-B14F-4D97-AF65-F5344CB8AC3E}">
        <p14:creationId xmlns:p14="http://schemas.microsoft.com/office/powerpoint/2010/main" val="18433829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29F91-798D-47B8-9AE2-6694D03B22C4}" type="datetime1">
              <a:rPr lang="en-GB" smtClean="0"/>
              <a:t>20/04/2020</a:t>
            </a:fld>
            <a:endParaRPr lang="en-GB"/>
          </a:p>
        </p:txBody>
      </p:sp>
      <p:sp>
        <p:nvSpPr>
          <p:cNvPr id="8" name="Footer Placeholder 7"/>
          <p:cNvSpPr>
            <a:spLocks noGrp="1"/>
          </p:cNvSpPr>
          <p:nvPr>
            <p:ph type="ftr" sz="quarter" idx="11"/>
          </p:nvPr>
        </p:nvSpPr>
        <p:spPr/>
        <p:txBody>
          <a:bodyPr/>
          <a:lstStyle/>
          <a:p>
            <a:r>
              <a:rPr lang="en-GB"/>
              <a:t>1703534</a:t>
            </a:r>
          </a:p>
        </p:txBody>
      </p:sp>
      <p:sp>
        <p:nvSpPr>
          <p:cNvPr id="9" name="Slide Number Placeholder 8"/>
          <p:cNvSpPr>
            <a:spLocks noGrp="1"/>
          </p:cNvSpPr>
          <p:nvPr>
            <p:ph type="sldNum" sz="quarter" idx="12"/>
          </p:nvPr>
        </p:nvSpPr>
        <p:spPr/>
        <p:txBody>
          <a:bodyPr/>
          <a:lstStyle/>
          <a:p>
            <a:fld id="{A34210E9-D95A-4E9C-8098-11915DB7149E}" type="slidenum">
              <a:rPr lang="en-GB" smtClean="0"/>
              <a:t>‹#›</a:t>
            </a:fld>
            <a:endParaRPr lang="en-GB"/>
          </a:p>
        </p:txBody>
      </p:sp>
    </p:spTree>
    <p:extLst>
      <p:ext uri="{BB962C8B-B14F-4D97-AF65-F5344CB8AC3E}">
        <p14:creationId xmlns:p14="http://schemas.microsoft.com/office/powerpoint/2010/main" val="2472567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37F44C-E991-48FC-A8E3-D4B0BEF491EB}" type="datetime1">
              <a:rPr lang="en-GB" smtClean="0"/>
              <a:t>20/04/2020</a:t>
            </a:fld>
            <a:endParaRPr lang="en-GB"/>
          </a:p>
        </p:txBody>
      </p:sp>
      <p:sp>
        <p:nvSpPr>
          <p:cNvPr id="4" name="Footer Placeholder 3"/>
          <p:cNvSpPr>
            <a:spLocks noGrp="1"/>
          </p:cNvSpPr>
          <p:nvPr>
            <p:ph type="ftr" sz="quarter" idx="11"/>
          </p:nvPr>
        </p:nvSpPr>
        <p:spPr/>
        <p:txBody>
          <a:bodyPr/>
          <a:lstStyle/>
          <a:p>
            <a:r>
              <a:rPr lang="en-GB"/>
              <a:t>1703534</a:t>
            </a:r>
          </a:p>
        </p:txBody>
      </p:sp>
      <p:sp>
        <p:nvSpPr>
          <p:cNvPr id="5" name="Slide Number Placeholder 4"/>
          <p:cNvSpPr>
            <a:spLocks noGrp="1"/>
          </p:cNvSpPr>
          <p:nvPr>
            <p:ph type="sldNum" sz="quarter" idx="12"/>
          </p:nvPr>
        </p:nvSpPr>
        <p:spPr/>
        <p:txBody>
          <a:bodyPr/>
          <a:lstStyle/>
          <a:p>
            <a:fld id="{A34210E9-D95A-4E9C-8098-11915DB7149E}" type="slidenum">
              <a:rPr lang="en-GB" smtClean="0"/>
              <a:t>‹#›</a:t>
            </a:fld>
            <a:endParaRPr lang="en-GB"/>
          </a:p>
        </p:txBody>
      </p:sp>
    </p:spTree>
    <p:extLst>
      <p:ext uri="{BB962C8B-B14F-4D97-AF65-F5344CB8AC3E}">
        <p14:creationId xmlns:p14="http://schemas.microsoft.com/office/powerpoint/2010/main" val="35995055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C4EEE87B-6268-44C4-A538-8659C44BD4DD}" type="datetime1">
              <a:rPr lang="en-GB" smtClean="0"/>
              <a:t>20/04/2020</a:t>
            </a:fld>
            <a:endParaRPr lang="en-GB"/>
          </a:p>
        </p:txBody>
      </p:sp>
      <p:sp>
        <p:nvSpPr>
          <p:cNvPr id="3" name="Footer Placeholder 2"/>
          <p:cNvSpPr>
            <a:spLocks noGrp="1"/>
          </p:cNvSpPr>
          <p:nvPr>
            <p:ph type="ftr" sz="quarter" idx="11"/>
          </p:nvPr>
        </p:nvSpPr>
        <p:spPr/>
        <p:txBody>
          <a:bodyPr/>
          <a:lstStyle/>
          <a:p>
            <a:r>
              <a:rPr lang="en-GB"/>
              <a:t>1703534</a:t>
            </a:r>
          </a:p>
        </p:txBody>
      </p:sp>
      <p:sp>
        <p:nvSpPr>
          <p:cNvPr id="4" name="Slide Number Placeholder 3"/>
          <p:cNvSpPr>
            <a:spLocks noGrp="1"/>
          </p:cNvSpPr>
          <p:nvPr>
            <p:ph type="sldNum" sz="quarter" idx="12"/>
          </p:nvPr>
        </p:nvSpPr>
        <p:spPr/>
        <p:txBody>
          <a:bodyPr/>
          <a:lstStyle/>
          <a:p>
            <a:fld id="{A34210E9-D95A-4E9C-8098-11915DB7149E}" type="slidenum">
              <a:rPr lang="en-GB" smtClean="0"/>
              <a:t>‹#›</a:t>
            </a:fld>
            <a:endParaRPr lang="en-GB"/>
          </a:p>
        </p:txBody>
      </p:sp>
    </p:spTree>
    <p:extLst>
      <p:ext uri="{BB962C8B-B14F-4D97-AF65-F5344CB8AC3E}">
        <p14:creationId xmlns:p14="http://schemas.microsoft.com/office/powerpoint/2010/main" val="2918368171"/>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398990B7-F8E3-4AE1-B791-3AE243D208FC}" type="datetime1">
              <a:rPr lang="en-GB" smtClean="0"/>
              <a:t>20/04/2020</a:t>
            </a:fld>
            <a:endParaRPr lang="en-GB"/>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r>
              <a:rPr lang="en-GB"/>
              <a:t>1703534</a:t>
            </a:r>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A34210E9-D95A-4E9C-8098-11915DB7149E}" type="slidenum">
              <a:rPr lang="en-GB" smtClean="0"/>
              <a:t>‹#›</a:t>
            </a:fld>
            <a:endParaRPr lang="en-GB"/>
          </a:p>
        </p:txBody>
      </p:sp>
    </p:spTree>
    <p:extLst>
      <p:ext uri="{BB962C8B-B14F-4D97-AF65-F5344CB8AC3E}">
        <p14:creationId xmlns:p14="http://schemas.microsoft.com/office/powerpoint/2010/main" val="2415041642"/>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7D44FF25-B46F-4D69-8CBD-D23AF1CE9B1F}" type="datetime1">
              <a:rPr lang="en-GB" smtClean="0"/>
              <a:t>20/04/2020</a:t>
            </a:fld>
            <a:endParaRPr lang="en-GB"/>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r>
              <a:rPr lang="en-GB"/>
              <a:t>1703534</a:t>
            </a:r>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A34210E9-D95A-4E9C-8098-11915DB7149E}" type="slidenum">
              <a:rPr lang="en-GB" smtClean="0"/>
              <a:t>‹#›</a:t>
            </a:fld>
            <a:endParaRPr lang="en-GB"/>
          </a:p>
        </p:txBody>
      </p:sp>
    </p:spTree>
    <p:extLst>
      <p:ext uri="{BB962C8B-B14F-4D97-AF65-F5344CB8AC3E}">
        <p14:creationId xmlns:p14="http://schemas.microsoft.com/office/powerpoint/2010/main" val="2110162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175C50-0A6C-4A04-846C-7131AF90A1B2}" type="datetime1">
              <a:rPr lang="en-GB" smtClean="0"/>
              <a:t>20/04/2020</a:t>
            </a:fld>
            <a:endParaRPr lang="en-GB"/>
          </a:p>
        </p:txBody>
      </p:sp>
      <p:sp>
        <p:nvSpPr>
          <p:cNvPr id="5" name="Footer Placeholder 4"/>
          <p:cNvSpPr>
            <a:spLocks noGrp="1"/>
          </p:cNvSpPr>
          <p:nvPr>
            <p:ph type="ftr" sz="quarter" idx="11"/>
          </p:nvPr>
        </p:nvSpPr>
        <p:spPr/>
        <p:txBody>
          <a:bodyPr/>
          <a:lstStyle/>
          <a:p>
            <a:r>
              <a:rPr lang="en-GB"/>
              <a:t>1703534</a:t>
            </a:r>
          </a:p>
        </p:txBody>
      </p:sp>
      <p:sp>
        <p:nvSpPr>
          <p:cNvPr id="6" name="Slide Number Placeholder 5"/>
          <p:cNvSpPr>
            <a:spLocks noGrp="1"/>
          </p:cNvSpPr>
          <p:nvPr>
            <p:ph type="sldNum" sz="quarter" idx="12"/>
          </p:nvPr>
        </p:nvSpPr>
        <p:spPr/>
        <p:txBody>
          <a:bodyPr/>
          <a:lstStyle/>
          <a:p>
            <a:fld id="{A34210E9-D95A-4E9C-8098-11915DB7149E}" type="slidenum">
              <a:rPr lang="en-GB" smtClean="0"/>
              <a:t>‹#›</a:t>
            </a:fld>
            <a:endParaRPr lang="en-GB"/>
          </a:p>
        </p:txBody>
      </p:sp>
    </p:spTree>
    <p:extLst>
      <p:ext uri="{BB962C8B-B14F-4D97-AF65-F5344CB8AC3E}">
        <p14:creationId xmlns:p14="http://schemas.microsoft.com/office/powerpoint/2010/main" val="21074712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AA642D0-1827-4483-A6DF-D5F794BE1B7D}" type="datetime1">
              <a:rPr lang="en-GB" smtClean="0"/>
              <a:t>20/04/2020</a:t>
            </a:fld>
            <a:endParaRPr lang="en-GB"/>
          </a:p>
        </p:txBody>
      </p:sp>
      <p:sp>
        <p:nvSpPr>
          <p:cNvPr id="5" name="Footer Placeholder 4"/>
          <p:cNvSpPr>
            <a:spLocks noGrp="1"/>
          </p:cNvSpPr>
          <p:nvPr>
            <p:ph type="ftr" sz="quarter" idx="11"/>
          </p:nvPr>
        </p:nvSpPr>
        <p:spPr>
          <a:xfrm>
            <a:off x="2933699" y="6296615"/>
            <a:ext cx="5959577" cy="365125"/>
          </a:xfrm>
        </p:spPr>
        <p:txBody>
          <a:bodyPr/>
          <a:lstStyle/>
          <a:p>
            <a:r>
              <a:rPr lang="en-GB"/>
              <a:t>1703534</a:t>
            </a:r>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A34210E9-D95A-4E9C-8098-11915DB7149E}" type="slidenum">
              <a:rPr lang="en-GB" smtClean="0"/>
              <a:t>‹#›</a:t>
            </a:fld>
            <a:endParaRPr lang="en-GB"/>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4407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44A1F83F-6BD9-453E-961B-7C02AA5B4C26}" type="datetime1">
              <a:rPr lang="en-GB" smtClean="0"/>
              <a:t>20/04/2020</a:t>
            </a:fld>
            <a:endParaRPr lang="en-GB"/>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r>
              <a:rPr lang="en-GB"/>
              <a:t>1703534</a:t>
            </a:r>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A34210E9-D95A-4E9C-8098-11915DB7149E}" type="slidenum">
              <a:rPr lang="en-GB" smtClean="0"/>
              <a:t>‹#›</a:t>
            </a:fld>
            <a:endParaRPr lang="en-GB"/>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92706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blog.vantagecircle.com/teamwork-quotes/" TargetMode="External"/><Relationship Id="rId2" Type="http://schemas.openxmlformats.org/officeDocument/2006/relationships/hyperlink" Target="https://childhood101.com/20-super-sensory-play-ideas/"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www.bapt.info/play-therapy/ethical-basis-good-practice-play-therapy/" TargetMode="External"/><Relationship Id="rId2" Type="http://schemas.openxmlformats.org/officeDocument/2006/relationships/hyperlink" Target="https://www.gbscorporate.com/blog/corporate-problem-solving-skills-can-advance-your-career" TargetMode="External"/><Relationship Id="rId1" Type="http://schemas.openxmlformats.org/officeDocument/2006/relationships/slideLayout" Target="../slideLayouts/slideLayout7.xml"/><Relationship Id="rId6" Type="http://schemas.openxmlformats.org/officeDocument/2006/relationships/hyperlink" Target="https://ahmaddiauddin.wordpress.com/2015/07/28/10/" TargetMode="External"/><Relationship Id="rId5" Type="http://schemas.openxmlformats.org/officeDocument/2006/relationships/hyperlink" Target="https://shipinsight.com/articles/inmarsat-launches-field-guide-to-ict-best-practice-at-sea" TargetMode="External"/><Relationship Id="rId4" Type="http://schemas.openxmlformats.org/officeDocument/2006/relationships/hyperlink" Target="https://www.educba.com/build-professional-relationships/"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alecreedacademy.co.uk/news/?pid=38&amp;nid=9&amp;storyid=1237" TargetMode="External"/><Relationship Id="rId2" Type="http://schemas.openxmlformats.org/officeDocument/2006/relationships/hyperlink" Target="https://www.prbx.com/sustainability/prbx-code-of-conduct-1300x800/" TargetMode="External"/><Relationship Id="rId1" Type="http://schemas.openxmlformats.org/officeDocument/2006/relationships/slideLayout" Target="../slideLayouts/slideLayout7.xml"/><Relationship Id="rId5" Type="http://schemas.openxmlformats.org/officeDocument/2006/relationships/hyperlink" Target="https://www.thebalancecareers.com/communication-skills-list-2063779" TargetMode="External"/><Relationship Id="rId4" Type="http://schemas.openxmlformats.org/officeDocument/2006/relationships/hyperlink" Target="https://skillsology.com/wc/transferable-skills-the-key-to-career-progression/"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85F5905-D2A7-4067-AC30-E9906760055F}"/>
              </a:ext>
            </a:extLst>
          </p:cNvPr>
          <p:cNvSpPr/>
          <p:nvPr/>
        </p:nvSpPr>
        <p:spPr>
          <a:xfrm>
            <a:off x="529771" y="1905506"/>
            <a:ext cx="5733143" cy="3046988"/>
          </a:xfrm>
          <a:prstGeom prst="rect">
            <a:avLst/>
          </a:prstGeom>
          <a:noFill/>
        </p:spPr>
        <p:txBody>
          <a:bodyPr wrap="square" lIns="91440" tIns="45720" rIns="91440" bIns="45720">
            <a:spAutoFit/>
          </a:bodyPr>
          <a:lstStyle/>
          <a:p>
            <a:pPr algn="ctr"/>
            <a:r>
              <a:rPr lang="en-GB" sz="96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rial" panose="020B0604020202020204" pitchFamily="34" charset="0"/>
                <a:cs typeface="Arial" panose="020B0604020202020204" pitchFamily="34" charset="0"/>
              </a:rPr>
              <a:t>Play </a:t>
            </a:r>
          </a:p>
          <a:p>
            <a:pPr algn="ctr"/>
            <a:r>
              <a:rPr lang="en-GB" sz="96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rial" panose="020B0604020202020204" pitchFamily="34" charset="0"/>
                <a:cs typeface="Arial" panose="020B0604020202020204" pitchFamily="34" charset="0"/>
              </a:rPr>
              <a:t>Therapist </a:t>
            </a:r>
            <a:endParaRPr lang="en-GB" sz="96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7" name="TextBox 6">
            <a:extLst>
              <a:ext uri="{FF2B5EF4-FFF2-40B4-BE49-F238E27FC236}">
                <a16:creationId xmlns:a16="http://schemas.microsoft.com/office/drawing/2014/main" id="{AFDBE776-FCB5-41AB-BA64-CC2A803B927B}"/>
              </a:ext>
            </a:extLst>
          </p:cNvPr>
          <p:cNvSpPr txBox="1"/>
          <p:nvPr/>
        </p:nvSpPr>
        <p:spPr>
          <a:xfrm>
            <a:off x="7692571" y="3429000"/>
            <a:ext cx="4136571" cy="1323439"/>
          </a:xfrm>
          <a:prstGeom prst="rect">
            <a:avLst/>
          </a:prstGeom>
          <a:noFill/>
        </p:spPr>
        <p:txBody>
          <a:bodyPr wrap="square" rtlCol="0">
            <a:spAutoFit/>
          </a:bodyPr>
          <a:lstStyle/>
          <a:p>
            <a:r>
              <a:rPr lang="en-GB" sz="4000" b="1" dirty="0">
                <a:solidFill>
                  <a:schemeClr val="bg1">
                    <a:lumMod val="95000"/>
                  </a:schemeClr>
                </a:solidFill>
                <a:latin typeface="Arial" panose="020B0604020202020204" pitchFamily="34" charset="0"/>
                <a:cs typeface="Arial" panose="020B0604020202020204" pitchFamily="34" charset="0"/>
              </a:rPr>
              <a:t>Anika Yasmin</a:t>
            </a:r>
          </a:p>
          <a:p>
            <a:r>
              <a:rPr lang="en-GB" sz="4000" b="1" dirty="0">
                <a:solidFill>
                  <a:schemeClr val="bg1">
                    <a:lumMod val="95000"/>
                  </a:schemeClr>
                </a:solidFill>
                <a:latin typeface="Arial" panose="020B0604020202020204" pitchFamily="34" charset="0"/>
                <a:cs typeface="Arial" panose="020B0604020202020204" pitchFamily="34" charset="0"/>
              </a:rPr>
              <a:t>1703534</a:t>
            </a:r>
          </a:p>
        </p:txBody>
      </p:sp>
      <p:sp>
        <p:nvSpPr>
          <p:cNvPr id="9" name="Footer Placeholder 8">
            <a:extLst>
              <a:ext uri="{FF2B5EF4-FFF2-40B4-BE49-F238E27FC236}">
                <a16:creationId xmlns:a16="http://schemas.microsoft.com/office/drawing/2014/main" id="{1D724AD2-3784-4AB5-A383-E49CEBB2924B}"/>
              </a:ext>
            </a:extLst>
          </p:cNvPr>
          <p:cNvSpPr>
            <a:spLocks noGrp="1"/>
          </p:cNvSpPr>
          <p:nvPr>
            <p:ph type="ftr" sz="quarter" idx="11"/>
          </p:nvPr>
        </p:nvSpPr>
        <p:spPr>
          <a:xfrm>
            <a:off x="0" y="6492874"/>
            <a:ext cx="798286" cy="365125"/>
          </a:xfrm>
        </p:spPr>
        <p:txBody>
          <a:bodyPr/>
          <a:lstStyle/>
          <a:p>
            <a:r>
              <a:rPr lang="en-GB" dirty="0"/>
              <a:t>1703534</a:t>
            </a:r>
          </a:p>
        </p:txBody>
      </p:sp>
      <p:sp>
        <p:nvSpPr>
          <p:cNvPr id="10" name="Slide Number Placeholder 9">
            <a:extLst>
              <a:ext uri="{FF2B5EF4-FFF2-40B4-BE49-F238E27FC236}">
                <a16:creationId xmlns:a16="http://schemas.microsoft.com/office/drawing/2014/main" id="{0A9E8AF4-E071-4C39-8A06-3D3B2B5DB271}"/>
              </a:ext>
            </a:extLst>
          </p:cNvPr>
          <p:cNvSpPr>
            <a:spLocks noGrp="1"/>
          </p:cNvSpPr>
          <p:nvPr>
            <p:ph type="sldNum" sz="quarter" idx="12"/>
          </p:nvPr>
        </p:nvSpPr>
        <p:spPr>
          <a:xfrm>
            <a:off x="9436622" y="6492875"/>
            <a:ext cx="2755378" cy="365125"/>
          </a:xfrm>
        </p:spPr>
        <p:txBody>
          <a:bodyPr/>
          <a:lstStyle/>
          <a:p>
            <a:fld id="{A34210E9-D95A-4E9C-8098-11915DB7149E}" type="slidenum">
              <a:rPr lang="en-GB" smtClean="0"/>
              <a:t>1</a:t>
            </a:fld>
            <a:endParaRPr lang="en-GB"/>
          </a:p>
        </p:txBody>
      </p:sp>
    </p:spTree>
    <p:extLst>
      <p:ext uri="{BB962C8B-B14F-4D97-AF65-F5344CB8AC3E}">
        <p14:creationId xmlns:p14="http://schemas.microsoft.com/office/powerpoint/2010/main" val="2896022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617F1AE3-D1CD-4293-A27B-EE22DE3D5568}"/>
              </a:ext>
            </a:extLst>
          </p:cNvPr>
          <p:cNvSpPr>
            <a:spLocks noGrp="1"/>
          </p:cNvSpPr>
          <p:nvPr>
            <p:ph type="ftr" sz="quarter" idx="11"/>
          </p:nvPr>
        </p:nvSpPr>
        <p:spPr>
          <a:xfrm>
            <a:off x="0" y="6492875"/>
            <a:ext cx="5667375" cy="365125"/>
          </a:xfrm>
        </p:spPr>
        <p:txBody>
          <a:bodyPr/>
          <a:lstStyle/>
          <a:p>
            <a:r>
              <a:rPr lang="en-GB"/>
              <a:t>1703534</a:t>
            </a:r>
          </a:p>
        </p:txBody>
      </p:sp>
      <p:sp>
        <p:nvSpPr>
          <p:cNvPr id="3" name="Slide Number Placeholder 2">
            <a:extLst>
              <a:ext uri="{FF2B5EF4-FFF2-40B4-BE49-F238E27FC236}">
                <a16:creationId xmlns:a16="http://schemas.microsoft.com/office/drawing/2014/main" id="{6D79061E-1E8F-4FA6-A930-E7900E522DB5}"/>
              </a:ext>
            </a:extLst>
          </p:cNvPr>
          <p:cNvSpPr>
            <a:spLocks noGrp="1"/>
          </p:cNvSpPr>
          <p:nvPr>
            <p:ph type="sldNum" sz="quarter" idx="12"/>
          </p:nvPr>
        </p:nvSpPr>
        <p:spPr>
          <a:xfrm>
            <a:off x="0" y="0"/>
            <a:ext cx="583061" cy="604269"/>
          </a:xfrm>
        </p:spPr>
        <p:txBody>
          <a:bodyPr/>
          <a:lstStyle/>
          <a:p>
            <a:fld id="{A34210E9-D95A-4E9C-8098-11915DB7149E}" type="slidenum">
              <a:rPr lang="en-GB" smtClean="0"/>
              <a:t>2</a:t>
            </a:fld>
            <a:endParaRPr lang="en-GB" dirty="0"/>
          </a:p>
        </p:txBody>
      </p:sp>
      <p:sp>
        <p:nvSpPr>
          <p:cNvPr id="5" name="Rectangle 4">
            <a:extLst>
              <a:ext uri="{FF2B5EF4-FFF2-40B4-BE49-F238E27FC236}">
                <a16:creationId xmlns:a16="http://schemas.microsoft.com/office/drawing/2014/main" id="{D43C0FD6-2989-4568-9E23-947024091D3F}"/>
              </a:ext>
            </a:extLst>
          </p:cNvPr>
          <p:cNvSpPr/>
          <p:nvPr/>
        </p:nvSpPr>
        <p:spPr>
          <a:xfrm>
            <a:off x="725714" y="190533"/>
            <a:ext cx="6908800" cy="707886"/>
          </a:xfrm>
          <a:prstGeom prst="rect">
            <a:avLst/>
          </a:prstGeom>
          <a:noFill/>
        </p:spPr>
        <p:txBody>
          <a:bodyPr wrap="square" lIns="91440" tIns="45720" rIns="91440" bIns="45720">
            <a:spAutoFit/>
          </a:bodyPr>
          <a:lstStyle/>
          <a:p>
            <a:pPr algn="ctr"/>
            <a:r>
              <a:rPr lang="en-US" sz="40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rial" panose="020B0604020202020204" pitchFamily="34" charset="0"/>
                <a:cs typeface="Arial" panose="020B0604020202020204" pitchFamily="34" charset="0"/>
              </a:rPr>
              <a:t>P</a:t>
            </a:r>
            <a:r>
              <a:rPr lang="en-US" sz="40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rial" panose="020B0604020202020204" pitchFamily="34" charset="0"/>
                <a:cs typeface="Arial" panose="020B0604020202020204" pitchFamily="34" charset="0"/>
              </a:rPr>
              <a:t>lay Therapist Background  </a:t>
            </a:r>
            <a:endParaRPr lang="en-GB" sz="40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A0EAA48-6D07-4B3D-B360-7F73E03C4086}"/>
              </a:ext>
            </a:extLst>
          </p:cNvPr>
          <p:cNvSpPr txBox="1"/>
          <p:nvPr/>
        </p:nvSpPr>
        <p:spPr>
          <a:xfrm>
            <a:off x="0" y="887015"/>
            <a:ext cx="9985829" cy="535531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A play therapist uses play to communicate with children to understand their needs, including emotions, behaviours, and mental health.   </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Piaget (1962), was a psychologist for child development. His theory for play was that an individual must understand and acknowledge the two concepts: assimilation and accommodation.  </a:t>
            </a:r>
          </a:p>
          <a:p>
            <a:pPr algn="ctr"/>
            <a:r>
              <a:rPr lang="en-GB" dirty="0">
                <a:latin typeface="Arial" panose="020B0604020202020204" pitchFamily="34" charset="0"/>
                <a:cs typeface="Arial" panose="020B0604020202020204" pitchFamily="34" charset="0"/>
              </a:rPr>
              <a:t>Assimilation- A new idea from the real world and fitting it into a child's way of thinking in play therapy the child controls the world by making everything outside the playroom fit into the way of thinking in the playroom. </a:t>
            </a:r>
          </a:p>
          <a:p>
            <a:pPr algn="ctr"/>
            <a:r>
              <a:rPr lang="en-GB" dirty="0">
                <a:latin typeface="Arial" panose="020B0604020202020204" pitchFamily="34" charset="0"/>
                <a:cs typeface="Arial" panose="020B0604020202020204" pitchFamily="34" charset="0"/>
              </a:rPr>
              <a:t>Accommodation- A child’s way of thinking, based on a new idea in the environment. This occurs in play therapy when the child changes structure that can be practiced in the playroom and then initiated into the real world. This happens when the child has experienced empathy, safety and mystery from the therapist. </a:t>
            </a:r>
          </a:p>
          <a:p>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solidFill>
                  <a:srgbClr val="002060"/>
                </a:solidFill>
                <a:latin typeface="Arial" panose="020B0604020202020204" pitchFamily="34" charset="0"/>
                <a:cs typeface="Arial" panose="020B0604020202020204" pitchFamily="34" charset="0"/>
              </a:rPr>
              <a:t>(Ray, D, 2012)</a:t>
            </a:r>
          </a:p>
          <a:p>
            <a:endParaRPr lang="en-GB" dirty="0">
              <a:latin typeface="Arial" panose="020B0604020202020204" pitchFamily="34" charset="0"/>
              <a:cs typeface="Arial" panose="020B0604020202020204" pitchFamily="34" charset="0"/>
            </a:endParaRPr>
          </a:p>
        </p:txBody>
      </p:sp>
      <p:graphicFrame>
        <p:nvGraphicFramePr>
          <p:cNvPr id="8" name="Table 8">
            <a:extLst>
              <a:ext uri="{FF2B5EF4-FFF2-40B4-BE49-F238E27FC236}">
                <a16:creationId xmlns:a16="http://schemas.microsoft.com/office/drawing/2014/main" id="{9DF79EA0-0EAE-4F06-83D4-AF0B82C9E3F7}"/>
              </a:ext>
            </a:extLst>
          </p:cNvPr>
          <p:cNvGraphicFramePr>
            <a:graphicFrameLocks noGrp="1"/>
          </p:cNvGraphicFramePr>
          <p:nvPr>
            <p:extLst>
              <p:ext uri="{D42A27DB-BD31-4B8C-83A1-F6EECF244321}">
                <p14:modId xmlns:p14="http://schemas.microsoft.com/office/powerpoint/2010/main" val="3883606379"/>
              </p:ext>
            </p:extLst>
          </p:nvPr>
        </p:nvGraphicFramePr>
        <p:xfrm>
          <a:off x="9202057" y="4199845"/>
          <a:ext cx="2989943" cy="2651760"/>
        </p:xfrm>
        <a:graphic>
          <a:graphicData uri="http://schemas.openxmlformats.org/drawingml/2006/table">
            <a:tbl>
              <a:tblPr firstRow="1" bandRow="1">
                <a:tableStyleId>{08FB837D-C827-4EFA-A057-4D05807E0F7C}</a:tableStyleId>
              </a:tblPr>
              <a:tblGrid>
                <a:gridCol w="2989943">
                  <a:extLst>
                    <a:ext uri="{9D8B030D-6E8A-4147-A177-3AD203B41FA5}">
                      <a16:colId xmlns:a16="http://schemas.microsoft.com/office/drawing/2014/main" val="3126615411"/>
                    </a:ext>
                  </a:extLst>
                </a:gridCol>
              </a:tblGrid>
              <a:tr h="343338">
                <a:tc>
                  <a:txBody>
                    <a:bodyPr/>
                    <a:lstStyle/>
                    <a:p>
                      <a:r>
                        <a:rPr lang="en-GB" dirty="0"/>
                        <a:t>SKILLS</a:t>
                      </a:r>
                    </a:p>
                  </a:txBody>
                  <a:tcPr/>
                </a:tc>
                <a:extLst>
                  <a:ext uri="{0D108BD9-81ED-4DB2-BD59-A6C34878D82A}">
                    <a16:rowId xmlns:a16="http://schemas.microsoft.com/office/drawing/2014/main" val="786413113"/>
                  </a:ext>
                </a:extLst>
              </a:tr>
              <a:tr h="2145862">
                <a:tc>
                  <a:txBody>
                    <a:bodyPr/>
                    <a:lstStyle/>
                    <a:p>
                      <a:r>
                        <a:rPr lang="en-GB" dirty="0"/>
                        <a:t>Empathic understanding </a:t>
                      </a:r>
                    </a:p>
                    <a:p>
                      <a:r>
                        <a:rPr lang="en-GB" dirty="0"/>
                        <a:t>Unconditional positive regard</a:t>
                      </a:r>
                    </a:p>
                    <a:p>
                      <a:r>
                        <a:rPr lang="en-GB" dirty="0"/>
                        <a:t>Congruence</a:t>
                      </a:r>
                    </a:p>
                    <a:p>
                      <a:r>
                        <a:rPr lang="en-GB" dirty="0"/>
                        <a:t>Knowledge </a:t>
                      </a:r>
                    </a:p>
                    <a:p>
                      <a:r>
                        <a:rPr lang="en-GB" dirty="0"/>
                        <a:t>Silence</a:t>
                      </a:r>
                    </a:p>
                    <a:p>
                      <a:r>
                        <a:rPr lang="en-GB" dirty="0"/>
                        <a:t>Focus and mindfulness</a:t>
                      </a:r>
                    </a:p>
                    <a:p>
                      <a:r>
                        <a:rPr lang="en-GB" dirty="0"/>
                        <a:t>Organization  </a:t>
                      </a:r>
                    </a:p>
                    <a:p>
                      <a:r>
                        <a:rPr lang="en-GB" dirty="0"/>
                        <a:t>Conceptualization </a:t>
                      </a:r>
                    </a:p>
                  </a:txBody>
                  <a:tcPr/>
                </a:tc>
                <a:extLst>
                  <a:ext uri="{0D108BD9-81ED-4DB2-BD59-A6C34878D82A}">
                    <a16:rowId xmlns:a16="http://schemas.microsoft.com/office/drawing/2014/main" val="3980368362"/>
                  </a:ext>
                </a:extLst>
              </a:tr>
            </a:tbl>
          </a:graphicData>
        </a:graphic>
      </p:graphicFrame>
    </p:spTree>
    <p:extLst>
      <p:ext uri="{BB962C8B-B14F-4D97-AF65-F5344CB8AC3E}">
        <p14:creationId xmlns:p14="http://schemas.microsoft.com/office/powerpoint/2010/main" val="3077127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31D4EF69-7B49-410D-AE3B-7E27AB823536}"/>
              </a:ext>
            </a:extLst>
          </p:cNvPr>
          <p:cNvSpPr>
            <a:spLocks noGrp="1"/>
          </p:cNvSpPr>
          <p:nvPr>
            <p:ph type="ftr" sz="quarter" idx="11"/>
          </p:nvPr>
        </p:nvSpPr>
        <p:spPr>
          <a:xfrm>
            <a:off x="269759" y="6376761"/>
            <a:ext cx="840015" cy="365125"/>
          </a:xfrm>
        </p:spPr>
        <p:txBody>
          <a:bodyPr/>
          <a:lstStyle/>
          <a:p>
            <a:r>
              <a:rPr lang="en-GB"/>
              <a:t>1703534</a:t>
            </a:r>
          </a:p>
        </p:txBody>
      </p:sp>
      <p:sp>
        <p:nvSpPr>
          <p:cNvPr id="3" name="Slide Number Placeholder 2">
            <a:extLst>
              <a:ext uri="{FF2B5EF4-FFF2-40B4-BE49-F238E27FC236}">
                <a16:creationId xmlns:a16="http://schemas.microsoft.com/office/drawing/2014/main" id="{D54FFE4F-41AC-423E-A97B-7B4490A13AA5}"/>
              </a:ext>
            </a:extLst>
          </p:cNvPr>
          <p:cNvSpPr>
            <a:spLocks noGrp="1"/>
          </p:cNvSpPr>
          <p:nvPr>
            <p:ph type="sldNum" sz="quarter" idx="12"/>
          </p:nvPr>
        </p:nvSpPr>
        <p:spPr>
          <a:xfrm>
            <a:off x="0" y="116114"/>
            <a:ext cx="539518" cy="604269"/>
          </a:xfrm>
        </p:spPr>
        <p:txBody>
          <a:bodyPr/>
          <a:lstStyle/>
          <a:p>
            <a:fld id="{A34210E9-D95A-4E9C-8098-11915DB7149E}" type="slidenum">
              <a:rPr lang="en-GB" smtClean="0"/>
              <a:t>3</a:t>
            </a:fld>
            <a:endParaRPr lang="en-GB" dirty="0"/>
          </a:p>
        </p:txBody>
      </p:sp>
      <p:sp>
        <p:nvSpPr>
          <p:cNvPr id="4" name="Rectangle 3">
            <a:extLst>
              <a:ext uri="{FF2B5EF4-FFF2-40B4-BE49-F238E27FC236}">
                <a16:creationId xmlns:a16="http://schemas.microsoft.com/office/drawing/2014/main" id="{28D013FA-1A69-4374-8206-C549B2DAB3CA}"/>
              </a:ext>
            </a:extLst>
          </p:cNvPr>
          <p:cNvSpPr/>
          <p:nvPr/>
        </p:nvSpPr>
        <p:spPr>
          <a:xfrm>
            <a:off x="436659" y="116114"/>
            <a:ext cx="8164415" cy="707886"/>
          </a:xfrm>
          <a:prstGeom prst="rect">
            <a:avLst/>
          </a:prstGeom>
          <a:noFill/>
        </p:spPr>
        <p:txBody>
          <a:bodyPr wrap="none" lIns="91440" tIns="45720" rIns="91440" bIns="45720">
            <a:spAutoFit/>
          </a:bodyPr>
          <a:lstStyle/>
          <a:p>
            <a:pPr algn="ctr"/>
            <a:r>
              <a:rPr lang="en-US" sz="40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rial" panose="020B0604020202020204" pitchFamily="34" charset="0"/>
                <a:cs typeface="Arial" panose="020B0604020202020204" pitchFamily="34" charset="0"/>
              </a:rPr>
              <a:t>Why I want to be play therapist? </a:t>
            </a:r>
          </a:p>
        </p:txBody>
      </p:sp>
      <p:sp>
        <p:nvSpPr>
          <p:cNvPr id="5" name="TextBox 4">
            <a:extLst>
              <a:ext uri="{FF2B5EF4-FFF2-40B4-BE49-F238E27FC236}">
                <a16:creationId xmlns:a16="http://schemas.microsoft.com/office/drawing/2014/main" id="{D3DEB842-3B8C-4DCE-8862-71BCEE3DB092}"/>
              </a:ext>
            </a:extLst>
          </p:cNvPr>
          <p:cNvSpPr txBox="1"/>
          <p:nvPr/>
        </p:nvSpPr>
        <p:spPr>
          <a:xfrm>
            <a:off x="5537200" y="2888343"/>
            <a:ext cx="914400" cy="914400"/>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3348AA1B-864C-4077-9069-2CBD8AC2643E}"/>
              </a:ext>
            </a:extLst>
          </p:cNvPr>
          <p:cNvSpPr txBox="1"/>
          <p:nvPr/>
        </p:nvSpPr>
        <p:spPr>
          <a:xfrm>
            <a:off x="1959429" y="934899"/>
            <a:ext cx="9898743" cy="4702629"/>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DE647900-9D8C-4B1E-AFBF-393A2464018B}"/>
              </a:ext>
            </a:extLst>
          </p:cNvPr>
          <p:cNvSpPr txBox="1"/>
          <p:nvPr/>
        </p:nvSpPr>
        <p:spPr>
          <a:xfrm>
            <a:off x="2293258" y="1077685"/>
            <a:ext cx="9564914" cy="286232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The reason why I want to be a play therapist mainly because it fascinates me how individuals communicate with one another through play. I have also gained many skills and experiences from my workplace and from my modules during university. I have learnt how to communicate with individuals through play and understand their needs, feelings and wants. I have gained experience in ‘sensory play’ which allows the individual to sense all five senses; touch, smell, taste, hearing and sight it also allows the individual to develop their fine, gross motor and language development. It really intrigues me how the therapy allows individuals to deal with their mental health. The module ‘counselling support and advocacy skills’ has given me the understanding of the importance of counselling skills and how to transfer skills as a play therapist. </a:t>
            </a:r>
          </a:p>
        </p:txBody>
      </p:sp>
      <p:pic>
        <p:nvPicPr>
          <p:cNvPr id="1026" name="Picture 2" descr="20+ Super Sensory Play Ideas">
            <a:extLst>
              <a:ext uri="{FF2B5EF4-FFF2-40B4-BE49-F238E27FC236}">
                <a16:creationId xmlns:a16="http://schemas.microsoft.com/office/drawing/2014/main" id="{C3028C1E-6440-4868-AD04-FFDD193C3B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9506422">
            <a:off x="818687" y="3244256"/>
            <a:ext cx="2283205" cy="325311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34F3C9C5-9F26-4662-924D-8F7035722791}"/>
              </a:ext>
            </a:extLst>
          </p:cNvPr>
          <p:cNvSpPr txBox="1"/>
          <p:nvPr/>
        </p:nvSpPr>
        <p:spPr>
          <a:xfrm>
            <a:off x="2794001" y="6376761"/>
            <a:ext cx="4281714" cy="369332"/>
          </a:xfrm>
          <a:prstGeom prst="rect">
            <a:avLst/>
          </a:prstGeom>
          <a:noFill/>
        </p:spPr>
        <p:txBody>
          <a:bodyPr wrap="square" rtlCol="0">
            <a:spAutoFit/>
          </a:bodyPr>
          <a:lstStyle/>
          <a:p>
            <a:r>
              <a:rPr lang="en-GB" dirty="0">
                <a:solidFill>
                  <a:srgbClr val="002060"/>
                </a:solidFill>
                <a:latin typeface="Arial" panose="020B0604020202020204" pitchFamily="34" charset="0"/>
                <a:cs typeface="Arial" panose="020B0604020202020204" pitchFamily="34" charset="0"/>
              </a:rPr>
              <a:t>("20+ Super Sensory Play Ideas", 2020)</a:t>
            </a:r>
          </a:p>
        </p:txBody>
      </p:sp>
    </p:spTree>
    <p:extLst>
      <p:ext uri="{BB962C8B-B14F-4D97-AF65-F5344CB8AC3E}">
        <p14:creationId xmlns:p14="http://schemas.microsoft.com/office/powerpoint/2010/main" val="8034293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A19BB96-CA7B-4D3A-B417-6B5764FAAB0F}"/>
              </a:ext>
            </a:extLst>
          </p:cNvPr>
          <p:cNvSpPr>
            <a:spLocks noGrp="1"/>
          </p:cNvSpPr>
          <p:nvPr>
            <p:ph type="ftr" sz="quarter" idx="11"/>
          </p:nvPr>
        </p:nvSpPr>
        <p:spPr>
          <a:xfrm>
            <a:off x="0" y="6466080"/>
            <a:ext cx="783771" cy="365125"/>
          </a:xfrm>
        </p:spPr>
        <p:txBody>
          <a:bodyPr/>
          <a:lstStyle/>
          <a:p>
            <a:r>
              <a:rPr lang="en-GB"/>
              <a:t>1703534</a:t>
            </a:r>
          </a:p>
        </p:txBody>
      </p:sp>
      <p:sp>
        <p:nvSpPr>
          <p:cNvPr id="3" name="Slide Number Placeholder 2">
            <a:extLst>
              <a:ext uri="{FF2B5EF4-FFF2-40B4-BE49-F238E27FC236}">
                <a16:creationId xmlns:a16="http://schemas.microsoft.com/office/drawing/2014/main" id="{9BEDF812-86B1-44C1-B875-B86CD770CF78}"/>
              </a:ext>
            </a:extLst>
          </p:cNvPr>
          <p:cNvSpPr>
            <a:spLocks noGrp="1"/>
          </p:cNvSpPr>
          <p:nvPr>
            <p:ph type="sldNum" sz="quarter" idx="12"/>
          </p:nvPr>
        </p:nvSpPr>
        <p:spPr>
          <a:xfrm>
            <a:off x="0" y="26795"/>
            <a:ext cx="495976" cy="604269"/>
          </a:xfrm>
        </p:spPr>
        <p:txBody>
          <a:bodyPr/>
          <a:lstStyle/>
          <a:p>
            <a:fld id="{A34210E9-D95A-4E9C-8098-11915DB7149E}" type="slidenum">
              <a:rPr lang="en-GB" smtClean="0"/>
              <a:t>4</a:t>
            </a:fld>
            <a:endParaRPr lang="en-GB" dirty="0"/>
          </a:p>
        </p:txBody>
      </p:sp>
      <p:sp>
        <p:nvSpPr>
          <p:cNvPr id="4" name="Rectangle 3">
            <a:extLst>
              <a:ext uri="{FF2B5EF4-FFF2-40B4-BE49-F238E27FC236}">
                <a16:creationId xmlns:a16="http://schemas.microsoft.com/office/drawing/2014/main" id="{2A8F7F8C-007A-47F7-BE66-DC1E957868EE}"/>
              </a:ext>
            </a:extLst>
          </p:cNvPr>
          <p:cNvSpPr/>
          <p:nvPr/>
        </p:nvSpPr>
        <p:spPr>
          <a:xfrm>
            <a:off x="516810" y="196260"/>
            <a:ext cx="8084264" cy="707886"/>
          </a:xfrm>
          <a:prstGeom prst="rect">
            <a:avLst/>
          </a:prstGeom>
          <a:noFill/>
        </p:spPr>
        <p:txBody>
          <a:bodyPr wrap="none" lIns="91440" tIns="45720" rIns="91440" bIns="45720">
            <a:spAutoFit/>
          </a:bodyPr>
          <a:lstStyle/>
          <a:p>
            <a:pPr algn="ctr"/>
            <a:r>
              <a:rPr lang="en-US" sz="40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rial" panose="020B0604020202020204" pitchFamily="34" charset="0"/>
                <a:cs typeface="Arial" panose="020B0604020202020204" pitchFamily="34" charset="0"/>
              </a:rPr>
              <a:t>Importance of transferable skills</a:t>
            </a:r>
          </a:p>
        </p:txBody>
      </p:sp>
      <p:sp>
        <p:nvSpPr>
          <p:cNvPr id="5" name="TextBox 4">
            <a:extLst>
              <a:ext uri="{FF2B5EF4-FFF2-40B4-BE49-F238E27FC236}">
                <a16:creationId xmlns:a16="http://schemas.microsoft.com/office/drawing/2014/main" id="{A989BA4B-B60F-4307-B94D-5403744EBFA0}"/>
              </a:ext>
            </a:extLst>
          </p:cNvPr>
          <p:cNvSpPr txBox="1"/>
          <p:nvPr/>
        </p:nvSpPr>
        <p:spPr>
          <a:xfrm>
            <a:off x="899886" y="1030514"/>
            <a:ext cx="9129486" cy="313932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 department of education and employment defines transferable skills as “skills that are central to occupational competence in all sectors”, such as: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problem solving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Communication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working in teams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project management </a:t>
            </a:r>
          </a:p>
          <a:p>
            <a:r>
              <a:rPr lang="en-GB" dirty="0">
                <a:solidFill>
                  <a:srgbClr val="002060"/>
                </a:solidFill>
                <a:latin typeface="Arial" panose="020B0604020202020204" pitchFamily="34" charset="0"/>
                <a:cs typeface="Arial" panose="020B0604020202020204" pitchFamily="34" charset="0"/>
              </a:rPr>
              <a:t>(Chadha, 2006) (DfEE,1997)</a:t>
            </a:r>
          </a:p>
          <a:p>
            <a:endParaRPr lang="en-GB" dirty="0">
              <a:solidFill>
                <a:srgbClr val="002060"/>
              </a:solidFill>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Transferable skills are skills that have been developed and used throughout life in different sectors such as social, professional and education. </a:t>
            </a:r>
            <a:endParaRPr lang="en-GB" dirty="0">
              <a:solidFill>
                <a:srgbClr val="002060"/>
              </a:solidFill>
              <a:latin typeface="Arial" panose="020B0604020202020204" pitchFamily="34" charset="0"/>
              <a:cs typeface="Arial" panose="020B0604020202020204" pitchFamily="34" charset="0"/>
            </a:endParaRPr>
          </a:p>
          <a:p>
            <a:r>
              <a:rPr lang="en-GB" dirty="0">
                <a:solidFill>
                  <a:srgbClr val="002060"/>
                </a:solidFill>
                <a:latin typeface="Arial" panose="020B0604020202020204" pitchFamily="34" charset="0"/>
                <a:cs typeface="Arial" panose="020B0604020202020204" pitchFamily="34" charset="0"/>
              </a:rPr>
              <a:t>(</a:t>
            </a:r>
            <a:r>
              <a:rPr lang="en-GB" dirty="0" err="1">
                <a:solidFill>
                  <a:srgbClr val="002060"/>
                </a:solidFill>
                <a:latin typeface="Arial" panose="020B0604020202020204" pitchFamily="34" charset="0"/>
                <a:cs typeface="Arial" panose="020B0604020202020204" pitchFamily="34" charset="0"/>
              </a:rPr>
              <a:t>Sgobbi</a:t>
            </a:r>
            <a:r>
              <a:rPr lang="en-GB" dirty="0">
                <a:solidFill>
                  <a:srgbClr val="002060"/>
                </a:solidFill>
                <a:latin typeface="Arial" panose="020B0604020202020204" pitchFamily="34" charset="0"/>
                <a:cs typeface="Arial" panose="020B0604020202020204" pitchFamily="34" charset="0"/>
              </a:rPr>
              <a:t> &amp; Suleman, 2015) </a:t>
            </a:r>
          </a:p>
        </p:txBody>
      </p:sp>
      <p:pic>
        <p:nvPicPr>
          <p:cNvPr id="1026" name="Picture 2">
            <a:extLst>
              <a:ext uri="{FF2B5EF4-FFF2-40B4-BE49-F238E27FC236}">
                <a16:creationId xmlns:a16="http://schemas.microsoft.com/office/drawing/2014/main" id="{1A2836ED-1D45-426B-A756-C6822071C0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7627" y="3523570"/>
            <a:ext cx="3544487" cy="230391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CAC0A8D-1A78-4B82-B7D2-E30AC9220AF3}"/>
              </a:ext>
            </a:extLst>
          </p:cNvPr>
          <p:cNvSpPr txBox="1"/>
          <p:nvPr/>
        </p:nvSpPr>
        <p:spPr>
          <a:xfrm>
            <a:off x="7129862" y="6081486"/>
            <a:ext cx="4510595" cy="646331"/>
          </a:xfrm>
          <a:prstGeom prst="rect">
            <a:avLst/>
          </a:prstGeom>
          <a:noFill/>
        </p:spPr>
        <p:txBody>
          <a:bodyPr wrap="square" rtlCol="0">
            <a:spAutoFit/>
          </a:bodyPr>
          <a:lstStyle/>
          <a:p>
            <a:r>
              <a:rPr lang="en-GB" dirty="0">
                <a:solidFill>
                  <a:srgbClr val="002060"/>
                </a:solidFill>
                <a:latin typeface="Arial" panose="020B0604020202020204" pitchFamily="34" charset="0"/>
                <a:cs typeface="Arial" panose="020B0604020202020204" pitchFamily="34" charset="0"/>
              </a:rPr>
              <a:t>("</a:t>
            </a:r>
            <a:r>
              <a:rPr lang="en-GB" dirty="0" err="1">
                <a:solidFill>
                  <a:srgbClr val="002060"/>
                </a:solidFill>
                <a:latin typeface="Arial" panose="020B0604020202020204" pitchFamily="34" charset="0"/>
                <a:cs typeface="Arial" panose="020B0604020202020204" pitchFamily="34" charset="0"/>
              </a:rPr>
              <a:t>Skillsology</a:t>
            </a:r>
            <a:r>
              <a:rPr lang="en-GB" dirty="0">
                <a:solidFill>
                  <a:srgbClr val="002060"/>
                </a:solidFill>
                <a:latin typeface="Arial" panose="020B0604020202020204" pitchFamily="34" charset="0"/>
                <a:cs typeface="Arial" panose="020B0604020202020204" pitchFamily="34" charset="0"/>
              </a:rPr>
              <a:t> | Transferable Skills: The Key to Career Progression", 2020) </a:t>
            </a:r>
          </a:p>
        </p:txBody>
      </p:sp>
    </p:spTree>
    <p:extLst>
      <p:ext uri="{BB962C8B-B14F-4D97-AF65-F5344CB8AC3E}">
        <p14:creationId xmlns:p14="http://schemas.microsoft.com/office/powerpoint/2010/main" val="37650710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B051A5E0-21B5-47B5-B558-E65393876291}"/>
              </a:ext>
            </a:extLst>
          </p:cNvPr>
          <p:cNvSpPr>
            <a:spLocks noGrp="1"/>
          </p:cNvSpPr>
          <p:nvPr>
            <p:ph type="ftr" sz="quarter" idx="11"/>
          </p:nvPr>
        </p:nvSpPr>
        <p:spPr>
          <a:xfrm>
            <a:off x="-32092" y="6492875"/>
            <a:ext cx="5667375" cy="365125"/>
          </a:xfrm>
        </p:spPr>
        <p:txBody>
          <a:bodyPr/>
          <a:lstStyle/>
          <a:p>
            <a:r>
              <a:rPr lang="en-GB"/>
              <a:t>1703534</a:t>
            </a:r>
          </a:p>
        </p:txBody>
      </p:sp>
      <p:sp>
        <p:nvSpPr>
          <p:cNvPr id="3" name="Slide Number Placeholder 2">
            <a:extLst>
              <a:ext uri="{FF2B5EF4-FFF2-40B4-BE49-F238E27FC236}">
                <a16:creationId xmlns:a16="http://schemas.microsoft.com/office/drawing/2014/main" id="{48142CEF-80D9-4FB4-BC93-3CF6E07E2E06}"/>
              </a:ext>
            </a:extLst>
          </p:cNvPr>
          <p:cNvSpPr>
            <a:spLocks noGrp="1"/>
          </p:cNvSpPr>
          <p:nvPr>
            <p:ph type="sldNum" sz="quarter" idx="12"/>
          </p:nvPr>
        </p:nvSpPr>
        <p:spPr>
          <a:xfrm>
            <a:off x="0" y="58057"/>
            <a:ext cx="597576" cy="604269"/>
          </a:xfrm>
        </p:spPr>
        <p:txBody>
          <a:bodyPr/>
          <a:lstStyle/>
          <a:p>
            <a:fld id="{A34210E9-D95A-4E9C-8098-11915DB7149E}" type="slidenum">
              <a:rPr lang="en-GB" smtClean="0"/>
              <a:t>5</a:t>
            </a:fld>
            <a:endParaRPr lang="en-GB" dirty="0"/>
          </a:p>
        </p:txBody>
      </p:sp>
      <p:pic>
        <p:nvPicPr>
          <p:cNvPr id="4" name="Picture 3">
            <a:extLst>
              <a:ext uri="{FF2B5EF4-FFF2-40B4-BE49-F238E27FC236}">
                <a16:creationId xmlns:a16="http://schemas.microsoft.com/office/drawing/2014/main" id="{D096A0BD-58FF-4CCA-8668-2774568BEC35}"/>
              </a:ext>
            </a:extLst>
          </p:cNvPr>
          <p:cNvPicPr>
            <a:picLocks noChangeAspect="1"/>
          </p:cNvPicPr>
          <p:nvPr/>
        </p:nvPicPr>
        <p:blipFill rotWithShape="1">
          <a:blip r:embed="rId2"/>
          <a:srcRect l="37036" t="19368" r="37954" b="14691"/>
          <a:stretch/>
        </p:blipFill>
        <p:spPr>
          <a:xfrm>
            <a:off x="6250666" y="0"/>
            <a:ext cx="5907315" cy="6858000"/>
          </a:xfrm>
          <a:prstGeom prst="rect">
            <a:avLst/>
          </a:prstGeom>
        </p:spPr>
      </p:pic>
      <p:sp>
        <p:nvSpPr>
          <p:cNvPr id="5" name="Rectangle 4">
            <a:extLst>
              <a:ext uri="{FF2B5EF4-FFF2-40B4-BE49-F238E27FC236}">
                <a16:creationId xmlns:a16="http://schemas.microsoft.com/office/drawing/2014/main" id="{1E0DFB5F-4038-4037-9844-3A82D210C5CD}"/>
              </a:ext>
            </a:extLst>
          </p:cNvPr>
          <p:cNvSpPr/>
          <p:nvPr/>
        </p:nvSpPr>
        <p:spPr>
          <a:xfrm>
            <a:off x="597576" y="360191"/>
            <a:ext cx="4243661" cy="1323439"/>
          </a:xfrm>
          <a:prstGeom prst="rect">
            <a:avLst/>
          </a:prstGeom>
          <a:noFill/>
        </p:spPr>
        <p:txBody>
          <a:bodyPr wrap="square" lIns="91440" tIns="45720" rIns="91440" bIns="45720">
            <a:spAutoFit/>
          </a:bodyPr>
          <a:lstStyle/>
          <a:p>
            <a:pPr algn="ctr"/>
            <a:r>
              <a:rPr lang="en-US" sz="40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rial" panose="020B0604020202020204" pitchFamily="34" charset="0"/>
                <a:cs typeface="Arial" panose="020B0604020202020204" pitchFamily="34" charset="0"/>
              </a:rPr>
              <a:t>Job </a:t>
            </a:r>
          </a:p>
          <a:p>
            <a:pPr algn="ctr"/>
            <a:r>
              <a:rPr lang="en-US" sz="40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rial" panose="020B0604020202020204" pitchFamily="34" charset="0"/>
                <a:cs typeface="Arial" panose="020B0604020202020204" pitchFamily="34" charset="0"/>
              </a:rPr>
              <a:t>Description </a:t>
            </a:r>
            <a:endParaRPr lang="en-US" sz="40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93B48CEB-1F04-467A-BD70-457A2602E373}"/>
              </a:ext>
            </a:extLst>
          </p:cNvPr>
          <p:cNvSpPr txBox="1"/>
          <p:nvPr/>
        </p:nvSpPr>
        <p:spPr>
          <a:xfrm>
            <a:off x="311284" y="2334898"/>
            <a:ext cx="5234667" cy="369331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Key Skills required:</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Team player</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Developing and maintaining good professional relationships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Professional development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Equality of opportunities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ICT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Maintaining a high standard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Using your initiative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Problem solving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Communication</a:t>
            </a:r>
          </a:p>
          <a:p>
            <a:endParaRPr lang="en-GB" dirty="0">
              <a:latin typeface="Arial" panose="020B0604020202020204" pitchFamily="34" charset="0"/>
              <a:cs typeface="Arial" panose="020B0604020202020204" pitchFamily="34" charset="0"/>
            </a:endParaRPr>
          </a:p>
          <a:p>
            <a:r>
              <a:rPr lang="en-GB" dirty="0">
                <a:solidFill>
                  <a:srgbClr val="002060"/>
                </a:solidFill>
                <a:latin typeface="Arial" panose="020B0604020202020204" pitchFamily="34" charset="0"/>
                <a:cs typeface="Arial" panose="020B0604020202020204" pitchFamily="34" charset="0"/>
              </a:rPr>
              <a:t>("PRIMARY PLAY THERAPIST", 2020)</a:t>
            </a:r>
          </a:p>
        </p:txBody>
      </p:sp>
    </p:spTree>
    <p:extLst>
      <p:ext uri="{BB962C8B-B14F-4D97-AF65-F5344CB8AC3E}">
        <p14:creationId xmlns:p14="http://schemas.microsoft.com/office/powerpoint/2010/main" val="30161802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58AD96CF-819D-4E8B-92C9-ABB3599F9221}"/>
              </a:ext>
            </a:extLst>
          </p:cNvPr>
          <p:cNvSpPr>
            <a:spLocks noGrp="1"/>
          </p:cNvSpPr>
          <p:nvPr>
            <p:ph type="ftr" sz="quarter" idx="11"/>
          </p:nvPr>
        </p:nvSpPr>
        <p:spPr>
          <a:xfrm>
            <a:off x="10430" y="6479177"/>
            <a:ext cx="854530" cy="365125"/>
          </a:xfrm>
        </p:spPr>
        <p:txBody>
          <a:bodyPr/>
          <a:lstStyle/>
          <a:p>
            <a:r>
              <a:rPr lang="en-GB"/>
              <a:t>1703534</a:t>
            </a:r>
          </a:p>
        </p:txBody>
      </p:sp>
      <p:sp>
        <p:nvSpPr>
          <p:cNvPr id="3" name="Slide Number Placeholder 2">
            <a:extLst>
              <a:ext uri="{FF2B5EF4-FFF2-40B4-BE49-F238E27FC236}">
                <a16:creationId xmlns:a16="http://schemas.microsoft.com/office/drawing/2014/main" id="{27F06ACC-D17D-41DE-8B73-D59515AF6D9D}"/>
              </a:ext>
            </a:extLst>
          </p:cNvPr>
          <p:cNvSpPr>
            <a:spLocks noGrp="1"/>
          </p:cNvSpPr>
          <p:nvPr>
            <p:ph type="sldNum" sz="quarter" idx="12"/>
          </p:nvPr>
        </p:nvSpPr>
        <p:spPr>
          <a:xfrm>
            <a:off x="116115" y="101600"/>
            <a:ext cx="452433" cy="604269"/>
          </a:xfrm>
        </p:spPr>
        <p:txBody>
          <a:bodyPr/>
          <a:lstStyle/>
          <a:p>
            <a:fld id="{A34210E9-D95A-4E9C-8098-11915DB7149E}" type="slidenum">
              <a:rPr lang="en-GB" smtClean="0"/>
              <a:t>6</a:t>
            </a:fld>
            <a:endParaRPr lang="en-GB" dirty="0"/>
          </a:p>
        </p:txBody>
      </p:sp>
      <p:sp>
        <p:nvSpPr>
          <p:cNvPr id="4" name="Rectangle 3">
            <a:extLst>
              <a:ext uri="{FF2B5EF4-FFF2-40B4-BE49-F238E27FC236}">
                <a16:creationId xmlns:a16="http://schemas.microsoft.com/office/drawing/2014/main" id="{6FC340A5-57B9-430A-8002-036A6CB1DEF9}"/>
              </a:ext>
            </a:extLst>
          </p:cNvPr>
          <p:cNvSpPr/>
          <p:nvPr/>
        </p:nvSpPr>
        <p:spPr>
          <a:xfrm>
            <a:off x="699176" y="196260"/>
            <a:ext cx="9400522" cy="1323439"/>
          </a:xfrm>
          <a:prstGeom prst="rect">
            <a:avLst/>
          </a:prstGeom>
          <a:noFill/>
        </p:spPr>
        <p:txBody>
          <a:bodyPr wrap="none" lIns="91440" tIns="45720" rIns="91440" bIns="45720">
            <a:spAutoFit/>
          </a:bodyPr>
          <a:lstStyle/>
          <a:p>
            <a:pPr algn="ctr"/>
            <a:r>
              <a:rPr lang="en-US" sz="40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rial" panose="020B0604020202020204" pitchFamily="34" charset="0"/>
                <a:cs typeface="Arial" panose="020B0604020202020204" pitchFamily="34" charset="0"/>
              </a:rPr>
              <a:t>British Association of Play Therapists</a:t>
            </a:r>
          </a:p>
          <a:p>
            <a:pPr algn="ctr"/>
            <a:r>
              <a:rPr lang="en-US" sz="40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rial" panose="020B0604020202020204" pitchFamily="34" charset="0"/>
                <a:cs typeface="Arial" panose="020B0604020202020204" pitchFamily="34" charset="0"/>
              </a:rPr>
              <a:t>(BAPT)</a:t>
            </a:r>
            <a:endParaRPr lang="en-US" sz="40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3EB94BF8-94BF-46F3-B3FC-BF82F24CE136}"/>
              </a:ext>
            </a:extLst>
          </p:cNvPr>
          <p:cNvSpPr txBox="1"/>
          <p:nvPr/>
        </p:nvSpPr>
        <p:spPr>
          <a:xfrm>
            <a:off x="182674" y="1703697"/>
            <a:ext cx="7736114" cy="4647426"/>
          </a:xfrm>
          <a:prstGeom prst="rect">
            <a:avLst/>
          </a:prstGeom>
          <a:noFill/>
        </p:spPr>
        <p:txBody>
          <a:bodyPr wrap="square" rtlCol="0">
            <a:spAutoFit/>
          </a:bodyPr>
          <a:lstStyle/>
          <a:p>
            <a:pPr lvl="0"/>
            <a:r>
              <a:rPr lang="en-GB" sz="2000" dirty="0">
                <a:latin typeface="Arial" panose="020B0604020202020204" pitchFamily="34" charset="0"/>
                <a:cs typeface="Arial" panose="020B0604020202020204" pitchFamily="34" charset="0"/>
              </a:rPr>
              <a:t>BAPT Ethical Principles and code of good practice: </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Principle A: Responsibility to maintaining a high standard.  </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Principle B: Beneficence, acting in the best interest. </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Principle C: Non- Maleficence, not harming others.  </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Principle D: Fidelity, maintaining the trust between the clients.  </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Principle E: Justice and fairness is entitled to every individual. </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Principle F: Respect for people’s rights, dignity, privacy, confidentiality and autonomy.  </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Principle G: Respect for peoples needs and relationships including emotional, psychological, social, financial, educational, health and family needs. </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Principle H: Self respect, applying all principles to self. </a:t>
            </a:r>
          </a:p>
          <a:p>
            <a:pPr lvl="0"/>
            <a:endParaRPr lang="en-GB" sz="2000" dirty="0">
              <a:latin typeface="Arial" panose="020B0604020202020204" pitchFamily="34" charset="0"/>
              <a:cs typeface="Arial" panose="020B0604020202020204" pitchFamily="34" charset="0"/>
            </a:endParaRPr>
          </a:p>
          <a:p>
            <a:pPr lvl="0"/>
            <a:r>
              <a:rPr lang="en-GB" dirty="0">
                <a:solidFill>
                  <a:srgbClr val="002060"/>
                </a:solidFill>
                <a:latin typeface="Arial" panose="020B0604020202020204" pitchFamily="34" charset="0"/>
                <a:cs typeface="Arial" panose="020B0604020202020204" pitchFamily="34" charset="0"/>
              </a:rPr>
              <a:t>("Ethical Basis for Good Practice in Play Therapy - The British Association of Play Therapists", 2020)</a:t>
            </a:r>
            <a:endParaRPr lang="en-GB" sz="2000" dirty="0">
              <a:solidFill>
                <a:srgbClr val="002060"/>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129D74DE-8E2B-454C-A158-1854A7A5827D}"/>
              </a:ext>
            </a:extLst>
          </p:cNvPr>
          <p:cNvPicPr>
            <a:picLocks noChangeAspect="1"/>
          </p:cNvPicPr>
          <p:nvPr/>
        </p:nvPicPr>
        <p:blipFill rotWithShape="1">
          <a:blip r:embed="rId2"/>
          <a:srcRect l="13453" t="10273" r="14523" b="10457"/>
          <a:stretch/>
        </p:blipFill>
        <p:spPr>
          <a:xfrm>
            <a:off x="7736114" y="1195419"/>
            <a:ext cx="4273212" cy="2644216"/>
          </a:xfrm>
          <a:prstGeom prst="rect">
            <a:avLst/>
          </a:prstGeom>
        </p:spPr>
      </p:pic>
    </p:spTree>
    <p:extLst>
      <p:ext uri="{BB962C8B-B14F-4D97-AF65-F5344CB8AC3E}">
        <p14:creationId xmlns:p14="http://schemas.microsoft.com/office/powerpoint/2010/main" val="33157062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6E2059D7-DA1D-49D8-B013-CFE6A1DD195F}"/>
              </a:ext>
            </a:extLst>
          </p:cNvPr>
          <p:cNvSpPr>
            <a:spLocks noGrp="1"/>
          </p:cNvSpPr>
          <p:nvPr>
            <p:ph type="ftr" sz="quarter" idx="11"/>
          </p:nvPr>
        </p:nvSpPr>
        <p:spPr>
          <a:xfrm>
            <a:off x="0" y="6536101"/>
            <a:ext cx="898072" cy="365125"/>
          </a:xfrm>
        </p:spPr>
        <p:txBody>
          <a:bodyPr/>
          <a:lstStyle/>
          <a:p>
            <a:r>
              <a:rPr lang="en-GB" dirty="0"/>
              <a:t>1703534</a:t>
            </a:r>
          </a:p>
        </p:txBody>
      </p:sp>
      <p:sp>
        <p:nvSpPr>
          <p:cNvPr id="3" name="Slide Number Placeholder 2">
            <a:extLst>
              <a:ext uri="{FF2B5EF4-FFF2-40B4-BE49-F238E27FC236}">
                <a16:creationId xmlns:a16="http://schemas.microsoft.com/office/drawing/2014/main" id="{12B5F58B-EC98-4EDE-9980-2A8D70BC8150}"/>
              </a:ext>
            </a:extLst>
          </p:cNvPr>
          <p:cNvSpPr>
            <a:spLocks noGrp="1"/>
          </p:cNvSpPr>
          <p:nvPr>
            <p:ph type="sldNum" sz="quarter" idx="12"/>
          </p:nvPr>
        </p:nvSpPr>
        <p:spPr>
          <a:xfrm>
            <a:off x="0" y="64702"/>
            <a:ext cx="437918" cy="604269"/>
          </a:xfrm>
        </p:spPr>
        <p:txBody>
          <a:bodyPr/>
          <a:lstStyle/>
          <a:p>
            <a:fld id="{A34210E9-D95A-4E9C-8098-11915DB7149E}" type="slidenum">
              <a:rPr lang="en-GB" smtClean="0"/>
              <a:t>7</a:t>
            </a:fld>
            <a:endParaRPr lang="en-GB"/>
          </a:p>
        </p:txBody>
      </p:sp>
      <p:sp>
        <p:nvSpPr>
          <p:cNvPr id="4" name="Rectangle 3">
            <a:extLst>
              <a:ext uri="{FF2B5EF4-FFF2-40B4-BE49-F238E27FC236}">
                <a16:creationId xmlns:a16="http://schemas.microsoft.com/office/drawing/2014/main" id="{567C98D5-A207-4858-AC29-E25A050FB652}"/>
              </a:ext>
            </a:extLst>
          </p:cNvPr>
          <p:cNvSpPr/>
          <p:nvPr/>
        </p:nvSpPr>
        <p:spPr>
          <a:xfrm>
            <a:off x="584558" y="196260"/>
            <a:ext cx="10046340" cy="707886"/>
          </a:xfrm>
          <a:prstGeom prst="rect">
            <a:avLst/>
          </a:prstGeom>
          <a:noFill/>
        </p:spPr>
        <p:txBody>
          <a:bodyPr wrap="none" lIns="91440" tIns="45720" rIns="91440" bIns="45720">
            <a:spAutoFit/>
          </a:bodyPr>
          <a:lstStyle/>
          <a:p>
            <a:pPr algn="ctr"/>
            <a:r>
              <a:rPr lang="en-US" sz="40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rial" panose="020B0604020202020204" pitchFamily="34" charset="0"/>
                <a:cs typeface="Arial" panose="020B0604020202020204" pitchFamily="34" charset="0"/>
              </a:rPr>
              <a:t>Key skills continued for a </a:t>
            </a:r>
            <a:r>
              <a:rPr lang="en-US" sz="40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rial" panose="020B0604020202020204" pitchFamily="34" charset="0"/>
                <a:cs typeface="Arial" panose="020B0604020202020204" pitchFamily="34" charset="0"/>
              </a:rPr>
              <a:t>P</a:t>
            </a:r>
            <a:r>
              <a:rPr lang="en-US" sz="40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rial" panose="020B0604020202020204" pitchFamily="34" charset="0"/>
                <a:cs typeface="Arial" panose="020B0604020202020204" pitchFamily="34" charset="0"/>
              </a:rPr>
              <a:t>lay Therapist</a:t>
            </a:r>
          </a:p>
        </p:txBody>
      </p:sp>
      <p:sp>
        <p:nvSpPr>
          <p:cNvPr id="5" name="TextBox 4">
            <a:extLst>
              <a:ext uri="{FF2B5EF4-FFF2-40B4-BE49-F238E27FC236}">
                <a16:creationId xmlns:a16="http://schemas.microsoft.com/office/drawing/2014/main" id="{A73D5CCD-A434-465D-8049-6EFDEA73D4C0}"/>
              </a:ext>
            </a:extLst>
          </p:cNvPr>
          <p:cNvSpPr txBox="1"/>
          <p:nvPr/>
        </p:nvSpPr>
        <p:spPr>
          <a:xfrm>
            <a:off x="159657" y="1180967"/>
            <a:ext cx="9434286" cy="2862322"/>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Team player- During university in “Skills for life” we had to work together to develop a poster. I have also developed this throughout my employment such as working as a team to create a wellbeing evening and fulfilling my job role.</a:t>
            </a:r>
          </a:p>
          <a:p>
            <a:r>
              <a:rPr lang="en-GB" dirty="0">
                <a:solidFill>
                  <a:srgbClr val="002060"/>
                </a:solidFill>
                <a:latin typeface="Arial" panose="020B0604020202020204" pitchFamily="34" charset="0"/>
                <a:cs typeface="Arial" panose="020B0604020202020204" pitchFamily="34" charset="0"/>
              </a:rPr>
              <a:t>   </a:t>
            </a:r>
          </a:p>
          <a:p>
            <a:r>
              <a:rPr lang="en-GB" dirty="0">
                <a:solidFill>
                  <a:srgbClr val="00B050"/>
                </a:solidFill>
                <a:latin typeface="Arial" panose="020B0604020202020204" pitchFamily="34" charset="0"/>
                <a:cs typeface="Arial" panose="020B0604020202020204" pitchFamily="34" charset="0"/>
              </a:rPr>
              <a:t> </a:t>
            </a:r>
            <a:r>
              <a:rPr lang="en-GB" dirty="0" err="1">
                <a:solidFill>
                  <a:srgbClr val="00B050"/>
                </a:solidFill>
                <a:latin typeface="Arial" panose="020B0604020202020204" pitchFamily="34" charset="0"/>
                <a:cs typeface="Arial" panose="020B0604020202020204" pitchFamily="34" charset="0"/>
              </a:rPr>
              <a:t>Sumsion</a:t>
            </a:r>
            <a:r>
              <a:rPr lang="en-GB" dirty="0">
                <a:solidFill>
                  <a:srgbClr val="00B050"/>
                </a:solidFill>
                <a:latin typeface="Arial" panose="020B0604020202020204" pitchFamily="34" charset="0"/>
                <a:cs typeface="Arial" panose="020B0604020202020204" pitchFamily="34" charset="0"/>
              </a:rPr>
              <a:t> and </a:t>
            </a:r>
            <a:r>
              <a:rPr lang="en-GB" dirty="0" err="1">
                <a:solidFill>
                  <a:srgbClr val="00B050"/>
                </a:solidFill>
                <a:latin typeface="Arial" panose="020B0604020202020204" pitchFamily="34" charset="0"/>
                <a:cs typeface="Arial" panose="020B0604020202020204" pitchFamily="34" charset="0"/>
              </a:rPr>
              <a:t>Lencucha</a:t>
            </a:r>
            <a:r>
              <a:rPr lang="en-GB" dirty="0">
                <a:solidFill>
                  <a:srgbClr val="00B050"/>
                </a:solidFill>
                <a:latin typeface="Arial" panose="020B0604020202020204" pitchFamily="34" charset="0"/>
                <a:cs typeface="Arial" panose="020B0604020202020204" pitchFamily="34" charset="0"/>
              </a:rPr>
              <a:t> (2009), effective teamwork in a mental health setting improves the    care given to a client, allows you to have a clear goal, clear and effective communication and clear roles and responsibilities. </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p>
        </p:txBody>
      </p:sp>
      <p:pic>
        <p:nvPicPr>
          <p:cNvPr id="2050" name="Picture 2" descr="50 Effective Teamwork Quotes To Spur Unity &amp; Collaboration">
            <a:extLst>
              <a:ext uri="{FF2B5EF4-FFF2-40B4-BE49-F238E27FC236}">
                <a16:creationId xmlns:a16="http://schemas.microsoft.com/office/drawing/2014/main" id="{4B74D09F-C356-4342-AEFD-B622DB6FFA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93942" y="1180967"/>
            <a:ext cx="2438401" cy="115052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B2A95BB-FF82-4B82-96F2-C55474F15708}"/>
              </a:ext>
            </a:extLst>
          </p:cNvPr>
          <p:cNvSpPr txBox="1"/>
          <p:nvPr/>
        </p:nvSpPr>
        <p:spPr>
          <a:xfrm>
            <a:off x="9681029" y="2576024"/>
            <a:ext cx="2351314" cy="646331"/>
          </a:xfrm>
          <a:prstGeom prst="rect">
            <a:avLst/>
          </a:prstGeom>
          <a:noFill/>
        </p:spPr>
        <p:txBody>
          <a:bodyPr wrap="square" rtlCol="0">
            <a:spAutoFit/>
          </a:bodyPr>
          <a:lstStyle/>
          <a:p>
            <a:r>
              <a:rPr lang="en-GB" sz="1200" dirty="0">
                <a:solidFill>
                  <a:srgbClr val="002060"/>
                </a:solidFill>
                <a:latin typeface="Arial" panose="020B0604020202020204" pitchFamily="34" charset="0"/>
                <a:cs typeface="Arial" panose="020B0604020202020204" pitchFamily="34" charset="0"/>
              </a:rPr>
              <a:t>("50 Effective Teamwork Quotes To Spur Unity &amp; Collaboration", 2020)</a:t>
            </a:r>
          </a:p>
        </p:txBody>
      </p:sp>
      <p:pic>
        <p:nvPicPr>
          <p:cNvPr id="2052" name="Picture 4" descr="PERSONAL AND PROFESSIONAL DEVELOPMENT PLAN – ADYUSOFZZ">
            <a:extLst>
              <a:ext uri="{FF2B5EF4-FFF2-40B4-BE49-F238E27FC236}">
                <a16:creationId xmlns:a16="http://schemas.microsoft.com/office/drawing/2014/main" id="{6F31E593-5C06-4034-A6A0-3FC131B2A9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254656"/>
            <a:ext cx="2438401" cy="113399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609B40E-1236-491C-A825-D865F15C3A82}"/>
              </a:ext>
            </a:extLst>
          </p:cNvPr>
          <p:cNvSpPr txBox="1"/>
          <p:nvPr/>
        </p:nvSpPr>
        <p:spPr>
          <a:xfrm>
            <a:off x="0" y="5449618"/>
            <a:ext cx="2554514" cy="646331"/>
          </a:xfrm>
          <a:prstGeom prst="rect">
            <a:avLst/>
          </a:prstGeom>
          <a:noFill/>
        </p:spPr>
        <p:txBody>
          <a:bodyPr wrap="square" rtlCol="0">
            <a:spAutoFit/>
          </a:bodyPr>
          <a:lstStyle/>
          <a:p>
            <a:r>
              <a:rPr lang="en-GB" sz="1200" dirty="0">
                <a:solidFill>
                  <a:srgbClr val="002060"/>
                </a:solidFill>
                <a:latin typeface="Arial" panose="020B0604020202020204" pitchFamily="34" charset="0"/>
                <a:cs typeface="Arial" panose="020B0604020202020204" pitchFamily="34" charset="0"/>
              </a:rPr>
              <a:t>("PERSONAL AND PROFESSIONAL DEVELOPMENT PLAN", 2020)</a:t>
            </a:r>
          </a:p>
        </p:txBody>
      </p:sp>
      <p:sp>
        <p:nvSpPr>
          <p:cNvPr id="8" name="TextBox 7">
            <a:extLst>
              <a:ext uri="{FF2B5EF4-FFF2-40B4-BE49-F238E27FC236}">
                <a16:creationId xmlns:a16="http://schemas.microsoft.com/office/drawing/2014/main" id="{C6FFB432-2635-493B-9F01-B0551A56A422}"/>
              </a:ext>
            </a:extLst>
          </p:cNvPr>
          <p:cNvSpPr txBox="1"/>
          <p:nvPr/>
        </p:nvSpPr>
        <p:spPr>
          <a:xfrm>
            <a:off x="2598057" y="4133340"/>
            <a:ext cx="9434286" cy="2585323"/>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Professional Development- I have developed this in “counselling support and advocacy skills”. This helped me understand the importance and develop a PPD. I have also developed this through volunteering for different companies by experiencing different job roles and skills. </a:t>
            </a:r>
          </a:p>
          <a:p>
            <a:endParaRPr lang="en-GB" dirty="0">
              <a:solidFill>
                <a:srgbClr val="00B050"/>
              </a:solidFill>
              <a:latin typeface="Arial" panose="020B0604020202020204" pitchFamily="34" charset="0"/>
              <a:cs typeface="Arial" panose="020B0604020202020204" pitchFamily="34" charset="0"/>
            </a:endParaRPr>
          </a:p>
          <a:p>
            <a:r>
              <a:rPr lang="en-GB" dirty="0">
                <a:solidFill>
                  <a:srgbClr val="00B050"/>
                </a:solidFill>
                <a:latin typeface="Arial" panose="020B0604020202020204" pitchFamily="34" charset="0"/>
                <a:cs typeface="Arial" panose="020B0604020202020204" pitchFamily="34" charset="0"/>
              </a:rPr>
              <a:t>Bratton, Landreth and </a:t>
            </a:r>
            <a:r>
              <a:rPr lang="en-GB" dirty="0" err="1">
                <a:solidFill>
                  <a:srgbClr val="00B050"/>
                </a:solidFill>
                <a:latin typeface="Arial" panose="020B0604020202020204" pitchFamily="34" charset="0"/>
                <a:cs typeface="Arial" panose="020B0604020202020204" pitchFamily="34" charset="0"/>
              </a:rPr>
              <a:t>Homeyer</a:t>
            </a:r>
            <a:r>
              <a:rPr lang="en-GB" dirty="0">
                <a:solidFill>
                  <a:srgbClr val="00B050"/>
                </a:solidFill>
                <a:latin typeface="Arial" panose="020B0604020202020204" pitchFamily="34" charset="0"/>
                <a:cs typeface="Arial" panose="020B0604020202020204" pitchFamily="34" charset="0"/>
              </a:rPr>
              <a:t> (1993), to identify and enhance your growth as a play therapist is very important to be a successful play therapist. It is also important to further your training and understanding. A model ‘an intensive three-day play therapy supervision/ therapy model’ has found to be really effective to develop yourself in the field. </a:t>
            </a:r>
          </a:p>
        </p:txBody>
      </p:sp>
    </p:spTree>
    <p:extLst>
      <p:ext uri="{BB962C8B-B14F-4D97-AF65-F5344CB8AC3E}">
        <p14:creationId xmlns:p14="http://schemas.microsoft.com/office/powerpoint/2010/main" val="17554562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6ADBE3C1-D5AC-4E00-B955-E777AE601CF2}"/>
              </a:ext>
            </a:extLst>
          </p:cNvPr>
          <p:cNvSpPr>
            <a:spLocks noGrp="1"/>
          </p:cNvSpPr>
          <p:nvPr>
            <p:ph type="ftr" sz="quarter" idx="11"/>
          </p:nvPr>
        </p:nvSpPr>
        <p:spPr>
          <a:xfrm>
            <a:off x="0" y="6492875"/>
            <a:ext cx="810987" cy="365125"/>
          </a:xfrm>
        </p:spPr>
        <p:txBody>
          <a:bodyPr/>
          <a:lstStyle/>
          <a:p>
            <a:r>
              <a:rPr lang="en-GB"/>
              <a:t>1703534</a:t>
            </a:r>
          </a:p>
        </p:txBody>
      </p:sp>
      <p:sp>
        <p:nvSpPr>
          <p:cNvPr id="3" name="Slide Number Placeholder 2">
            <a:extLst>
              <a:ext uri="{FF2B5EF4-FFF2-40B4-BE49-F238E27FC236}">
                <a16:creationId xmlns:a16="http://schemas.microsoft.com/office/drawing/2014/main" id="{C5964B40-3E77-4C7E-B90C-D0D6F2A571E9}"/>
              </a:ext>
            </a:extLst>
          </p:cNvPr>
          <p:cNvSpPr>
            <a:spLocks noGrp="1"/>
          </p:cNvSpPr>
          <p:nvPr>
            <p:ph type="sldNum" sz="quarter" idx="12"/>
          </p:nvPr>
        </p:nvSpPr>
        <p:spPr>
          <a:xfrm>
            <a:off x="0" y="0"/>
            <a:ext cx="466947" cy="604269"/>
          </a:xfrm>
        </p:spPr>
        <p:txBody>
          <a:bodyPr/>
          <a:lstStyle/>
          <a:p>
            <a:fld id="{A34210E9-D95A-4E9C-8098-11915DB7149E}" type="slidenum">
              <a:rPr lang="en-GB" smtClean="0"/>
              <a:t>8</a:t>
            </a:fld>
            <a:endParaRPr lang="en-GB" dirty="0"/>
          </a:p>
        </p:txBody>
      </p:sp>
      <p:sp>
        <p:nvSpPr>
          <p:cNvPr id="4" name="TextBox 3">
            <a:extLst>
              <a:ext uri="{FF2B5EF4-FFF2-40B4-BE49-F238E27FC236}">
                <a16:creationId xmlns:a16="http://schemas.microsoft.com/office/drawing/2014/main" id="{9C95F656-2915-49E8-9BFB-7EDE3218BE82}"/>
              </a:ext>
            </a:extLst>
          </p:cNvPr>
          <p:cNvSpPr txBox="1"/>
          <p:nvPr/>
        </p:nvSpPr>
        <p:spPr>
          <a:xfrm>
            <a:off x="0" y="575905"/>
            <a:ext cx="10043886" cy="3416320"/>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Developing and maintaining good professional relationship- As a student representative for my year group meant that I had to maintain a professional relationship which helped me gain trust and confident, especially when dealing with enquiries. Working at a school also meant that I had to be professional with parents, social workers, inspectors and others. This helped us gain trust and understanding towards each other.</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r>
              <a:rPr lang="en-GB" dirty="0" err="1">
                <a:solidFill>
                  <a:srgbClr val="00B050"/>
                </a:solidFill>
                <a:latin typeface="Arial" panose="020B0604020202020204" pitchFamily="34" charset="0"/>
                <a:cs typeface="Arial" panose="020B0604020202020204" pitchFamily="34" charset="0"/>
              </a:rPr>
              <a:t>Gilburt</a:t>
            </a:r>
            <a:r>
              <a:rPr lang="en-GB" dirty="0">
                <a:solidFill>
                  <a:srgbClr val="00B050"/>
                </a:solidFill>
                <a:latin typeface="Arial" panose="020B0604020202020204" pitchFamily="34" charset="0"/>
                <a:cs typeface="Arial" panose="020B0604020202020204" pitchFamily="34" charset="0"/>
              </a:rPr>
              <a:t>, Rose and Slade (2008), to ensure honest and trusty worthy relationships towards clients it is very important to develop and maintain a good professional relationship. Being able to listen, respect and having a positive attitude at all times helps build relationships. </a:t>
            </a:r>
          </a:p>
          <a:p>
            <a:endParaRPr lang="en-GB" dirty="0">
              <a:solidFill>
                <a:srgbClr val="00B050"/>
              </a:solidFill>
              <a:latin typeface="Arial" panose="020B0604020202020204" pitchFamily="34" charset="0"/>
              <a:cs typeface="Arial" panose="020B0604020202020204" pitchFamily="34" charset="0"/>
            </a:endParaRPr>
          </a:p>
          <a:p>
            <a:endParaRPr lang="en-GB" dirty="0">
              <a:solidFill>
                <a:srgbClr val="00B050"/>
              </a:solidFill>
              <a:latin typeface="Arial" panose="020B0604020202020204" pitchFamily="34" charset="0"/>
              <a:cs typeface="Arial" panose="020B0604020202020204" pitchFamily="34" charset="0"/>
            </a:endParaRPr>
          </a:p>
          <a:p>
            <a:endParaRPr lang="en-GB" dirty="0">
              <a:solidFill>
                <a:srgbClr val="00B050"/>
              </a:solidFill>
              <a:latin typeface="Arial" panose="020B0604020202020204" pitchFamily="34" charset="0"/>
              <a:cs typeface="Arial" panose="020B0604020202020204" pitchFamily="34" charset="0"/>
            </a:endParaRPr>
          </a:p>
        </p:txBody>
      </p:sp>
      <p:pic>
        <p:nvPicPr>
          <p:cNvPr id="3074" name="Picture 2" descr="How To Build Professional Relationships | Examples | Meaning">
            <a:extLst>
              <a:ext uri="{FF2B5EF4-FFF2-40B4-BE49-F238E27FC236}">
                <a16:creationId xmlns:a16="http://schemas.microsoft.com/office/drawing/2014/main" id="{0E5AE897-07A0-45B6-9296-EF4AF9F995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43886" y="834688"/>
            <a:ext cx="2068731" cy="114929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B59B406-1AAD-42FB-BD7B-F09CAD3FB153}"/>
              </a:ext>
            </a:extLst>
          </p:cNvPr>
          <p:cNvSpPr txBox="1"/>
          <p:nvPr/>
        </p:nvSpPr>
        <p:spPr>
          <a:xfrm>
            <a:off x="9963612" y="1983983"/>
            <a:ext cx="2228388" cy="646331"/>
          </a:xfrm>
          <a:prstGeom prst="rect">
            <a:avLst/>
          </a:prstGeom>
          <a:noFill/>
        </p:spPr>
        <p:txBody>
          <a:bodyPr wrap="square" rtlCol="0">
            <a:spAutoFit/>
          </a:bodyPr>
          <a:lstStyle/>
          <a:p>
            <a:r>
              <a:rPr lang="en-GB" sz="1200" dirty="0">
                <a:solidFill>
                  <a:srgbClr val="002060"/>
                </a:solidFill>
                <a:latin typeface="Arial" panose="020B0604020202020204" pitchFamily="34" charset="0"/>
                <a:cs typeface="Arial" panose="020B0604020202020204" pitchFamily="34" charset="0"/>
              </a:rPr>
              <a:t>("How To Build Professional Relationships | Examples | Meaning", 2020)</a:t>
            </a:r>
          </a:p>
        </p:txBody>
      </p:sp>
      <p:pic>
        <p:nvPicPr>
          <p:cNvPr id="3076" name="Picture 4" descr="Inmarsat launches field guide to ICT best practice at sea ...">
            <a:extLst>
              <a:ext uri="{FF2B5EF4-FFF2-40B4-BE49-F238E27FC236}">
                <a16:creationId xmlns:a16="http://schemas.microsoft.com/office/drawing/2014/main" id="{C9F4975F-6552-4F36-8516-F6639A57B5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762587"/>
            <a:ext cx="2148114" cy="161108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C944794-A98A-41BA-8F6B-84B3E2D22C93}"/>
              </a:ext>
            </a:extLst>
          </p:cNvPr>
          <p:cNvSpPr txBox="1"/>
          <p:nvPr/>
        </p:nvSpPr>
        <p:spPr>
          <a:xfrm>
            <a:off x="0" y="5681931"/>
            <a:ext cx="2351314" cy="646331"/>
          </a:xfrm>
          <a:prstGeom prst="rect">
            <a:avLst/>
          </a:prstGeom>
          <a:noFill/>
        </p:spPr>
        <p:txBody>
          <a:bodyPr wrap="square" rtlCol="0">
            <a:spAutoFit/>
          </a:bodyPr>
          <a:lstStyle/>
          <a:p>
            <a:r>
              <a:rPr lang="en-GB" sz="1200" dirty="0">
                <a:solidFill>
                  <a:srgbClr val="002060"/>
                </a:solidFill>
                <a:latin typeface="Arial" panose="020B0604020202020204" pitchFamily="34" charset="0"/>
                <a:cs typeface="Arial" panose="020B0604020202020204" pitchFamily="34" charset="0"/>
              </a:rPr>
              <a:t>("Inmarsat launches field guide to ICT best practice at sea | </a:t>
            </a:r>
            <a:r>
              <a:rPr lang="en-GB" sz="1200" dirty="0" err="1">
                <a:solidFill>
                  <a:srgbClr val="002060"/>
                </a:solidFill>
                <a:latin typeface="Arial" panose="020B0604020202020204" pitchFamily="34" charset="0"/>
                <a:cs typeface="Arial" panose="020B0604020202020204" pitchFamily="34" charset="0"/>
              </a:rPr>
              <a:t>ShipInsight</a:t>
            </a:r>
            <a:r>
              <a:rPr lang="en-GB" sz="1200" dirty="0">
                <a:solidFill>
                  <a:srgbClr val="002060"/>
                </a:solidFill>
                <a:latin typeface="Arial" panose="020B0604020202020204" pitchFamily="34" charset="0"/>
                <a:cs typeface="Arial" panose="020B0604020202020204" pitchFamily="34" charset="0"/>
              </a:rPr>
              <a:t>", 2020)</a:t>
            </a:r>
          </a:p>
        </p:txBody>
      </p:sp>
      <p:sp>
        <p:nvSpPr>
          <p:cNvPr id="7" name="TextBox 6">
            <a:extLst>
              <a:ext uri="{FF2B5EF4-FFF2-40B4-BE49-F238E27FC236}">
                <a16:creationId xmlns:a16="http://schemas.microsoft.com/office/drawing/2014/main" id="{11DE6419-9F13-4490-AD2A-3E58F9C29DCA}"/>
              </a:ext>
            </a:extLst>
          </p:cNvPr>
          <p:cNvSpPr txBox="1"/>
          <p:nvPr/>
        </p:nvSpPr>
        <p:spPr>
          <a:xfrm>
            <a:off x="2351314" y="4039038"/>
            <a:ext cx="9761303" cy="2585323"/>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ICT- I have developed ICT skills throughout university when completing my essays, presentations and videos. I have also ICT at a call centre and used different software’s to carry out surveys. In work we use CT every day and an app called “seesaw” to upload children’s work and to contact parents via email through the app. </a:t>
            </a:r>
          </a:p>
          <a:p>
            <a:pPr marL="285750" indent="-285750">
              <a:buFont typeface="Arial" panose="020B0604020202020204" pitchFamily="34" charset="0"/>
              <a:buChar char="•"/>
            </a:pPr>
            <a:endParaRPr lang="en-GB" dirty="0">
              <a:solidFill>
                <a:srgbClr val="00B050"/>
              </a:solidFill>
              <a:latin typeface="Arial" panose="020B0604020202020204" pitchFamily="34" charset="0"/>
              <a:cs typeface="Arial" panose="020B0604020202020204" pitchFamily="34" charset="0"/>
            </a:endParaRPr>
          </a:p>
          <a:p>
            <a:r>
              <a:rPr lang="en-GB" dirty="0" err="1">
                <a:solidFill>
                  <a:srgbClr val="00B050"/>
                </a:solidFill>
                <a:latin typeface="Arial" panose="020B0604020202020204" pitchFamily="34" charset="0"/>
                <a:cs typeface="Arial" panose="020B0604020202020204" pitchFamily="34" charset="0"/>
              </a:rPr>
              <a:t>Borghans</a:t>
            </a:r>
            <a:r>
              <a:rPr lang="en-GB" dirty="0">
                <a:solidFill>
                  <a:srgbClr val="00B050"/>
                </a:solidFill>
                <a:latin typeface="Arial" panose="020B0604020202020204" pitchFamily="34" charset="0"/>
                <a:cs typeface="Arial" panose="020B0604020202020204" pitchFamily="34" charset="0"/>
              </a:rPr>
              <a:t> and </a:t>
            </a:r>
            <a:r>
              <a:rPr lang="en-GB" dirty="0" err="1">
                <a:solidFill>
                  <a:srgbClr val="00B050"/>
                </a:solidFill>
                <a:latin typeface="Arial" panose="020B0604020202020204" pitchFamily="34" charset="0"/>
                <a:cs typeface="Arial" panose="020B0604020202020204" pitchFamily="34" charset="0"/>
              </a:rPr>
              <a:t>ter</a:t>
            </a:r>
            <a:r>
              <a:rPr lang="en-GB" dirty="0">
                <a:solidFill>
                  <a:srgbClr val="00B050"/>
                </a:solidFill>
                <a:latin typeface="Arial" panose="020B0604020202020204" pitchFamily="34" charset="0"/>
                <a:cs typeface="Arial" panose="020B0604020202020204" pitchFamily="34" charset="0"/>
              </a:rPr>
              <a:t> </a:t>
            </a:r>
            <a:r>
              <a:rPr lang="en-GB" dirty="0" err="1">
                <a:solidFill>
                  <a:srgbClr val="00B050"/>
                </a:solidFill>
                <a:latin typeface="Arial" panose="020B0604020202020204" pitchFamily="34" charset="0"/>
                <a:cs typeface="Arial" panose="020B0604020202020204" pitchFamily="34" charset="0"/>
              </a:rPr>
              <a:t>Weel</a:t>
            </a:r>
            <a:r>
              <a:rPr lang="en-GB" dirty="0">
                <a:solidFill>
                  <a:srgbClr val="00B050"/>
                </a:solidFill>
                <a:latin typeface="Arial" panose="020B0604020202020204" pitchFamily="34" charset="0"/>
                <a:cs typeface="Arial" panose="020B0604020202020204" pitchFamily="34" charset="0"/>
              </a:rPr>
              <a:t> ( 2004), in the last 20 years, computer use has risen dramatically which is why most employers look for basic ICT skills as it has now become a norm to use technology as much as possible for sending emails, presenting work, training courses online and more. </a:t>
            </a:r>
          </a:p>
        </p:txBody>
      </p:sp>
    </p:spTree>
    <p:extLst>
      <p:ext uri="{BB962C8B-B14F-4D97-AF65-F5344CB8AC3E}">
        <p14:creationId xmlns:p14="http://schemas.microsoft.com/office/powerpoint/2010/main" val="25987048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19B95EA-0D42-48A2-94F0-C964367D5893}"/>
              </a:ext>
            </a:extLst>
          </p:cNvPr>
          <p:cNvSpPr>
            <a:spLocks noGrp="1"/>
          </p:cNvSpPr>
          <p:nvPr>
            <p:ph type="ftr" sz="quarter" idx="11"/>
          </p:nvPr>
        </p:nvSpPr>
        <p:spPr>
          <a:xfrm>
            <a:off x="0" y="6492875"/>
            <a:ext cx="810987" cy="365125"/>
          </a:xfrm>
        </p:spPr>
        <p:txBody>
          <a:bodyPr/>
          <a:lstStyle/>
          <a:p>
            <a:r>
              <a:rPr lang="en-GB"/>
              <a:t>1703534</a:t>
            </a:r>
          </a:p>
        </p:txBody>
      </p:sp>
      <p:sp>
        <p:nvSpPr>
          <p:cNvPr id="3" name="Slide Number Placeholder 2">
            <a:extLst>
              <a:ext uri="{FF2B5EF4-FFF2-40B4-BE49-F238E27FC236}">
                <a16:creationId xmlns:a16="http://schemas.microsoft.com/office/drawing/2014/main" id="{20B6F980-60F2-4F23-AEF2-E42E4B025C10}"/>
              </a:ext>
            </a:extLst>
          </p:cNvPr>
          <p:cNvSpPr>
            <a:spLocks noGrp="1"/>
          </p:cNvSpPr>
          <p:nvPr>
            <p:ph type="sldNum" sz="quarter" idx="12"/>
          </p:nvPr>
        </p:nvSpPr>
        <p:spPr>
          <a:xfrm>
            <a:off x="0" y="0"/>
            <a:ext cx="437918" cy="604269"/>
          </a:xfrm>
        </p:spPr>
        <p:txBody>
          <a:bodyPr/>
          <a:lstStyle/>
          <a:p>
            <a:fld id="{A34210E9-D95A-4E9C-8098-11915DB7149E}" type="slidenum">
              <a:rPr lang="en-GB" smtClean="0"/>
              <a:t>9</a:t>
            </a:fld>
            <a:endParaRPr lang="en-GB" dirty="0"/>
          </a:p>
        </p:txBody>
      </p:sp>
      <p:sp>
        <p:nvSpPr>
          <p:cNvPr id="5" name="TextBox 4">
            <a:extLst>
              <a:ext uri="{FF2B5EF4-FFF2-40B4-BE49-F238E27FC236}">
                <a16:creationId xmlns:a16="http://schemas.microsoft.com/office/drawing/2014/main" id="{43E137BF-5DE0-4AA3-B8A6-074F5C76AFA1}"/>
              </a:ext>
            </a:extLst>
          </p:cNvPr>
          <p:cNvSpPr txBox="1"/>
          <p:nvPr/>
        </p:nvSpPr>
        <p:spPr>
          <a:xfrm>
            <a:off x="0" y="392590"/>
            <a:ext cx="9666514" cy="2862322"/>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Problem solving- Is thinking logically to come up with a solution, this was done throughout university when participating in group work to make sure everyone was doing their tasks to gain a good mark overall. When planning the wellbeing evening, plan A, B and C was very important to ensure that if anything went wrong a backup plan was available. </a:t>
            </a:r>
          </a:p>
          <a:p>
            <a:endParaRPr lang="en-GB" dirty="0">
              <a:latin typeface="Arial" panose="020B0604020202020204" pitchFamily="34" charset="0"/>
              <a:cs typeface="Arial" panose="020B0604020202020204" pitchFamily="34" charset="0"/>
            </a:endParaRPr>
          </a:p>
          <a:p>
            <a:r>
              <a:rPr lang="en-GB" dirty="0">
                <a:solidFill>
                  <a:srgbClr val="00B050"/>
                </a:solidFill>
                <a:latin typeface="Arial" panose="020B0604020202020204" pitchFamily="34" charset="0"/>
                <a:cs typeface="Arial" panose="020B0604020202020204" pitchFamily="34" charset="0"/>
              </a:rPr>
              <a:t>Carnevale, Gainer and Meltzer (1990), problem solving in the workplace is having the ability to recognise and define problems and to come up with a solution. Creative thinking is also crucial in the workplace to succeed further and to come up with a successful resolution. </a:t>
            </a:r>
          </a:p>
          <a:p>
            <a:endParaRPr lang="en-GB" dirty="0">
              <a:solidFill>
                <a:srgbClr val="00B050"/>
              </a:solidFill>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p>
        </p:txBody>
      </p:sp>
      <p:pic>
        <p:nvPicPr>
          <p:cNvPr id="4098" name="Picture 2" descr="Corporate Problem Solving Skills can Advance your Career and your ...">
            <a:extLst>
              <a:ext uri="{FF2B5EF4-FFF2-40B4-BE49-F238E27FC236}">
                <a16:creationId xmlns:a16="http://schemas.microsoft.com/office/drawing/2014/main" id="{FF7D509A-51E4-4BC6-AC42-0E51140446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66514" y="392590"/>
            <a:ext cx="2416024" cy="181201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B0D1803-AB57-4E41-89D0-ADBCF9219E61}"/>
              </a:ext>
            </a:extLst>
          </p:cNvPr>
          <p:cNvSpPr txBox="1"/>
          <p:nvPr/>
        </p:nvSpPr>
        <p:spPr>
          <a:xfrm>
            <a:off x="9506857" y="2286363"/>
            <a:ext cx="2416024" cy="600164"/>
          </a:xfrm>
          <a:prstGeom prst="rect">
            <a:avLst/>
          </a:prstGeom>
          <a:noFill/>
        </p:spPr>
        <p:txBody>
          <a:bodyPr wrap="square" rtlCol="0">
            <a:spAutoFit/>
          </a:bodyPr>
          <a:lstStyle/>
          <a:p>
            <a:r>
              <a:rPr lang="en-GB" sz="1100" dirty="0">
                <a:solidFill>
                  <a:srgbClr val="002060"/>
                </a:solidFill>
                <a:latin typeface="Arial" panose="020B0604020202020204" pitchFamily="34" charset="0"/>
                <a:cs typeface="Arial" panose="020B0604020202020204" pitchFamily="34" charset="0"/>
              </a:rPr>
              <a:t>("Corporate Problem Solving Skills can Advance your Career and your Business - Blog -", 2020)</a:t>
            </a:r>
          </a:p>
        </p:txBody>
      </p:sp>
      <p:pic>
        <p:nvPicPr>
          <p:cNvPr id="4100" name="Picture 4" descr="Communication Skills for Workplace Success">
            <a:extLst>
              <a:ext uri="{FF2B5EF4-FFF2-40B4-BE49-F238E27FC236}">
                <a16:creationId xmlns:a16="http://schemas.microsoft.com/office/drawing/2014/main" id="{4F2BC16D-77E3-45DF-9787-C8F5EE779E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304" y="3888987"/>
            <a:ext cx="2823662" cy="188244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6846A65-BFE6-486D-96F4-E01C8FEFAD45}"/>
              </a:ext>
            </a:extLst>
          </p:cNvPr>
          <p:cNvSpPr txBox="1"/>
          <p:nvPr/>
        </p:nvSpPr>
        <p:spPr>
          <a:xfrm>
            <a:off x="2865966" y="3647502"/>
            <a:ext cx="9274629" cy="3139321"/>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Communication- I have developed this through emails, letters, presentations, videos and play. Experiencing various job roles and being a student representative and creating a video for the module “mental health education” has given me the confidence to understand the importance of communication. Using sign language and picture exchange communication system (PECS) from my workplace allows effective communication with individuals who are non-verbal. </a:t>
            </a:r>
          </a:p>
          <a:p>
            <a:endParaRPr lang="en-GB" dirty="0">
              <a:latin typeface="Arial" panose="020B0604020202020204" pitchFamily="34" charset="0"/>
              <a:cs typeface="Arial" panose="020B0604020202020204" pitchFamily="34" charset="0"/>
            </a:endParaRPr>
          </a:p>
          <a:p>
            <a:r>
              <a:rPr lang="en-GB" dirty="0">
                <a:solidFill>
                  <a:srgbClr val="00B050"/>
                </a:solidFill>
                <a:latin typeface="Arial" panose="020B0604020202020204" pitchFamily="34" charset="0"/>
                <a:cs typeface="Arial" panose="020B0604020202020204" pitchFamily="34" charset="0"/>
              </a:rPr>
              <a:t>Kinnick and Parton (2005), basic communication skills include speaking and listening. Effective communication in play therapy helps individuals express feelings, emotions and thoughts. It also allows individuals to grow and understand one another because poor communication can lead to misunderstanding. </a:t>
            </a:r>
          </a:p>
        </p:txBody>
      </p:sp>
      <p:sp>
        <p:nvSpPr>
          <p:cNvPr id="8" name="TextBox 7">
            <a:extLst>
              <a:ext uri="{FF2B5EF4-FFF2-40B4-BE49-F238E27FC236}">
                <a16:creationId xmlns:a16="http://schemas.microsoft.com/office/drawing/2014/main" id="{608522BC-F5E0-44FC-99F8-D407774D649D}"/>
              </a:ext>
            </a:extLst>
          </p:cNvPr>
          <p:cNvSpPr txBox="1"/>
          <p:nvPr/>
        </p:nvSpPr>
        <p:spPr>
          <a:xfrm>
            <a:off x="42304" y="6051056"/>
            <a:ext cx="2823662" cy="430887"/>
          </a:xfrm>
          <a:prstGeom prst="rect">
            <a:avLst/>
          </a:prstGeom>
          <a:noFill/>
        </p:spPr>
        <p:txBody>
          <a:bodyPr wrap="square" rtlCol="0">
            <a:spAutoFit/>
          </a:bodyPr>
          <a:lstStyle/>
          <a:p>
            <a:r>
              <a:rPr lang="en-GB" sz="1100" dirty="0">
                <a:solidFill>
                  <a:srgbClr val="002060"/>
                </a:solidFill>
                <a:latin typeface="Arial" panose="020B0604020202020204" pitchFamily="34" charset="0"/>
                <a:cs typeface="Arial" panose="020B0604020202020204" pitchFamily="34" charset="0"/>
              </a:rPr>
              <a:t>("These Are the Communication Skills Employers Look for in Employees", 2020)</a:t>
            </a:r>
          </a:p>
        </p:txBody>
      </p:sp>
    </p:spTree>
    <p:extLst>
      <p:ext uri="{BB962C8B-B14F-4D97-AF65-F5344CB8AC3E}">
        <p14:creationId xmlns:p14="http://schemas.microsoft.com/office/powerpoint/2010/main" val="36061132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3EB50B8B-5867-46A3-BAB7-EA192D43F1D8}"/>
              </a:ext>
            </a:extLst>
          </p:cNvPr>
          <p:cNvSpPr>
            <a:spLocks noGrp="1"/>
          </p:cNvSpPr>
          <p:nvPr>
            <p:ph type="ftr" sz="quarter" idx="11"/>
          </p:nvPr>
        </p:nvSpPr>
        <p:spPr>
          <a:xfrm>
            <a:off x="-34134" y="6492875"/>
            <a:ext cx="898072" cy="365125"/>
          </a:xfrm>
        </p:spPr>
        <p:txBody>
          <a:bodyPr/>
          <a:lstStyle/>
          <a:p>
            <a:r>
              <a:rPr lang="en-GB"/>
              <a:t>1703534</a:t>
            </a:r>
          </a:p>
        </p:txBody>
      </p:sp>
      <p:sp>
        <p:nvSpPr>
          <p:cNvPr id="3" name="Slide Number Placeholder 2">
            <a:extLst>
              <a:ext uri="{FF2B5EF4-FFF2-40B4-BE49-F238E27FC236}">
                <a16:creationId xmlns:a16="http://schemas.microsoft.com/office/drawing/2014/main" id="{65D551DA-C816-40FB-99D3-21264489A6C5}"/>
              </a:ext>
            </a:extLst>
          </p:cNvPr>
          <p:cNvSpPr>
            <a:spLocks noGrp="1"/>
          </p:cNvSpPr>
          <p:nvPr>
            <p:ph type="sldNum" sz="quarter" idx="12"/>
          </p:nvPr>
        </p:nvSpPr>
        <p:spPr>
          <a:xfrm>
            <a:off x="0" y="0"/>
            <a:ext cx="829804" cy="604269"/>
          </a:xfrm>
        </p:spPr>
        <p:txBody>
          <a:bodyPr/>
          <a:lstStyle/>
          <a:p>
            <a:fld id="{A34210E9-D95A-4E9C-8098-11915DB7149E}" type="slidenum">
              <a:rPr lang="en-GB" smtClean="0"/>
              <a:t>10</a:t>
            </a:fld>
            <a:endParaRPr lang="en-GB" dirty="0"/>
          </a:p>
        </p:txBody>
      </p:sp>
      <p:sp>
        <p:nvSpPr>
          <p:cNvPr id="4" name="TextBox 3">
            <a:extLst>
              <a:ext uri="{FF2B5EF4-FFF2-40B4-BE49-F238E27FC236}">
                <a16:creationId xmlns:a16="http://schemas.microsoft.com/office/drawing/2014/main" id="{897E9CEA-8D14-4F4E-B1DF-E5FAD69F1CA1}"/>
              </a:ext>
            </a:extLst>
          </p:cNvPr>
          <p:cNvSpPr txBox="1"/>
          <p:nvPr/>
        </p:nvSpPr>
        <p:spPr>
          <a:xfrm>
            <a:off x="0" y="604269"/>
            <a:ext cx="9550400" cy="2308324"/>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Code of conduct- During university I have developed a strong understanding of the code and conducts of being a student and following the rules. I have also developed this in my workplace to understand the rules and regulations appointed to us as a learning support assistant. </a:t>
            </a:r>
          </a:p>
          <a:p>
            <a:r>
              <a:rPr lang="en-GB" dirty="0">
                <a:latin typeface="Arial" panose="020B0604020202020204" pitchFamily="34" charset="0"/>
                <a:cs typeface="Arial" panose="020B0604020202020204" pitchFamily="34" charset="0"/>
              </a:rPr>
              <a:t> </a:t>
            </a:r>
          </a:p>
          <a:p>
            <a:r>
              <a:rPr lang="en-GB" dirty="0">
                <a:solidFill>
                  <a:srgbClr val="00B050"/>
                </a:solidFill>
                <a:latin typeface="Arial" panose="020B0604020202020204" pitchFamily="34" charset="0"/>
                <a:cs typeface="Arial" panose="020B0604020202020204" pitchFamily="34" charset="0"/>
              </a:rPr>
              <a:t>A code of conduct sets out responsibilities, roles and ethical principles for an organisation or company to ensure successful practice. The rules support the individuals to make decisions day to day and to understand the responsibility and importance of their job role</a:t>
            </a:r>
          </a:p>
        </p:txBody>
      </p:sp>
      <p:pic>
        <p:nvPicPr>
          <p:cNvPr id="5122" name="Picture 2" descr="PRBX-Code-of-conduct-1300×800 | Powerbox">
            <a:extLst>
              <a:ext uri="{FF2B5EF4-FFF2-40B4-BE49-F238E27FC236}">
                <a16:creationId xmlns:a16="http://schemas.microsoft.com/office/drawing/2014/main" id="{23134A85-B7E8-45C0-B03B-49B6A122B7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39325" y="604269"/>
            <a:ext cx="2651074" cy="163143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F7C4EF1-52FE-423E-B9F5-87BDEA67A88E}"/>
              </a:ext>
            </a:extLst>
          </p:cNvPr>
          <p:cNvSpPr txBox="1"/>
          <p:nvPr/>
        </p:nvSpPr>
        <p:spPr>
          <a:xfrm>
            <a:off x="9439325" y="2540000"/>
            <a:ext cx="2534961" cy="461665"/>
          </a:xfrm>
          <a:prstGeom prst="rect">
            <a:avLst/>
          </a:prstGeom>
          <a:noFill/>
        </p:spPr>
        <p:txBody>
          <a:bodyPr wrap="square" rtlCol="0">
            <a:spAutoFit/>
          </a:bodyPr>
          <a:lstStyle/>
          <a:p>
            <a:r>
              <a:rPr lang="en-GB" sz="1200" dirty="0">
                <a:solidFill>
                  <a:srgbClr val="002060"/>
                </a:solidFill>
                <a:latin typeface="Arial" panose="020B0604020202020204" pitchFamily="34" charset="0"/>
                <a:cs typeface="Arial" panose="020B0604020202020204" pitchFamily="34" charset="0"/>
              </a:rPr>
              <a:t>("PRBX-Code-of-conduct-1300×800", 2020) </a:t>
            </a:r>
          </a:p>
        </p:txBody>
      </p:sp>
    </p:spTree>
    <p:extLst>
      <p:ext uri="{BB962C8B-B14F-4D97-AF65-F5344CB8AC3E}">
        <p14:creationId xmlns:p14="http://schemas.microsoft.com/office/powerpoint/2010/main" val="13477304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266CBC7-08B5-4F37-A730-B8E62FB63604}"/>
              </a:ext>
            </a:extLst>
          </p:cNvPr>
          <p:cNvSpPr>
            <a:spLocks noGrp="1"/>
          </p:cNvSpPr>
          <p:nvPr>
            <p:ph type="ftr" sz="quarter" idx="11"/>
          </p:nvPr>
        </p:nvSpPr>
        <p:spPr>
          <a:xfrm>
            <a:off x="0" y="6492875"/>
            <a:ext cx="898072" cy="365125"/>
          </a:xfrm>
        </p:spPr>
        <p:txBody>
          <a:bodyPr/>
          <a:lstStyle/>
          <a:p>
            <a:r>
              <a:rPr lang="en-GB"/>
              <a:t>1703534</a:t>
            </a:r>
          </a:p>
        </p:txBody>
      </p:sp>
      <p:sp>
        <p:nvSpPr>
          <p:cNvPr id="3" name="Slide Number Placeholder 2">
            <a:extLst>
              <a:ext uri="{FF2B5EF4-FFF2-40B4-BE49-F238E27FC236}">
                <a16:creationId xmlns:a16="http://schemas.microsoft.com/office/drawing/2014/main" id="{A3A4B49B-9634-4AC7-A4C6-F82AECDCC49D}"/>
              </a:ext>
            </a:extLst>
          </p:cNvPr>
          <p:cNvSpPr>
            <a:spLocks noGrp="1"/>
          </p:cNvSpPr>
          <p:nvPr>
            <p:ph type="sldNum" sz="quarter" idx="12"/>
          </p:nvPr>
        </p:nvSpPr>
        <p:spPr>
          <a:xfrm>
            <a:off x="0" y="0"/>
            <a:ext cx="887861" cy="604269"/>
          </a:xfrm>
        </p:spPr>
        <p:txBody>
          <a:bodyPr/>
          <a:lstStyle/>
          <a:p>
            <a:fld id="{A34210E9-D95A-4E9C-8098-11915DB7149E}" type="slidenum">
              <a:rPr lang="en-GB" smtClean="0"/>
              <a:t>11</a:t>
            </a:fld>
            <a:endParaRPr lang="en-GB" dirty="0"/>
          </a:p>
        </p:txBody>
      </p:sp>
      <p:sp>
        <p:nvSpPr>
          <p:cNvPr id="4" name="Rectangle 3">
            <a:extLst>
              <a:ext uri="{FF2B5EF4-FFF2-40B4-BE49-F238E27FC236}">
                <a16:creationId xmlns:a16="http://schemas.microsoft.com/office/drawing/2014/main" id="{F4A82321-2F53-4C85-B0E0-044ECBAADA67}"/>
              </a:ext>
            </a:extLst>
          </p:cNvPr>
          <p:cNvSpPr/>
          <p:nvPr/>
        </p:nvSpPr>
        <p:spPr>
          <a:xfrm>
            <a:off x="698739" y="142604"/>
            <a:ext cx="3130985" cy="923330"/>
          </a:xfrm>
          <a:prstGeom prst="rect">
            <a:avLst/>
          </a:prstGeom>
          <a:noFill/>
        </p:spPr>
        <p:txBody>
          <a:bodyPr wrap="none" lIns="91440" tIns="45720" rIns="91440" bIns="45720">
            <a:spAutoFit/>
          </a:bodyPr>
          <a:lstStyle/>
          <a:p>
            <a:pPr algn="ctr"/>
            <a:r>
              <a:rPr lang="en-US" sz="40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rial" panose="020B0604020202020204" pitchFamily="34" charset="0"/>
                <a:cs typeface="Arial" panose="020B0604020202020204" pitchFamily="34" charset="0"/>
              </a:rPr>
              <a:t>Conclusion</a:t>
            </a: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p>
        </p:txBody>
      </p:sp>
      <p:sp>
        <p:nvSpPr>
          <p:cNvPr id="5" name="TextBox 4">
            <a:extLst>
              <a:ext uri="{FF2B5EF4-FFF2-40B4-BE49-F238E27FC236}">
                <a16:creationId xmlns:a16="http://schemas.microsoft.com/office/drawing/2014/main" id="{F3C03224-7FBA-4263-BC27-8C185F934EB8}"/>
              </a:ext>
            </a:extLst>
          </p:cNvPr>
          <p:cNvSpPr txBox="1"/>
          <p:nvPr/>
        </p:nvSpPr>
        <p:spPr>
          <a:xfrm>
            <a:off x="1509486" y="1065934"/>
            <a:ext cx="10174514" cy="163121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Overall, a play therapist uses play to communicate with an individual and to understand their feelings and needs. There are many skills required to qualify and to become a play therapist. I have expressed how my skills have been transferred from one job to the other and how my modules during university have also helped me to develop my skills further and to transfer them to my job roles. </a:t>
            </a:r>
          </a:p>
        </p:txBody>
      </p:sp>
    </p:spTree>
    <p:extLst>
      <p:ext uri="{BB962C8B-B14F-4D97-AF65-F5344CB8AC3E}">
        <p14:creationId xmlns:p14="http://schemas.microsoft.com/office/powerpoint/2010/main" val="5006235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F2BAEBD9-BE4C-4F0D-9A93-6B584DCD3012}"/>
              </a:ext>
            </a:extLst>
          </p:cNvPr>
          <p:cNvSpPr>
            <a:spLocks noGrp="1"/>
          </p:cNvSpPr>
          <p:nvPr>
            <p:ph type="ftr" sz="quarter" idx="11"/>
          </p:nvPr>
        </p:nvSpPr>
        <p:spPr>
          <a:xfrm>
            <a:off x="0" y="6478044"/>
            <a:ext cx="854530" cy="365125"/>
          </a:xfrm>
        </p:spPr>
        <p:txBody>
          <a:bodyPr/>
          <a:lstStyle/>
          <a:p>
            <a:r>
              <a:rPr lang="en-GB" dirty="0"/>
              <a:t>1703534</a:t>
            </a:r>
          </a:p>
        </p:txBody>
      </p:sp>
      <p:sp>
        <p:nvSpPr>
          <p:cNvPr id="3" name="Slide Number Placeholder 2">
            <a:extLst>
              <a:ext uri="{FF2B5EF4-FFF2-40B4-BE49-F238E27FC236}">
                <a16:creationId xmlns:a16="http://schemas.microsoft.com/office/drawing/2014/main" id="{499B1EBE-0240-436F-BB80-372099C4C7C5}"/>
              </a:ext>
            </a:extLst>
          </p:cNvPr>
          <p:cNvSpPr>
            <a:spLocks noGrp="1"/>
          </p:cNvSpPr>
          <p:nvPr>
            <p:ph type="sldNum" sz="quarter" idx="12"/>
          </p:nvPr>
        </p:nvSpPr>
        <p:spPr>
          <a:xfrm>
            <a:off x="0" y="0"/>
            <a:ext cx="858833" cy="604269"/>
          </a:xfrm>
        </p:spPr>
        <p:txBody>
          <a:bodyPr/>
          <a:lstStyle/>
          <a:p>
            <a:fld id="{A34210E9-D95A-4E9C-8098-11915DB7149E}" type="slidenum">
              <a:rPr lang="en-GB" smtClean="0"/>
              <a:t>12</a:t>
            </a:fld>
            <a:endParaRPr lang="en-GB" dirty="0"/>
          </a:p>
        </p:txBody>
      </p:sp>
      <p:sp>
        <p:nvSpPr>
          <p:cNvPr id="4" name="Rectangle 3">
            <a:extLst>
              <a:ext uri="{FF2B5EF4-FFF2-40B4-BE49-F238E27FC236}">
                <a16:creationId xmlns:a16="http://schemas.microsoft.com/office/drawing/2014/main" id="{2B633F65-AB38-4774-B286-B88D79AEA1DF}"/>
              </a:ext>
            </a:extLst>
          </p:cNvPr>
          <p:cNvSpPr/>
          <p:nvPr/>
        </p:nvSpPr>
        <p:spPr>
          <a:xfrm>
            <a:off x="716166" y="196260"/>
            <a:ext cx="3108543" cy="923330"/>
          </a:xfrm>
          <a:prstGeom prst="rect">
            <a:avLst/>
          </a:prstGeom>
          <a:noFill/>
        </p:spPr>
        <p:txBody>
          <a:bodyPr wrap="none" lIns="91440" tIns="45720" rIns="91440" bIns="45720">
            <a:spAutoFit/>
          </a:bodyPr>
          <a:lstStyle/>
          <a:p>
            <a:pPr algn="ctr"/>
            <a:r>
              <a:rPr lang="en-US" sz="4000" b="1" cap="none" spc="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rial" panose="020B0604020202020204" pitchFamily="34" charset="0"/>
                <a:cs typeface="Arial" panose="020B0604020202020204" pitchFamily="34" charset="0"/>
              </a:rPr>
              <a:t>References</a:t>
            </a:r>
            <a:r>
              <a:rPr lang="en-US" sz="5400" b="1" cap="none" spc="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endPar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5" name="TextBox 4">
            <a:extLst>
              <a:ext uri="{FF2B5EF4-FFF2-40B4-BE49-F238E27FC236}">
                <a16:creationId xmlns:a16="http://schemas.microsoft.com/office/drawing/2014/main" id="{4C8129E1-758D-4F73-ABFE-9A0D7AB01E80}"/>
              </a:ext>
            </a:extLst>
          </p:cNvPr>
          <p:cNvSpPr txBox="1"/>
          <p:nvPr/>
        </p:nvSpPr>
        <p:spPr>
          <a:xfrm>
            <a:off x="841828" y="1119590"/>
            <a:ext cx="10508343" cy="5355312"/>
          </a:xfrm>
          <a:prstGeom prst="rect">
            <a:avLst/>
          </a:prstGeom>
          <a:noFill/>
        </p:spPr>
        <p:txBody>
          <a:bodyPr wrap="square" rtlCol="0">
            <a:spAutoFit/>
          </a:bodyPr>
          <a:lstStyle/>
          <a:p>
            <a:pPr>
              <a:lnSpc>
                <a:spcPct val="150000"/>
              </a:lnSpc>
            </a:pPr>
            <a:r>
              <a:rPr lang="en-GB" dirty="0"/>
              <a:t>20+ Super Sensory Play Ideas. (2020). Retrieved 29 March 2020, from </a:t>
            </a:r>
            <a:r>
              <a:rPr lang="en-GB" u="sng" dirty="0">
                <a:hlinkClick r:id="rId2"/>
              </a:rPr>
              <a:t>https://childhood101.com/20-super-sensory-play-ideas/</a:t>
            </a:r>
            <a:r>
              <a:rPr lang="en-GB" dirty="0"/>
              <a:t> </a:t>
            </a:r>
          </a:p>
          <a:p>
            <a:pPr>
              <a:lnSpc>
                <a:spcPct val="150000"/>
              </a:lnSpc>
            </a:pPr>
            <a:r>
              <a:rPr lang="en-GB" dirty="0"/>
              <a:t>50 Effective Teamwork Quotes To Spur Unity &amp; Collaboration. (2020). Retrieved 29 March 2020, from </a:t>
            </a:r>
            <a:r>
              <a:rPr lang="en-GB" u="sng" dirty="0">
                <a:hlinkClick r:id="rId3"/>
              </a:rPr>
              <a:t>https://blog.vantagecircle.com/teamwork-quotes/</a:t>
            </a:r>
            <a:r>
              <a:rPr lang="en-GB" dirty="0"/>
              <a:t> </a:t>
            </a:r>
          </a:p>
          <a:p>
            <a:pPr>
              <a:lnSpc>
                <a:spcPct val="150000"/>
              </a:lnSpc>
            </a:pPr>
            <a:r>
              <a:rPr lang="en-GB" dirty="0" err="1"/>
              <a:t>Borghans</a:t>
            </a:r>
            <a:r>
              <a:rPr lang="en-GB" dirty="0"/>
              <a:t>, L., &amp; </a:t>
            </a:r>
            <a:r>
              <a:rPr lang="en-GB" dirty="0" err="1"/>
              <a:t>ter</a:t>
            </a:r>
            <a:r>
              <a:rPr lang="en-GB" dirty="0"/>
              <a:t> </a:t>
            </a:r>
            <a:r>
              <a:rPr lang="en-GB" dirty="0" err="1"/>
              <a:t>Weel</a:t>
            </a:r>
            <a:r>
              <a:rPr lang="en-GB" dirty="0"/>
              <a:t>, B. (2004). Are computer skills the new basic skills? The returns to computer, writing and math skills in Britain. </a:t>
            </a:r>
            <a:r>
              <a:rPr lang="en-GB" i="1" dirty="0"/>
              <a:t>Labour Economics</a:t>
            </a:r>
            <a:r>
              <a:rPr lang="en-GB" dirty="0"/>
              <a:t>, </a:t>
            </a:r>
            <a:r>
              <a:rPr lang="en-GB" i="1" dirty="0"/>
              <a:t>11</a:t>
            </a:r>
            <a:r>
              <a:rPr lang="en-GB" dirty="0"/>
              <a:t>(1), 85-98. </a:t>
            </a:r>
            <a:r>
              <a:rPr lang="en-GB" dirty="0" err="1"/>
              <a:t>doi</a:t>
            </a:r>
            <a:r>
              <a:rPr lang="en-GB" dirty="0"/>
              <a:t>: 10.1016/s0927-5371(03)00054-x </a:t>
            </a:r>
          </a:p>
          <a:p>
            <a:pPr>
              <a:lnSpc>
                <a:spcPct val="150000"/>
              </a:lnSpc>
            </a:pPr>
            <a:r>
              <a:rPr lang="en-GB" dirty="0"/>
              <a:t>Bratton, S., Landreth, G., &amp; </a:t>
            </a:r>
            <a:r>
              <a:rPr lang="en-GB" dirty="0" err="1"/>
              <a:t>Homeyer</a:t>
            </a:r>
            <a:r>
              <a:rPr lang="en-GB" dirty="0"/>
              <a:t>, L. (1993). An intensive three day play therapy supervision/training model. </a:t>
            </a:r>
            <a:r>
              <a:rPr lang="en-GB" i="1" dirty="0"/>
              <a:t>International Journal Of Play Therapy</a:t>
            </a:r>
            <a:r>
              <a:rPr lang="en-GB" dirty="0"/>
              <a:t>, </a:t>
            </a:r>
            <a:r>
              <a:rPr lang="en-GB" i="1" dirty="0"/>
              <a:t>2</a:t>
            </a:r>
            <a:r>
              <a:rPr lang="en-GB" dirty="0"/>
              <a:t>(2), 61-79. </a:t>
            </a:r>
            <a:r>
              <a:rPr lang="en-GB" dirty="0" err="1"/>
              <a:t>doi</a:t>
            </a:r>
            <a:r>
              <a:rPr lang="en-GB" dirty="0"/>
              <a:t>: 10.1037/h0089366</a:t>
            </a:r>
          </a:p>
          <a:p>
            <a:pPr>
              <a:lnSpc>
                <a:spcPct val="150000"/>
              </a:lnSpc>
            </a:pPr>
            <a:r>
              <a:rPr lang="en-GB" dirty="0"/>
              <a:t>Carnevale, Gainer, &amp; Meltzer. (1990). Workplace basics: the essential skills employers want. </a:t>
            </a:r>
            <a:r>
              <a:rPr lang="en-GB" i="1" dirty="0"/>
              <a:t>Choice Reviews Online</a:t>
            </a:r>
            <a:r>
              <a:rPr lang="en-GB" dirty="0"/>
              <a:t>, </a:t>
            </a:r>
            <a:r>
              <a:rPr lang="en-GB" i="1" dirty="0"/>
              <a:t>28</a:t>
            </a:r>
            <a:r>
              <a:rPr lang="en-GB" dirty="0"/>
              <a:t>(03), 28-1624-28-1624. </a:t>
            </a:r>
            <a:r>
              <a:rPr lang="en-GB" dirty="0" err="1"/>
              <a:t>doi</a:t>
            </a:r>
            <a:r>
              <a:rPr lang="en-GB" dirty="0"/>
              <a:t>: 10.5860/choice.28-1624 </a:t>
            </a:r>
          </a:p>
          <a:p>
            <a:pPr>
              <a:lnSpc>
                <a:spcPct val="150000"/>
              </a:lnSpc>
            </a:pPr>
            <a:r>
              <a:rPr lang="en-GB" dirty="0"/>
              <a:t>Chadha, D. (2006). A curriculum model for transferable skills development. </a:t>
            </a:r>
            <a:r>
              <a:rPr lang="en-GB" i="1" dirty="0"/>
              <a:t>Engineering Education</a:t>
            </a:r>
            <a:r>
              <a:rPr lang="en-GB" dirty="0"/>
              <a:t>, </a:t>
            </a:r>
            <a:r>
              <a:rPr lang="en-GB" i="1" dirty="0"/>
              <a:t>1</a:t>
            </a:r>
            <a:r>
              <a:rPr lang="en-GB" dirty="0"/>
              <a:t>(1), 19-24. </a:t>
            </a:r>
            <a:r>
              <a:rPr lang="en-GB" dirty="0" err="1"/>
              <a:t>doi</a:t>
            </a:r>
            <a:r>
              <a:rPr lang="en-GB" dirty="0"/>
              <a:t>: 10.11120/ened.2006.01010019</a:t>
            </a:r>
            <a:r>
              <a:rPr lang="en-GB" b="1" u="sng" dirty="0"/>
              <a:t> </a:t>
            </a:r>
          </a:p>
          <a:p>
            <a:endParaRPr lang="en-GB" dirty="0"/>
          </a:p>
        </p:txBody>
      </p:sp>
    </p:spTree>
    <p:extLst>
      <p:ext uri="{BB962C8B-B14F-4D97-AF65-F5344CB8AC3E}">
        <p14:creationId xmlns:p14="http://schemas.microsoft.com/office/powerpoint/2010/main" val="33211395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55652BB4-00D8-4BB5-B045-EC8B98854329}"/>
              </a:ext>
            </a:extLst>
          </p:cNvPr>
          <p:cNvSpPr>
            <a:spLocks noGrp="1"/>
          </p:cNvSpPr>
          <p:nvPr>
            <p:ph type="ftr" sz="quarter" idx="11"/>
          </p:nvPr>
        </p:nvSpPr>
        <p:spPr>
          <a:xfrm>
            <a:off x="0" y="6492875"/>
            <a:ext cx="796472" cy="365125"/>
          </a:xfrm>
        </p:spPr>
        <p:txBody>
          <a:bodyPr/>
          <a:lstStyle/>
          <a:p>
            <a:r>
              <a:rPr lang="en-GB"/>
              <a:t>1703534</a:t>
            </a:r>
          </a:p>
        </p:txBody>
      </p:sp>
      <p:sp>
        <p:nvSpPr>
          <p:cNvPr id="3" name="Slide Number Placeholder 2">
            <a:extLst>
              <a:ext uri="{FF2B5EF4-FFF2-40B4-BE49-F238E27FC236}">
                <a16:creationId xmlns:a16="http://schemas.microsoft.com/office/drawing/2014/main" id="{B4F0E292-2573-4E36-AE58-7C2B08B82A9A}"/>
              </a:ext>
            </a:extLst>
          </p:cNvPr>
          <p:cNvSpPr>
            <a:spLocks noGrp="1"/>
          </p:cNvSpPr>
          <p:nvPr>
            <p:ph type="sldNum" sz="quarter" idx="12"/>
          </p:nvPr>
        </p:nvSpPr>
        <p:spPr>
          <a:xfrm>
            <a:off x="0" y="0"/>
            <a:ext cx="829804" cy="604269"/>
          </a:xfrm>
        </p:spPr>
        <p:txBody>
          <a:bodyPr/>
          <a:lstStyle/>
          <a:p>
            <a:fld id="{A34210E9-D95A-4E9C-8098-11915DB7149E}" type="slidenum">
              <a:rPr lang="en-GB" smtClean="0"/>
              <a:t>13</a:t>
            </a:fld>
            <a:endParaRPr lang="en-GB" dirty="0"/>
          </a:p>
        </p:txBody>
      </p:sp>
      <p:sp>
        <p:nvSpPr>
          <p:cNvPr id="4" name="Rectangle 3">
            <a:extLst>
              <a:ext uri="{FF2B5EF4-FFF2-40B4-BE49-F238E27FC236}">
                <a16:creationId xmlns:a16="http://schemas.microsoft.com/office/drawing/2014/main" id="{CAFDB7A7-2AA6-424C-A272-88D918DCE31F}"/>
              </a:ext>
            </a:extLst>
          </p:cNvPr>
          <p:cNvSpPr/>
          <p:nvPr/>
        </p:nvSpPr>
        <p:spPr>
          <a:xfrm>
            <a:off x="943427" y="0"/>
            <a:ext cx="10900229" cy="6697346"/>
          </a:xfrm>
          <a:prstGeom prst="rect">
            <a:avLst/>
          </a:prstGeom>
        </p:spPr>
        <p:txBody>
          <a:bodyPr wrap="square">
            <a:spAutoFit/>
          </a:bodyPr>
          <a:lstStyle/>
          <a:p>
            <a:pPr>
              <a:lnSpc>
                <a:spcPct val="150000"/>
              </a:lnSpc>
            </a:pPr>
            <a:r>
              <a:rPr lang="en-GB" dirty="0"/>
              <a:t>Corporate Problem Solving Skills can Advance your Career and your Business - Blog -. (2020). Retrieved 29 March 2020, from </a:t>
            </a:r>
            <a:r>
              <a:rPr lang="en-GB" u="sng" dirty="0">
                <a:hlinkClick r:id="rId2"/>
              </a:rPr>
              <a:t>https://www.gbscorporate.com/blog/corporate-problem-solving-skills-can-advance-your-career</a:t>
            </a:r>
            <a:r>
              <a:rPr lang="en-GB" dirty="0"/>
              <a:t> </a:t>
            </a:r>
          </a:p>
          <a:p>
            <a:pPr>
              <a:lnSpc>
                <a:spcPct val="150000"/>
              </a:lnSpc>
            </a:pPr>
            <a:r>
              <a:rPr lang="en-GB" dirty="0"/>
              <a:t>Ethical Basis for Good Practice in Play Therapy - The British Association of Play Therapists. (2020). Retrieved 13 March 2020, from </a:t>
            </a:r>
            <a:r>
              <a:rPr lang="en-GB" u="sng" dirty="0">
                <a:hlinkClick r:id="rId3"/>
              </a:rPr>
              <a:t>https://www.bapt.info/play-therapy/ethical-basis-good-practice-play-therapy/</a:t>
            </a:r>
            <a:r>
              <a:rPr lang="en-GB" dirty="0"/>
              <a:t> </a:t>
            </a:r>
          </a:p>
          <a:p>
            <a:pPr>
              <a:lnSpc>
                <a:spcPct val="150000"/>
              </a:lnSpc>
            </a:pPr>
            <a:r>
              <a:rPr lang="en-GB" dirty="0"/>
              <a:t>Fallows, S., &amp; Steven, C. (2000). </a:t>
            </a:r>
            <a:r>
              <a:rPr lang="en-GB" i="1" dirty="0"/>
              <a:t>Integrating Key Skills in Higher Education</a:t>
            </a:r>
            <a:r>
              <a:rPr lang="en-GB" dirty="0"/>
              <a:t> (1st ed., pp. 1- 270). London. </a:t>
            </a:r>
          </a:p>
          <a:p>
            <a:pPr>
              <a:lnSpc>
                <a:spcPct val="150000"/>
              </a:lnSpc>
            </a:pPr>
            <a:r>
              <a:rPr lang="en-GB" dirty="0" err="1"/>
              <a:t>Gilburt</a:t>
            </a:r>
            <a:r>
              <a:rPr lang="en-GB" dirty="0"/>
              <a:t>, H., Rose, D., &amp; Slade, M. (2008). The importance of relationships in mental health care: A qualitative study of service users' experiences of psychiatric hospital admission in the UK. </a:t>
            </a:r>
            <a:r>
              <a:rPr lang="en-GB" i="1" dirty="0"/>
              <a:t>BMC Health Services Research</a:t>
            </a:r>
            <a:r>
              <a:rPr lang="en-GB" dirty="0"/>
              <a:t>, </a:t>
            </a:r>
            <a:r>
              <a:rPr lang="en-GB" i="1" dirty="0"/>
              <a:t>8</a:t>
            </a:r>
            <a:r>
              <a:rPr lang="en-GB" dirty="0"/>
              <a:t>(1). </a:t>
            </a:r>
            <a:r>
              <a:rPr lang="en-GB" dirty="0" err="1"/>
              <a:t>doi</a:t>
            </a:r>
            <a:r>
              <a:rPr lang="en-GB" dirty="0"/>
              <a:t>: 10.1186/1472-6963-8-92 </a:t>
            </a:r>
          </a:p>
          <a:p>
            <a:pPr>
              <a:lnSpc>
                <a:spcPct val="150000"/>
              </a:lnSpc>
            </a:pPr>
            <a:r>
              <a:rPr lang="en-GB" dirty="0"/>
              <a:t>How To Build Professional Relationships | Examples | Meaning. (2020). Retrieved 29 March 2020, from </a:t>
            </a:r>
            <a:r>
              <a:rPr lang="en-GB" u="sng" dirty="0">
                <a:hlinkClick r:id="rId4"/>
              </a:rPr>
              <a:t>https://www.educba.com/build-professional-relationships/</a:t>
            </a:r>
            <a:r>
              <a:rPr lang="en-GB" dirty="0"/>
              <a:t> </a:t>
            </a:r>
          </a:p>
          <a:p>
            <a:pPr>
              <a:lnSpc>
                <a:spcPct val="150000"/>
              </a:lnSpc>
            </a:pPr>
            <a:r>
              <a:rPr lang="en-GB" dirty="0"/>
              <a:t>Inmarsat launches field guide to ICT best practice at sea | </a:t>
            </a:r>
            <a:r>
              <a:rPr lang="en-GB" dirty="0" err="1"/>
              <a:t>ShipInsight</a:t>
            </a:r>
            <a:r>
              <a:rPr lang="en-GB" dirty="0"/>
              <a:t>. (2020). Retrieved 29 March 2020, from </a:t>
            </a:r>
            <a:r>
              <a:rPr lang="en-GB" u="sng" dirty="0">
                <a:hlinkClick r:id="rId5"/>
              </a:rPr>
              <a:t>https://shipinsight.com/articles/inmarsat-launches-field-guide-to-ict-best-practice-at-sea</a:t>
            </a:r>
            <a:r>
              <a:rPr lang="en-GB" dirty="0"/>
              <a:t> </a:t>
            </a:r>
          </a:p>
          <a:p>
            <a:pPr>
              <a:lnSpc>
                <a:spcPct val="150000"/>
              </a:lnSpc>
            </a:pPr>
            <a:r>
              <a:rPr lang="en-GB" dirty="0"/>
              <a:t>Kinnick, K., &amp; Parton, S. (2005). Workplace Communication. </a:t>
            </a:r>
            <a:r>
              <a:rPr lang="en-GB" i="1" dirty="0"/>
              <a:t>Business Communication Quarterly</a:t>
            </a:r>
            <a:r>
              <a:rPr lang="en-GB" dirty="0"/>
              <a:t>, </a:t>
            </a:r>
            <a:r>
              <a:rPr lang="en-GB" i="1" dirty="0"/>
              <a:t>68</a:t>
            </a:r>
            <a:r>
              <a:rPr lang="en-GB" dirty="0"/>
              <a:t>(4), 429-456. </a:t>
            </a:r>
            <a:r>
              <a:rPr lang="en-GB" dirty="0" err="1"/>
              <a:t>doi</a:t>
            </a:r>
            <a:r>
              <a:rPr lang="en-GB" dirty="0"/>
              <a:t>: 10.1177/1080569905282099 </a:t>
            </a:r>
          </a:p>
          <a:p>
            <a:pPr>
              <a:lnSpc>
                <a:spcPct val="150000"/>
              </a:lnSpc>
            </a:pPr>
            <a:r>
              <a:rPr lang="en-GB" dirty="0"/>
              <a:t>PERSONAL AND PROFESSIONAL DEVELOPMENT PLAN. (2020). Retrieved 29 March 2020, from </a:t>
            </a:r>
            <a:r>
              <a:rPr lang="en-GB" u="sng" dirty="0">
                <a:hlinkClick r:id="rId6"/>
              </a:rPr>
              <a:t>https://ahmaddiauddin.wordpress.com/2015/07/28/10/</a:t>
            </a:r>
            <a:r>
              <a:rPr lang="en-GB" dirty="0"/>
              <a:t> </a:t>
            </a:r>
          </a:p>
        </p:txBody>
      </p:sp>
    </p:spTree>
    <p:extLst>
      <p:ext uri="{BB962C8B-B14F-4D97-AF65-F5344CB8AC3E}">
        <p14:creationId xmlns:p14="http://schemas.microsoft.com/office/powerpoint/2010/main" val="22922920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4E6E26F9-AC84-4D07-889F-0099C4544B08}"/>
              </a:ext>
            </a:extLst>
          </p:cNvPr>
          <p:cNvSpPr>
            <a:spLocks noGrp="1"/>
          </p:cNvSpPr>
          <p:nvPr>
            <p:ph type="ftr" sz="quarter" idx="11"/>
          </p:nvPr>
        </p:nvSpPr>
        <p:spPr>
          <a:xfrm>
            <a:off x="0" y="6492875"/>
            <a:ext cx="796472" cy="365125"/>
          </a:xfrm>
        </p:spPr>
        <p:txBody>
          <a:bodyPr/>
          <a:lstStyle/>
          <a:p>
            <a:r>
              <a:rPr lang="en-GB"/>
              <a:t>1703534</a:t>
            </a:r>
          </a:p>
        </p:txBody>
      </p:sp>
      <p:sp>
        <p:nvSpPr>
          <p:cNvPr id="3" name="Slide Number Placeholder 2">
            <a:extLst>
              <a:ext uri="{FF2B5EF4-FFF2-40B4-BE49-F238E27FC236}">
                <a16:creationId xmlns:a16="http://schemas.microsoft.com/office/drawing/2014/main" id="{D0F6CB7C-F555-4033-9690-B97EBF1B11E5}"/>
              </a:ext>
            </a:extLst>
          </p:cNvPr>
          <p:cNvSpPr>
            <a:spLocks noGrp="1"/>
          </p:cNvSpPr>
          <p:nvPr>
            <p:ph type="sldNum" sz="quarter" idx="12"/>
          </p:nvPr>
        </p:nvSpPr>
        <p:spPr>
          <a:xfrm>
            <a:off x="0" y="0"/>
            <a:ext cx="887861" cy="604269"/>
          </a:xfrm>
        </p:spPr>
        <p:txBody>
          <a:bodyPr/>
          <a:lstStyle/>
          <a:p>
            <a:fld id="{A34210E9-D95A-4E9C-8098-11915DB7149E}" type="slidenum">
              <a:rPr lang="en-GB" smtClean="0"/>
              <a:t>14</a:t>
            </a:fld>
            <a:endParaRPr lang="en-GB" dirty="0"/>
          </a:p>
        </p:txBody>
      </p:sp>
      <p:sp>
        <p:nvSpPr>
          <p:cNvPr id="4" name="Rectangle 3">
            <a:extLst>
              <a:ext uri="{FF2B5EF4-FFF2-40B4-BE49-F238E27FC236}">
                <a16:creationId xmlns:a16="http://schemas.microsoft.com/office/drawing/2014/main" id="{CBFE451C-D7DE-4A3B-A8E4-ACB9B1F38FE7}"/>
              </a:ext>
            </a:extLst>
          </p:cNvPr>
          <p:cNvSpPr/>
          <p:nvPr/>
        </p:nvSpPr>
        <p:spPr>
          <a:xfrm>
            <a:off x="887860" y="0"/>
            <a:ext cx="11304139" cy="6281848"/>
          </a:xfrm>
          <a:prstGeom prst="rect">
            <a:avLst/>
          </a:prstGeom>
        </p:spPr>
        <p:txBody>
          <a:bodyPr wrap="square">
            <a:spAutoFit/>
          </a:bodyPr>
          <a:lstStyle/>
          <a:p>
            <a:pPr>
              <a:lnSpc>
                <a:spcPct val="150000"/>
              </a:lnSpc>
            </a:pPr>
            <a:r>
              <a:rPr lang="en-GB" dirty="0"/>
              <a:t>PRBX-Code-of-conduct-1300×800. (2020). Retrieved 29 March 2020, from </a:t>
            </a:r>
            <a:r>
              <a:rPr lang="en-GB" u="sng" dirty="0">
                <a:hlinkClick r:id="rId2"/>
              </a:rPr>
              <a:t>https://www.prbx.com/sustainability/prbx-code-of-conduct-1300x800/</a:t>
            </a:r>
            <a:endParaRPr lang="en-GB" u="sng" dirty="0"/>
          </a:p>
          <a:p>
            <a:pPr>
              <a:lnSpc>
                <a:spcPct val="150000"/>
              </a:lnSpc>
            </a:pPr>
            <a:r>
              <a:rPr lang="en-GB" dirty="0"/>
              <a:t>PRIMARY PLAY THERAPIST. (2020). Retrieved 13 March 2020, from </a:t>
            </a:r>
            <a:r>
              <a:rPr lang="en-GB" u="sng" dirty="0">
                <a:hlinkClick r:id="rId3"/>
              </a:rPr>
              <a:t>https://www.alecreedacademy.co.uk/news/?pid=38&amp;nid=9&amp;storyid=1237</a:t>
            </a:r>
            <a:r>
              <a:rPr lang="en-GB" dirty="0"/>
              <a:t> </a:t>
            </a:r>
          </a:p>
          <a:p>
            <a:pPr>
              <a:lnSpc>
                <a:spcPct val="150000"/>
              </a:lnSpc>
            </a:pPr>
            <a:r>
              <a:rPr lang="en-GB" dirty="0"/>
              <a:t>Ray, D. (2011). Advanced play therapy essential conditions, knowledge, and skills for child practice. New York: Brunner-Routledge. </a:t>
            </a:r>
          </a:p>
          <a:p>
            <a:pPr>
              <a:lnSpc>
                <a:spcPct val="150000"/>
              </a:lnSpc>
            </a:pPr>
            <a:r>
              <a:rPr lang="en-GB" dirty="0" err="1"/>
              <a:t>Sgobbi</a:t>
            </a:r>
            <a:r>
              <a:rPr lang="en-GB" dirty="0"/>
              <a:t>, F., &amp; Suleman, F. (2015). The Value of Transferable Skills. </a:t>
            </a:r>
            <a:r>
              <a:rPr lang="en-GB" i="1" dirty="0"/>
              <a:t>Scottish Journal Of Political Economy</a:t>
            </a:r>
            <a:r>
              <a:rPr lang="en-GB" dirty="0"/>
              <a:t>, </a:t>
            </a:r>
            <a:r>
              <a:rPr lang="en-GB" i="1" dirty="0"/>
              <a:t>62</a:t>
            </a:r>
            <a:r>
              <a:rPr lang="en-GB" dirty="0"/>
              <a:t>(4), 378-399. </a:t>
            </a:r>
            <a:r>
              <a:rPr lang="en-GB" dirty="0" err="1"/>
              <a:t>doi</a:t>
            </a:r>
            <a:r>
              <a:rPr lang="en-GB" dirty="0"/>
              <a:t>: 10.1111/sjpe.12079 </a:t>
            </a:r>
          </a:p>
          <a:p>
            <a:pPr>
              <a:lnSpc>
                <a:spcPct val="150000"/>
              </a:lnSpc>
            </a:pPr>
            <a:r>
              <a:rPr lang="en-GB" dirty="0" err="1"/>
              <a:t>Sumsion</a:t>
            </a:r>
            <a:r>
              <a:rPr lang="en-GB" dirty="0"/>
              <a:t>, T., &amp; </a:t>
            </a:r>
            <a:r>
              <a:rPr lang="en-GB" dirty="0" err="1"/>
              <a:t>Lencucha</a:t>
            </a:r>
            <a:r>
              <a:rPr lang="en-GB" dirty="0"/>
              <a:t>, R. (2009). Therapists' Perceptions of how Teamwork Influences Client-Centred Practice. </a:t>
            </a:r>
            <a:r>
              <a:rPr lang="en-GB" i="1" dirty="0"/>
              <a:t>British Journal Of Occupational Therapy</a:t>
            </a:r>
            <a:r>
              <a:rPr lang="en-GB" dirty="0"/>
              <a:t>, </a:t>
            </a:r>
            <a:r>
              <a:rPr lang="en-GB" i="1" dirty="0"/>
              <a:t>72</a:t>
            </a:r>
            <a:r>
              <a:rPr lang="en-GB" dirty="0"/>
              <a:t>(2), 48-54. </a:t>
            </a:r>
            <a:r>
              <a:rPr lang="en-GB" dirty="0" err="1"/>
              <a:t>doi</a:t>
            </a:r>
            <a:r>
              <a:rPr lang="en-GB" dirty="0"/>
              <a:t>: 10.1177/030802260907200202 </a:t>
            </a:r>
          </a:p>
          <a:p>
            <a:pPr>
              <a:lnSpc>
                <a:spcPct val="150000"/>
              </a:lnSpc>
            </a:pPr>
            <a:r>
              <a:rPr lang="en-GB" dirty="0" err="1"/>
              <a:t>Skillsology</a:t>
            </a:r>
            <a:r>
              <a:rPr lang="en-GB" dirty="0"/>
              <a:t> | Transferable Skills: The Key to Career Progression. (2020). Retrieved 15 March 2020, from </a:t>
            </a:r>
            <a:r>
              <a:rPr lang="en-GB" u="sng" dirty="0">
                <a:hlinkClick r:id="rId4"/>
              </a:rPr>
              <a:t>https://skillsology.com/wc/transferable-skills-the-key-to-career-progression/</a:t>
            </a:r>
            <a:r>
              <a:rPr lang="en-GB" dirty="0"/>
              <a:t> </a:t>
            </a:r>
          </a:p>
          <a:p>
            <a:pPr>
              <a:lnSpc>
                <a:spcPct val="150000"/>
              </a:lnSpc>
            </a:pPr>
            <a:r>
              <a:rPr lang="en-GB" dirty="0"/>
              <a:t>These Are the Communication Skills Employers Look for in Employees. (2020). Retrieved 29 March 2020, from </a:t>
            </a:r>
            <a:r>
              <a:rPr lang="en-GB" u="sng" dirty="0">
                <a:hlinkClick r:id="rId5"/>
              </a:rPr>
              <a:t>https://www.thebalancecareers.com/communication-skills-list-2063779</a:t>
            </a:r>
            <a:r>
              <a:rPr lang="en-GB" dirty="0"/>
              <a:t> </a:t>
            </a:r>
          </a:p>
          <a:p>
            <a:pPr>
              <a:lnSpc>
                <a:spcPct val="150000"/>
              </a:lnSpc>
            </a:pPr>
            <a:endParaRPr lang="en-GB" dirty="0"/>
          </a:p>
        </p:txBody>
      </p:sp>
    </p:spTree>
    <p:extLst>
      <p:ext uri="{BB962C8B-B14F-4D97-AF65-F5344CB8AC3E}">
        <p14:creationId xmlns:p14="http://schemas.microsoft.com/office/powerpoint/2010/main" val="17555916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3F58E4BD-D26A-4301-AF05-6CFF29A6FC8C}"/>
              </a:ext>
            </a:extLst>
          </p:cNvPr>
          <p:cNvSpPr>
            <a:spLocks noGrp="1"/>
          </p:cNvSpPr>
          <p:nvPr>
            <p:ph type="ftr" sz="quarter" idx="11"/>
          </p:nvPr>
        </p:nvSpPr>
        <p:spPr>
          <a:xfrm>
            <a:off x="18817" y="6492875"/>
            <a:ext cx="810987" cy="365125"/>
          </a:xfrm>
        </p:spPr>
        <p:txBody>
          <a:bodyPr/>
          <a:lstStyle/>
          <a:p>
            <a:r>
              <a:rPr lang="en-GB" dirty="0"/>
              <a:t>1703534</a:t>
            </a:r>
          </a:p>
        </p:txBody>
      </p:sp>
      <p:sp>
        <p:nvSpPr>
          <p:cNvPr id="3" name="Slide Number Placeholder 2">
            <a:extLst>
              <a:ext uri="{FF2B5EF4-FFF2-40B4-BE49-F238E27FC236}">
                <a16:creationId xmlns:a16="http://schemas.microsoft.com/office/drawing/2014/main" id="{18425D68-162E-4760-9A41-717FE84009DD}"/>
              </a:ext>
            </a:extLst>
          </p:cNvPr>
          <p:cNvSpPr>
            <a:spLocks noGrp="1"/>
          </p:cNvSpPr>
          <p:nvPr>
            <p:ph type="sldNum" sz="quarter" idx="12"/>
          </p:nvPr>
        </p:nvSpPr>
        <p:spPr>
          <a:xfrm>
            <a:off x="0" y="0"/>
            <a:ext cx="829804" cy="604269"/>
          </a:xfrm>
        </p:spPr>
        <p:txBody>
          <a:bodyPr/>
          <a:lstStyle/>
          <a:p>
            <a:fld id="{A34210E9-D95A-4E9C-8098-11915DB7149E}" type="slidenum">
              <a:rPr lang="en-GB" smtClean="0"/>
              <a:t>15</a:t>
            </a:fld>
            <a:endParaRPr lang="en-GB"/>
          </a:p>
        </p:txBody>
      </p:sp>
      <p:sp>
        <p:nvSpPr>
          <p:cNvPr id="4" name="Rectangle 3">
            <a:extLst>
              <a:ext uri="{FF2B5EF4-FFF2-40B4-BE49-F238E27FC236}">
                <a16:creationId xmlns:a16="http://schemas.microsoft.com/office/drawing/2014/main" id="{98C091B2-04CB-4DC6-BCE6-92FBF96D5BE3}"/>
              </a:ext>
            </a:extLst>
          </p:cNvPr>
          <p:cNvSpPr/>
          <p:nvPr/>
        </p:nvSpPr>
        <p:spPr>
          <a:xfrm>
            <a:off x="4542475" y="2735107"/>
            <a:ext cx="3397341"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Questions?</a:t>
            </a:r>
          </a:p>
        </p:txBody>
      </p:sp>
    </p:spTree>
    <p:extLst>
      <p:ext uri="{BB962C8B-B14F-4D97-AF65-F5344CB8AC3E}">
        <p14:creationId xmlns:p14="http://schemas.microsoft.com/office/powerpoint/2010/main" val="574932127"/>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TM10001104[[fn=Feathered]]</Template>
  <TotalTime>2114</TotalTime>
  <Words>2259</Words>
  <Application>Microsoft Office PowerPoint</Application>
  <PresentationFormat>Widescreen</PresentationFormat>
  <Paragraphs>153</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Century Schoolbook</vt:lpstr>
      <vt:lpstr>Corbel</vt:lpstr>
      <vt:lpstr>Feathered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anika yasmin</dc:creator>
  <cp:lastModifiedBy>anika yasmin</cp:lastModifiedBy>
  <cp:revision>124</cp:revision>
  <dcterms:created xsi:type="dcterms:W3CDTF">2020-03-05T19:33:25Z</dcterms:created>
  <dcterms:modified xsi:type="dcterms:W3CDTF">2020-04-20T14:42:46Z</dcterms:modified>
</cp:coreProperties>
</file>