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8" r:id="rId3"/>
    <p:sldId id="284" r:id="rId4"/>
    <p:sldId id="279" r:id="rId5"/>
    <p:sldId id="281" r:id="rId6"/>
    <p:sldId id="282" r:id="rId7"/>
    <p:sldId id="283" r:id="rId8"/>
    <p:sldId id="280" r:id="rId9"/>
    <p:sldId id="258" r:id="rId10"/>
    <p:sldId id="285" r:id="rId11"/>
    <p:sldId id="261" r:id="rId12"/>
    <p:sldId id="263" r:id="rId13"/>
    <p:sldId id="264" r:id="rId14"/>
    <p:sldId id="265" r:id="rId15"/>
    <p:sldId id="266" r:id="rId16"/>
    <p:sldId id="267" r:id="rId17"/>
    <p:sldId id="268" r:id="rId18"/>
    <p:sldId id="269" r:id="rId19"/>
    <p:sldId id="270" r:id="rId20"/>
    <p:sldId id="271" r:id="rId21"/>
    <p:sldId id="286" r:id="rId22"/>
    <p:sldId id="272" r:id="rId23"/>
    <p:sldId id="273" r:id="rId24"/>
    <p:sldId id="275"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011597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3805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7390063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57314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40391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64187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48843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71976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00178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09458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8959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01/11/2017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7899076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259632" y="6352528"/>
            <a:ext cx="6400800" cy="505472"/>
          </a:xfrm>
        </p:spPr>
        <p:txBody>
          <a:bodyPr>
            <a:normAutofit lnSpcReduction="10000"/>
          </a:bodyPr>
          <a:lstStyle/>
          <a:p>
            <a:r>
              <a:rPr lang="en-GB" b="1" dirty="0" smtClean="0">
                <a:solidFill>
                  <a:schemeClr val="bg1"/>
                </a:solidFill>
              </a:rPr>
              <a:t>CLCS4007</a:t>
            </a:r>
          </a:p>
        </p:txBody>
      </p:sp>
      <p:sp>
        <p:nvSpPr>
          <p:cNvPr id="4" name="Subtitle 2"/>
          <p:cNvSpPr txBox="1">
            <a:spLocks/>
          </p:cNvSpPr>
          <p:nvPr/>
        </p:nvSpPr>
        <p:spPr>
          <a:xfrm>
            <a:off x="632248" y="2615120"/>
            <a:ext cx="8064896" cy="1656184"/>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a:solidFill>
                  <a:prstClr val="black"/>
                </a:solidFill>
              </a:rPr>
              <a:t>Lecture </a:t>
            </a:r>
            <a:r>
              <a:rPr lang="en-GB" sz="3600" dirty="0">
                <a:solidFill>
                  <a:prstClr val="black"/>
                </a:solidFill>
              </a:rPr>
              <a:t>6</a:t>
            </a:r>
            <a:r>
              <a:rPr lang="en-GB" sz="3600" smtClean="0">
                <a:solidFill>
                  <a:prstClr val="black"/>
                </a:solidFill>
              </a:rPr>
              <a:t> </a:t>
            </a:r>
            <a:r>
              <a:rPr lang="en-GB" sz="3600" dirty="0">
                <a:solidFill>
                  <a:prstClr val="black"/>
                </a:solidFill>
              </a:rPr>
              <a:t>– </a:t>
            </a:r>
            <a:r>
              <a:rPr lang="en-GB" sz="3600" dirty="0" smtClean="0">
                <a:solidFill>
                  <a:prstClr val="black"/>
                </a:solidFill>
              </a:rPr>
              <a:t>Childhood and Education</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7" name="Picture 6"/>
          <p:cNvPicPr>
            <a:picLocks noChangeAspect="1"/>
          </p:cNvPicPr>
          <p:nvPr/>
        </p:nvPicPr>
        <p:blipFill>
          <a:blip r:embed="rId2"/>
          <a:stretch>
            <a:fillRect/>
          </a:stretch>
        </p:blipFill>
        <p:spPr>
          <a:xfrm>
            <a:off x="479380" y="3645024"/>
            <a:ext cx="8205927" cy="2554445"/>
          </a:xfrm>
          <a:prstGeom prst="rect">
            <a:avLst/>
          </a:prstGeom>
        </p:spPr>
      </p:pic>
    </p:spTree>
    <p:extLst>
      <p:ext uri="{BB962C8B-B14F-4D97-AF65-F5344CB8AC3E}">
        <p14:creationId xmlns:p14="http://schemas.microsoft.com/office/powerpoint/2010/main" val="2661357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568952" cy="5688632"/>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Development and Socialisation in the Graeco-Roman World</a:t>
            </a:r>
            <a:endParaRPr lang="en-GB" sz="6000" b="1" dirty="0">
              <a:solidFill>
                <a:schemeClr val="bg1"/>
              </a:solidFill>
            </a:endParaRPr>
          </a:p>
        </p:txBody>
      </p:sp>
    </p:spTree>
    <p:extLst>
      <p:ext uri="{BB962C8B-B14F-4D97-AF65-F5344CB8AC3E}">
        <p14:creationId xmlns:p14="http://schemas.microsoft.com/office/powerpoint/2010/main" val="395155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1143000"/>
          </a:xfrm>
        </p:spPr>
        <p:txBody>
          <a:bodyPr/>
          <a:lstStyle/>
          <a:p>
            <a:r>
              <a:rPr lang="en-GB" dirty="0" smtClean="0">
                <a:solidFill>
                  <a:schemeClr val="bg1"/>
                </a:solidFill>
              </a:rPr>
              <a:t>Birth</a:t>
            </a:r>
            <a:endParaRPr lang="en-GB" dirty="0">
              <a:solidFill>
                <a:schemeClr val="bg1"/>
              </a:solidFill>
            </a:endParaRPr>
          </a:p>
        </p:txBody>
      </p:sp>
      <p:sp>
        <p:nvSpPr>
          <p:cNvPr id="4" name="Text Placeholder 3"/>
          <p:cNvSpPr>
            <a:spLocks noGrp="1"/>
          </p:cNvSpPr>
          <p:nvPr>
            <p:ph type="body" idx="1"/>
          </p:nvPr>
        </p:nvSpPr>
        <p:spPr>
          <a:xfrm>
            <a:off x="439521" y="980728"/>
            <a:ext cx="4040188" cy="750887"/>
          </a:xfrm>
        </p:spPr>
        <p:txBody>
          <a:bodyPr/>
          <a:lstStyle/>
          <a:p>
            <a:r>
              <a:rPr lang="en-GB" b="1" dirty="0" smtClean="0">
                <a:solidFill>
                  <a:schemeClr val="bg1"/>
                </a:solidFill>
              </a:rPr>
              <a:t>Athens</a:t>
            </a:r>
            <a:endParaRPr lang="en-GB" b="1" dirty="0">
              <a:solidFill>
                <a:schemeClr val="bg1"/>
              </a:solidFill>
            </a:endParaRPr>
          </a:p>
        </p:txBody>
      </p:sp>
      <p:sp>
        <p:nvSpPr>
          <p:cNvPr id="5" name="Text Placeholder 4"/>
          <p:cNvSpPr>
            <a:spLocks noGrp="1"/>
          </p:cNvSpPr>
          <p:nvPr>
            <p:ph type="body" sz="half" idx="3"/>
          </p:nvPr>
        </p:nvSpPr>
        <p:spPr>
          <a:xfrm>
            <a:off x="4644008" y="980728"/>
            <a:ext cx="4041775" cy="750887"/>
          </a:xfrm>
        </p:spPr>
        <p:txBody>
          <a:bodyPr/>
          <a:lstStyle/>
          <a:p>
            <a:r>
              <a:rPr lang="en-GB" b="1" dirty="0" smtClean="0">
                <a:solidFill>
                  <a:schemeClr val="bg1"/>
                </a:solidFill>
              </a:rPr>
              <a:t>Rome</a:t>
            </a:r>
            <a:endParaRPr lang="en-GB" b="1" dirty="0">
              <a:solidFill>
                <a:schemeClr val="bg1"/>
              </a:solidFill>
            </a:endParaRPr>
          </a:p>
        </p:txBody>
      </p:sp>
      <p:sp>
        <p:nvSpPr>
          <p:cNvPr id="3" name="Content Placeholder 2"/>
          <p:cNvSpPr>
            <a:spLocks noGrp="1"/>
          </p:cNvSpPr>
          <p:nvPr>
            <p:ph sz="quarter" idx="2"/>
          </p:nvPr>
        </p:nvSpPr>
        <p:spPr>
          <a:xfrm>
            <a:off x="89825" y="1628800"/>
            <a:ext cx="4239406" cy="3086478"/>
          </a:xfrm>
        </p:spPr>
        <p:txBody>
          <a:bodyPr>
            <a:normAutofit fontScale="92500" lnSpcReduction="20000"/>
          </a:bodyPr>
          <a:lstStyle/>
          <a:p>
            <a:r>
              <a:rPr lang="en-GB" dirty="0" smtClean="0">
                <a:solidFill>
                  <a:schemeClr val="bg1"/>
                </a:solidFill>
              </a:rPr>
              <a:t>Male physicians rarely present – midwives for the practical and ritual – appease </a:t>
            </a:r>
            <a:r>
              <a:rPr lang="en-GB" dirty="0" err="1" smtClean="0">
                <a:solidFill>
                  <a:schemeClr val="bg1"/>
                </a:solidFill>
              </a:rPr>
              <a:t>Artemise</a:t>
            </a:r>
            <a:r>
              <a:rPr lang="en-GB" dirty="0" smtClean="0">
                <a:solidFill>
                  <a:schemeClr val="bg1"/>
                </a:solidFill>
              </a:rPr>
              <a:t>. </a:t>
            </a:r>
          </a:p>
          <a:p>
            <a:endParaRPr lang="en-GB" sz="500" dirty="0">
              <a:solidFill>
                <a:schemeClr val="bg1"/>
              </a:solidFill>
            </a:endParaRPr>
          </a:p>
          <a:p>
            <a:r>
              <a:rPr lang="en-GB" dirty="0" smtClean="0">
                <a:solidFill>
                  <a:schemeClr val="bg1"/>
                </a:solidFill>
              </a:rPr>
              <a:t>Child on fifth day taken around the hearth. </a:t>
            </a:r>
          </a:p>
          <a:p>
            <a:endParaRPr lang="en-GB" sz="500" dirty="0">
              <a:solidFill>
                <a:schemeClr val="bg1"/>
              </a:solidFill>
            </a:endParaRPr>
          </a:p>
          <a:p>
            <a:r>
              <a:rPr lang="en-GB" dirty="0" smtClean="0">
                <a:solidFill>
                  <a:schemeClr val="bg1"/>
                </a:solidFill>
              </a:rPr>
              <a:t>Late 5</a:t>
            </a:r>
            <a:r>
              <a:rPr lang="en-GB" baseline="30000" dirty="0" smtClean="0">
                <a:solidFill>
                  <a:schemeClr val="bg1"/>
                </a:solidFill>
              </a:rPr>
              <a:t>th</a:t>
            </a:r>
            <a:r>
              <a:rPr lang="en-GB" dirty="0" smtClean="0">
                <a:solidFill>
                  <a:schemeClr val="bg1"/>
                </a:solidFill>
              </a:rPr>
              <a:t> c BC – orphans maintained at 1 obol per day by state.  </a:t>
            </a:r>
            <a:endParaRPr lang="en-GB" dirty="0">
              <a:solidFill>
                <a:schemeClr val="bg1"/>
              </a:solidFill>
            </a:endParaRPr>
          </a:p>
        </p:txBody>
      </p:sp>
      <p:sp>
        <p:nvSpPr>
          <p:cNvPr id="6" name="Content Placeholder 5"/>
          <p:cNvSpPr>
            <a:spLocks noGrp="1"/>
          </p:cNvSpPr>
          <p:nvPr>
            <p:ph sz="quarter" idx="4"/>
          </p:nvPr>
        </p:nvSpPr>
        <p:spPr>
          <a:xfrm>
            <a:off x="4394715" y="1628800"/>
            <a:ext cx="4605845" cy="3067278"/>
          </a:xfrm>
        </p:spPr>
        <p:txBody>
          <a:bodyPr>
            <a:normAutofit fontScale="92500" lnSpcReduction="20000"/>
          </a:bodyPr>
          <a:lstStyle/>
          <a:p>
            <a:r>
              <a:rPr lang="en-GB" dirty="0" smtClean="0">
                <a:solidFill>
                  <a:schemeClr val="bg1"/>
                </a:solidFill>
              </a:rPr>
              <a:t>Payers to Diana - offerings to Juno Lucina.</a:t>
            </a:r>
          </a:p>
          <a:p>
            <a:endParaRPr lang="en-GB" sz="500" dirty="0">
              <a:solidFill>
                <a:schemeClr val="bg1"/>
              </a:solidFill>
            </a:endParaRPr>
          </a:p>
          <a:p>
            <a:r>
              <a:rPr lang="en-GB" i="1" dirty="0" err="1" smtClean="0">
                <a:solidFill>
                  <a:schemeClr val="bg1"/>
                </a:solidFill>
              </a:rPr>
              <a:t>Lectisternium</a:t>
            </a:r>
            <a:r>
              <a:rPr lang="en-GB" dirty="0" smtClean="0">
                <a:solidFill>
                  <a:schemeClr val="bg1"/>
                </a:solidFill>
              </a:rPr>
              <a:t> (couch and meal) set up to Juno and Hercules, seen by those attending morning salutation.</a:t>
            </a:r>
          </a:p>
          <a:p>
            <a:endParaRPr lang="en-GB" sz="500" dirty="0" smtClean="0">
              <a:solidFill>
                <a:schemeClr val="bg1"/>
              </a:solidFill>
            </a:endParaRPr>
          </a:p>
          <a:p>
            <a:r>
              <a:rPr lang="en-GB" i="1" dirty="0" err="1" smtClean="0">
                <a:solidFill>
                  <a:schemeClr val="bg1"/>
                </a:solidFill>
              </a:rPr>
              <a:t>Sublatus</a:t>
            </a:r>
            <a:r>
              <a:rPr lang="en-GB" i="1" dirty="0" smtClean="0">
                <a:solidFill>
                  <a:schemeClr val="bg1"/>
                </a:solidFill>
              </a:rPr>
              <a:t> </a:t>
            </a:r>
            <a:r>
              <a:rPr lang="en-GB" dirty="0" smtClean="0">
                <a:solidFill>
                  <a:schemeClr val="bg1"/>
                </a:solidFill>
              </a:rPr>
              <a:t>– children acknowledge and to be raised.</a:t>
            </a:r>
          </a:p>
          <a:p>
            <a:endParaRPr lang="en-GB" sz="500" i="1" dirty="0" smtClean="0">
              <a:solidFill>
                <a:schemeClr val="bg1"/>
              </a:solidFill>
            </a:endParaRPr>
          </a:p>
          <a:p>
            <a:r>
              <a:rPr lang="en-GB" dirty="0" smtClean="0">
                <a:solidFill>
                  <a:schemeClr val="bg1"/>
                </a:solidFill>
              </a:rPr>
              <a:t>Named on eight/ninth day.</a:t>
            </a:r>
          </a:p>
          <a:p>
            <a:endParaRPr lang="en-GB" dirty="0">
              <a:solidFill>
                <a:schemeClr val="bg1"/>
              </a:solidFill>
            </a:endParaRPr>
          </a:p>
          <a:p>
            <a:pPr marL="137160" indent="0">
              <a:buNone/>
            </a:pPr>
            <a:endParaRPr lang="en-GB" dirty="0">
              <a:solidFill>
                <a:schemeClr val="bg1"/>
              </a:solidFill>
            </a:endParaRPr>
          </a:p>
        </p:txBody>
      </p:sp>
      <p:sp>
        <p:nvSpPr>
          <p:cNvPr id="8" name="Rectangle 7"/>
          <p:cNvSpPr/>
          <p:nvPr/>
        </p:nvSpPr>
        <p:spPr>
          <a:xfrm>
            <a:off x="24341" y="5571494"/>
            <a:ext cx="8945962" cy="1286506"/>
          </a:xfrm>
          <a:prstGeom prst="rect">
            <a:avLst/>
          </a:prstGeom>
        </p:spPr>
        <p:txBody>
          <a:bodyPr wrap="square">
            <a:spAutoFit/>
          </a:bodyPr>
          <a:lstStyle/>
          <a:p>
            <a:pPr marL="137160" lvl="0">
              <a:spcBef>
                <a:spcPct val="20000"/>
              </a:spcBef>
              <a:buClr>
                <a:prstClr val="white">
                  <a:shade val="95000"/>
                </a:prstClr>
              </a:buClr>
              <a:buSzPct val="65000"/>
            </a:pPr>
            <a:r>
              <a:rPr lang="en-GB" sz="2000" b="1" dirty="0">
                <a:solidFill>
                  <a:schemeClr val="bg1"/>
                </a:solidFill>
              </a:rPr>
              <a:t>Contract for a wet-nurse – 16 month </a:t>
            </a:r>
            <a:r>
              <a:rPr lang="en-GB" sz="2000" b="1" dirty="0" smtClean="0">
                <a:solidFill>
                  <a:schemeClr val="bg1"/>
                </a:solidFill>
              </a:rPr>
              <a:t>period (Egypt, 13 BC)</a:t>
            </a:r>
            <a:r>
              <a:rPr lang="en-GB" sz="2000" dirty="0" smtClean="0">
                <a:solidFill>
                  <a:schemeClr val="bg1"/>
                </a:solidFill>
              </a:rPr>
              <a:t>:</a:t>
            </a:r>
            <a:endParaRPr lang="en-GB" sz="2000" dirty="0">
              <a:solidFill>
                <a:schemeClr val="bg1"/>
              </a:solidFill>
            </a:endParaRPr>
          </a:p>
          <a:p>
            <a:pPr marL="411480" indent="-283464">
              <a:spcBef>
                <a:spcPct val="20000"/>
              </a:spcBef>
              <a:buClr>
                <a:prstClr val="white"/>
              </a:buClr>
              <a:buSzPct val="80000"/>
              <a:buFont typeface="Wingdings 2"/>
              <a:buChar char=""/>
            </a:pPr>
            <a:r>
              <a:rPr lang="en-GB" dirty="0">
                <a:solidFill>
                  <a:schemeClr val="bg1"/>
                </a:solidFill>
              </a:rPr>
              <a:t>“</a:t>
            </a:r>
            <a:r>
              <a:rPr lang="en-GB" dirty="0" err="1">
                <a:solidFill>
                  <a:schemeClr val="bg1"/>
                </a:solidFill>
              </a:rPr>
              <a:t>Didyma</a:t>
            </a:r>
            <a:r>
              <a:rPr lang="en-GB" dirty="0">
                <a:solidFill>
                  <a:schemeClr val="bg1"/>
                </a:solidFill>
              </a:rPr>
              <a:t> agrees to nurse and suckle outside her own home… She is to receive from the said </a:t>
            </a:r>
            <a:r>
              <a:rPr lang="en-GB" dirty="0" err="1">
                <a:solidFill>
                  <a:schemeClr val="bg1"/>
                </a:solidFill>
              </a:rPr>
              <a:t>Isidora</a:t>
            </a:r>
            <a:r>
              <a:rPr lang="en-GB" dirty="0">
                <a:solidFill>
                  <a:schemeClr val="bg1"/>
                </a:solidFill>
              </a:rPr>
              <a:t> as pay for the milk and the nursing ten silver drachmas and a half-litre of oil every month.” – Selected Papyri 1, no. 16 – Loeb.</a:t>
            </a:r>
          </a:p>
        </p:txBody>
      </p:sp>
      <p:sp>
        <p:nvSpPr>
          <p:cNvPr id="9" name="Rectangle 8"/>
          <p:cNvSpPr/>
          <p:nvPr/>
        </p:nvSpPr>
        <p:spPr>
          <a:xfrm>
            <a:off x="24341" y="4696078"/>
            <a:ext cx="8910736" cy="830997"/>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dirty="0">
                <a:solidFill>
                  <a:schemeClr val="bg1"/>
                </a:solidFill>
              </a:rPr>
              <a:t>Abortion exists in both societies until reign of Septimius Severus – issue of religious pollution.</a:t>
            </a:r>
          </a:p>
        </p:txBody>
      </p:sp>
    </p:spTree>
    <p:extLst>
      <p:ext uri="{BB962C8B-B14F-4D97-AF65-F5344CB8AC3E}">
        <p14:creationId xmlns:p14="http://schemas.microsoft.com/office/powerpoint/2010/main" val="3767402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Early Childhood</a:t>
            </a:r>
            <a:endParaRPr lang="en-GB" dirty="0">
              <a:solidFill>
                <a:schemeClr val="bg1"/>
              </a:solidFill>
            </a:endParaRPr>
          </a:p>
        </p:txBody>
      </p:sp>
      <p:sp>
        <p:nvSpPr>
          <p:cNvPr id="3" name="Content Placeholder 2"/>
          <p:cNvSpPr>
            <a:spLocks noGrp="1"/>
          </p:cNvSpPr>
          <p:nvPr>
            <p:ph idx="1"/>
          </p:nvPr>
        </p:nvSpPr>
        <p:spPr>
          <a:xfrm>
            <a:off x="0" y="1052736"/>
            <a:ext cx="9036496" cy="5805264"/>
          </a:xfrm>
        </p:spPr>
        <p:txBody>
          <a:bodyPr>
            <a:normAutofit fontScale="92500" lnSpcReduction="20000"/>
          </a:bodyPr>
          <a:lstStyle/>
          <a:p>
            <a:r>
              <a:rPr lang="en-GB" dirty="0" smtClean="0">
                <a:solidFill>
                  <a:schemeClr val="bg1"/>
                </a:solidFill>
              </a:rPr>
              <a:t>Physiological development: swaddling seen as important for developing healthy limbs (</a:t>
            </a:r>
            <a:r>
              <a:rPr lang="en-GB" dirty="0" err="1" smtClean="0">
                <a:solidFill>
                  <a:schemeClr val="bg1"/>
                </a:solidFill>
              </a:rPr>
              <a:t>Soranus</a:t>
            </a:r>
            <a:r>
              <a:rPr lang="en-GB" dirty="0" smtClean="0">
                <a:solidFill>
                  <a:schemeClr val="bg1"/>
                </a:solidFill>
              </a:rPr>
              <a:t> </a:t>
            </a:r>
            <a:r>
              <a:rPr lang="en-GB" i="1" dirty="0" smtClean="0">
                <a:solidFill>
                  <a:schemeClr val="bg1"/>
                </a:solidFill>
              </a:rPr>
              <a:t>Gyn. </a:t>
            </a:r>
            <a:r>
              <a:rPr lang="en-GB" dirty="0" smtClean="0">
                <a:solidFill>
                  <a:schemeClr val="bg1"/>
                </a:solidFill>
              </a:rPr>
              <a:t>2.14-15, 32-35). </a:t>
            </a:r>
          </a:p>
          <a:p>
            <a:endParaRPr lang="en-GB" sz="200" dirty="0">
              <a:solidFill>
                <a:schemeClr val="bg1"/>
              </a:solidFill>
            </a:endParaRPr>
          </a:p>
          <a:p>
            <a:r>
              <a:rPr lang="en-GB" dirty="0" smtClean="0">
                <a:solidFill>
                  <a:schemeClr val="bg1"/>
                </a:solidFill>
              </a:rPr>
              <a:t>Character development: balance between not crushing spirits and not overindulging children (Seneca </a:t>
            </a:r>
            <a:r>
              <a:rPr lang="en-GB" i="1" dirty="0" smtClean="0">
                <a:solidFill>
                  <a:schemeClr val="bg1"/>
                </a:solidFill>
              </a:rPr>
              <a:t>On Anger </a:t>
            </a:r>
            <a:r>
              <a:rPr lang="en-GB" dirty="0" smtClean="0">
                <a:solidFill>
                  <a:schemeClr val="bg1"/>
                </a:solidFill>
              </a:rPr>
              <a:t>2.20-21).</a:t>
            </a:r>
          </a:p>
          <a:p>
            <a:endParaRPr lang="en-GB" sz="200" dirty="0">
              <a:solidFill>
                <a:schemeClr val="bg1"/>
              </a:solidFill>
            </a:endParaRPr>
          </a:p>
          <a:p>
            <a:r>
              <a:rPr lang="en-GB" dirty="0">
                <a:solidFill>
                  <a:schemeClr val="bg1"/>
                </a:solidFill>
              </a:rPr>
              <a:t>First three years of a child’s considered to be very susceptible to influence – </a:t>
            </a:r>
            <a:r>
              <a:rPr lang="en-GB" dirty="0" err="1">
                <a:solidFill>
                  <a:schemeClr val="bg1"/>
                </a:solidFill>
              </a:rPr>
              <a:t>Soranus</a:t>
            </a:r>
            <a:r>
              <a:rPr lang="en-GB" dirty="0">
                <a:solidFill>
                  <a:schemeClr val="bg1"/>
                </a:solidFill>
              </a:rPr>
              <a:t> </a:t>
            </a:r>
            <a:r>
              <a:rPr lang="en-GB" i="1" dirty="0">
                <a:solidFill>
                  <a:schemeClr val="bg1"/>
                </a:solidFill>
              </a:rPr>
              <a:t>Gyn</a:t>
            </a:r>
            <a:r>
              <a:rPr lang="en-GB" dirty="0">
                <a:solidFill>
                  <a:schemeClr val="bg1"/>
                </a:solidFill>
              </a:rPr>
              <a:t>. 2.18). </a:t>
            </a:r>
            <a:endParaRPr lang="en-GB" dirty="0" smtClean="0">
              <a:solidFill>
                <a:schemeClr val="bg1"/>
              </a:solidFill>
            </a:endParaRPr>
          </a:p>
          <a:p>
            <a:endParaRPr lang="en-GB" sz="200" dirty="0">
              <a:solidFill>
                <a:schemeClr val="bg1"/>
              </a:solidFill>
            </a:endParaRPr>
          </a:p>
          <a:p>
            <a:r>
              <a:rPr lang="en-GB" dirty="0">
                <a:solidFill>
                  <a:schemeClr val="bg1"/>
                </a:solidFill>
              </a:rPr>
              <a:t>Athens – 4 years </a:t>
            </a:r>
            <a:r>
              <a:rPr lang="en-GB" dirty="0" smtClean="0">
                <a:solidFill>
                  <a:schemeClr val="bg1"/>
                </a:solidFill>
              </a:rPr>
              <a:t>old attend the </a:t>
            </a:r>
            <a:r>
              <a:rPr lang="en-GB" dirty="0" err="1">
                <a:solidFill>
                  <a:schemeClr val="bg1"/>
                </a:solidFill>
              </a:rPr>
              <a:t>Anthesteria</a:t>
            </a:r>
            <a:r>
              <a:rPr lang="en-GB" dirty="0">
                <a:solidFill>
                  <a:schemeClr val="bg1"/>
                </a:solidFill>
              </a:rPr>
              <a:t> (flower festival) – </a:t>
            </a:r>
            <a:r>
              <a:rPr lang="en-GB" dirty="0" smtClean="0">
                <a:solidFill>
                  <a:schemeClr val="bg1"/>
                </a:solidFill>
              </a:rPr>
              <a:t>given a jug </a:t>
            </a:r>
            <a:r>
              <a:rPr lang="en-GB" dirty="0">
                <a:solidFill>
                  <a:schemeClr val="bg1"/>
                </a:solidFill>
              </a:rPr>
              <a:t>(</a:t>
            </a:r>
            <a:r>
              <a:rPr lang="en-GB" dirty="0" err="1">
                <a:solidFill>
                  <a:schemeClr val="bg1"/>
                </a:solidFill>
              </a:rPr>
              <a:t>chous</a:t>
            </a:r>
            <a:r>
              <a:rPr lang="en-GB" dirty="0">
                <a:solidFill>
                  <a:schemeClr val="bg1"/>
                </a:solidFill>
              </a:rPr>
              <a:t>), wreath and small </a:t>
            </a:r>
            <a:r>
              <a:rPr lang="en-GB" dirty="0" smtClean="0">
                <a:solidFill>
                  <a:schemeClr val="bg1"/>
                </a:solidFill>
              </a:rPr>
              <a:t>cart – taste wine.</a:t>
            </a:r>
            <a:endParaRPr lang="en-GB" dirty="0">
              <a:solidFill>
                <a:schemeClr val="bg1"/>
              </a:solidFill>
            </a:endParaRPr>
          </a:p>
          <a:p>
            <a:pPr marL="137160" indent="0">
              <a:buNone/>
            </a:pPr>
            <a:endParaRPr lang="en-GB" sz="200" dirty="0" smtClean="0">
              <a:solidFill>
                <a:schemeClr val="bg1"/>
              </a:solidFill>
            </a:endParaRPr>
          </a:p>
          <a:p>
            <a:pPr marL="137160" indent="0">
              <a:buNone/>
            </a:pPr>
            <a:endParaRPr lang="en-GB" sz="500" dirty="0">
              <a:solidFill>
                <a:schemeClr val="bg1"/>
              </a:solidFill>
            </a:endParaRPr>
          </a:p>
          <a:p>
            <a:pPr marL="137160" indent="0">
              <a:buNone/>
            </a:pPr>
            <a:r>
              <a:rPr lang="en-GB" dirty="0">
                <a:solidFill>
                  <a:schemeClr val="bg1"/>
                </a:solidFill>
              </a:rPr>
              <a:t>“In the first place then, the parents are the builders-up of the children, and lay the foundation for the children; they raise them up, they carefully train them to strength, and that they may be good both for service and for view before the public</a:t>
            </a:r>
            <a:r>
              <a:rPr lang="en-GB" dirty="0" smtClean="0">
                <a:solidFill>
                  <a:schemeClr val="bg1"/>
                </a:solidFill>
              </a:rPr>
              <a:t>.” – </a:t>
            </a:r>
            <a:r>
              <a:rPr lang="en-GB" b="1" dirty="0" smtClean="0">
                <a:solidFill>
                  <a:schemeClr val="bg1"/>
                </a:solidFill>
              </a:rPr>
              <a:t>Plautus </a:t>
            </a:r>
            <a:r>
              <a:rPr lang="en-GB" b="1" i="1" dirty="0" err="1" smtClean="0">
                <a:solidFill>
                  <a:schemeClr val="bg1"/>
                </a:solidFill>
              </a:rPr>
              <a:t>Mostellaria</a:t>
            </a:r>
            <a:r>
              <a:rPr lang="en-GB" b="1" i="1" dirty="0" smtClean="0">
                <a:solidFill>
                  <a:schemeClr val="bg1"/>
                </a:solidFill>
              </a:rPr>
              <a:t> </a:t>
            </a:r>
            <a:r>
              <a:rPr lang="en-GB" b="1" dirty="0" smtClean="0">
                <a:solidFill>
                  <a:schemeClr val="bg1"/>
                </a:solidFill>
              </a:rPr>
              <a:t>91 </a:t>
            </a:r>
            <a:r>
              <a:rPr lang="en-GB" dirty="0" smtClean="0">
                <a:solidFill>
                  <a:schemeClr val="bg1"/>
                </a:solidFill>
              </a:rPr>
              <a:t>ff. </a:t>
            </a:r>
          </a:p>
          <a:p>
            <a:pPr marL="137160" indent="0">
              <a:buNone/>
            </a:pPr>
            <a:endParaRPr lang="en-GB" sz="500" dirty="0">
              <a:solidFill>
                <a:schemeClr val="bg1"/>
              </a:solidFill>
            </a:endParaRPr>
          </a:p>
        </p:txBody>
      </p:sp>
    </p:spTree>
    <p:extLst>
      <p:ext uri="{BB962C8B-B14F-4D97-AF65-F5344CB8AC3E}">
        <p14:creationId xmlns:p14="http://schemas.microsoft.com/office/powerpoint/2010/main" val="3310891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Caregiving</a:t>
            </a:r>
            <a:endParaRPr lang="en-GB" dirty="0">
              <a:solidFill>
                <a:schemeClr val="bg1"/>
              </a:solidFill>
            </a:endParaRPr>
          </a:p>
        </p:txBody>
      </p:sp>
      <p:sp>
        <p:nvSpPr>
          <p:cNvPr id="3" name="Content Placeholder 2"/>
          <p:cNvSpPr>
            <a:spLocks noGrp="1"/>
          </p:cNvSpPr>
          <p:nvPr>
            <p:ph idx="1"/>
          </p:nvPr>
        </p:nvSpPr>
        <p:spPr>
          <a:xfrm>
            <a:off x="107504" y="1484784"/>
            <a:ext cx="8856984" cy="5328592"/>
          </a:xfrm>
        </p:spPr>
        <p:txBody>
          <a:bodyPr>
            <a:normAutofit fontScale="85000" lnSpcReduction="20000"/>
          </a:bodyPr>
          <a:lstStyle/>
          <a:p>
            <a:pPr marL="137160" indent="0">
              <a:buNone/>
            </a:pPr>
            <a:r>
              <a:rPr lang="en-GB" dirty="0">
                <a:solidFill>
                  <a:schemeClr val="bg1"/>
                </a:solidFill>
              </a:rPr>
              <a:t>“</a:t>
            </a:r>
            <a:r>
              <a:rPr lang="en-GB" dirty="0" smtClean="0">
                <a:solidFill>
                  <a:schemeClr val="bg1"/>
                </a:solidFill>
              </a:rPr>
              <a:t>She [</a:t>
            </a:r>
            <a:r>
              <a:rPr lang="en-GB" dirty="0" err="1" smtClean="0">
                <a:solidFill>
                  <a:schemeClr val="bg1"/>
                </a:solidFill>
              </a:rPr>
              <a:t>Timoxena</a:t>
            </a:r>
            <a:r>
              <a:rPr lang="en-GB" dirty="0" smtClean="0">
                <a:solidFill>
                  <a:schemeClr val="bg1"/>
                </a:solidFill>
              </a:rPr>
              <a:t>] </a:t>
            </a:r>
            <a:r>
              <a:rPr lang="en-GB" dirty="0">
                <a:solidFill>
                  <a:schemeClr val="bg1"/>
                </a:solidFill>
              </a:rPr>
              <a:t>had herself, moreover, a surprising gift of mildness and good temper, and her way of responding to friendship and of bestowing favours gave us pleasure while it afforded an insight into her kindness. For she would invite the nurse to offer the breast and feed with it not only other infants, but even the inanimate objects and playthings she took pleasure in, as though serving them at her own table, dispensing in her kindness what bounty she had and sharing her greatest pleasures with whatever gave her delight</a:t>
            </a:r>
            <a:r>
              <a:rPr lang="en-GB" dirty="0" smtClean="0">
                <a:solidFill>
                  <a:schemeClr val="bg1"/>
                </a:solidFill>
              </a:rPr>
              <a:t>.” - </a:t>
            </a:r>
            <a:r>
              <a:rPr lang="en-GB" b="1" dirty="0" smtClean="0">
                <a:solidFill>
                  <a:schemeClr val="bg1"/>
                </a:solidFill>
              </a:rPr>
              <a:t>Plutarch </a:t>
            </a:r>
            <a:r>
              <a:rPr lang="en-GB" b="1" i="1" dirty="0" err="1" smtClean="0">
                <a:solidFill>
                  <a:schemeClr val="bg1"/>
                </a:solidFill>
              </a:rPr>
              <a:t>Moralia</a:t>
            </a:r>
            <a:r>
              <a:rPr lang="en-GB" b="1" i="1" dirty="0" smtClean="0">
                <a:solidFill>
                  <a:schemeClr val="bg1"/>
                </a:solidFill>
              </a:rPr>
              <a:t> </a:t>
            </a:r>
            <a:r>
              <a:rPr lang="en-GB" b="1" dirty="0" smtClean="0">
                <a:solidFill>
                  <a:schemeClr val="bg1"/>
                </a:solidFill>
              </a:rPr>
              <a:t>608d</a:t>
            </a:r>
            <a:r>
              <a:rPr lang="en-GB" dirty="0" smtClean="0">
                <a:solidFill>
                  <a:schemeClr val="bg1"/>
                </a:solidFill>
              </a:rPr>
              <a:t>.</a:t>
            </a:r>
          </a:p>
          <a:p>
            <a:pPr marL="137160" indent="0">
              <a:buNone/>
            </a:pPr>
            <a:endParaRPr lang="en-GB" sz="1200" dirty="0">
              <a:solidFill>
                <a:schemeClr val="bg1"/>
              </a:solidFill>
            </a:endParaRPr>
          </a:p>
          <a:p>
            <a:pPr marL="137160" indent="0">
              <a:buNone/>
            </a:pPr>
            <a:r>
              <a:rPr lang="en-GB" dirty="0" smtClean="0">
                <a:solidFill>
                  <a:schemeClr val="bg1"/>
                </a:solidFill>
              </a:rPr>
              <a:t>“You</a:t>
            </a:r>
            <a:r>
              <a:rPr lang="en-GB" dirty="0">
                <a:solidFill>
                  <a:schemeClr val="bg1"/>
                </a:solidFill>
              </a:rPr>
              <a:t>, </a:t>
            </a:r>
            <a:r>
              <a:rPr lang="en-GB" dirty="0" err="1">
                <a:solidFill>
                  <a:schemeClr val="bg1"/>
                </a:solidFill>
              </a:rPr>
              <a:t>Charidemus</a:t>
            </a:r>
            <a:r>
              <a:rPr lang="en-GB" dirty="0">
                <a:solidFill>
                  <a:schemeClr val="bg1"/>
                </a:solidFill>
              </a:rPr>
              <a:t>, rocked my cradle; you were the guardian and constant companion of my childhood… If I put on a </a:t>
            </a:r>
            <a:r>
              <a:rPr lang="en-GB" dirty="0" err="1">
                <a:solidFill>
                  <a:schemeClr val="bg1"/>
                </a:solidFill>
              </a:rPr>
              <a:t>Tyrian</a:t>
            </a:r>
            <a:r>
              <a:rPr lang="en-GB" dirty="0">
                <a:solidFill>
                  <a:schemeClr val="bg1"/>
                </a:solidFill>
              </a:rPr>
              <a:t> robe, or anoint my hair, you exclaim, "Your father never did such things." You count my cups of wine with contracted brow, as if they came from a cask in your own cellar. Cease this conduct: I cannot abide a Cato in a freed man.” – </a:t>
            </a:r>
            <a:r>
              <a:rPr lang="en-GB" b="1" dirty="0">
                <a:solidFill>
                  <a:schemeClr val="bg1"/>
                </a:solidFill>
              </a:rPr>
              <a:t>Martial </a:t>
            </a:r>
            <a:r>
              <a:rPr lang="en-GB" b="1" i="1" dirty="0" smtClean="0">
                <a:solidFill>
                  <a:schemeClr val="bg1"/>
                </a:solidFill>
              </a:rPr>
              <a:t>Epigrams </a:t>
            </a:r>
            <a:r>
              <a:rPr lang="en-GB" b="1" dirty="0">
                <a:solidFill>
                  <a:schemeClr val="bg1"/>
                </a:solidFill>
              </a:rPr>
              <a:t>11.39</a:t>
            </a:r>
            <a:r>
              <a:rPr lang="en-GB" dirty="0">
                <a:solidFill>
                  <a:schemeClr val="bg1"/>
                </a:solidFill>
              </a:rPr>
              <a:t>. </a:t>
            </a:r>
          </a:p>
        </p:txBody>
      </p:sp>
    </p:spTree>
    <p:extLst>
      <p:ext uri="{BB962C8B-B14F-4D97-AF65-F5344CB8AC3E}">
        <p14:creationId xmlns:p14="http://schemas.microsoft.com/office/powerpoint/2010/main" val="4208132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Play and Discipline </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lnSpcReduction="10000"/>
          </a:bodyPr>
          <a:lstStyle/>
          <a:p>
            <a:pPr marL="0" indent="0">
              <a:spcBef>
                <a:spcPts val="0"/>
              </a:spcBef>
              <a:buNone/>
            </a:pPr>
            <a:r>
              <a:rPr lang="en-GB" dirty="0" smtClean="0">
                <a:solidFill>
                  <a:schemeClr val="bg1"/>
                </a:solidFill>
              </a:rPr>
              <a:t>“[letter to </a:t>
            </a:r>
            <a:r>
              <a:rPr lang="en-GB" dirty="0" err="1" smtClean="0">
                <a:solidFill>
                  <a:schemeClr val="bg1"/>
                </a:solidFill>
              </a:rPr>
              <a:t>Aufidius</a:t>
            </a:r>
            <a:r>
              <a:rPr lang="en-GB" dirty="0" smtClean="0">
                <a:solidFill>
                  <a:schemeClr val="bg1"/>
                </a:solidFill>
              </a:rPr>
              <a:t> </a:t>
            </a:r>
            <a:r>
              <a:rPr lang="en-GB" dirty="0" err="1" smtClean="0">
                <a:solidFill>
                  <a:schemeClr val="bg1"/>
                </a:solidFill>
              </a:rPr>
              <a:t>Vicotinus</a:t>
            </a:r>
            <a:r>
              <a:rPr lang="en-GB" dirty="0" smtClean="0">
                <a:solidFill>
                  <a:schemeClr val="bg1"/>
                </a:solidFill>
              </a:rPr>
              <a:t>] He is also devoted to little birds ; he delights in chickens</a:t>
            </a:r>
            <a:r>
              <a:rPr lang="en-GB" dirty="0">
                <a:solidFill>
                  <a:schemeClr val="bg1"/>
                </a:solidFill>
              </a:rPr>
              <a:t>, young pigeons, and sparrows. I have </a:t>
            </a:r>
            <a:r>
              <a:rPr lang="en-GB" dirty="0" smtClean="0">
                <a:solidFill>
                  <a:schemeClr val="bg1"/>
                </a:solidFill>
              </a:rPr>
              <a:t>often </a:t>
            </a:r>
            <a:r>
              <a:rPr lang="en-GB" dirty="0">
                <a:solidFill>
                  <a:schemeClr val="bg1"/>
                </a:solidFill>
              </a:rPr>
              <a:t>heard from those who were my tutors and </a:t>
            </a:r>
            <a:r>
              <a:rPr lang="en-GB" dirty="0" smtClean="0">
                <a:solidFill>
                  <a:schemeClr val="bg1"/>
                </a:solidFill>
              </a:rPr>
              <a:t>masters </a:t>
            </a:r>
            <a:r>
              <a:rPr lang="en-GB" dirty="0">
                <a:solidFill>
                  <a:schemeClr val="bg1"/>
                </a:solidFill>
              </a:rPr>
              <a:t>that I had from my earliest infancy a passion </a:t>
            </a:r>
            <a:r>
              <a:rPr lang="en-GB" dirty="0" smtClean="0">
                <a:solidFill>
                  <a:schemeClr val="bg1"/>
                </a:solidFill>
              </a:rPr>
              <a:t>for </a:t>
            </a:r>
            <a:r>
              <a:rPr lang="en-GB" dirty="0">
                <a:solidFill>
                  <a:schemeClr val="bg1"/>
                </a:solidFill>
              </a:rPr>
              <a:t>such things.” </a:t>
            </a:r>
            <a:r>
              <a:rPr lang="en-GB" dirty="0" smtClean="0">
                <a:solidFill>
                  <a:schemeClr val="bg1"/>
                </a:solidFill>
              </a:rPr>
              <a:t>– </a:t>
            </a:r>
            <a:r>
              <a:rPr lang="en-GB" b="1" dirty="0" err="1" smtClean="0">
                <a:solidFill>
                  <a:schemeClr val="bg1"/>
                </a:solidFill>
              </a:rPr>
              <a:t>Fronto</a:t>
            </a:r>
            <a:r>
              <a:rPr lang="en-GB" b="1" dirty="0" smtClean="0">
                <a:solidFill>
                  <a:schemeClr val="bg1"/>
                </a:solidFill>
              </a:rPr>
              <a:t> </a:t>
            </a:r>
            <a:r>
              <a:rPr lang="en-GB" b="1" i="1" dirty="0" smtClean="0">
                <a:solidFill>
                  <a:schemeClr val="bg1"/>
                </a:solidFill>
              </a:rPr>
              <a:t>Ep. Ad </a:t>
            </a:r>
            <a:r>
              <a:rPr lang="en-GB" b="1" i="1" dirty="0" err="1" smtClean="0">
                <a:solidFill>
                  <a:schemeClr val="bg1"/>
                </a:solidFill>
              </a:rPr>
              <a:t>Amicos</a:t>
            </a:r>
            <a:r>
              <a:rPr lang="en-GB" b="1" i="1" dirty="0" smtClean="0">
                <a:solidFill>
                  <a:schemeClr val="bg1"/>
                </a:solidFill>
              </a:rPr>
              <a:t> </a:t>
            </a:r>
            <a:r>
              <a:rPr lang="en-GB" b="1" dirty="0" smtClean="0">
                <a:solidFill>
                  <a:schemeClr val="bg1"/>
                </a:solidFill>
              </a:rPr>
              <a:t>1.12</a:t>
            </a:r>
            <a:r>
              <a:rPr lang="en-GB" dirty="0" smtClean="0">
                <a:solidFill>
                  <a:schemeClr val="bg1"/>
                </a:solidFill>
              </a:rPr>
              <a:t>. </a:t>
            </a:r>
          </a:p>
          <a:p>
            <a:pPr marL="0" indent="0">
              <a:spcBef>
                <a:spcPts val="0"/>
              </a:spcBef>
              <a:buNone/>
            </a:pPr>
            <a:endParaRPr lang="en-GB" sz="1700" dirty="0" smtClean="0">
              <a:solidFill>
                <a:schemeClr val="bg1"/>
              </a:solidFill>
            </a:endParaRPr>
          </a:p>
          <a:p>
            <a:pPr marL="0" indent="0">
              <a:spcBef>
                <a:spcPts val="0"/>
              </a:spcBef>
              <a:buNone/>
            </a:pPr>
            <a:r>
              <a:rPr lang="en-GB" dirty="0" smtClean="0">
                <a:solidFill>
                  <a:schemeClr val="bg1"/>
                </a:solidFill>
              </a:rPr>
              <a:t>“Building </a:t>
            </a:r>
            <a:r>
              <a:rPr lang="en-GB" dirty="0">
                <a:solidFill>
                  <a:schemeClr val="bg1"/>
                </a:solidFill>
              </a:rPr>
              <a:t>doll’s houses, harnessing mice to a </a:t>
            </a:r>
            <a:r>
              <a:rPr lang="en-GB" dirty="0" smtClean="0">
                <a:solidFill>
                  <a:schemeClr val="bg1"/>
                </a:solidFill>
              </a:rPr>
              <a:t>cart, playing </a:t>
            </a:r>
            <a:r>
              <a:rPr lang="en-GB" dirty="0">
                <a:solidFill>
                  <a:schemeClr val="bg1"/>
                </a:solidFill>
              </a:rPr>
              <a:t>odds and evens, riding a </a:t>
            </a:r>
            <a:r>
              <a:rPr lang="en-GB" dirty="0" smtClean="0">
                <a:solidFill>
                  <a:schemeClr val="bg1"/>
                </a:solidFill>
              </a:rPr>
              <a:t>stick… </a:t>
            </a:r>
            <a:r>
              <a:rPr lang="en-GB" dirty="0">
                <a:solidFill>
                  <a:schemeClr val="bg1"/>
                </a:solidFill>
              </a:rPr>
              <a:t>that it matters not whether you </a:t>
            </a:r>
            <a:r>
              <a:rPr lang="en-GB" dirty="0" smtClean="0">
                <a:solidFill>
                  <a:schemeClr val="bg1"/>
                </a:solidFill>
              </a:rPr>
              <a:t>play with </a:t>
            </a:r>
            <a:r>
              <a:rPr lang="en-GB" dirty="0">
                <a:solidFill>
                  <a:schemeClr val="bg1"/>
                </a:solidFill>
              </a:rPr>
              <a:t>sand like a three year </a:t>
            </a:r>
            <a:r>
              <a:rPr lang="en-GB" dirty="0" smtClean="0">
                <a:solidFill>
                  <a:schemeClr val="bg1"/>
                </a:solidFill>
              </a:rPr>
              <a:t>old…” </a:t>
            </a:r>
            <a:r>
              <a:rPr lang="en-GB" b="1" dirty="0" smtClean="0">
                <a:solidFill>
                  <a:schemeClr val="bg1"/>
                </a:solidFill>
              </a:rPr>
              <a:t>Horace </a:t>
            </a:r>
            <a:r>
              <a:rPr lang="en-GB" b="1" i="1" dirty="0" smtClean="0">
                <a:solidFill>
                  <a:schemeClr val="bg1"/>
                </a:solidFill>
              </a:rPr>
              <a:t>Satires </a:t>
            </a:r>
            <a:r>
              <a:rPr lang="en-GB" b="1" dirty="0" smtClean="0">
                <a:solidFill>
                  <a:schemeClr val="bg1"/>
                </a:solidFill>
              </a:rPr>
              <a:t>2.3.247</a:t>
            </a:r>
            <a:r>
              <a:rPr lang="en-GB" dirty="0" smtClean="0">
                <a:solidFill>
                  <a:schemeClr val="bg1"/>
                </a:solidFill>
              </a:rPr>
              <a:t> ff.</a:t>
            </a:r>
            <a:endParaRPr lang="en-GB" dirty="0">
              <a:solidFill>
                <a:schemeClr val="bg1"/>
              </a:solidFill>
            </a:endParaRPr>
          </a:p>
          <a:p>
            <a:pPr marL="0" indent="0">
              <a:spcBef>
                <a:spcPts val="0"/>
              </a:spcBef>
              <a:buNone/>
            </a:pPr>
            <a:endParaRPr lang="en-GB" sz="1700" dirty="0">
              <a:solidFill>
                <a:schemeClr val="bg1"/>
              </a:solidFill>
            </a:endParaRPr>
          </a:p>
          <a:p>
            <a:pPr marL="0" indent="0">
              <a:spcBef>
                <a:spcPts val="0"/>
              </a:spcBef>
              <a:buNone/>
            </a:pPr>
            <a:r>
              <a:rPr lang="en-GB" dirty="0" smtClean="0">
                <a:solidFill>
                  <a:schemeClr val="bg1"/>
                </a:solidFill>
              </a:rPr>
              <a:t>“…just as nurses, after giving the children a whipping, tell them a story to comfort and please them.” – </a:t>
            </a:r>
            <a:r>
              <a:rPr lang="en-GB" b="1" dirty="0" err="1" smtClean="0">
                <a:solidFill>
                  <a:schemeClr val="bg1"/>
                </a:solidFill>
              </a:rPr>
              <a:t>Dio</a:t>
            </a:r>
            <a:r>
              <a:rPr lang="en-GB" b="1" dirty="0" smtClean="0">
                <a:solidFill>
                  <a:schemeClr val="bg1"/>
                </a:solidFill>
              </a:rPr>
              <a:t> Chrysostom </a:t>
            </a:r>
            <a:r>
              <a:rPr lang="en-GB" b="1" i="1" dirty="0" smtClean="0">
                <a:solidFill>
                  <a:schemeClr val="bg1"/>
                </a:solidFill>
              </a:rPr>
              <a:t>Orations</a:t>
            </a:r>
            <a:r>
              <a:rPr lang="en-GB" b="1" dirty="0" smtClean="0">
                <a:solidFill>
                  <a:schemeClr val="bg1"/>
                </a:solidFill>
              </a:rPr>
              <a:t> 4.74</a:t>
            </a:r>
            <a:r>
              <a:rPr lang="en-GB" dirty="0" smtClean="0">
                <a:solidFill>
                  <a:schemeClr val="bg1"/>
                </a:solidFill>
              </a:rPr>
              <a:t>. </a:t>
            </a:r>
          </a:p>
          <a:p>
            <a:pPr marL="137160" indent="0">
              <a:buNone/>
            </a:pPr>
            <a:endParaRPr lang="en-GB" dirty="0" smtClean="0">
              <a:solidFill>
                <a:schemeClr val="bg1"/>
              </a:solidFill>
            </a:endParaRPr>
          </a:p>
        </p:txBody>
      </p:sp>
    </p:spTree>
    <p:extLst>
      <p:ext uri="{BB962C8B-B14F-4D97-AF65-F5344CB8AC3E}">
        <p14:creationId xmlns:p14="http://schemas.microsoft.com/office/powerpoint/2010/main" val="2248026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Toys</a:t>
            </a:r>
            <a:endParaRPr lang="en-GB" dirty="0">
              <a:solidFill>
                <a:schemeClr val="bg1"/>
              </a:solidFill>
            </a:endParaRPr>
          </a:p>
        </p:txBody>
      </p:sp>
      <p:sp>
        <p:nvSpPr>
          <p:cNvPr id="3" name="Content Placeholder 2"/>
          <p:cNvSpPr>
            <a:spLocks noGrp="1"/>
          </p:cNvSpPr>
          <p:nvPr>
            <p:ph idx="1"/>
          </p:nvPr>
        </p:nvSpPr>
        <p:spPr>
          <a:xfrm>
            <a:off x="24273" y="908719"/>
            <a:ext cx="9016244" cy="2664296"/>
          </a:xfrm>
        </p:spPr>
        <p:txBody>
          <a:bodyPr>
            <a:normAutofit fontScale="92500"/>
          </a:bodyPr>
          <a:lstStyle/>
          <a:p>
            <a:r>
              <a:rPr lang="en-GB" sz="2600" dirty="0" smtClean="0">
                <a:solidFill>
                  <a:schemeClr val="bg1"/>
                </a:solidFill>
              </a:rPr>
              <a:t>How to identify “children's” toys in domestic space – dice, spinning-tops,  board games, knuckle-bones.</a:t>
            </a:r>
          </a:p>
          <a:p>
            <a:endParaRPr lang="en-GB" sz="500" dirty="0">
              <a:solidFill>
                <a:schemeClr val="bg1"/>
              </a:solidFill>
            </a:endParaRPr>
          </a:p>
          <a:p>
            <a:r>
              <a:rPr lang="en-GB" sz="2600" dirty="0" smtClean="0">
                <a:solidFill>
                  <a:schemeClr val="bg1"/>
                </a:solidFill>
              </a:rPr>
              <a:t>Dolls the most well-document “toys” of antiquity.</a:t>
            </a:r>
          </a:p>
          <a:p>
            <a:endParaRPr lang="en-GB" sz="500" dirty="0">
              <a:solidFill>
                <a:schemeClr val="bg1"/>
              </a:solidFill>
            </a:endParaRPr>
          </a:p>
          <a:p>
            <a:pPr marL="137160" indent="0">
              <a:buNone/>
            </a:pPr>
            <a:r>
              <a:rPr lang="en-GB" sz="2600" dirty="0" smtClean="0">
                <a:solidFill>
                  <a:schemeClr val="bg1"/>
                </a:solidFill>
              </a:rPr>
              <a:t>“…he made houses out of clay and wooden boats and chariots from bits of leather, and he carved pomegranates into the shape of little frogs…” – </a:t>
            </a:r>
            <a:r>
              <a:rPr lang="en-GB" sz="2600" b="1" dirty="0" smtClean="0">
                <a:solidFill>
                  <a:schemeClr val="bg1"/>
                </a:solidFill>
              </a:rPr>
              <a:t>Aristophanes </a:t>
            </a:r>
            <a:r>
              <a:rPr lang="en-GB" sz="2600" b="1" i="1" dirty="0" smtClean="0">
                <a:solidFill>
                  <a:schemeClr val="bg1"/>
                </a:solidFill>
              </a:rPr>
              <a:t>Clouds </a:t>
            </a:r>
            <a:r>
              <a:rPr lang="en-GB" sz="2600" b="1" dirty="0" smtClean="0">
                <a:solidFill>
                  <a:schemeClr val="bg1"/>
                </a:solidFill>
              </a:rPr>
              <a:t>lines 877-81</a:t>
            </a:r>
            <a:r>
              <a:rPr lang="en-GB" sz="2600" dirty="0" smtClean="0">
                <a:solidFill>
                  <a:schemeClr val="bg1"/>
                </a:solidFill>
              </a:rPr>
              <a:t>.</a:t>
            </a:r>
            <a:endParaRPr lang="en-GB" sz="2600" dirty="0">
              <a:solidFill>
                <a:schemeClr val="bg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2539" t="33044" r="37196" b="36435"/>
          <a:stretch/>
        </p:blipFill>
        <p:spPr bwMode="auto">
          <a:xfrm>
            <a:off x="233772" y="3573015"/>
            <a:ext cx="2376264" cy="25361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0" y="6109185"/>
            <a:ext cx="2843808" cy="74868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dirty="0" smtClean="0">
                <a:solidFill>
                  <a:schemeClr val="bg1"/>
                </a:solidFill>
              </a:rPr>
              <a:t>Pipe-clay rattle, Campania, c.AD 100-200, British Museum </a:t>
            </a:r>
            <a:endParaRPr lang="en-GB" sz="1400" dirty="0">
              <a:solidFill>
                <a:schemeClr val="bg1"/>
              </a:solidFill>
            </a:endParaRPr>
          </a:p>
        </p:txBody>
      </p:sp>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2960" t="33043" r="26831" b="22023"/>
          <a:stretch/>
        </p:blipFill>
        <p:spPr bwMode="auto">
          <a:xfrm>
            <a:off x="2878222" y="3573015"/>
            <a:ext cx="2989921" cy="2536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3"/>
          <p:cNvSpPr txBox="1">
            <a:spLocks/>
          </p:cNvSpPr>
          <p:nvPr/>
        </p:nvSpPr>
        <p:spPr>
          <a:xfrm>
            <a:off x="2843808" y="6130956"/>
            <a:ext cx="3024336" cy="964704"/>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smtClean="0">
                <a:solidFill>
                  <a:schemeClr val="bg1"/>
                </a:solidFill>
              </a:rPr>
              <a:t>Terracotta, young women playing knuckle-bones, Campania, c. 330-300 BC, British Museum </a:t>
            </a:r>
            <a:endParaRPr lang="en-GB" sz="1400" dirty="0">
              <a:solidFill>
                <a:schemeClr val="bg1"/>
              </a:solidFill>
            </a:endParaRPr>
          </a:p>
        </p:txBody>
      </p:sp>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44074" t="30840" r="27249" b="40165"/>
          <a:stretch/>
        </p:blipFill>
        <p:spPr bwMode="auto">
          <a:xfrm>
            <a:off x="6012159" y="3573015"/>
            <a:ext cx="2950029" cy="2536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ontent Placeholder 4"/>
          <p:cNvSpPr txBox="1">
            <a:spLocks/>
          </p:cNvSpPr>
          <p:nvPr/>
        </p:nvSpPr>
        <p:spPr>
          <a:xfrm>
            <a:off x="5933829" y="6181193"/>
            <a:ext cx="3106688" cy="604664"/>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smtClean="0">
                <a:solidFill>
                  <a:schemeClr val="bg1"/>
                </a:solidFill>
              </a:rPr>
              <a:t>Painted wooden wheeled horse, Roman Egypt, British Museum</a:t>
            </a:r>
            <a:endParaRPr lang="en-GB" sz="1400" dirty="0">
              <a:solidFill>
                <a:schemeClr val="bg1"/>
              </a:solidFill>
            </a:endParaRPr>
          </a:p>
        </p:txBody>
      </p:sp>
    </p:spTree>
    <p:extLst>
      <p:ext uri="{BB962C8B-B14F-4D97-AF65-F5344CB8AC3E}">
        <p14:creationId xmlns:p14="http://schemas.microsoft.com/office/powerpoint/2010/main" val="1626002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dirty="0" smtClean="0">
                <a:solidFill>
                  <a:schemeClr val="bg1"/>
                </a:solidFill>
              </a:rPr>
              <a:t>Boys’ transition to adulthood</a:t>
            </a:r>
            <a:endParaRPr lang="en-GB" dirty="0">
              <a:solidFill>
                <a:schemeClr val="bg1"/>
              </a:solidFill>
            </a:endParaRPr>
          </a:p>
        </p:txBody>
      </p:sp>
      <p:sp>
        <p:nvSpPr>
          <p:cNvPr id="5" name="Text Placeholder 4"/>
          <p:cNvSpPr>
            <a:spLocks noGrp="1"/>
          </p:cNvSpPr>
          <p:nvPr>
            <p:ph type="body" idx="1"/>
          </p:nvPr>
        </p:nvSpPr>
        <p:spPr>
          <a:xfrm>
            <a:off x="464691" y="1158637"/>
            <a:ext cx="4040188" cy="750887"/>
          </a:xfrm>
        </p:spPr>
        <p:txBody>
          <a:bodyPr/>
          <a:lstStyle/>
          <a:p>
            <a:r>
              <a:rPr lang="en-GB" b="1" dirty="0" smtClean="0">
                <a:solidFill>
                  <a:schemeClr val="bg1"/>
                </a:solidFill>
              </a:rPr>
              <a:t>Athens</a:t>
            </a:r>
            <a:endParaRPr lang="en-GB" b="1" dirty="0">
              <a:solidFill>
                <a:schemeClr val="bg1"/>
              </a:solidFill>
            </a:endParaRPr>
          </a:p>
        </p:txBody>
      </p:sp>
      <p:sp>
        <p:nvSpPr>
          <p:cNvPr id="6" name="Text Placeholder 5"/>
          <p:cNvSpPr>
            <a:spLocks noGrp="1"/>
          </p:cNvSpPr>
          <p:nvPr>
            <p:ph type="body" sz="half" idx="3"/>
          </p:nvPr>
        </p:nvSpPr>
        <p:spPr>
          <a:xfrm>
            <a:off x="4645025" y="1144900"/>
            <a:ext cx="4041775" cy="750887"/>
          </a:xfrm>
        </p:spPr>
        <p:txBody>
          <a:bodyPr/>
          <a:lstStyle/>
          <a:p>
            <a:r>
              <a:rPr lang="en-GB" b="1" dirty="0" smtClean="0">
                <a:solidFill>
                  <a:schemeClr val="bg1"/>
                </a:solidFill>
              </a:rPr>
              <a:t>Rome</a:t>
            </a:r>
            <a:endParaRPr lang="en-GB" b="1" dirty="0">
              <a:solidFill>
                <a:schemeClr val="bg1"/>
              </a:solidFill>
            </a:endParaRPr>
          </a:p>
        </p:txBody>
      </p:sp>
      <p:sp>
        <p:nvSpPr>
          <p:cNvPr id="3" name="Content Placeholder 2"/>
          <p:cNvSpPr>
            <a:spLocks noGrp="1"/>
          </p:cNvSpPr>
          <p:nvPr>
            <p:ph sz="quarter" idx="2"/>
          </p:nvPr>
        </p:nvSpPr>
        <p:spPr>
          <a:xfrm>
            <a:off x="4427984" y="1772816"/>
            <a:ext cx="4608512" cy="5098876"/>
          </a:xfrm>
        </p:spPr>
        <p:txBody>
          <a:bodyPr>
            <a:normAutofit fontScale="92500" lnSpcReduction="10000"/>
          </a:bodyPr>
          <a:lstStyle/>
          <a:p>
            <a:r>
              <a:rPr lang="en-GB" dirty="0" smtClean="0">
                <a:solidFill>
                  <a:schemeClr val="bg1"/>
                </a:solidFill>
              </a:rPr>
              <a:t>This event marked publically by the symbolic change of dress – exchange of the </a:t>
            </a:r>
            <a:r>
              <a:rPr lang="en-GB" i="1" dirty="0" smtClean="0">
                <a:solidFill>
                  <a:schemeClr val="bg1"/>
                </a:solidFill>
              </a:rPr>
              <a:t>toga </a:t>
            </a:r>
            <a:r>
              <a:rPr lang="en-GB" i="1" dirty="0" err="1" smtClean="0">
                <a:solidFill>
                  <a:schemeClr val="bg1"/>
                </a:solidFill>
              </a:rPr>
              <a:t>praetexta</a:t>
            </a:r>
            <a:r>
              <a:rPr lang="en-GB" i="1" dirty="0" smtClean="0">
                <a:solidFill>
                  <a:schemeClr val="bg1"/>
                </a:solidFill>
              </a:rPr>
              <a:t> </a:t>
            </a:r>
            <a:r>
              <a:rPr lang="en-GB" dirty="0" smtClean="0">
                <a:solidFill>
                  <a:schemeClr val="bg1"/>
                </a:solidFill>
              </a:rPr>
              <a:t>for the </a:t>
            </a:r>
            <a:r>
              <a:rPr lang="en-GB" i="1" dirty="0" smtClean="0">
                <a:solidFill>
                  <a:schemeClr val="bg1"/>
                </a:solidFill>
              </a:rPr>
              <a:t>toga </a:t>
            </a:r>
            <a:r>
              <a:rPr lang="en-GB" i="1" dirty="0" err="1" smtClean="0">
                <a:solidFill>
                  <a:schemeClr val="bg1"/>
                </a:solidFill>
              </a:rPr>
              <a:t>virilis</a:t>
            </a:r>
            <a:r>
              <a:rPr lang="en-GB" dirty="0" smtClean="0">
                <a:solidFill>
                  <a:schemeClr val="bg1"/>
                </a:solidFill>
              </a:rPr>
              <a:t>. </a:t>
            </a:r>
          </a:p>
          <a:p>
            <a:endParaRPr lang="en-GB" sz="500" dirty="0">
              <a:solidFill>
                <a:schemeClr val="bg1"/>
              </a:solidFill>
            </a:endParaRPr>
          </a:p>
          <a:p>
            <a:r>
              <a:rPr lang="en-GB" dirty="0" smtClean="0">
                <a:solidFill>
                  <a:schemeClr val="bg1"/>
                </a:solidFill>
              </a:rPr>
              <a:t>Upon receiving </a:t>
            </a:r>
            <a:r>
              <a:rPr lang="en-GB" dirty="0">
                <a:solidFill>
                  <a:schemeClr val="bg1"/>
                </a:solidFill>
              </a:rPr>
              <a:t>the </a:t>
            </a:r>
            <a:r>
              <a:rPr lang="en-GB" i="1" dirty="0">
                <a:solidFill>
                  <a:schemeClr val="bg1"/>
                </a:solidFill>
              </a:rPr>
              <a:t>toga </a:t>
            </a:r>
            <a:r>
              <a:rPr lang="en-GB" i="1" dirty="0" err="1" smtClean="0">
                <a:solidFill>
                  <a:schemeClr val="bg1"/>
                </a:solidFill>
              </a:rPr>
              <a:t>virilis</a:t>
            </a:r>
            <a:r>
              <a:rPr lang="en-GB" i="1" dirty="0" smtClean="0">
                <a:solidFill>
                  <a:schemeClr val="bg1"/>
                </a:solidFill>
              </a:rPr>
              <a:t> </a:t>
            </a:r>
            <a:r>
              <a:rPr lang="en-GB" dirty="0" smtClean="0">
                <a:solidFill>
                  <a:schemeClr val="bg1"/>
                </a:solidFill>
              </a:rPr>
              <a:t>would be registered on the census list, and had become a </a:t>
            </a:r>
            <a:r>
              <a:rPr lang="en-GB" i="1" dirty="0" err="1" smtClean="0">
                <a:solidFill>
                  <a:schemeClr val="bg1"/>
                </a:solidFill>
              </a:rPr>
              <a:t>iuvenis</a:t>
            </a:r>
            <a:r>
              <a:rPr lang="en-GB" i="1" dirty="0" smtClean="0">
                <a:solidFill>
                  <a:schemeClr val="bg1"/>
                </a:solidFill>
              </a:rPr>
              <a:t> </a:t>
            </a:r>
            <a:r>
              <a:rPr lang="en-GB" dirty="0" smtClean="0">
                <a:solidFill>
                  <a:schemeClr val="bg1"/>
                </a:solidFill>
              </a:rPr>
              <a:t>and an adult citizen.</a:t>
            </a:r>
          </a:p>
          <a:p>
            <a:endParaRPr lang="en-GB" sz="500" dirty="0">
              <a:solidFill>
                <a:schemeClr val="bg1"/>
              </a:solidFill>
            </a:endParaRPr>
          </a:p>
          <a:p>
            <a:r>
              <a:rPr lang="en-GB" dirty="0" smtClean="0">
                <a:solidFill>
                  <a:schemeClr val="bg1"/>
                </a:solidFill>
              </a:rPr>
              <a:t>Henceforth vote and be called up for war. </a:t>
            </a:r>
          </a:p>
          <a:p>
            <a:endParaRPr lang="en-GB" sz="500" dirty="0">
              <a:solidFill>
                <a:schemeClr val="bg1"/>
              </a:solidFill>
            </a:endParaRPr>
          </a:p>
          <a:p>
            <a:r>
              <a:rPr lang="en-GB" dirty="0" smtClean="0">
                <a:solidFill>
                  <a:schemeClr val="bg1"/>
                </a:solidFill>
              </a:rPr>
              <a:t>Could be done at any point in the year, though 17</a:t>
            </a:r>
            <a:r>
              <a:rPr lang="en-GB" baseline="30000" dirty="0" smtClean="0">
                <a:solidFill>
                  <a:schemeClr val="bg1"/>
                </a:solidFill>
              </a:rPr>
              <a:t>th</a:t>
            </a:r>
            <a:r>
              <a:rPr lang="en-GB" dirty="0" smtClean="0">
                <a:solidFill>
                  <a:schemeClr val="bg1"/>
                </a:solidFill>
              </a:rPr>
              <a:t> of March a popular date – festival of Liber.  </a:t>
            </a:r>
            <a:endParaRPr lang="en-GB" i="1" dirty="0">
              <a:solidFill>
                <a:schemeClr val="bg1"/>
              </a:solidFill>
            </a:endParaRPr>
          </a:p>
        </p:txBody>
      </p:sp>
      <p:sp>
        <p:nvSpPr>
          <p:cNvPr id="7" name="Content Placeholder 6"/>
          <p:cNvSpPr>
            <a:spLocks noGrp="1"/>
          </p:cNvSpPr>
          <p:nvPr>
            <p:ph sz="quarter" idx="4"/>
          </p:nvPr>
        </p:nvSpPr>
        <p:spPr>
          <a:xfrm>
            <a:off x="107504" y="1772816"/>
            <a:ext cx="4320480" cy="5085184"/>
          </a:xfrm>
        </p:spPr>
        <p:txBody>
          <a:bodyPr>
            <a:normAutofit fontScale="92500"/>
          </a:bodyPr>
          <a:lstStyle/>
          <a:p>
            <a:r>
              <a:rPr lang="en-GB" dirty="0" smtClean="0">
                <a:solidFill>
                  <a:schemeClr val="bg1"/>
                </a:solidFill>
              </a:rPr>
              <a:t>Athenian statesman Lycurgus makes </a:t>
            </a:r>
            <a:r>
              <a:rPr lang="en-GB" i="1" dirty="0" err="1" smtClean="0">
                <a:solidFill>
                  <a:schemeClr val="bg1"/>
                </a:solidFill>
              </a:rPr>
              <a:t>ephebeia</a:t>
            </a:r>
            <a:r>
              <a:rPr lang="en-GB" i="1" dirty="0" smtClean="0">
                <a:solidFill>
                  <a:schemeClr val="bg1"/>
                </a:solidFill>
              </a:rPr>
              <a:t> </a:t>
            </a:r>
            <a:r>
              <a:rPr lang="en-GB" dirty="0" smtClean="0">
                <a:solidFill>
                  <a:schemeClr val="bg1"/>
                </a:solidFill>
              </a:rPr>
              <a:t>compulsory. </a:t>
            </a:r>
          </a:p>
          <a:p>
            <a:pPr lvl="1"/>
            <a:r>
              <a:rPr lang="en-GB" dirty="0" smtClean="0">
                <a:solidFill>
                  <a:schemeClr val="bg1"/>
                </a:solidFill>
              </a:rPr>
              <a:t>Two year programme of military training.</a:t>
            </a:r>
          </a:p>
          <a:p>
            <a:pPr lvl="1"/>
            <a:endParaRPr lang="en-GB" sz="300" dirty="0">
              <a:solidFill>
                <a:schemeClr val="bg1"/>
              </a:solidFill>
            </a:endParaRPr>
          </a:p>
          <a:p>
            <a:r>
              <a:rPr lang="en-GB" dirty="0" smtClean="0">
                <a:solidFill>
                  <a:schemeClr val="bg1"/>
                </a:solidFill>
              </a:rPr>
              <a:t>Ephebic Oath – not to leave you place in the battle-line, not allow the laws to be destroyed. </a:t>
            </a:r>
          </a:p>
          <a:p>
            <a:endParaRPr lang="en-GB" sz="200" dirty="0">
              <a:solidFill>
                <a:schemeClr val="bg1"/>
              </a:solidFill>
            </a:endParaRPr>
          </a:p>
          <a:p>
            <a:r>
              <a:rPr lang="en-GB" i="1" dirty="0" err="1" smtClean="0">
                <a:solidFill>
                  <a:schemeClr val="bg1"/>
                </a:solidFill>
              </a:rPr>
              <a:t>Ath</a:t>
            </a:r>
            <a:r>
              <a:rPr lang="en-GB" dirty="0" smtClean="0">
                <a:solidFill>
                  <a:schemeClr val="bg1"/>
                </a:solidFill>
              </a:rPr>
              <a:t>. </a:t>
            </a:r>
            <a:r>
              <a:rPr lang="en-GB" i="1" dirty="0" smtClean="0">
                <a:solidFill>
                  <a:schemeClr val="bg1"/>
                </a:solidFill>
              </a:rPr>
              <a:t>Pol</a:t>
            </a:r>
            <a:r>
              <a:rPr lang="en-GB" dirty="0" smtClean="0">
                <a:solidFill>
                  <a:schemeClr val="bg1"/>
                </a:solidFill>
              </a:rPr>
              <a:t>. 42.2-43.1 – weapons training, public exhibit of battle formations – patrol the countryside – receive shield and spear from the city.</a:t>
            </a:r>
            <a:endParaRPr lang="en-GB" dirty="0">
              <a:solidFill>
                <a:schemeClr val="bg1"/>
              </a:solidFill>
            </a:endParaRPr>
          </a:p>
        </p:txBody>
      </p:sp>
    </p:spTree>
    <p:extLst>
      <p:ext uri="{BB962C8B-B14F-4D97-AF65-F5344CB8AC3E}">
        <p14:creationId xmlns:p14="http://schemas.microsoft.com/office/powerpoint/2010/main" val="3057817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568952" cy="6165304"/>
          </a:xfrm>
        </p:spPr>
        <p:txBody>
          <a:bodyPr/>
          <a:lstStyle/>
          <a:p>
            <a:pPr>
              <a:buNone/>
            </a:pPr>
            <a:endParaRPr lang="en-GB" dirty="0" smtClean="0"/>
          </a:p>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Athenian Education</a:t>
            </a:r>
            <a:endParaRPr lang="en-GB" sz="6000" b="1" dirty="0">
              <a:solidFill>
                <a:schemeClr val="bg1"/>
              </a:solidFill>
            </a:endParaRPr>
          </a:p>
        </p:txBody>
      </p:sp>
    </p:spTree>
    <p:extLst>
      <p:ext uri="{BB962C8B-B14F-4D97-AF65-F5344CB8AC3E}">
        <p14:creationId xmlns:p14="http://schemas.microsoft.com/office/powerpoint/2010/main" val="407084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Educating form an early age</a:t>
            </a:r>
            <a:endParaRPr lang="en-GB" dirty="0">
              <a:solidFill>
                <a:schemeClr val="bg1"/>
              </a:solidFill>
            </a:endParaRPr>
          </a:p>
        </p:txBody>
      </p:sp>
      <p:sp>
        <p:nvSpPr>
          <p:cNvPr id="3" name="Content Placeholder 2"/>
          <p:cNvSpPr>
            <a:spLocks noGrp="1"/>
          </p:cNvSpPr>
          <p:nvPr>
            <p:ph idx="1"/>
          </p:nvPr>
        </p:nvSpPr>
        <p:spPr>
          <a:xfrm>
            <a:off x="107504" y="1600200"/>
            <a:ext cx="8928992" cy="5141168"/>
          </a:xfrm>
        </p:spPr>
        <p:txBody>
          <a:bodyPr>
            <a:normAutofit lnSpcReduction="10000"/>
          </a:bodyPr>
          <a:lstStyle/>
          <a:p>
            <a:r>
              <a:rPr lang="en-GB" dirty="0" smtClean="0">
                <a:solidFill>
                  <a:schemeClr val="bg1"/>
                </a:solidFill>
              </a:rPr>
              <a:t>Mothers, nurses, </a:t>
            </a:r>
            <a:r>
              <a:rPr lang="en-GB" dirty="0">
                <a:solidFill>
                  <a:schemeClr val="bg1"/>
                </a:solidFill>
              </a:rPr>
              <a:t>and </a:t>
            </a:r>
            <a:r>
              <a:rPr lang="en-GB" dirty="0" smtClean="0">
                <a:solidFill>
                  <a:schemeClr val="bg1"/>
                </a:solidFill>
              </a:rPr>
              <a:t>fathers contending to improve the child, teaching what is just and unjust</a:t>
            </a:r>
            <a:r>
              <a:rPr lang="en-GB" dirty="0">
                <a:solidFill>
                  <a:schemeClr val="bg1"/>
                </a:solidFill>
              </a:rPr>
              <a:t>, honourable or </a:t>
            </a:r>
            <a:r>
              <a:rPr lang="en-GB" dirty="0" smtClean="0">
                <a:solidFill>
                  <a:schemeClr val="bg1"/>
                </a:solidFill>
              </a:rPr>
              <a:t>dishonourable, what to abstain from.</a:t>
            </a:r>
          </a:p>
          <a:p>
            <a:pPr lvl="1"/>
            <a:r>
              <a:rPr lang="en-GB" dirty="0">
                <a:solidFill>
                  <a:schemeClr val="bg1"/>
                </a:solidFill>
              </a:rPr>
              <a:t>“And if he obeys, well and good; if not, he is corrected by threats and blows, like a piece of bent or warped wood.” – </a:t>
            </a:r>
            <a:r>
              <a:rPr lang="en-GB" b="1" dirty="0">
                <a:solidFill>
                  <a:schemeClr val="bg1"/>
                </a:solidFill>
              </a:rPr>
              <a:t>Plato </a:t>
            </a:r>
            <a:r>
              <a:rPr lang="en-GB" b="1" i="1" dirty="0" smtClean="0">
                <a:solidFill>
                  <a:schemeClr val="bg1"/>
                </a:solidFill>
              </a:rPr>
              <a:t>Protagoras</a:t>
            </a:r>
            <a:r>
              <a:rPr lang="en-GB" i="1" dirty="0" smtClean="0">
                <a:solidFill>
                  <a:schemeClr val="bg1"/>
                </a:solidFill>
              </a:rPr>
              <a:t>.</a:t>
            </a:r>
            <a:r>
              <a:rPr lang="en-GB" dirty="0" smtClean="0">
                <a:solidFill>
                  <a:schemeClr val="bg1"/>
                </a:solidFill>
              </a:rPr>
              <a:t>  </a:t>
            </a:r>
          </a:p>
          <a:p>
            <a:pPr lvl="1"/>
            <a:endParaRPr lang="en-GB" sz="1000" dirty="0">
              <a:solidFill>
                <a:schemeClr val="bg1"/>
              </a:solidFill>
            </a:endParaRPr>
          </a:p>
          <a:p>
            <a:r>
              <a:rPr lang="en-GB" dirty="0">
                <a:solidFill>
                  <a:schemeClr val="bg1"/>
                </a:solidFill>
              </a:rPr>
              <a:t>Myths appear to be taught to young children at an earlier </a:t>
            </a:r>
            <a:r>
              <a:rPr lang="en-GB" dirty="0" smtClean="0">
                <a:solidFill>
                  <a:schemeClr val="bg1"/>
                </a:solidFill>
              </a:rPr>
              <a:t>age.</a:t>
            </a:r>
          </a:p>
          <a:p>
            <a:pPr lvl="1"/>
            <a:r>
              <a:rPr lang="en-GB" dirty="0">
                <a:solidFill>
                  <a:schemeClr val="bg1"/>
                </a:solidFill>
              </a:rPr>
              <a:t>Plato </a:t>
            </a:r>
            <a:r>
              <a:rPr lang="en-GB" i="1" dirty="0">
                <a:solidFill>
                  <a:schemeClr val="bg1"/>
                </a:solidFill>
              </a:rPr>
              <a:t>Republic</a:t>
            </a:r>
            <a:r>
              <a:rPr lang="en-GB" dirty="0">
                <a:solidFill>
                  <a:schemeClr val="bg1"/>
                </a:solidFill>
              </a:rPr>
              <a:t> book </a:t>
            </a:r>
            <a:r>
              <a:rPr lang="en-GB" dirty="0" smtClean="0">
                <a:solidFill>
                  <a:schemeClr val="bg1"/>
                </a:solidFill>
              </a:rPr>
              <a:t>2 – concerns about who are teaching children myths. Proposed censorship in this “utopian” </a:t>
            </a:r>
            <a:r>
              <a:rPr lang="en-GB" i="1" dirty="0" smtClean="0">
                <a:solidFill>
                  <a:schemeClr val="bg1"/>
                </a:solidFill>
              </a:rPr>
              <a:t>polis</a:t>
            </a:r>
            <a:r>
              <a:rPr lang="en-GB" dirty="0" smtClean="0">
                <a:solidFill>
                  <a:schemeClr val="bg1"/>
                </a:solidFill>
              </a:rPr>
              <a:t>. </a:t>
            </a:r>
            <a:r>
              <a:rPr lang="en-GB" dirty="0">
                <a:solidFill>
                  <a:schemeClr val="bg1"/>
                </a:solidFill>
              </a:rPr>
              <a:t>– “we will desire mothers and nurses to tell their children the authorised ones </a:t>
            </a:r>
            <a:r>
              <a:rPr lang="en-GB" dirty="0" smtClean="0">
                <a:solidFill>
                  <a:schemeClr val="bg1"/>
                </a:solidFill>
              </a:rPr>
              <a:t>only</a:t>
            </a:r>
            <a:r>
              <a:rPr lang="en-GB" dirty="0">
                <a:solidFill>
                  <a:schemeClr val="bg1"/>
                </a:solidFill>
              </a:rPr>
              <a:t>… most of those which are now in use must be </a:t>
            </a:r>
            <a:r>
              <a:rPr lang="en-GB" dirty="0" smtClean="0">
                <a:solidFill>
                  <a:schemeClr val="bg1"/>
                </a:solidFill>
              </a:rPr>
              <a:t>discarded.”</a:t>
            </a:r>
            <a:endParaRPr lang="en-GB" dirty="0">
              <a:solidFill>
                <a:schemeClr val="bg1"/>
              </a:solidFill>
            </a:endParaRPr>
          </a:p>
        </p:txBody>
      </p:sp>
    </p:spTree>
    <p:extLst>
      <p:ext uri="{BB962C8B-B14F-4D97-AF65-F5344CB8AC3E}">
        <p14:creationId xmlns:p14="http://schemas.microsoft.com/office/powerpoint/2010/main" val="1616819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Poetry and Epic</a:t>
            </a:r>
            <a:endParaRPr lang="en-GB" dirty="0">
              <a:solidFill>
                <a:schemeClr val="bg1"/>
              </a:solidFill>
            </a:endParaRPr>
          </a:p>
        </p:txBody>
      </p:sp>
      <p:sp>
        <p:nvSpPr>
          <p:cNvPr id="3" name="Content Placeholder 2"/>
          <p:cNvSpPr>
            <a:spLocks noGrp="1"/>
          </p:cNvSpPr>
          <p:nvPr>
            <p:ph idx="1"/>
          </p:nvPr>
        </p:nvSpPr>
        <p:spPr>
          <a:xfrm>
            <a:off x="0" y="1412776"/>
            <a:ext cx="9144000" cy="5445224"/>
          </a:xfrm>
        </p:spPr>
        <p:txBody>
          <a:bodyPr>
            <a:normAutofit fontScale="92500" lnSpcReduction="20000"/>
          </a:bodyPr>
          <a:lstStyle/>
          <a:p>
            <a:r>
              <a:rPr lang="en-GB" dirty="0" smtClean="0">
                <a:solidFill>
                  <a:schemeClr val="bg1"/>
                </a:solidFill>
              </a:rPr>
              <a:t>Useful for reciting and singing in the symposium when adults, to take part in boys choruses singing in honour of the gods at festivals. </a:t>
            </a:r>
          </a:p>
          <a:p>
            <a:pPr lvl="1"/>
            <a:r>
              <a:rPr lang="en-GB" dirty="0" smtClean="0">
                <a:solidFill>
                  <a:schemeClr val="bg1"/>
                </a:solidFill>
              </a:rPr>
              <a:t>“At </a:t>
            </a:r>
            <a:r>
              <a:rPr lang="en-GB" dirty="0">
                <a:solidFill>
                  <a:schemeClr val="bg1"/>
                </a:solidFill>
              </a:rPr>
              <a:t>a later stage they send him to teachers, and instruct them to see to his manners even more than to his reading and music…  And when the boy has learned his letters and can start </a:t>
            </a:r>
            <a:r>
              <a:rPr lang="en-GB" dirty="0" smtClean="0">
                <a:solidFill>
                  <a:schemeClr val="bg1"/>
                </a:solidFill>
              </a:rPr>
              <a:t>to </a:t>
            </a:r>
            <a:r>
              <a:rPr lang="en-GB" dirty="0">
                <a:solidFill>
                  <a:schemeClr val="bg1"/>
                </a:solidFill>
              </a:rPr>
              <a:t>understand writing… they put into his hands the works of great poets, which he reads sitting on a bench at school; in these are contained many admonitions, and many tales, and praises, and </a:t>
            </a:r>
            <a:r>
              <a:rPr lang="en-GB" dirty="0" smtClean="0">
                <a:solidFill>
                  <a:schemeClr val="bg1"/>
                </a:solidFill>
              </a:rPr>
              <a:t>tributes to ancient </a:t>
            </a:r>
            <a:r>
              <a:rPr lang="en-GB" dirty="0">
                <a:solidFill>
                  <a:schemeClr val="bg1"/>
                </a:solidFill>
              </a:rPr>
              <a:t>famous men, which he is required to learn by heart, in order that he may imitate or emulate them and desire to become like them</a:t>
            </a:r>
            <a:r>
              <a:rPr lang="en-GB" dirty="0" smtClean="0">
                <a:solidFill>
                  <a:schemeClr val="bg1"/>
                </a:solidFill>
              </a:rPr>
              <a:t>.” - </a:t>
            </a:r>
            <a:r>
              <a:rPr lang="en-GB" b="1" dirty="0">
                <a:solidFill>
                  <a:schemeClr val="bg1"/>
                </a:solidFill>
              </a:rPr>
              <a:t>Plato </a:t>
            </a:r>
            <a:r>
              <a:rPr lang="en-GB" b="1" i="1" dirty="0" smtClean="0">
                <a:solidFill>
                  <a:schemeClr val="bg1"/>
                </a:solidFill>
              </a:rPr>
              <a:t>Protagoras</a:t>
            </a:r>
            <a:r>
              <a:rPr lang="en-GB" dirty="0" smtClean="0">
                <a:solidFill>
                  <a:schemeClr val="bg1"/>
                </a:solidFill>
              </a:rPr>
              <a:t>.</a:t>
            </a:r>
          </a:p>
          <a:p>
            <a:pPr marL="137160" indent="0">
              <a:buNone/>
            </a:pPr>
            <a:endParaRPr lang="en-GB" sz="900" dirty="0">
              <a:solidFill>
                <a:schemeClr val="bg1"/>
              </a:solidFill>
            </a:endParaRPr>
          </a:p>
          <a:p>
            <a:pPr marL="137160" indent="0">
              <a:buNone/>
            </a:pPr>
            <a:r>
              <a:rPr lang="en-GB" dirty="0">
                <a:solidFill>
                  <a:schemeClr val="bg1"/>
                </a:solidFill>
              </a:rPr>
              <a:t>“[Reported claim of </a:t>
            </a:r>
            <a:r>
              <a:rPr lang="en-GB" dirty="0" err="1">
                <a:solidFill>
                  <a:schemeClr val="bg1"/>
                </a:solidFill>
              </a:rPr>
              <a:t>Nikias</a:t>
            </a:r>
            <a:r>
              <a:rPr lang="en-GB" dirty="0">
                <a:solidFill>
                  <a:schemeClr val="bg1"/>
                </a:solidFill>
              </a:rPr>
              <a:t>] “My father [</a:t>
            </a:r>
            <a:r>
              <a:rPr lang="en-GB" dirty="0" err="1">
                <a:solidFill>
                  <a:schemeClr val="bg1"/>
                </a:solidFill>
              </a:rPr>
              <a:t>Nikeratos</a:t>
            </a:r>
            <a:r>
              <a:rPr lang="en-GB" dirty="0">
                <a:solidFill>
                  <a:schemeClr val="bg1"/>
                </a:solidFill>
              </a:rPr>
              <a:t>], considering how I should become a good man, made me learn the whole of Homer, and now I can recite the whole of the </a:t>
            </a:r>
            <a:r>
              <a:rPr lang="en-GB" dirty="0" err="1">
                <a:solidFill>
                  <a:schemeClr val="bg1"/>
                </a:solidFill>
              </a:rPr>
              <a:t>Illiad</a:t>
            </a:r>
            <a:r>
              <a:rPr lang="en-GB" dirty="0">
                <a:solidFill>
                  <a:schemeClr val="bg1"/>
                </a:solidFill>
              </a:rPr>
              <a:t> and the Odyssey of by heart.” – </a:t>
            </a:r>
            <a:r>
              <a:rPr lang="en-GB" b="1" dirty="0">
                <a:solidFill>
                  <a:schemeClr val="bg1"/>
                </a:solidFill>
              </a:rPr>
              <a:t>Xenophon </a:t>
            </a:r>
            <a:r>
              <a:rPr lang="en-GB" b="1" i="1" dirty="0">
                <a:solidFill>
                  <a:schemeClr val="bg1"/>
                </a:solidFill>
              </a:rPr>
              <a:t>Symposium</a:t>
            </a:r>
            <a:r>
              <a:rPr lang="en-GB" b="1" dirty="0">
                <a:solidFill>
                  <a:schemeClr val="bg1"/>
                </a:solidFill>
              </a:rPr>
              <a:t> 3.5</a:t>
            </a:r>
            <a:r>
              <a:rPr lang="en-GB" dirty="0">
                <a:solidFill>
                  <a:schemeClr val="bg1"/>
                </a:solidFill>
              </a:rPr>
              <a:t>.</a:t>
            </a:r>
          </a:p>
          <a:p>
            <a:pPr marL="137160" indent="0">
              <a:buNone/>
            </a:pPr>
            <a:endParaRPr lang="en-GB" dirty="0" smtClean="0">
              <a:solidFill>
                <a:schemeClr val="bg1"/>
              </a:solidFill>
            </a:endParaRPr>
          </a:p>
        </p:txBody>
      </p:sp>
    </p:spTree>
    <p:extLst>
      <p:ext uri="{BB962C8B-B14F-4D97-AF65-F5344CB8AC3E}">
        <p14:creationId xmlns:p14="http://schemas.microsoft.com/office/powerpoint/2010/main" val="1704011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dirty="0" smtClean="0">
                <a:solidFill>
                  <a:schemeClr val="bg1"/>
                </a:solidFill>
              </a:rPr>
              <a:t>Learning Music</a:t>
            </a:r>
            <a:endParaRPr lang="en-GB" dirty="0">
              <a:solidFill>
                <a:schemeClr val="bg1"/>
              </a:solidFill>
            </a:endParaRPr>
          </a:p>
        </p:txBody>
      </p:sp>
      <p:sp>
        <p:nvSpPr>
          <p:cNvPr id="3" name="Content Placeholder 2"/>
          <p:cNvSpPr>
            <a:spLocks noGrp="1"/>
          </p:cNvSpPr>
          <p:nvPr>
            <p:ph idx="1"/>
          </p:nvPr>
        </p:nvSpPr>
        <p:spPr>
          <a:xfrm>
            <a:off x="107504" y="1196752"/>
            <a:ext cx="8928992" cy="3240360"/>
          </a:xfrm>
        </p:spPr>
        <p:txBody>
          <a:bodyPr>
            <a:normAutofit fontScale="77500" lnSpcReduction="20000"/>
          </a:bodyPr>
          <a:lstStyle/>
          <a:p>
            <a:r>
              <a:rPr lang="en-GB" dirty="0" smtClean="0">
                <a:solidFill>
                  <a:schemeClr val="bg1"/>
                </a:solidFill>
              </a:rPr>
              <a:t>Music seen as important for civilising a character - Rhythm important for maintaining cohesion in battle?  </a:t>
            </a:r>
          </a:p>
          <a:p>
            <a:endParaRPr lang="en-GB" sz="600" dirty="0" smtClean="0">
              <a:solidFill>
                <a:schemeClr val="bg1"/>
              </a:solidFill>
            </a:endParaRPr>
          </a:p>
          <a:p>
            <a:pPr marL="137160" indent="0">
              <a:buNone/>
            </a:pPr>
            <a:r>
              <a:rPr lang="en-GB" dirty="0" smtClean="0">
                <a:solidFill>
                  <a:schemeClr val="bg1"/>
                </a:solidFill>
              </a:rPr>
              <a:t>“</a:t>
            </a:r>
            <a:r>
              <a:rPr lang="en-GB" dirty="0">
                <a:solidFill>
                  <a:schemeClr val="bg1"/>
                </a:solidFill>
              </a:rPr>
              <a:t>Then, again, the teachers of the lyre take similar care that their young disciple is temperate and gets into no mischief; and when they have taught him the use of the lyre, they introduce him to the poems of other excellent poets, who are the lyric poets; and these they set to music, and make their harmonies and rhythms quite familiar to the children's souls, in order that they may learn to be more gentle, and harmonious, and rhythmical, and so more fitted for speech and action; for the life of man in every part has need of harmony and rhythm</a:t>
            </a:r>
            <a:r>
              <a:rPr lang="en-GB" dirty="0" smtClean="0">
                <a:solidFill>
                  <a:schemeClr val="bg1"/>
                </a:solidFill>
              </a:rPr>
              <a:t>.” - </a:t>
            </a:r>
            <a:r>
              <a:rPr lang="en-GB" b="1" dirty="0">
                <a:solidFill>
                  <a:schemeClr val="bg1"/>
                </a:solidFill>
              </a:rPr>
              <a:t>Plato </a:t>
            </a:r>
            <a:r>
              <a:rPr lang="en-GB" b="1" i="1" dirty="0">
                <a:solidFill>
                  <a:schemeClr val="bg1"/>
                </a:solidFill>
              </a:rPr>
              <a:t>Protagoras</a:t>
            </a:r>
            <a:r>
              <a:rPr lang="en-GB" dirty="0" smtClean="0">
                <a:solidFill>
                  <a:schemeClr val="bg1"/>
                </a:solidFill>
              </a:rPr>
              <a:t>.</a:t>
            </a:r>
            <a:endParaRPr lang="en-GB" dirty="0"/>
          </a:p>
        </p:txBody>
      </p:sp>
      <p:pic>
        <p:nvPicPr>
          <p:cNvPr id="4" name="Picture 2" descr="http://www.beazley.ox.ac.uk/images/pottery/painters/keypieces/tiverios/21-p156top-medium.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4437112"/>
            <a:ext cx="8640960" cy="2353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69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Gymnastics</a:t>
            </a:r>
            <a:endParaRPr lang="en-GB" dirty="0">
              <a:solidFill>
                <a:schemeClr val="bg1"/>
              </a:solidFill>
            </a:endParaRPr>
          </a:p>
        </p:txBody>
      </p:sp>
      <p:sp>
        <p:nvSpPr>
          <p:cNvPr id="3" name="Content Placeholder 2"/>
          <p:cNvSpPr>
            <a:spLocks noGrp="1"/>
          </p:cNvSpPr>
          <p:nvPr>
            <p:ph idx="1"/>
          </p:nvPr>
        </p:nvSpPr>
        <p:spPr>
          <a:xfrm>
            <a:off x="251520" y="1600200"/>
            <a:ext cx="8435280" cy="2260848"/>
          </a:xfrm>
        </p:spPr>
        <p:txBody>
          <a:bodyPr/>
          <a:lstStyle/>
          <a:p>
            <a:pPr marL="137160" indent="0">
              <a:buNone/>
            </a:pPr>
            <a:r>
              <a:rPr lang="en-GB" dirty="0" smtClean="0">
                <a:solidFill>
                  <a:schemeClr val="bg1"/>
                </a:solidFill>
              </a:rPr>
              <a:t>“Then </a:t>
            </a:r>
            <a:r>
              <a:rPr lang="en-GB" dirty="0">
                <a:solidFill>
                  <a:schemeClr val="bg1"/>
                </a:solidFill>
              </a:rPr>
              <a:t>they send them to the master of gymnastic, in order that their bodies may better minister to the virtuous mind, and that they may not be compelled through bodily weakness to play the coward in war or on any other occasion</a:t>
            </a:r>
            <a:r>
              <a:rPr lang="en-GB" dirty="0" smtClean="0">
                <a:solidFill>
                  <a:schemeClr val="bg1"/>
                </a:solidFill>
              </a:rPr>
              <a:t>.”- </a:t>
            </a:r>
            <a:r>
              <a:rPr lang="en-GB" b="1" dirty="0">
                <a:solidFill>
                  <a:schemeClr val="bg1"/>
                </a:solidFill>
              </a:rPr>
              <a:t>Plato </a:t>
            </a:r>
            <a:r>
              <a:rPr lang="en-GB" b="1" i="1" dirty="0">
                <a:solidFill>
                  <a:schemeClr val="bg1"/>
                </a:solidFill>
              </a:rPr>
              <a:t>Protagoras</a:t>
            </a:r>
            <a:r>
              <a:rPr lang="en-GB" dirty="0" smtClean="0">
                <a:solidFill>
                  <a:schemeClr val="bg1"/>
                </a:solidFill>
              </a:rPr>
              <a:t>.</a:t>
            </a:r>
            <a:endParaRPr lang="en-GB" dirty="0"/>
          </a:p>
        </p:txBody>
      </p:sp>
      <p:pic>
        <p:nvPicPr>
          <p:cNvPr id="2050" name="Picture 2" descr="http://employees.oneonta.edu/farberas/arth/Images/ARTH209images/Vases/archaic/Euphronios_athlete_krate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03394" y="4005064"/>
            <a:ext cx="2839995" cy="2592288"/>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79512" y="4005064"/>
            <a:ext cx="5184576" cy="2736304"/>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buClr>
                <a:prstClr val="white">
                  <a:shade val="95000"/>
                </a:prstClr>
              </a:buClr>
            </a:pPr>
            <a:r>
              <a:rPr lang="en-GB" dirty="0" smtClean="0">
                <a:solidFill>
                  <a:prstClr val="black"/>
                </a:solidFill>
              </a:rPr>
              <a:t>Training perhaps for taking part in athletic competitions.</a:t>
            </a:r>
          </a:p>
          <a:p>
            <a:pPr>
              <a:buClr>
                <a:prstClr val="white">
                  <a:shade val="95000"/>
                </a:prstClr>
              </a:buClr>
            </a:pPr>
            <a:endParaRPr lang="en-GB" sz="900" dirty="0" smtClean="0">
              <a:solidFill>
                <a:prstClr val="black"/>
              </a:solidFill>
            </a:endParaRPr>
          </a:p>
          <a:p>
            <a:pPr>
              <a:buClr>
                <a:prstClr val="white">
                  <a:shade val="95000"/>
                </a:prstClr>
              </a:buClr>
            </a:pPr>
            <a:r>
              <a:rPr lang="en-GB" dirty="0" smtClean="0">
                <a:solidFill>
                  <a:prstClr val="black"/>
                </a:solidFill>
              </a:rPr>
              <a:t>Useful for physical endurance and dexterity in warfare. </a:t>
            </a:r>
            <a:endParaRPr lang="en-GB" dirty="0">
              <a:solidFill>
                <a:prstClr val="black"/>
              </a:solidFill>
            </a:endParaRPr>
          </a:p>
        </p:txBody>
      </p:sp>
    </p:spTree>
    <p:extLst>
      <p:ext uri="{BB962C8B-B14F-4D97-AF65-F5344CB8AC3E}">
        <p14:creationId xmlns:p14="http://schemas.microsoft.com/office/powerpoint/2010/main" val="2555722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normAutofit fontScale="90000"/>
          </a:bodyPr>
          <a:lstStyle/>
          <a:p>
            <a:r>
              <a:rPr lang="en-GB" dirty="0" smtClean="0">
                <a:solidFill>
                  <a:schemeClr val="bg1"/>
                </a:solidFill>
              </a:rPr>
              <a:t>How Widespread was Education?</a:t>
            </a:r>
            <a:endParaRPr lang="en-GB" dirty="0">
              <a:solidFill>
                <a:schemeClr val="bg1"/>
              </a:solidFill>
            </a:endParaRPr>
          </a:p>
        </p:txBody>
      </p:sp>
      <p:sp>
        <p:nvSpPr>
          <p:cNvPr id="3" name="Content Placeholder 2"/>
          <p:cNvSpPr>
            <a:spLocks noGrp="1"/>
          </p:cNvSpPr>
          <p:nvPr>
            <p:ph idx="1"/>
          </p:nvPr>
        </p:nvSpPr>
        <p:spPr>
          <a:xfrm>
            <a:off x="0" y="1196752"/>
            <a:ext cx="9144000" cy="5661248"/>
          </a:xfrm>
        </p:spPr>
        <p:txBody>
          <a:bodyPr>
            <a:normAutofit fontScale="85000" lnSpcReduction="20000"/>
          </a:bodyPr>
          <a:lstStyle/>
          <a:p>
            <a:r>
              <a:rPr lang="en-GB" dirty="0" smtClean="0">
                <a:solidFill>
                  <a:schemeClr val="bg1"/>
                </a:solidFill>
              </a:rPr>
              <a:t>How widespread was literacy? </a:t>
            </a:r>
          </a:p>
          <a:p>
            <a:endParaRPr lang="en-GB" sz="400" dirty="0">
              <a:solidFill>
                <a:schemeClr val="bg1"/>
              </a:solidFill>
            </a:endParaRPr>
          </a:p>
          <a:p>
            <a:r>
              <a:rPr lang="en-GB" dirty="0" smtClean="0">
                <a:solidFill>
                  <a:schemeClr val="bg1"/>
                </a:solidFill>
              </a:rPr>
              <a:t>Inscribing of laws an notices extremely important for the Athenian democracy – monument of the Eponymous Heroes in the Agora.</a:t>
            </a:r>
          </a:p>
          <a:p>
            <a:pPr marL="137160" indent="0">
              <a:buNone/>
            </a:pPr>
            <a:endParaRPr lang="en-GB" sz="400" dirty="0">
              <a:solidFill>
                <a:schemeClr val="bg1"/>
              </a:solidFill>
            </a:endParaRPr>
          </a:p>
          <a:p>
            <a:pPr marL="137160" indent="0">
              <a:buNone/>
            </a:pPr>
            <a:r>
              <a:rPr lang="en-GB" dirty="0" smtClean="0">
                <a:solidFill>
                  <a:schemeClr val="bg1"/>
                </a:solidFill>
              </a:rPr>
              <a:t>“…[when] the </a:t>
            </a:r>
            <a:r>
              <a:rPr lang="en-GB" dirty="0">
                <a:solidFill>
                  <a:schemeClr val="bg1"/>
                </a:solidFill>
              </a:rPr>
              <a:t>voters were inscribing their ostraka, it is said that an </a:t>
            </a:r>
            <a:r>
              <a:rPr lang="en-GB" dirty="0" smtClean="0">
                <a:solidFill>
                  <a:schemeClr val="bg1"/>
                </a:solidFill>
              </a:rPr>
              <a:t>illiterate </a:t>
            </a:r>
            <a:r>
              <a:rPr lang="en-GB" dirty="0">
                <a:solidFill>
                  <a:schemeClr val="bg1"/>
                </a:solidFill>
              </a:rPr>
              <a:t>and </a:t>
            </a:r>
            <a:r>
              <a:rPr lang="en-GB" dirty="0" smtClean="0">
                <a:solidFill>
                  <a:schemeClr val="bg1"/>
                </a:solidFill>
              </a:rPr>
              <a:t>entirely vulgar man </a:t>
            </a:r>
            <a:r>
              <a:rPr lang="en-GB" dirty="0">
                <a:solidFill>
                  <a:schemeClr val="bg1"/>
                </a:solidFill>
              </a:rPr>
              <a:t>handed his ostrakon to Aristides, and asked him to write Aristides on it</a:t>
            </a:r>
            <a:r>
              <a:rPr lang="en-GB" dirty="0" smtClean="0">
                <a:solidFill>
                  <a:schemeClr val="bg1"/>
                </a:solidFill>
              </a:rPr>
              <a:t>.</a:t>
            </a:r>
            <a:r>
              <a:rPr lang="en-GB" dirty="0">
                <a:solidFill>
                  <a:schemeClr val="bg1"/>
                </a:solidFill>
              </a:rPr>
              <a:t> He, astonished, asked the man what possible </a:t>
            </a:r>
            <a:r>
              <a:rPr lang="en-GB" dirty="0" smtClean="0">
                <a:solidFill>
                  <a:schemeClr val="bg1"/>
                </a:solidFill>
              </a:rPr>
              <a:t>wrong </a:t>
            </a:r>
            <a:r>
              <a:rPr lang="en-GB" dirty="0">
                <a:solidFill>
                  <a:schemeClr val="bg1"/>
                </a:solidFill>
              </a:rPr>
              <a:t>Aristides had done him. "None whatever," was the answer, "I don't even know the fellow, but I am tired of hearing him everywhere called 'The Just</a:t>
            </a:r>
            <a:r>
              <a:rPr lang="en-GB" dirty="0" smtClean="0">
                <a:solidFill>
                  <a:schemeClr val="bg1"/>
                </a:solidFill>
              </a:rPr>
              <a:t>.’ “ – </a:t>
            </a:r>
            <a:r>
              <a:rPr lang="en-GB" b="1" dirty="0" smtClean="0">
                <a:solidFill>
                  <a:schemeClr val="bg1"/>
                </a:solidFill>
              </a:rPr>
              <a:t>Plutarch </a:t>
            </a:r>
            <a:r>
              <a:rPr lang="en-GB" b="1" i="1" dirty="0" smtClean="0">
                <a:solidFill>
                  <a:schemeClr val="bg1"/>
                </a:solidFill>
              </a:rPr>
              <a:t>Life of Aristides </a:t>
            </a:r>
            <a:r>
              <a:rPr lang="en-GB" b="1" dirty="0" smtClean="0">
                <a:solidFill>
                  <a:schemeClr val="bg1"/>
                </a:solidFill>
              </a:rPr>
              <a:t>7.5-6</a:t>
            </a:r>
            <a:r>
              <a:rPr lang="en-GB" dirty="0" smtClean="0">
                <a:solidFill>
                  <a:schemeClr val="bg1"/>
                </a:solidFill>
              </a:rPr>
              <a:t>.</a:t>
            </a:r>
          </a:p>
          <a:p>
            <a:pPr marL="137160" indent="0">
              <a:buNone/>
            </a:pPr>
            <a:endParaRPr lang="en-GB" sz="400" dirty="0">
              <a:solidFill>
                <a:schemeClr val="bg1"/>
              </a:solidFill>
            </a:endParaRPr>
          </a:p>
          <a:p>
            <a:pPr marL="137160" indent="0">
              <a:buNone/>
            </a:pPr>
            <a:r>
              <a:rPr lang="en-GB" dirty="0">
                <a:solidFill>
                  <a:schemeClr val="bg1"/>
                </a:solidFill>
              </a:rPr>
              <a:t>“[Sausage-seller] Mate, I can barely read or write, let alone educated!  I know nothing about nothing</a:t>
            </a:r>
            <a:r>
              <a:rPr lang="en-GB" dirty="0" smtClean="0">
                <a:solidFill>
                  <a:schemeClr val="bg1"/>
                </a:solidFill>
              </a:rPr>
              <a:t>!” – </a:t>
            </a:r>
            <a:r>
              <a:rPr lang="en-GB" b="1" dirty="0" smtClean="0">
                <a:solidFill>
                  <a:schemeClr val="bg1"/>
                </a:solidFill>
              </a:rPr>
              <a:t>Aristophanes </a:t>
            </a:r>
            <a:r>
              <a:rPr lang="en-GB" b="1" i="1" dirty="0" smtClean="0">
                <a:solidFill>
                  <a:schemeClr val="bg1"/>
                </a:solidFill>
              </a:rPr>
              <a:t>Knights </a:t>
            </a:r>
            <a:r>
              <a:rPr lang="en-GB" b="1" dirty="0" smtClean="0">
                <a:solidFill>
                  <a:schemeClr val="bg1"/>
                </a:solidFill>
              </a:rPr>
              <a:t>188-189</a:t>
            </a:r>
            <a:r>
              <a:rPr lang="en-GB" dirty="0" smtClean="0">
                <a:solidFill>
                  <a:schemeClr val="bg1"/>
                </a:solidFill>
              </a:rPr>
              <a:t>.</a:t>
            </a:r>
          </a:p>
          <a:p>
            <a:pPr marL="137160" indent="0">
              <a:buNone/>
            </a:pPr>
            <a:endParaRPr lang="en-GB" sz="400" dirty="0" smtClean="0">
              <a:solidFill>
                <a:schemeClr val="bg1"/>
              </a:solidFill>
            </a:endParaRPr>
          </a:p>
          <a:p>
            <a:pPr marL="137160" indent="0">
              <a:buNone/>
            </a:pPr>
            <a:r>
              <a:rPr lang="en-GB" dirty="0" smtClean="0">
                <a:solidFill>
                  <a:schemeClr val="bg1"/>
                </a:solidFill>
              </a:rPr>
              <a:t>“</a:t>
            </a:r>
            <a:r>
              <a:rPr lang="en-GB" dirty="0">
                <a:solidFill>
                  <a:schemeClr val="bg1"/>
                </a:solidFill>
              </a:rPr>
              <a:t>This is what is done by those who have the means, and those who have the means are the rich; their children begin to go to school soonest and leave off latest.” </a:t>
            </a:r>
            <a:r>
              <a:rPr lang="en-GB" dirty="0" smtClean="0">
                <a:solidFill>
                  <a:schemeClr val="bg1"/>
                </a:solidFill>
              </a:rPr>
              <a:t>- </a:t>
            </a:r>
            <a:r>
              <a:rPr lang="en-GB" b="1" dirty="0">
                <a:solidFill>
                  <a:schemeClr val="bg1"/>
                </a:solidFill>
              </a:rPr>
              <a:t>Plato </a:t>
            </a:r>
            <a:r>
              <a:rPr lang="en-GB" b="1" i="1" dirty="0">
                <a:solidFill>
                  <a:schemeClr val="bg1"/>
                </a:solidFill>
              </a:rPr>
              <a:t>Protagoras</a:t>
            </a:r>
            <a:r>
              <a:rPr lang="en-GB" dirty="0">
                <a:solidFill>
                  <a:schemeClr val="bg1"/>
                </a:solidFill>
              </a:rPr>
              <a:t>.</a:t>
            </a:r>
            <a:endParaRPr lang="en-GB" dirty="0"/>
          </a:p>
          <a:p>
            <a:pPr marL="137160" indent="0">
              <a:buNone/>
            </a:pPr>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3408181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Schools</a:t>
            </a:r>
            <a:endParaRPr lang="en-GB" dirty="0">
              <a:solidFill>
                <a:schemeClr val="bg1"/>
              </a:solidFill>
            </a:endParaRPr>
          </a:p>
        </p:txBody>
      </p:sp>
      <p:sp>
        <p:nvSpPr>
          <p:cNvPr id="3" name="Content Placeholder 2"/>
          <p:cNvSpPr>
            <a:spLocks noGrp="1"/>
          </p:cNvSpPr>
          <p:nvPr>
            <p:ph idx="1"/>
          </p:nvPr>
        </p:nvSpPr>
        <p:spPr>
          <a:xfrm>
            <a:off x="107504" y="1196752"/>
            <a:ext cx="8928992" cy="5661248"/>
          </a:xfrm>
        </p:spPr>
        <p:txBody>
          <a:bodyPr>
            <a:normAutofit fontScale="85000" lnSpcReduction="10000"/>
          </a:bodyPr>
          <a:lstStyle/>
          <a:p>
            <a:r>
              <a:rPr lang="en-GB" dirty="0" smtClean="0">
                <a:solidFill>
                  <a:schemeClr val="bg1"/>
                </a:solidFill>
              </a:rPr>
              <a:t>Schooling an essentially private matter, fees would be paid to a school master – may start around age 7. </a:t>
            </a:r>
          </a:p>
          <a:p>
            <a:endParaRPr lang="en-GB" sz="600" dirty="0">
              <a:solidFill>
                <a:schemeClr val="bg1"/>
              </a:solidFill>
            </a:endParaRPr>
          </a:p>
          <a:p>
            <a:r>
              <a:rPr lang="en-GB" dirty="0" smtClean="0">
                <a:solidFill>
                  <a:schemeClr val="bg1"/>
                </a:solidFill>
              </a:rPr>
              <a:t>State did regulate some aspects of education – hours of opening, and moral supervision of boys, i.e. safe conduct through streets and exclusion of strange adults from school or </a:t>
            </a:r>
            <a:r>
              <a:rPr lang="en-GB" dirty="0" err="1" smtClean="0">
                <a:solidFill>
                  <a:schemeClr val="bg1"/>
                </a:solidFill>
              </a:rPr>
              <a:t>palestra</a:t>
            </a:r>
            <a:r>
              <a:rPr lang="en-GB" dirty="0">
                <a:solidFill>
                  <a:schemeClr val="bg1"/>
                </a:solidFill>
              </a:rPr>
              <a:t> </a:t>
            </a:r>
            <a:r>
              <a:rPr lang="en-GB" dirty="0" smtClean="0">
                <a:solidFill>
                  <a:schemeClr val="bg1"/>
                </a:solidFill>
              </a:rPr>
              <a:t>- see </a:t>
            </a:r>
            <a:r>
              <a:rPr lang="en-GB" dirty="0" err="1" smtClean="0">
                <a:solidFill>
                  <a:schemeClr val="bg1"/>
                </a:solidFill>
              </a:rPr>
              <a:t>Aeschines</a:t>
            </a:r>
            <a:r>
              <a:rPr lang="en-GB" i="1" dirty="0" smtClean="0">
                <a:solidFill>
                  <a:schemeClr val="bg1"/>
                </a:solidFill>
              </a:rPr>
              <a:t> Against </a:t>
            </a:r>
            <a:r>
              <a:rPr lang="en-GB" i="1" dirty="0" err="1" smtClean="0">
                <a:solidFill>
                  <a:schemeClr val="bg1"/>
                </a:solidFill>
              </a:rPr>
              <a:t>Timarchos</a:t>
            </a:r>
            <a:r>
              <a:rPr lang="en-GB" i="1" dirty="0" smtClean="0">
                <a:solidFill>
                  <a:schemeClr val="bg1"/>
                </a:solidFill>
              </a:rPr>
              <a:t> </a:t>
            </a:r>
            <a:r>
              <a:rPr lang="en-GB" dirty="0" smtClean="0">
                <a:solidFill>
                  <a:schemeClr val="bg1"/>
                </a:solidFill>
              </a:rPr>
              <a:t>9-12.</a:t>
            </a:r>
          </a:p>
          <a:p>
            <a:endParaRPr lang="en-GB" sz="600" dirty="0" smtClean="0">
              <a:solidFill>
                <a:schemeClr val="bg1"/>
              </a:solidFill>
            </a:endParaRPr>
          </a:p>
          <a:p>
            <a:r>
              <a:rPr lang="en-GB" dirty="0" smtClean="0">
                <a:solidFill>
                  <a:schemeClr val="bg1"/>
                </a:solidFill>
              </a:rPr>
              <a:t>A </a:t>
            </a:r>
            <a:r>
              <a:rPr lang="en-GB" i="1" dirty="0" err="1">
                <a:solidFill>
                  <a:schemeClr val="bg1"/>
                </a:solidFill>
              </a:rPr>
              <a:t>paidagogos</a:t>
            </a:r>
            <a:r>
              <a:rPr lang="en-GB" i="1" dirty="0">
                <a:solidFill>
                  <a:schemeClr val="bg1"/>
                </a:solidFill>
              </a:rPr>
              <a:t> </a:t>
            </a:r>
            <a:r>
              <a:rPr lang="en-GB" dirty="0">
                <a:solidFill>
                  <a:schemeClr val="bg1"/>
                </a:solidFill>
              </a:rPr>
              <a:t>might teach the child or escort them to school</a:t>
            </a:r>
            <a:r>
              <a:rPr lang="en-GB" dirty="0" smtClean="0">
                <a:solidFill>
                  <a:schemeClr val="bg1"/>
                </a:solidFill>
              </a:rPr>
              <a:t>.</a:t>
            </a:r>
          </a:p>
          <a:p>
            <a:pPr marL="137160" indent="0">
              <a:buNone/>
            </a:pPr>
            <a:endParaRPr lang="en-GB" sz="600" dirty="0">
              <a:solidFill>
                <a:schemeClr val="bg1"/>
              </a:solidFill>
            </a:endParaRPr>
          </a:p>
          <a:p>
            <a:pPr marL="137160" indent="0">
              <a:buNone/>
            </a:pPr>
            <a:r>
              <a:rPr lang="en-GB" dirty="0" smtClean="0">
                <a:solidFill>
                  <a:schemeClr val="bg1"/>
                </a:solidFill>
              </a:rPr>
              <a:t>[band of Thracian mercenaries being led though Boeotia, attacking the town of </a:t>
            </a:r>
            <a:r>
              <a:rPr lang="en-GB" dirty="0" err="1" smtClean="0">
                <a:solidFill>
                  <a:schemeClr val="bg1"/>
                </a:solidFill>
              </a:rPr>
              <a:t>Mycalessus</a:t>
            </a:r>
            <a:r>
              <a:rPr lang="en-GB" dirty="0" smtClean="0">
                <a:solidFill>
                  <a:schemeClr val="bg1"/>
                </a:solidFill>
              </a:rPr>
              <a:t>] “They </a:t>
            </a:r>
            <a:r>
              <a:rPr lang="en-GB" dirty="0">
                <a:solidFill>
                  <a:schemeClr val="bg1"/>
                </a:solidFill>
              </a:rPr>
              <a:t>even fell upon a </a:t>
            </a:r>
            <a:r>
              <a:rPr lang="en-GB" dirty="0" smtClean="0">
                <a:solidFill>
                  <a:schemeClr val="bg1"/>
                </a:solidFill>
              </a:rPr>
              <a:t>boys’ </a:t>
            </a:r>
            <a:r>
              <a:rPr lang="en-GB" dirty="0">
                <a:solidFill>
                  <a:schemeClr val="bg1"/>
                </a:solidFill>
              </a:rPr>
              <a:t>school, the largest in the place, which the children had just entered, and massacred them every one. No calamity could be worse than this, touching as it did the whole city, none was ever so sudden or so terrible</a:t>
            </a:r>
            <a:r>
              <a:rPr lang="en-GB" dirty="0" smtClean="0">
                <a:solidFill>
                  <a:schemeClr val="bg1"/>
                </a:solidFill>
              </a:rPr>
              <a:t>.” – </a:t>
            </a:r>
            <a:r>
              <a:rPr lang="en-GB" b="1" dirty="0" smtClean="0">
                <a:solidFill>
                  <a:schemeClr val="bg1"/>
                </a:solidFill>
              </a:rPr>
              <a:t>Thucydides 7.29.4-5</a:t>
            </a:r>
            <a:r>
              <a:rPr lang="en-GB" dirty="0" smtClean="0">
                <a:solidFill>
                  <a:schemeClr val="bg1"/>
                </a:solidFill>
              </a:rPr>
              <a:t>.</a:t>
            </a:r>
          </a:p>
          <a:p>
            <a:pPr marL="137160" indent="0">
              <a:buNone/>
            </a:pPr>
            <a:endParaRPr lang="en-GB" sz="600" dirty="0">
              <a:solidFill>
                <a:schemeClr val="bg1"/>
              </a:solidFill>
            </a:endParaRPr>
          </a:p>
          <a:p>
            <a:r>
              <a:rPr lang="en-GB" dirty="0" smtClean="0">
                <a:solidFill>
                  <a:schemeClr val="bg1"/>
                </a:solidFill>
              </a:rPr>
              <a:t>Universal education for boys in some Hellenistic </a:t>
            </a:r>
            <a:r>
              <a:rPr lang="en-GB" i="1" dirty="0" smtClean="0">
                <a:solidFill>
                  <a:schemeClr val="bg1"/>
                </a:solidFill>
              </a:rPr>
              <a:t>Polies </a:t>
            </a:r>
            <a:r>
              <a:rPr lang="en-GB" dirty="0" smtClean="0">
                <a:solidFill>
                  <a:schemeClr val="bg1"/>
                </a:solidFill>
              </a:rPr>
              <a:t>– e.g. </a:t>
            </a:r>
            <a:r>
              <a:rPr lang="en-GB" dirty="0" err="1" smtClean="0">
                <a:solidFill>
                  <a:schemeClr val="bg1"/>
                </a:solidFill>
              </a:rPr>
              <a:t>Teos</a:t>
            </a:r>
            <a:r>
              <a:rPr lang="en-GB" dirty="0" smtClean="0">
                <a:solidFill>
                  <a:schemeClr val="bg1"/>
                </a:solidFill>
              </a:rPr>
              <a:t>. Earlier exception of Sparta (</a:t>
            </a:r>
            <a:r>
              <a:rPr lang="en-GB" i="1" dirty="0" err="1" smtClean="0">
                <a:solidFill>
                  <a:schemeClr val="bg1"/>
                </a:solidFill>
              </a:rPr>
              <a:t>agoge</a:t>
            </a:r>
            <a:r>
              <a:rPr lang="en-GB" dirty="0" smtClean="0">
                <a:solidFill>
                  <a:schemeClr val="bg1"/>
                </a:solidFill>
              </a:rPr>
              <a:t>).   </a:t>
            </a:r>
            <a:endParaRPr lang="en-GB" dirty="0">
              <a:solidFill>
                <a:schemeClr val="bg1"/>
              </a:solidFill>
            </a:endParaRPr>
          </a:p>
          <a:p>
            <a:endParaRPr lang="en-GB" dirty="0"/>
          </a:p>
        </p:txBody>
      </p:sp>
    </p:spTree>
    <p:extLst>
      <p:ext uri="{BB962C8B-B14F-4D97-AF65-F5344CB8AC3E}">
        <p14:creationId xmlns:p14="http://schemas.microsoft.com/office/powerpoint/2010/main" val="862134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Technical Skills</a:t>
            </a:r>
            <a:endParaRPr lang="en-GB" dirty="0">
              <a:solidFill>
                <a:schemeClr val="bg1"/>
              </a:solidFill>
            </a:endParaRPr>
          </a:p>
        </p:txBody>
      </p:sp>
      <p:sp>
        <p:nvSpPr>
          <p:cNvPr id="3" name="Content Placeholder 2"/>
          <p:cNvSpPr>
            <a:spLocks noGrp="1"/>
          </p:cNvSpPr>
          <p:nvPr>
            <p:ph idx="1"/>
          </p:nvPr>
        </p:nvSpPr>
        <p:spPr>
          <a:xfrm>
            <a:off x="107504" y="1600200"/>
            <a:ext cx="8856984" cy="5141168"/>
          </a:xfrm>
        </p:spPr>
        <p:txBody>
          <a:bodyPr>
            <a:normAutofit fontScale="92500" lnSpcReduction="20000"/>
          </a:bodyPr>
          <a:lstStyle/>
          <a:p>
            <a:r>
              <a:rPr lang="en-GB" dirty="0" smtClean="0">
                <a:solidFill>
                  <a:schemeClr val="bg1"/>
                </a:solidFill>
              </a:rPr>
              <a:t>Apprenticeships important for passing on technical skills </a:t>
            </a:r>
            <a:r>
              <a:rPr lang="en-GB" i="1" dirty="0" smtClean="0">
                <a:solidFill>
                  <a:schemeClr val="bg1"/>
                </a:solidFill>
              </a:rPr>
              <a:t>(</a:t>
            </a:r>
            <a:r>
              <a:rPr lang="en-GB" i="1" dirty="0" err="1" smtClean="0">
                <a:solidFill>
                  <a:schemeClr val="bg1"/>
                </a:solidFill>
              </a:rPr>
              <a:t>technai</a:t>
            </a:r>
            <a:r>
              <a:rPr lang="en-GB" dirty="0" smtClean="0">
                <a:solidFill>
                  <a:schemeClr val="bg1"/>
                </a:solidFill>
              </a:rPr>
              <a:t>) </a:t>
            </a:r>
            <a:r>
              <a:rPr lang="en-GB" i="1" dirty="0" smtClean="0">
                <a:solidFill>
                  <a:schemeClr val="bg1"/>
                </a:solidFill>
              </a:rPr>
              <a:t>–</a:t>
            </a:r>
            <a:r>
              <a:rPr lang="en-GB" dirty="0" smtClean="0">
                <a:solidFill>
                  <a:schemeClr val="bg1"/>
                </a:solidFill>
              </a:rPr>
              <a:t> potting, sculpture, banking etc.</a:t>
            </a:r>
          </a:p>
          <a:p>
            <a:endParaRPr lang="en-GB" sz="1200" dirty="0" smtClean="0">
              <a:solidFill>
                <a:schemeClr val="bg1"/>
              </a:solidFill>
            </a:endParaRPr>
          </a:p>
          <a:p>
            <a:r>
              <a:rPr lang="en-GB" dirty="0" smtClean="0">
                <a:solidFill>
                  <a:schemeClr val="bg1"/>
                </a:solidFill>
              </a:rPr>
              <a:t>Father - Son, Master - Slave.</a:t>
            </a:r>
          </a:p>
          <a:p>
            <a:endParaRPr lang="en-GB" sz="1200" dirty="0">
              <a:solidFill>
                <a:schemeClr val="bg1"/>
              </a:solidFill>
            </a:endParaRPr>
          </a:p>
          <a:p>
            <a:r>
              <a:rPr lang="en-GB" dirty="0" smtClean="0">
                <a:solidFill>
                  <a:schemeClr val="bg1"/>
                </a:solidFill>
              </a:rPr>
              <a:t>Xenophon advises that when one sends a boy to learn a craft, one should get a written agreement on what he will have learnt when he has finished.</a:t>
            </a: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a:solidFill>
                  <a:schemeClr val="bg1"/>
                </a:solidFill>
              </a:rPr>
              <a:t>My father left me nothing, and I have only ceased supporting my mother on her decease two years ago; while as yet I have no children to take care of me. I possess a trade that can give me but slight assistance: I already find difficulty in carrying it on myself, and as yet I am unable to procure someone to relieve me of the </a:t>
            </a:r>
            <a:r>
              <a:rPr lang="en-GB" dirty="0" smtClean="0">
                <a:solidFill>
                  <a:schemeClr val="bg1"/>
                </a:solidFill>
              </a:rPr>
              <a:t>work [i.e. a slave].” – </a:t>
            </a:r>
            <a:r>
              <a:rPr lang="en-GB" b="1" dirty="0" err="1" smtClean="0">
                <a:solidFill>
                  <a:schemeClr val="bg1"/>
                </a:solidFill>
              </a:rPr>
              <a:t>Lysias</a:t>
            </a:r>
            <a:r>
              <a:rPr lang="en-GB" b="1" dirty="0" smtClean="0">
                <a:solidFill>
                  <a:schemeClr val="bg1"/>
                </a:solidFill>
              </a:rPr>
              <a:t> </a:t>
            </a:r>
            <a:r>
              <a:rPr lang="en-GB" b="1" i="1" dirty="0" smtClean="0">
                <a:solidFill>
                  <a:schemeClr val="bg1"/>
                </a:solidFill>
              </a:rPr>
              <a:t>On the Refusal of a Pension </a:t>
            </a:r>
            <a:r>
              <a:rPr lang="en-GB" b="1" dirty="0" smtClean="0">
                <a:solidFill>
                  <a:schemeClr val="bg1"/>
                </a:solidFill>
              </a:rPr>
              <a:t>24.6</a:t>
            </a:r>
            <a:r>
              <a:rPr lang="en-GB" dirty="0" smtClean="0">
                <a:solidFill>
                  <a:schemeClr val="bg1"/>
                </a:solidFill>
              </a:rPr>
              <a:t>.</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288710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268760"/>
          </a:xfrm>
        </p:spPr>
        <p:txBody>
          <a:bodyPr/>
          <a:lstStyle/>
          <a:p>
            <a:r>
              <a:rPr lang="en-GB" dirty="0" smtClean="0">
                <a:solidFill>
                  <a:schemeClr val="bg1"/>
                </a:solidFill>
              </a:rPr>
              <a:t>Sophists</a:t>
            </a:r>
            <a:endParaRPr lang="en-GB" dirty="0">
              <a:solidFill>
                <a:schemeClr val="bg1"/>
              </a:solidFill>
            </a:endParaRPr>
          </a:p>
        </p:txBody>
      </p:sp>
      <p:sp>
        <p:nvSpPr>
          <p:cNvPr id="3" name="Content Placeholder 2"/>
          <p:cNvSpPr>
            <a:spLocks noGrp="1"/>
          </p:cNvSpPr>
          <p:nvPr>
            <p:ph idx="1"/>
          </p:nvPr>
        </p:nvSpPr>
        <p:spPr>
          <a:xfrm>
            <a:off x="107504" y="1268760"/>
            <a:ext cx="8928992" cy="5472608"/>
          </a:xfrm>
        </p:spPr>
        <p:txBody>
          <a:bodyPr>
            <a:normAutofit fontScale="85000" lnSpcReduction="20000"/>
          </a:bodyPr>
          <a:lstStyle/>
          <a:p>
            <a:r>
              <a:rPr lang="en-GB" dirty="0" smtClean="0">
                <a:solidFill>
                  <a:schemeClr val="bg1"/>
                </a:solidFill>
              </a:rPr>
              <a:t>Sophists often taught the art of politics - </a:t>
            </a:r>
            <a:r>
              <a:rPr lang="el-GR" dirty="0">
                <a:solidFill>
                  <a:schemeClr val="bg1"/>
                </a:solidFill>
              </a:rPr>
              <a:t>πολιτιχὴ </a:t>
            </a:r>
            <a:r>
              <a:rPr lang="el-GR" dirty="0" smtClean="0">
                <a:solidFill>
                  <a:schemeClr val="bg1"/>
                </a:solidFill>
              </a:rPr>
              <a:t>τέχνη</a:t>
            </a:r>
            <a:r>
              <a:rPr lang="en-GB" dirty="0" smtClean="0">
                <a:solidFill>
                  <a:schemeClr val="bg1"/>
                </a:solidFill>
              </a:rPr>
              <a:t> – less emphasis on knowledge of “truth” and more constructing convincing argument – Protagoras “man is the measure of all things”.</a:t>
            </a:r>
          </a:p>
          <a:p>
            <a:endParaRPr lang="en-GB" sz="600" dirty="0" smtClean="0">
              <a:solidFill>
                <a:schemeClr val="bg1"/>
              </a:solidFill>
            </a:endParaRPr>
          </a:p>
          <a:p>
            <a:r>
              <a:rPr lang="en-GB" dirty="0" smtClean="0">
                <a:solidFill>
                  <a:schemeClr val="bg1"/>
                </a:solidFill>
              </a:rPr>
              <a:t>Particularly active from latter-half of 5</a:t>
            </a:r>
            <a:r>
              <a:rPr lang="en-GB" baseline="30000" dirty="0" smtClean="0">
                <a:solidFill>
                  <a:schemeClr val="bg1"/>
                </a:solidFill>
              </a:rPr>
              <a:t>th</a:t>
            </a:r>
            <a:r>
              <a:rPr lang="en-GB" dirty="0" smtClean="0">
                <a:solidFill>
                  <a:schemeClr val="bg1"/>
                </a:solidFill>
              </a:rPr>
              <a:t> century BC.</a:t>
            </a:r>
          </a:p>
          <a:p>
            <a:endParaRPr lang="en-GB" sz="600" dirty="0">
              <a:solidFill>
                <a:schemeClr val="bg1"/>
              </a:solidFill>
            </a:endParaRPr>
          </a:p>
          <a:p>
            <a:r>
              <a:rPr lang="en-GB" dirty="0" smtClean="0">
                <a:solidFill>
                  <a:schemeClr val="bg1"/>
                </a:solidFill>
              </a:rPr>
              <a:t>Sophists did not open any schools in a formal sense, more like collective tutoring. Charge fees, often very high (Protagoras, apparently charged 10,000 drachmae) – travelled around to gain publicity. </a:t>
            </a:r>
          </a:p>
          <a:p>
            <a:endParaRPr lang="en-GB" sz="600" dirty="0">
              <a:solidFill>
                <a:schemeClr val="bg1"/>
              </a:solidFill>
            </a:endParaRPr>
          </a:p>
          <a:p>
            <a:r>
              <a:rPr lang="en-GB" dirty="0" smtClean="0">
                <a:solidFill>
                  <a:schemeClr val="bg1"/>
                </a:solidFill>
              </a:rPr>
              <a:t>School of rhetoric set up by Isocrates in 4</a:t>
            </a:r>
            <a:r>
              <a:rPr lang="en-GB" baseline="30000" dirty="0" smtClean="0">
                <a:solidFill>
                  <a:schemeClr val="bg1"/>
                </a:solidFill>
              </a:rPr>
              <a:t>th</a:t>
            </a:r>
            <a:r>
              <a:rPr lang="en-GB" dirty="0" smtClean="0">
                <a:solidFill>
                  <a:schemeClr val="bg1"/>
                </a:solidFill>
              </a:rPr>
              <a:t> century BC – Aristotle taught rhetoric as well as philosophy. </a:t>
            </a:r>
          </a:p>
          <a:p>
            <a:endParaRPr lang="en-GB" sz="600" dirty="0">
              <a:solidFill>
                <a:schemeClr val="bg1"/>
              </a:solidFill>
            </a:endParaRPr>
          </a:p>
          <a:p>
            <a:r>
              <a:rPr lang="en-GB" dirty="0" smtClean="0">
                <a:solidFill>
                  <a:schemeClr val="bg1"/>
                </a:solidFill>
              </a:rPr>
              <a:t>Philosophical “Schools”:</a:t>
            </a:r>
          </a:p>
          <a:p>
            <a:pPr lvl="1"/>
            <a:r>
              <a:rPr lang="en-GB" dirty="0" smtClean="0">
                <a:solidFill>
                  <a:schemeClr val="bg1"/>
                </a:solidFill>
              </a:rPr>
              <a:t>Plato - Academy</a:t>
            </a:r>
          </a:p>
          <a:p>
            <a:pPr lvl="1"/>
            <a:r>
              <a:rPr lang="en-GB" dirty="0" smtClean="0">
                <a:solidFill>
                  <a:schemeClr val="bg1"/>
                </a:solidFill>
              </a:rPr>
              <a:t>Aristotle - Lyceum</a:t>
            </a:r>
          </a:p>
          <a:p>
            <a:pPr lvl="1"/>
            <a:r>
              <a:rPr lang="en-GB" dirty="0" smtClean="0">
                <a:solidFill>
                  <a:schemeClr val="bg1"/>
                </a:solidFill>
              </a:rPr>
              <a:t>Epicurus – epicureanism – “The Garden” (c. 300 BC)</a:t>
            </a:r>
          </a:p>
          <a:p>
            <a:pPr lvl="1"/>
            <a:r>
              <a:rPr lang="en-GB" dirty="0" smtClean="0">
                <a:solidFill>
                  <a:schemeClr val="bg1"/>
                </a:solidFill>
              </a:rPr>
              <a:t>Zenon – Stoicism (c.275 BC) </a:t>
            </a:r>
          </a:p>
          <a:p>
            <a:pPr lvl="1"/>
            <a:endParaRPr lang="en-GB" dirty="0">
              <a:solidFill>
                <a:schemeClr val="bg1"/>
              </a:solidFill>
            </a:endParaRPr>
          </a:p>
        </p:txBody>
      </p:sp>
    </p:spTree>
    <p:extLst>
      <p:ext uri="{BB962C8B-B14F-4D97-AF65-F5344CB8AC3E}">
        <p14:creationId xmlns:p14="http://schemas.microsoft.com/office/powerpoint/2010/main" val="26438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568952" cy="6165304"/>
          </a:xfrm>
        </p:spPr>
        <p:txBody>
          <a:bodyPr/>
          <a:lstStyle/>
          <a:p>
            <a:pPr>
              <a:buNone/>
            </a:pPr>
            <a:endParaRPr lang="en-GB" dirty="0" smtClean="0"/>
          </a:p>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Roman Education</a:t>
            </a:r>
            <a:endParaRPr lang="en-GB" sz="6000" b="1" dirty="0">
              <a:solidFill>
                <a:schemeClr val="bg1"/>
              </a:solidFill>
            </a:endParaRPr>
          </a:p>
        </p:txBody>
      </p:sp>
    </p:spTree>
    <p:extLst>
      <p:ext uri="{BB962C8B-B14F-4D97-AF65-F5344CB8AC3E}">
        <p14:creationId xmlns:p14="http://schemas.microsoft.com/office/powerpoint/2010/main" val="2888915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296144"/>
          </a:xfrm>
        </p:spPr>
        <p:txBody>
          <a:bodyPr/>
          <a:lstStyle/>
          <a:p>
            <a:r>
              <a:rPr lang="en-GB" dirty="0" smtClean="0">
                <a:solidFill>
                  <a:schemeClr val="bg1"/>
                </a:solidFill>
              </a:rPr>
              <a:t>Public vs. Private Education</a:t>
            </a:r>
            <a:endParaRPr lang="en-GB" dirty="0">
              <a:solidFill>
                <a:schemeClr val="bg1"/>
              </a:solidFill>
            </a:endParaRPr>
          </a:p>
        </p:txBody>
      </p:sp>
      <p:sp>
        <p:nvSpPr>
          <p:cNvPr id="3" name="Content Placeholder 2"/>
          <p:cNvSpPr>
            <a:spLocks noGrp="1"/>
          </p:cNvSpPr>
          <p:nvPr>
            <p:ph idx="1"/>
          </p:nvPr>
        </p:nvSpPr>
        <p:spPr>
          <a:xfrm>
            <a:off x="0" y="1412776"/>
            <a:ext cx="9144000" cy="5445224"/>
          </a:xfrm>
        </p:spPr>
        <p:txBody>
          <a:bodyPr>
            <a:normAutofit/>
          </a:bodyPr>
          <a:lstStyle/>
          <a:p>
            <a:r>
              <a:rPr lang="en-GB" b="1" dirty="0" smtClean="0">
                <a:solidFill>
                  <a:schemeClr val="bg1"/>
                </a:solidFill>
              </a:rPr>
              <a:t>Tacitus </a:t>
            </a:r>
            <a:r>
              <a:rPr lang="en-GB" b="1" i="1" dirty="0" smtClean="0">
                <a:solidFill>
                  <a:schemeClr val="bg1"/>
                </a:solidFill>
              </a:rPr>
              <a:t>Dialogue on Oratory </a:t>
            </a:r>
            <a:r>
              <a:rPr lang="en-GB" b="1" dirty="0" smtClean="0">
                <a:solidFill>
                  <a:schemeClr val="bg1"/>
                </a:solidFill>
              </a:rPr>
              <a:t>28-29 </a:t>
            </a:r>
            <a:r>
              <a:rPr lang="en-GB" dirty="0" smtClean="0">
                <a:solidFill>
                  <a:schemeClr val="bg1"/>
                </a:solidFill>
              </a:rPr>
              <a:t>– complains about the lack of traditional Roman customs and how children's upbringing was being corrupted. </a:t>
            </a:r>
          </a:p>
          <a:p>
            <a:pPr lvl="1"/>
            <a:r>
              <a:rPr lang="en-GB" dirty="0" smtClean="0">
                <a:solidFill>
                  <a:schemeClr val="bg1"/>
                </a:solidFill>
              </a:rPr>
              <a:t>Formally mother nursed child, looked after morals, she regulated young child’s study and play.</a:t>
            </a:r>
          </a:p>
          <a:p>
            <a:pPr lvl="1"/>
            <a:r>
              <a:rPr lang="en-GB" dirty="0" smtClean="0">
                <a:solidFill>
                  <a:schemeClr val="bg1"/>
                </a:solidFill>
              </a:rPr>
              <a:t>Now “little-Greek servant girls” fills child’s mind with their stories and prejudices – people speak and act carelessly in front of the child. (Cf. Cicero </a:t>
            </a:r>
            <a:r>
              <a:rPr lang="en-GB" i="1" dirty="0" smtClean="0">
                <a:solidFill>
                  <a:schemeClr val="bg1"/>
                </a:solidFill>
              </a:rPr>
              <a:t>Brut. </a:t>
            </a:r>
            <a:r>
              <a:rPr lang="en-GB" dirty="0" smtClean="0">
                <a:solidFill>
                  <a:schemeClr val="bg1"/>
                </a:solidFill>
              </a:rPr>
              <a:t>210). </a:t>
            </a:r>
          </a:p>
          <a:p>
            <a:pPr marL="585216" lvl="1" indent="0">
              <a:buNone/>
            </a:pPr>
            <a:endParaRPr lang="en-GB" sz="600" dirty="0">
              <a:solidFill>
                <a:schemeClr val="bg1"/>
              </a:solidFill>
            </a:endParaRPr>
          </a:p>
          <a:p>
            <a:pPr marL="265176" indent="0">
              <a:buNone/>
            </a:pPr>
            <a:r>
              <a:rPr lang="en-GB" dirty="0" smtClean="0">
                <a:solidFill>
                  <a:schemeClr val="bg1"/>
                </a:solidFill>
              </a:rPr>
              <a:t>“</a:t>
            </a:r>
            <a:r>
              <a:rPr lang="en-GB" dirty="0">
                <a:solidFill>
                  <a:schemeClr val="bg1"/>
                </a:solidFill>
              </a:rPr>
              <a:t> But in our day we entrust the infant to a little Greek servant-girl who is attended by one or two, commonly the worst of all the slaves, creatures utterly unfit for any important work</a:t>
            </a:r>
            <a:r>
              <a:rPr lang="en-GB" dirty="0" smtClean="0">
                <a:solidFill>
                  <a:schemeClr val="bg1"/>
                </a:solidFill>
              </a:rPr>
              <a:t>.”</a:t>
            </a:r>
            <a:r>
              <a:rPr lang="en-GB" dirty="0">
                <a:solidFill>
                  <a:schemeClr val="bg1"/>
                </a:solidFill>
              </a:rPr>
              <a:t> </a:t>
            </a:r>
          </a:p>
          <a:p>
            <a:pPr marL="585216" lvl="1" indent="0">
              <a:buNone/>
            </a:pPr>
            <a:endParaRPr lang="en-GB" sz="600" dirty="0" smtClean="0">
              <a:solidFill>
                <a:schemeClr val="bg1"/>
              </a:solidFill>
            </a:endParaRPr>
          </a:p>
          <a:p>
            <a:endParaRPr lang="en-GB" sz="900" dirty="0">
              <a:solidFill>
                <a:schemeClr val="bg1"/>
              </a:solidFill>
            </a:endParaRPr>
          </a:p>
          <a:p>
            <a:pPr lvl="1"/>
            <a:endParaRPr lang="en-GB" dirty="0" smtClean="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2591536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856984" cy="3888432"/>
          </a:xfrm>
        </p:spPr>
        <p:txBody>
          <a:bodyPr>
            <a:normAutofit fontScale="92500" lnSpcReduction="10000"/>
          </a:bodyPr>
          <a:lstStyle/>
          <a:p>
            <a:pPr lvl="0">
              <a:buClr>
                <a:prstClr val="white">
                  <a:shade val="95000"/>
                </a:prstClr>
              </a:buClr>
            </a:pPr>
            <a:r>
              <a:rPr lang="en-GB" i="1" dirty="0" err="1">
                <a:solidFill>
                  <a:prstClr val="black"/>
                </a:solidFill>
              </a:rPr>
              <a:t>Ludi</a:t>
            </a:r>
            <a:r>
              <a:rPr lang="en-GB" i="1" dirty="0">
                <a:solidFill>
                  <a:prstClr val="black"/>
                </a:solidFill>
              </a:rPr>
              <a:t> magister </a:t>
            </a:r>
            <a:r>
              <a:rPr lang="en-GB" dirty="0">
                <a:solidFill>
                  <a:prstClr val="black"/>
                </a:solidFill>
              </a:rPr>
              <a:t>(first stage)</a:t>
            </a:r>
            <a:r>
              <a:rPr lang="en-GB" b="1" dirty="0">
                <a:solidFill>
                  <a:prstClr val="black"/>
                </a:solidFill>
              </a:rPr>
              <a:t>, </a:t>
            </a:r>
            <a:r>
              <a:rPr lang="en-GB" i="1" dirty="0" err="1">
                <a:solidFill>
                  <a:prstClr val="black"/>
                </a:solidFill>
              </a:rPr>
              <a:t>grammaticus</a:t>
            </a:r>
            <a:r>
              <a:rPr lang="en-GB" i="1" dirty="0">
                <a:solidFill>
                  <a:prstClr val="black"/>
                </a:solidFill>
              </a:rPr>
              <a:t> </a:t>
            </a:r>
            <a:r>
              <a:rPr lang="en-GB" dirty="0">
                <a:solidFill>
                  <a:prstClr val="black"/>
                </a:solidFill>
              </a:rPr>
              <a:t>(second stage), next step to study rhetoric under a </a:t>
            </a:r>
            <a:r>
              <a:rPr lang="en-GB" i="1" dirty="0" err="1">
                <a:solidFill>
                  <a:prstClr val="black"/>
                </a:solidFill>
              </a:rPr>
              <a:t>rhetor</a:t>
            </a:r>
            <a:r>
              <a:rPr lang="en-GB" dirty="0">
                <a:solidFill>
                  <a:prstClr val="black"/>
                </a:solidFill>
              </a:rPr>
              <a:t> (pl. </a:t>
            </a:r>
            <a:r>
              <a:rPr lang="en-GB" i="1" dirty="0" err="1">
                <a:solidFill>
                  <a:prstClr val="black"/>
                </a:solidFill>
              </a:rPr>
              <a:t>rhetores</a:t>
            </a:r>
            <a:r>
              <a:rPr lang="en-GB" i="1" dirty="0">
                <a:solidFill>
                  <a:prstClr val="black"/>
                </a:solidFill>
              </a:rPr>
              <a:t>)</a:t>
            </a:r>
            <a:r>
              <a:rPr lang="en-GB" dirty="0">
                <a:solidFill>
                  <a:prstClr val="black"/>
                </a:solidFill>
              </a:rPr>
              <a:t>. </a:t>
            </a:r>
            <a:endParaRPr lang="en-GB" b="1" dirty="0">
              <a:solidFill>
                <a:prstClr val="black"/>
              </a:solidFill>
            </a:endParaRPr>
          </a:p>
          <a:p>
            <a:endParaRPr lang="en-GB" sz="500" b="1" dirty="0">
              <a:solidFill>
                <a:schemeClr val="bg1"/>
              </a:solidFill>
            </a:endParaRPr>
          </a:p>
          <a:p>
            <a:r>
              <a:rPr lang="en-GB" b="1" dirty="0" smtClean="0">
                <a:solidFill>
                  <a:schemeClr val="bg1"/>
                </a:solidFill>
              </a:rPr>
              <a:t>Quintilian </a:t>
            </a:r>
            <a:r>
              <a:rPr lang="en-GB" b="1" i="1" dirty="0">
                <a:solidFill>
                  <a:schemeClr val="bg1"/>
                </a:solidFill>
              </a:rPr>
              <a:t>Institutes of Oratory</a:t>
            </a:r>
            <a:r>
              <a:rPr lang="en-GB" b="1" dirty="0">
                <a:solidFill>
                  <a:schemeClr val="bg1"/>
                </a:solidFill>
              </a:rPr>
              <a:t> 2.1-9 </a:t>
            </a:r>
            <a:r>
              <a:rPr lang="en-GB" dirty="0">
                <a:solidFill>
                  <a:schemeClr val="bg1"/>
                </a:solidFill>
              </a:rPr>
              <a:t>– debates the merits of home vs. public school education.</a:t>
            </a:r>
          </a:p>
          <a:p>
            <a:pPr lvl="1"/>
            <a:r>
              <a:rPr lang="en-GB" dirty="0">
                <a:solidFill>
                  <a:schemeClr val="bg1"/>
                </a:solidFill>
              </a:rPr>
              <a:t>Morals can be just as easily corrupted by a bad tutor at home as by a teacher at a school.</a:t>
            </a:r>
          </a:p>
          <a:p>
            <a:pPr lvl="1"/>
            <a:r>
              <a:rPr lang="en-GB" dirty="0">
                <a:solidFill>
                  <a:schemeClr val="bg1"/>
                </a:solidFill>
              </a:rPr>
              <a:t>Fears that at public school child will not get one to one tuition, but best teachers often attract many pupils.</a:t>
            </a:r>
          </a:p>
          <a:p>
            <a:pPr lvl="1"/>
            <a:r>
              <a:rPr lang="en-GB" dirty="0">
                <a:solidFill>
                  <a:schemeClr val="bg1"/>
                </a:solidFill>
              </a:rPr>
              <a:t>“I should still prefer the broad daylight of a respectable school to the solitude and obscurity of a private education”.</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4077072"/>
            <a:ext cx="8208912" cy="25542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9019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Girls in Education</a:t>
            </a:r>
            <a:endParaRPr lang="en-GB" dirty="0">
              <a:solidFill>
                <a:schemeClr val="bg1"/>
              </a:solidFill>
            </a:endParaRPr>
          </a:p>
        </p:txBody>
      </p:sp>
      <p:sp>
        <p:nvSpPr>
          <p:cNvPr id="3" name="Content Placeholder 2"/>
          <p:cNvSpPr>
            <a:spLocks noGrp="1"/>
          </p:cNvSpPr>
          <p:nvPr>
            <p:ph idx="1"/>
          </p:nvPr>
        </p:nvSpPr>
        <p:spPr>
          <a:xfrm>
            <a:off x="107504" y="1359064"/>
            <a:ext cx="8928992" cy="2718008"/>
          </a:xfrm>
        </p:spPr>
        <p:txBody>
          <a:bodyPr>
            <a:normAutofit/>
          </a:bodyPr>
          <a:lstStyle/>
          <a:p>
            <a:pPr marL="137160" indent="0">
              <a:buNone/>
            </a:pPr>
            <a:r>
              <a:rPr lang="en-GB" sz="2000" dirty="0">
                <a:solidFill>
                  <a:schemeClr val="bg1"/>
                </a:solidFill>
              </a:rPr>
              <a:t>“What right have you to disturb me, abominable schoolmaster, object </a:t>
            </a:r>
            <a:r>
              <a:rPr lang="en-GB" sz="2000" dirty="0" smtClean="0">
                <a:solidFill>
                  <a:schemeClr val="bg1"/>
                </a:solidFill>
              </a:rPr>
              <a:t>detested by </a:t>
            </a:r>
            <a:r>
              <a:rPr lang="en-GB" sz="2000" dirty="0">
                <a:solidFill>
                  <a:schemeClr val="bg1"/>
                </a:solidFill>
              </a:rPr>
              <a:t>boys and girls alike? Before the crested cocks have broken silence, you begin to roar out your savage </a:t>
            </a:r>
            <a:r>
              <a:rPr lang="en-GB" sz="2000" dirty="0" smtClean="0">
                <a:solidFill>
                  <a:schemeClr val="bg1"/>
                </a:solidFill>
              </a:rPr>
              <a:t>reprimands </a:t>
            </a:r>
            <a:r>
              <a:rPr lang="en-GB" sz="2000" dirty="0">
                <a:solidFill>
                  <a:schemeClr val="bg1"/>
                </a:solidFill>
              </a:rPr>
              <a:t>and blows</a:t>
            </a:r>
            <a:r>
              <a:rPr lang="en-GB" sz="2000" dirty="0" smtClean="0">
                <a:solidFill>
                  <a:schemeClr val="bg1"/>
                </a:solidFill>
              </a:rPr>
              <a:t>.” – </a:t>
            </a:r>
            <a:r>
              <a:rPr lang="en-GB" sz="2000" b="1" dirty="0" smtClean="0">
                <a:solidFill>
                  <a:schemeClr val="bg1"/>
                </a:solidFill>
              </a:rPr>
              <a:t>Martial </a:t>
            </a:r>
            <a:r>
              <a:rPr lang="en-GB" sz="2000" b="1" i="1" dirty="0" smtClean="0">
                <a:solidFill>
                  <a:schemeClr val="bg1"/>
                </a:solidFill>
              </a:rPr>
              <a:t>Epigrams </a:t>
            </a:r>
            <a:r>
              <a:rPr lang="en-GB" sz="2000" b="1" dirty="0" smtClean="0">
                <a:solidFill>
                  <a:schemeClr val="bg1"/>
                </a:solidFill>
              </a:rPr>
              <a:t>9.68.1-2</a:t>
            </a:r>
            <a:r>
              <a:rPr lang="en-GB" sz="2000" dirty="0" smtClean="0">
                <a:solidFill>
                  <a:schemeClr val="bg1"/>
                </a:solidFill>
              </a:rPr>
              <a:t>.</a:t>
            </a:r>
          </a:p>
          <a:p>
            <a:pPr marL="137160" indent="0">
              <a:buNone/>
            </a:pPr>
            <a:endParaRPr lang="en-GB" sz="500" dirty="0">
              <a:solidFill>
                <a:schemeClr val="bg1"/>
              </a:solidFill>
            </a:endParaRPr>
          </a:p>
          <a:p>
            <a:pPr marL="137160" indent="0">
              <a:buNone/>
            </a:pPr>
            <a:r>
              <a:rPr lang="en-GB" sz="2000" dirty="0" smtClean="0">
                <a:solidFill>
                  <a:schemeClr val="bg1"/>
                </a:solidFill>
              </a:rPr>
              <a:t>“When she begins with uncertain hand to use the pen, either let another hand put over hers to guide her baby fingers, or else have the letters marked on the tablet so that her writing may follow he outlines and keep to their limits without straying away.” – </a:t>
            </a:r>
            <a:r>
              <a:rPr lang="en-GB" sz="2000" b="1" dirty="0" smtClean="0">
                <a:solidFill>
                  <a:schemeClr val="bg1"/>
                </a:solidFill>
              </a:rPr>
              <a:t>Jerome </a:t>
            </a:r>
            <a:r>
              <a:rPr lang="en-GB" sz="2000" b="1" i="1" dirty="0" smtClean="0">
                <a:solidFill>
                  <a:schemeClr val="bg1"/>
                </a:solidFill>
              </a:rPr>
              <a:t>Ep. </a:t>
            </a:r>
            <a:r>
              <a:rPr lang="en-GB" sz="2000" b="1" dirty="0" smtClean="0">
                <a:solidFill>
                  <a:schemeClr val="bg1"/>
                </a:solidFill>
              </a:rPr>
              <a:t>107.4</a:t>
            </a:r>
            <a:r>
              <a:rPr lang="en-GB" sz="2000" dirty="0" smtClean="0">
                <a:solidFill>
                  <a:schemeClr val="bg1"/>
                </a:solidFill>
              </a:rPr>
              <a:t>. </a:t>
            </a:r>
          </a:p>
          <a:p>
            <a:pPr marL="137160" indent="0">
              <a:buNone/>
            </a:pPr>
            <a:endParaRPr lang="en-GB" sz="1100"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815459"/>
            <a:ext cx="2704886" cy="2902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8592" y="4221088"/>
            <a:ext cx="6139342" cy="255454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Papyrus letters from Egypt – </a:t>
            </a:r>
            <a:r>
              <a:rPr lang="en-GB" sz="2000" dirty="0" err="1">
                <a:solidFill>
                  <a:prstClr val="black"/>
                </a:solidFill>
              </a:rPr>
              <a:t>Heraidous</a:t>
            </a:r>
            <a:r>
              <a:rPr lang="en-GB" sz="2000" dirty="0">
                <a:solidFill>
                  <a:prstClr val="black"/>
                </a:solidFill>
              </a:rPr>
              <a:t>, daughter of a civil administrator “persevering with her studies”.  </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a:solidFill>
                  <a:prstClr val="black"/>
                </a:solidFill>
              </a:rPr>
              <a:t>Depiction of </a:t>
            </a:r>
            <a:r>
              <a:rPr lang="en-GB" sz="2000" dirty="0" err="1">
                <a:solidFill>
                  <a:prstClr val="black"/>
                </a:solidFill>
              </a:rPr>
              <a:t>Furius</a:t>
            </a:r>
            <a:r>
              <a:rPr lang="en-GB" sz="2000" dirty="0">
                <a:solidFill>
                  <a:prstClr val="black"/>
                </a:solidFill>
              </a:rPr>
              <a:t> </a:t>
            </a:r>
            <a:r>
              <a:rPr lang="en-GB" sz="2000" dirty="0" err="1">
                <a:solidFill>
                  <a:prstClr val="black"/>
                </a:solidFill>
              </a:rPr>
              <a:t>Phiocalus</a:t>
            </a:r>
            <a:r>
              <a:rPr lang="en-GB" sz="2000" dirty="0">
                <a:solidFill>
                  <a:prstClr val="black"/>
                </a:solidFill>
              </a:rPr>
              <a:t> – </a:t>
            </a:r>
            <a:r>
              <a:rPr lang="en-GB" sz="2000" i="1" dirty="0" err="1">
                <a:solidFill>
                  <a:prstClr val="black"/>
                </a:solidFill>
              </a:rPr>
              <a:t>ludi</a:t>
            </a:r>
            <a:r>
              <a:rPr lang="en-GB" sz="2000" i="1" dirty="0">
                <a:solidFill>
                  <a:prstClr val="black"/>
                </a:solidFill>
              </a:rPr>
              <a:t> magister </a:t>
            </a:r>
            <a:r>
              <a:rPr lang="en-GB" sz="2000" dirty="0">
                <a:solidFill>
                  <a:prstClr val="black"/>
                </a:solidFill>
              </a:rPr>
              <a:t>from Capua</a:t>
            </a:r>
            <a:r>
              <a:rPr lang="en-GB" sz="2000" dirty="0" smtClean="0">
                <a:solidFill>
                  <a:prstClr val="black"/>
                </a:solidFill>
              </a:rPr>
              <a:t>.</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smtClean="0">
                <a:solidFill>
                  <a:prstClr val="black"/>
                </a:solidFill>
              </a:rPr>
              <a:t>Attica (daughter of Atticus) studies under Quintus </a:t>
            </a:r>
            <a:r>
              <a:rPr lang="en-GB" sz="2000" dirty="0" err="1" smtClean="0">
                <a:solidFill>
                  <a:prstClr val="black"/>
                </a:solidFill>
              </a:rPr>
              <a:t>Caecilius</a:t>
            </a:r>
            <a:r>
              <a:rPr lang="en-GB" sz="2000" dirty="0" smtClean="0">
                <a:solidFill>
                  <a:prstClr val="black"/>
                </a:solidFill>
              </a:rPr>
              <a:t> </a:t>
            </a:r>
            <a:r>
              <a:rPr lang="en-GB" sz="2000" dirty="0" err="1" smtClean="0">
                <a:solidFill>
                  <a:prstClr val="black"/>
                </a:solidFill>
              </a:rPr>
              <a:t>Epirota</a:t>
            </a:r>
            <a:r>
              <a:rPr lang="en-GB" sz="2000" dirty="0" smtClean="0">
                <a:solidFill>
                  <a:prstClr val="black"/>
                </a:solidFill>
              </a:rPr>
              <a:t>, famous </a:t>
            </a:r>
            <a:r>
              <a:rPr lang="en-GB" sz="2000" i="1" dirty="0" err="1" smtClean="0">
                <a:solidFill>
                  <a:prstClr val="black"/>
                </a:solidFill>
              </a:rPr>
              <a:t>grammaticus</a:t>
            </a:r>
            <a:r>
              <a:rPr lang="en-GB" sz="2000" dirty="0" smtClean="0">
                <a:solidFill>
                  <a:prstClr val="black"/>
                </a:solidFill>
              </a:rPr>
              <a:t>.</a:t>
            </a:r>
            <a:endParaRPr lang="en-GB" sz="2000" dirty="0">
              <a:solidFill>
                <a:prstClr val="black"/>
              </a:solidFill>
            </a:endParaRPr>
          </a:p>
        </p:txBody>
      </p:sp>
    </p:spTree>
    <p:extLst>
      <p:ext uri="{BB962C8B-B14F-4D97-AF65-F5344CB8AC3E}">
        <p14:creationId xmlns:p14="http://schemas.microsoft.com/office/powerpoint/2010/main" val="3581683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Traditional Education</a:t>
            </a:r>
            <a:endParaRPr lang="en-GB" dirty="0">
              <a:solidFill>
                <a:schemeClr val="bg1"/>
              </a:solidFill>
            </a:endParaRPr>
          </a:p>
        </p:txBody>
      </p:sp>
      <p:sp>
        <p:nvSpPr>
          <p:cNvPr id="3" name="Content Placeholder 2"/>
          <p:cNvSpPr>
            <a:spLocks noGrp="1"/>
          </p:cNvSpPr>
          <p:nvPr>
            <p:ph idx="1"/>
          </p:nvPr>
        </p:nvSpPr>
        <p:spPr>
          <a:xfrm>
            <a:off x="0" y="1412776"/>
            <a:ext cx="9144000" cy="5445224"/>
          </a:xfrm>
        </p:spPr>
        <p:txBody>
          <a:bodyPr>
            <a:normAutofit lnSpcReduction="10000"/>
          </a:bodyPr>
          <a:lstStyle/>
          <a:p>
            <a:r>
              <a:rPr lang="en-GB" sz="2600" dirty="0" smtClean="0">
                <a:solidFill>
                  <a:schemeClr val="bg1"/>
                </a:solidFill>
              </a:rPr>
              <a:t>Cato the Elder refuses to have his educated slave </a:t>
            </a:r>
            <a:r>
              <a:rPr lang="en-GB" sz="2600" dirty="0" err="1" smtClean="0">
                <a:solidFill>
                  <a:schemeClr val="bg1"/>
                </a:solidFill>
              </a:rPr>
              <a:t>Chilo</a:t>
            </a:r>
            <a:r>
              <a:rPr lang="en-GB" sz="2600" dirty="0" smtClean="0">
                <a:solidFill>
                  <a:schemeClr val="bg1"/>
                </a:solidFill>
              </a:rPr>
              <a:t> teach his son, does so himself – </a:t>
            </a:r>
            <a:r>
              <a:rPr lang="en-GB" sz="2600" b="1" dirty="0" smtClean="0">
                <a:solidFill>
                  <a:schemeClr val="bg1"/>
                </a:solidFill>
              </a:rPr>
              <a:t>Plutarch </a:t>
            </a:r>
            <a:r>
              <a:rPr lang="en-GB" sz="2600" b="1" i="1" dirty="0" smtClean="0">
                <a:solidFill>
                  <a:schemeClr val="bg1"/>
                </a:solidFill>
              </a:rPr>
              <a:t>Life of Cato the Elder </a:t>
            </a:r>
            <a:r>
              <a:rPr lang="en-GB" sz="2600" b="1" dirty="0" smtClean="0">
                <a:solidFill>
                  <a:schemeClr val="bg1"/>
                </a:solidFill>
              </a:rPr>
              <a:t>20</a:t>
            </a:r>
            <a:r>
              <a:rPr lang="en-GB" sz="2600" dirty="0" smtClean="0">
                <a:solidFill>
                  <a:schemeClr val="bg1"/>
                </a:solidFill>
              </a:rPr>
              <a:t>.</a:t>
            </a:r>
            <a:r>
              <a:rPr lang="en-GB" sz="2600" b="1" dirty="0" smtClean="0">
                <a:solidFill>
                  <a:schemeClr val="bg1"/>
                </a:solidFill>
              </a:rPr>
              <a:t>4</a:t>
            </a:r>
            <a:r>
              <a:rPr lang="en-GB" sz="2600" dirty="0">
                <a:solidFill>
                  <a:schemeClr val="bg1"/>
                </a:solidFill>
              </a:rPr>
              <a:t>:</a:t>
            </a:r>
            <a:endParaRPr lang="en-GB" sz="2600" dirty="0" smtClean="0">
              <a:solidFill>
                <a:schemeClr val="bg1"/>
              </a:solidFill>
            </a:endParaRPr>
          </a:p>
          <a:p>
            <a:pPr lvl="1"/>
            <a:r>
              <a:rPr lang="en-GB" dirty="0" smtClean="0">
                <a:solidFill>
                  <a:schemeClr val="bg1"/>
                </a:solidFill>
              </a:rPr>
              <a:t>“</a:t>
            </a:r>
            <a:r>
              <a:rPr lang="en-GB" dirty="0">
                <a:solidFill>
                  <a:schemeClr val="bg1"/>
                </a:solidFill>
              </a:rPr>
              <a:t>Cato thought it not right, as he tells us himself, that his son should be scolded by a </a:t>
            </a:r>
            <a:r>
              <a:rPr lang="en-GB" dirty="0" smtClean="0">
                <a:solidFill>
                  <a:schemeClr val="bg1"/>
                </a:solidFill>
              </a:rPr>
              <a:t>slave… </a:t>
            </a:r>
            <a:r>
              <a:rPr lang="en-GB" dirty="0">
                <a:solidFill>
                  <a:schemeClr val="bg1"/>
                </a:solidFill>
              </a:rPr>
              <a:t>still less that he should be indebted to his slave for such a priceless thing as education. He was therefore </a:t>
            </a:r>
            <a:r>
              <a:rPr lang="en-GB" dirty="0" smtClean="0">
                <a:solidFill>
                  <a:schemeClr val="bg1"/>
                </a:solidFill>
              </a:rPr>
              <a:t>himself </a:t>
            </a:r>
            <a:r>
              <a:rPr lang="en-GB" dirty="0">
                <a:solidFill>
                  <a:schemeClr val="bg1"/>
                </a:solidFill>
              </a:rPr>
              <a:t>not only the boys' reading-teacher, but his tutor in law, and his athletic trainer, and he taught his son not merely to hurl the javelin and fight in armour and ride the horse, but also to box, to endure heat and cold, and to swim </a:t>
            </a:r>
            <a:r>
              <a:rPr lang="en-GB" dirty="0" smtClean="0">
                <a:solidFill>
                  <a:schemeClr val="bg1"/>
                </a:solidFill>
              </a:rPr>
              <a:t>vigorously </a:t>
            </a:r>
            <a:r>
              <a:rPr lang="en-GB" dirty="0">
                <a:solidFill>
                  <a:schemeClr val="bg1"/>
                </a:solidFill>
              </a:rPr>
              <a:t>through the </a:t>
            </a:r>
            <a:r>
              <a:rPr lang="en-GB" dirty="0" smtClean="0">
                <a:solidFill>
                  <a:schemeClr val="bg1"/>
                </a:solidFill>
              </a:rPr>
              <a:t>swirls </a:t>
            </a:r>
            <a:r>
              <a:rPr lang="en-GB" dirty="0">
                <a:solidFill>
                  <a:schemeClr val="bg1"/>
                </a:solidFill>
              </a:rPr>
              <a:t>and </a:t>
            </a:r>
            <a:r>
              <a:rPr lang="en-GB" dirty="0" smtClean="0">
                <a:solidFill>
                  <a:schemeClr val="bg1"/>
                </a:solidFill>
              </a:rPr>
              <a:t>vapours </a:t>
            </a:r>
            <a:r>
              <a:rPr lang="en-GB" dirty="0">
                <a:solidFill>
                  <a:schemeClr val="bg1"/>
                </a:solidFill>
              </a:rPr>
              <a:t>of the Tiber</a:t>
            </a:r>
            <a:r>
              <a:rPr lang="en-GB" dirty="0" smtClean="0">
                <a:solidFill>
                  <a:schemeClr val="bg1"/>
                </a:solidFill>
              </a:rPr>
              <a:t>.”</a:t>
            </a:r>
          </a:p>
          <a:p>
            <a:pPr lvl="1"/>
            <a:r>
              <a:rPr lang="en-GB" sz="2400" dirty="0" smtClean="0">
                <a:solidFill>
                  <a:prstClr val="black"/>
                </a:solidFill>
              </a:rPr>
              <a:t>“…</a:t>
            </a:r>
            <a:r>
              <a:rPr lang="en-GB" sz="2400" dirty="0">
                <a:solidFill>
                  <a:prstClr val="black"/>
                </a:solidFill>
              </a:rPr>
              <a:t>although he [Cato] had an accomplished slave, </a:t>
            </a:r>
            <a:r>
              <a:rPr lang="en-GB" sz="2400" dirty="0" err="1">
                <a:solidFill>
                  <a:prstClr val="black"/>
                </a:solidFill>
              </a:rPr>
              <a:t>Chilo</a:t>
            </a:r>
            <a:r>
              <a:rPr lang="en-GB" sz="2400" dirty="0">
                <a:solidFill>
                  <a:prstClr val="black"/>
                </a:solidFill>
              </a:rPr>
              <a:t> by name, who was a school-teacher, and taught many boys.” </a:t>
            </a:r>
            <a:r>
              <a:rPr lang="en-GB" sz="2400" dirty="0" smtClean="0">
                <a:solidFill>
                  <a:prstClr val="black"/>
                </a:solidFill>
              </a:rPr>
              <a:t>(</a:t>
            </a:r>
            <a:r>
              <a:rPr lang="en-GB" sz="2400" b="1" dirty="0" smtClean="0">
                <a:solidFill>
                  <a:prstClr val="black"/>
                </a:solidFill>
              </a:rPr>
              <a:t>20.3</a:t>
            </a:r>
            <a:r>
              <a:rPr lang="en-GB" sz="2400" dirty="0" smtClean="0">
                <a:solidFill>
                  <a:prstClr val="black"/>
                </a:solidFill>
              </a:rPr>
              <a:t>)</a:t>
            </a:r>
            <a:r>
              <a:rPr lang="en-GB" sz="2400" i="1" dirty="0" smtClean="0">
                <a:solidFill>
                  <a:prstClr val="black"/>
                </a:solidFill>
              </a:rPr>
              <a:t>. </a:t>
            </a:r>
            <a:endParaRPr lang="en-GB" sz="2400" i="1" dirty="0">
              <a:solidFill>
                <a:prstClr val="black"/>
              </a:solidFill>
            </a:endParaRPr>
          </a:p>
          <a:p>
            <a:endParaRPr lang="en-GB" dirty="0">
              <a:solidFill>
                <a:schemeClr val="bg1"/>
              </a:solidFill>
            </a:endParaRPr>
          </a:p>
        </p:txBody>
      </p:sp>
    </p:spTree>
    <p:extLst>
      <p:ext uri="{BB962C8B-B14F-4D97-AF65-F5344CB8AC3E}">
        <p14:creationId xmlns:p14="http://schemas.microsoft.com/office/powerpoint/2010/main" val="3198411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Young Elite Men</a:t>
            </a:r>
            <a:endParaRPr lang="en-GB" dirty="0">
              <a:solidFill>
                <a:schemeClr val="bg1"/>
              </a:solidFill>
            </a:endParaRPr>
          </a:p>
        </p:txBody>
      </p:sp>
      <p:sp>
        <p:nvSpPr>
          <p:cNvPr id="3" name="Content Placeholder 2"/>
          <p:cNvSpPr>
            <a:spLocks noGrp="1"/>
          </p:cNvSpPr>
          <p:nvPr>
            <p:ph idx="1"/>
          </p:nvPr>
        </p:nvSpPr>
        <p:spPr>
          <a:xfrm>
            <a:off x="0" y="980728"/>
            <a:ext cx="9144000" cy="5877272"/>
          </a:xfrm>
        </p:spPr>
        <p:txBody>
          <a:bodyPr>
            <a:normAutofit fontScale="70000" lnSpcReduction="20000"/>
          </a:bodyPr>
          <a:lstStyle/>
          <a:p>
            <a:pPr marL="137160" indent="0">
              <a:buNone/>
            </a:pPr>
            <a:r>
              <a:rPr lang="en-GB" b="1" dirty="0" smtClean="0">
                <a:solidFill>
                  <a:schemeClr val="bg1"/>
                </a:solidFill>
              </a:rPr>
              <a:t>RHETORIC</a:t>
            </a:r>
          </a:p>
          <a:p>
            <a:pPr marL="137160" indent="0">
              <a:buNone/>
            </a:pPr>
            <a:r>
              <a:rPr lang="en-GB" sz="2700" dirty="0" smtClean="0">
                <a:solidFill>
                  <a:schemeClr val="bg1"/>
                </a:solidFill>
              </a:rPr>
              <a:t>“…we </a:t>
            </a:r>
            <a:r>
              <a:rPr lang="en-GB" sz="2700" dirty="0">
                <a:solidFill>
                  <a:schemeClr val="bg1"/>
                </a:solidFill>
              </a:rPr>
              <a:t>must look for a tutor in Latin rhetoric whose school shall combine a </a:t>
            </a:r>
            <a:r>
              <a:rPr lang="en-GB" sz="2700" dirty="0" smtClean="0">
                <a:solidFill>
                  <a:schemeClr val="bg1"/>
                </a:solidFill>
              </a:rPr>
              <a:t>strict training </a:t>
            </a:r>
            <a:r>
              <a:rPr lang="en-GB" sz="2700" dirty="0">
                <a:solidFill>
                  <a:schemeClr val="bg1"/>
                </a:solidFill>
              </a:rPr>
              <a:t>along with good manners and, above all, moral </a:t>
            </a:r>
            <a:r>
              <a:rPr lang="en-GB" sz="2700" dirty="0" smtClean="0">
                <a:solidFill>
                  <a:schemeClr val="bg1"/>
                </a:solidFill>
              </a:rPr>
              <a:t>standards…” - </a:t>
            </a:r>
            <a:r>
              <a:rPr lang="en-GB" sz="2700" b="1" dirty="0" smtClean="0">
                <a:solidFill>
                  <a:schemeClr val="bg1"/>
                </a:solidFill>
              </a:rPr>
              <a:t>Pliny the Younger </a:t>
            </a:r>
            <a:r>
              <a:rPr lang="en-GB" sz="2700" b="1" i="1" dirty="0" smtClean="0">
                <a:solidFill>
                  <a:schemeClr val="bg1"/>
                </a:solidFill>
              </a:rPr>
              <a:t>Letter to Cornelia </a:t>
            </a:r>
            <a:r>
              <a:rPr lang="en-GB" sz="2700" b="1" i="1" dirty="0" err="1" smtClean="0">
                <a:solidFill>
                  <a:schemeClr val="bg1"/>
                </a:solidFill>
              </a:rPr>
              <a:t>Hispulla</a:t>
            </a:r>
            <a:r>
              <a:rPr lang="en-GB" sz="2700" b="1" i="1" dirty="0" smtClean="0">
                <a:solidFill>
                  <a:schemeClr val="bg1"/>
                </a:solidFill>
              </a:rPr>
              <a:t> </a:t>
            </a:r>
            <a:r>
              <a:rPr lang="en-GB" sz="2700" b="1" dirty="0" smtClean="0">
                <a:solidFill>
                  <a:schemeClr val="bg1"/>
                </a:solidFill>
              </a:rPr>
              <a:t>3.3</a:t>
            </a:r>
            <a:r>
              <a:rPr lang="en-GB" sz="2700" dirty="0" smtClean="0">
                <a:solidFill>
                  <a:schemeClr val="bg1"/>
                </a:solidFill>
              </a:rPr>
              <a:t>.</a:t>
            </a:r>
          </a:p>
          <a:p>
            <a:pPr marL="137160" indent="0">
              <a:buNone/>
            </a:pPr>
            <a:endParaRPr lang="en-GB" sz="800" dirty="0">
              <a:solidFill>
                <a:schemeClr val="bg1"/>
              </a:solidFill>
            </a:endParaRPr>
          </a:p>
          <a:p>
            <a:pPr marL="137160" indent="0">
              <a:buNone/>
            </a:pPr>
            <a:r>
              <a:rPr lang="en-GB" sz="2700" dirty="0">
                <a:solidFill>
                  <a:schemeClr val="bg1"/>
                </a:solidFill>
              </a:rPr>
              <a:t>“M. </a:t>
            </a:r>
            <a:r>
              <a:rPr lang="en-GB" sz="2700" dirty="0" err="1">
                <a:solidFill>
                  <a:schemeClr val="bg1"/>
                </a:solidFill>
              </a:rPr>
              <a:t>Verrius</a:t>
            </a:r>
            <a:r>
              <a:rPr lang="en-GB" sz="2700" dirty="0">
                <a:solidFill>
                  <a:schemeClr val="bg1"/>
                </a:solidFill>
              </a:rPr>
              <a:t> </a:t>
            </a:r>
            <a:r>
              <a:rPr lang="en-GB" sz="2700" dirty="0" err="1">
                <a:solidFill>
                  <a:schemeClr val="bg1"/>
                </a:solidFill>
              </a:rPr>
              <a:t>Flaccus</a:t>
            </a:r>
            <a:r>
              <a:rPr lang="en-GB" sz="2700" dirty="0">
                <a:solidFill>
                  <a:schemeClr val="bg1"/>
                </a:solidFill>
              </a:rPr>
              <a:t>, a freedman, gained special fame from his method of teaching. For to stimulate the efforts of his pupils, he used to pit those of the same advancement against one another, not only setting the subject on which they were to write, but also offering a prize for the victor to carry off… He was therefore chosen by Augustus as the tutor of his grandsons, and he moved to the Palace with his whole school... and was paid HS 100,000 a year.” - </a:t>
            </a:r>
            <a:r>
              <a:rPr lang="en-GB" sz="2700" b="1" dirty="0">
                <a:solidFill>
                  <a:schemeClr val="bg1"/>
                </a:solidFill>
              </a:rPr>
              <a:t>Suetonius, </a:t>
            </a:r>
            <a:r>
              <a:rPr lang="en-GB" sz="2700" b="1" i="1" dirty="0">
                <a:solidFill>
                  <a:schemeClr val="bg1"/>
                </a:solidFill>
              </a:rPr>
              <a:t>On Grammarians </a:t>
            </a:r>
            <a:r>
              <a:rPr lang="en-GB" sz="2700" b="1" dirty="0">
                <a:solidFill>
                  <a:schemeClr val="bg1"/>
                </a:solidFill>
              </a:rPr>
              <a:t>17</a:t>
            </a:r>
            <a:r>
              <a:rPr lang="en-GB" sz="2700" dirty="0">
                <a:solidFill>
                  <a:schemeClr val="bg1"/>
                </a:solidFill>
              </a:rPr>
              <a:t>.</a:t>
            </a:r>
          </a:p>
          <a:p>
            <a:pPr marL="137160" indent="0">
              <a:buNone/>
            </a:pPr>
            <a:endParaRPr lang="en-GB" sz="700" b="1" dirty="0" smtClean="0">
              <a:solidFill>
                <a:schemeClr val="bg1"/>
              </a:solidFill>
            </a:endParaRPr>
          </a:p>
          <a:p>
            <a:pPr marL="137160" indent="0">
              <a:buNone/>
            </a:pPr>
            <a:r>
              <a:rPr lang="en-GB" b="1" dirty="0" smtClean="0">
                <a:solidFill>
                  <a:schemeClr val="bg1"/>
                </a:solidFill>
              </a:rPr>
              <a:t>POLITICS</a:t>
            </a:r>
          </a:p>
          <a:p>
            <a:r>
              <a:rPr lang="en-GB" sz="2700" dirty="0" smtClean="0">
                <a:solidFill>
                  <a:schemeClr val="bg1"/>
                </a:solidFill>
              </a:rPr>
              <a:t>Young aristocrats prepare </a:t>
            </a:r>
            <a:r>
              <a:rPr lang="en-GB" sz="2700" dirty="0">
                <a:solidFill>
                  <a:schemeClr val="bg1"/>
                </a:solidFill>
              </a:rPr>
              <a:t>for public life (</a:t>
            </a:r>
            <a:r>
              <a:rPr lang="en-GB" sz="2700" i="1" dirty="0" err="1">
                <a:solidFill>
                  <a:schemeClr val="bg1"/>
                </a:solidFill>
              </a:rPr>
              <a:t>tirocinium</a:t>
            </a:r>
            <a:r>
              <a:rPr lang="en-GB" sz="2700" i="1" dirty="0">
                <a:solidFill>
                  <a:schemeClr val="bg1"/>
                </a:solidFill>
              </a:rPr>
              <a:t> </a:t>
            </a:r>
            <a:r>
              <a:rPr lang="en-GB" sz="2700" i="1" dirty="0" err="1">
                <a:solidFill>
                  <a:schemeClr val="bg1"/>
                </a:solidFill>
              </a:rPr>
              <a:t>fori</a:t>
            </a:r>
            <a:r>
              <a:rPr lang="en-GB" sz="2700" dirty="0">
                <a:solidFill>
                  <a:schemeClr val="bg1"/>
                </a:solidFill>
              </a:rPr>
              <a:t>) by </a:t>
            </a:r>
            <a:r>
              <a:rPr lang="en-GB" sz="2700" dirty="0" smtClean="0">
                <a:solidFill>
                  <a:schemeClr val="bg1"/>
                </a:solidFill>
              </a:rPr>
              <a:t>following a </a:t>
            </a:r>
            <a:r>
              <a:rPr lang="en-GB" sz="2700" dirty="0">
                <a:solidFill>
                  <a:schemeClr val="bg1"/>
                </a:solidFill>
              </a:rPr>
              <a:t>distinguished </a:t>
            </a:r>
            <a:r>
              <a:rPr lang="en-GB" sz="2700" dirty="0" smtClean="0">
                <a:solidFill>
                  <a:schemeClr val="bg1"/>
                </a:solidFill>
              </a:rPr>
              <a:t>individual:</a:t>
            </a:r>
          </a:p>
          <a:p>
            <a:pPr lvl="1"/>
            <a:r>
              <a:rPr lang="en-GB" dirty="0">
                <a:solidFill>
                  <a:schemeClr val="bg1"/>
                </a:solidFill>
              </a:rPr>
              <a:t>“Now, I, upon assuming the </a:t>
            </a:r>
            <a:r>
              <a:rPr lang="en-GB" i="1" dirty="0">
                <a:solidFill>
                  <a:schemeClr val="bg1"/>
                </a:solidFill>
              </a:rPr>
              <a:t>toga </a:t>
            </a:r>
            <a:r>
              <a:rPr lang="en-GB" i="1" dirty="0" err="1">
                <a:solidFill>
                  <a:schemeClr val="bg1"/>
                </a:solidFill>
              </a:rPr>
              <a:t>virilis</a:t>
            </a:r>
            <a:r>
              <a:rPr lang="en-GB" dirty="0">
                <a:solidFill>
                  <a:schemeClr val="bg1"/>
                </a:solidFill>
              </a:rPr>
              <a:t>, had been introduced by my father to </a:t>
            </a:r>
            <a:r>
              <a:rPr lang="en-GB" dirty="0" err="1">
                <a:solidFill>
                  <a:schemeClr val="bg1"/>
                </a:solidFill>
              </a:rPr>
              <a:t>Scaevola</a:t>
            </a:r>
            <a:r>
              <a:rPr lang="en-GB" dirty="0">
                <a:solidFill>
                  <a:schemeClr val="bg1"/>
                </a:solidFill>
              </a:rPr>
              <a:t> with the understanding </a:t>
            </a:r>
            <a:r>
              <a:rPr lang="en-GB" dirty="0" smtClean="0">
                <a:solidFill>
                  <a:schemeClr val="bg1"/>
                </a:solidFill>
              </a:rPr>
              <a:t>that… </a:t>
            </a:r>
            <a:r>
              <a:rPr lang="en-GB" dirty="0">
                <a:solidFill>
                  <a:schemeClr val="bg1"/>
                </a:solidFill>
              </a:rPr>
              <a:t>I should never leave the old man's </a:t>
            </a:r>
            <a:r>
              <a:rPr lang="en-GB" dirty="0" smtClean="0">
                <a:solidFill>
                  <a:schemeClr val="bg1"/>
                </a:solidFill>
              </a:rPr>
              <a:t>side… my </a:t>
            </a:r>
            <a:r>
              <a:rPr lang="en-GB" dirty="0">
                <a:solidFill>
                  <a:schemeClr val="bg1"/>
                </a:solidFill>
              </a:rPr>
              <a:t>desire to gain greater profit from his legal skill, I made it a practice to commit to memory many of his learned opinions and many, too, of his brief and pointed sayings.” - </a:t>
            </a:r>
            <a:r>
              <a:rPr lang="en-GB" b="1" dirty="0">
                <a:solidFill>
                  <a:schemeClr val="bg1"/>
                </a:solidFill>
              </a:rPr>
              <a:t>Cicero </a:t>
            </a:r>
            <a:r>
              <a:rPr lang="en-GB" b="1" i="1" dirty="0" err="1">
                <a:solidFill>
                  <a:schemeClr val="bg1"/>
                </a:solidFill>
              </a:rPr>
              <a:t>Laelius</a:t>
            </a:r>
            <a:r>
              <a:rPr lang="en-GB" b="1" i="1" dirty="0">
                <a:solidFill>
                  <a:schemeClr val="bg1"/>
                </a:solidFill>
              </a:rPr>
              <a:t> on Friendship</a:t>
            </a:r>
            <a:r>
              <a:rPr lang="en-GB" b="1" dirty="0">
                <a:solidFill>
                  <a:schemeClr val="bg1"/>
                </a:solidFill>
              </a:rPr>
              <a:t> </a:t>
            </a:r>
            <a:r>
              <a:rPr lang="en-GB" b="1" dirty="0" smtClean="0">
                <a:solidFill>
                  <a:schemeClr val="bg1"/>
                </a:solidFill>
              </a:rPr>
              <a:t>1</a:t>
            </a:r>
            <a:r>
              <a:rPr lang="en-GB" dirty="0" smtClean="0">
                <a:solidFill>
                  <a:schemeClr val="bg1"/>
                </a:solidFill>
              </a:rPr>
              <a:t>.</a:t>
            </a:r>
          </a:p>
          <a:p>
            <a:pPr marL="137160" indent="0">
              <a:buNone/>
            </a:pPr>
            <a:endParaRPr lang="en-GB" sz="800" b="1" dirty="0">
              <a:solidFill>
                <a:schemeClr val="bg1"/>
              </a:solidFill>
            </a:endParaRPr>
          </a:p>
          <a:p>
            <a:pPr marL="137160" indent="0">
              <a:buNone/>
            </a:pPr>
            <a:r>
              <a:rPr lang="en-GB" b="1" dirty="0" smtClean="0">
                <a:solidFill>
                  <a:schemeClr val="bg1"/>
                </a:solidFill>
              </a:rPr>
              <a:t>MILITARY </a:t>
            </a:r>
            <a:endParaRPr lang="en-GB" b="1" dirty="0">
              <a:solidFill>
                <a:schemeClr val="bg1"/>
              </a:solidFill>
            </a:endParaRPr>
          </a:p>
          <a:p>
            <a:r>
              <a:rPr lang="en-GB" sz="2700" dirty="0">
                <a:solidFill>
                  <a:schemeClr val="bg1"/>
                </a:solidFill>
              </a:rPr>
              <a:t>Young aristocrats would expect to spend a year or so in the ranks, though often under a tutor – subsequently often aimed to become a military </a:t>
            </a:r>
            <a:r>
              <a:rPr lang="en-GB" sz="2700" dirty="0" smtClean="0">
                <a:solidFill>
                  <a:schemeClr val="bg1"/>
                </a:solidFill>
              </a:rPr>
              <a:t>tribune.</a:t>
            </a:r>
            <a:endParaRPr lang="en-GB" sz="2700" dirty="0">
              <a:solidFill>
                <a:schemeClr val="bg1"/>
              </a:solidFill>
            </a:endParaRPr>
          </a:p>
        </p:txBody>
      </p:sp>
    </p:spTree>
    <p:extLst>
      <p:ext uri="{BB962C8B-B14F-4D97-AF65-F5344CB8AC3E}">
        <p14:creationId xmlns:p14="http://schemas.microsoft.com/office/powerpoint/2010/main" val="2584345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Hellenic Influence</a:t>
            </a:r>
            <a:endParaRPr lang="en-GB" dirty="0">
              <a:solidFill>
                <a:schemeClr val="bg1"/>
              </a:solidFill>
            </a:endParaRPr>
          </a:p>
        </p:txBody>
      </p:sp>
      <p:sp>
        <p:nvSpPr>
          <p:cNvPr id="3" name="Content Placeholder 2"/>
          <p:cNvSpPr>
            <a:spLocks noGrp="1"/>
          </p:cNvSpPr>
          <p:nvPr>
            <p:ph idx="1"/>
          </p:nvPr>
        </p:nvSpPr>
        <p:spPr>
          <a:xfrm>
            <a:off x="0" y="1124744"/>
            <a:ext cx="9144000" cy="3816424"/>
          </a:xfrm>
        </p:spPr>
        <p:txBody>
          <a:bodyPr>
            <a:normAutofit fontScale="77500" lnSpcReduction="20000"/>
          </a:bodyPr>
          <a:lstStyle/>
          <a:p>
            <a:r>
              <a:rPr lang="en-GB" dirty="0" smtClean="0">
                <a:solidFill>
                  <a:schemeClr val="bg1"/>
                </a:solidFill>
              </a:rPr>
              <a:t>Conquests in Greek East (esp. 2</a:t>
            </a:r>
            <a:r>
              <a:rPr lang="en-GB" baseline="30000" dirty="0" smtClean="0">
                <a:solidFill>
                  <a:schemeClr val="bg1"/>
                </a:solidFill>
              </a:rPr>
              <a:t>nd</a:t>
            </a:r>
            <a:r>
              <a:rPr lang="en-GB" dirty="0" smtClean="0">
                <a:solidFill>
                  <a:schemeClr val="bg1"/>
                </a:solidFill>
              </a:rPr>
              <a:t> century BC), results in influx of slaves, many educated, who become school masters and </a:t>
            </a:r>
            <a:r>
              <a:rPr lang="en-GB" i="1" dirty="0" err="1" smtClean="0">
                <a:solidFill>
                  <a:schemeClr val="bg1"/>
                </a:solidFill>
              </a:rPr>
              <a:t>paidagogoi</a:t>
            </a:r>
            <a:r>
              <a:rPr lang="en-GB" dirty="0" smtClean="0">
                <a:solidFill>
                  <a:schemeClr val="bg1"/>
                </a:solidFill>
              </a:rPr>
              <a:t>. </a:t>
            </a:r>
          </a:p>
          <a:p>
            <a:pPr marL="137160" indent="0">
              <a:buNone/>
            </a:pPr>
            <a:endParaRPr lang="en-GB" sz="400" i="1" dirty="0">
              <a:solidFill>
                <a:schemeClr val="bg1"/>
              </a:solidFill>
            </a:endParaRPr>
          </a:p>
          <a:p>
            <a:pPr marL="137160" indent="0">
              <a:buNone/>
            </a:pPr>
            <a:r>
              <a:rPr lang="en-GB" i="1" dirty="0" smtClean="0">
                <a:solidFill>
                  <a:schemeClr val="bg1"/>
                </a:solidFill>
              </a:rPr>
              <a:t>“</a:t>
            </a:r>
            <a:r>
              <a:rPr lang="en-GB" dirty="0">
                <a:solidFill>
                  <a:schemeClr val="bg1"/>
                </a:solidFill>
              </a:rPr>
              <a:t>This Cato </a:t>
            </a:r>
            <a:r>
              <a:rPr lang="en-GB" dirty="0" smtClean="0">
                <a:solidFill>
                  <a:schemeClr val="bg1"/>
                </a:solidFill>
              </a:rPr>
              <a:t>always </a:t>
            </a:r>
            <a:r>
              <a:rPr lang="en-GB" dirty="0">
                <a:solidFill>
                  <a:schemeClr val="bg1"/>
                </a:solidFill>
              </a:rPr>
              <a:t>gave it out as his </a:t>
            </a:r>
            <a:r>
              <a:rPr lang="en-GB" dirty="0" smtClean="0">
                <a:solidFill>
                  <a:schemeClr val="bg1"/>
                </a:solidFill>
              </a:rPr>
              <a:t>firm </a:t>
            </a:r>
            <a:r>
              <a:rPr lang="en-GB" dirty="0">
                <a:solidFill>
                  <a:schemeClr val="bg1"/>
                </a:solidFill>
              </a:rPr>
              <a:t>opinion that all Greeks ought to be expelled from Italy, while, on the other hand, his great-grandson, Cato of Utica, upon his return from his military </a:t>
            </a:r>
            <a:r>
              <a:rPr lang="en-GB" dirty="0" err="1">
                <a:solidFill>
                  <a:schemeClr val="bg1"/>
                </a:solidFill>
              </a:rPr>
              <a:t>tribuneship</a:t>
            </a:r>
            <a:r>
              <a:rPr lang="en-GB" dirty="0">
                <a:solidFill>
                  <a:schemeClr val="bg1"/>
                </a:solidFill>
              </a:rPr>
              <a:t>, brought back with him a philosopher, and a second </a:t>
            </a:r>
            <a:r>
              <a:rPr lang="en-GB" dirty="0" smtClean="0">
                <a:solidFill>
                  <a:schemeClr val="bg1"/>
                </a:solidFill>
              </a:rPr>
              <a:t>one</a:t>
            </a:r>
            <a:r>
              <a:rPr lang="en-GB" dirty="0">
                <a:solidFill>
                  <a:schemeClr val="bg1"/>
                </a:solidFill>
              </a:rPr>
              <a:t> when he returned from his embassy to </a:t>
            </a:r>
            <a:r>
              <a:rPr lang="en-GB" dirty="0" smtClean="0">
                <a:solidFill>
                  <a:schemeClr val="bg1"/>
                </a:solidFill>
              </a:rPr>
              <a:t>Cyprus…”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7.30.110-113</a:t>
            </a:r>
            <a:r>
              <a:rPr lang="en-GB" dirty="0" smtClean="0">
                <a:solidFill>
                  <a:schemeClr val="bg1"/>
                </a:solidFill>
              </a:rPr>
              <a:t>.</a:t>
            </a:r>
          </a:p>
          <a:p>
            <a:pPr marL="137160" indent="0">
              <a:buNone/>
            </a:pPr>
            <a:endParaRPr lang="en-GB" sz="400" dirty="0">
              <a:solidFill>
                <a:schemeClr val="bg1"/>
              </a:solidFill>
            </a:endParaRPr>
          </a:p>
          <a:p>
            <a:pPr marL="137160" indent="0">
              <a:buNone/>
            </a:pPr>
            <a:r>
              <a:rPr lang="en-GB" dirty="0" smtClean="0">
                <a:solidFill>
                  <a:schemeClr val="bg1"/>
                </a:solidFill>
              </a:rPr>
              <a:t>“</a:t>
            </a:r>
            <a:r>
              <a:rPr lang="en-GB" dirty="0">
                <a:solidFill>
                  <a:schemeClr val="bg1"/>
                </a:solidFill>
              </a:rPr>
              <a:t>For as those studies which I see now occupy and interest you, you will be in no want of those ready to help both of you; so great is the crowd of such men that I see flocking here from Greece at present</a:t>
            </a:r>
            <a:r>
              <a:rPr lang="en-GB" dirty="0" smtClean="0">
                <a:solidFill>
                  <a:schemeClr val="bg1"/>
                </a:solidFill>
              </a:rPr>
              <a:t>.” – </a:t>
            </a:r>
            <a:r>
              <a:rPr lang="en-GB" b="1" dirty="0" smtClean="0">
                <a:solidFill>
                  <a:schemeClr val="bg1"/>
                </a:solidFill>
              </a:rPr>
              <a:t>Polybius 31.24.6-7</a:t>
            </a:r>
            <a:r>
              <a:rPr lang="en-GB" dirty="0" smtClean="0">
                <a:solidFill>
                  <a:schemeClr val="bg1"/>
                </a:solidFill>
              </a:rPr>
              <a:t>.</a:t>
            </a:r>
          </a:p>
          <a:p>
            <a:pPr marL="137160" indent="0">
              <a:buNone/>
            </a:pPr>
            <a:endParaRPr lang="en-GB" sz="900" dirty="0">
              <a:solidFill>
                <a:schemeClr val="bg1"/>
              </a:solidFill>
            </a:endParaRPr>
          </a:p>
        </p:txBody>
      </p:sp>
      <p:sp>
        <p:nvSpPr>
          <p:cNvPr id="4" name="Content Placeholder 2"/>
          <p:cNvSpPr txBox="1">
            <a:spLocks/>
          </p:cNvSpPr>
          <p:nvPr/>
        </p:nvSpPr>
        <p:spPr>
          <a:xfrm>
            <a:off x="0" y="4509120"/>
            <a:ext cx="9144000" cy="2348880"/>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200" dirty="0" smtClean="0">
                <a:solidFill>
                  <a:schemeClr val="bg1"/>
                </a:solidFill>
              </a:rPr>
              <a:t>“…training his sons, not only in the nature and ancestral discipline in which he himself had been trained, but also… in that of the Greeks. </a:t>
            </a:r>
            <a:r>
              <a:rPr lang="en-GB" sz="3200" b="1" dirty="0" smtClean="0">
                <a:solidFill>
                  <a:schemeClr val="bg1"/>
                </a:solidFill>
              </a:rPr>
              <a:t>For not only the grammarians and philosophers and rhetoricians, but also the modellers and painters, the overseers of horses and dogs, and the teachers of the art of hunting, by whom the young men were surrounded, were Greeks</a:t>
            </a:r>
            <a:r>
              <a:rPr lang="en-GB" sz="3200" dirty="0" smtClean="0">
                <a:solidFill>
                  <a:schemeClr val="bg1"/>
                </a:solidFill>
              </a:rPr>
              <a:t>…. the books of the king [Perseus]… he allowed his sons, who were devoted to learning, to pick out for themselves… – </a:t>
            </a:r>
            <a:r>
              <a:rPr lang="en-GB" sz="3200" b="1" dirty="0" err="1" smtClean="0">
                <a:solidFill>
                  <a:schemeClr val="bg1"/>
                </a:solidFill>
              </a:rPr>
              <a:t>Plut</a:t>
            </a:r>
            <a:r>
              <a:rPr lang="en-GB" sz="3200" b="1" dirty="0" smtClean="0">
                <a:solidFill>
                  <a:schemeClr val="bg1"/>
                </a:solidFill>
              </a:rPr>
              <a:t>. </a:t>
            </a:r>
            <a:r>
              <a:rPr lang="en-GB" sz="3200" b="1" i="1" dirty="0" err="1" smtClean="0">
                <a:solidFill>
                  <a:schemeClr val="bg1"/>
                </a:solidFill>
              </a:rPr>
              <a:t>Aem</a:t>
            </a:r>
            <a:r>
              <a:rPr lang="en-GB" sz="3200" b="1" i="1" dirty="0" smtClean="0">
                <a:solidFill>
                  <a:schemeClr val="bg1"/>
                </a:solidFill>
              </a:rPr>
              <a:t>. </a:t>
            </a:r>
            <a:r>
              <a:rPr lang="en-GB" sz="3200" b="1" dirty="0" smtClean="0">
                <a:solidFill>
                  <a:schemeClr val="bg1"/>
                </a:solidFill>
              </a:rPr>
              <a:t>6.8-9, 20</a:t>
            </a:r>
            <a:r>
              <a:rPr lang="en-GB" sz="3200" dirty="0" smtClean="0">
                <a:solidFill>
                  <a:schemeClr val="bg1"/>
                </a:solidFill>
              </a:rPr>
              <a:t>.</a:t>
            </a:r>
          </a:p>
          <a:p>
            <a:pPr marL="137160" indent="0">
              <a:buFont typeface="Wingdings 2"/>
              <a:buNone/>
            </a:pPr>
            <a:endParaRPr lang="en-GB" dirty="0"/>
          </a:p>
        </p:txBody>
      </p:sp>
    </p:spTree>
    <p:extLst>
      <p:ext uri="{BB962C8B-B14F-4D97-AF65-F5344CB8AC3E}">
        <p14:creationId xmlns:p14="http://schemas.microsoft.com/office/powerpoint/2010/main" val="3469324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92500" lnSpcReduction="10000"/>
          </a:bodyPr>
          <a:lstStyle/>
          <a:p>
            <a:r>
              <a:rPr lang="en-GB" dirty="0" err="1" smtClean="0">
                <a:solidFill>
                  <a:schemeClr val="bg1"/>
                </a:solidFill>
              </a:rPr>
              <a:t>Dolansky</a:t>
            </a:r>
            <a:r>
              <a:rPr lang="en-GB" dirty="0" smtClean="0">
                <a:solidFill>
                  <a:schemeClr val="bg1"/>
                </a:solidFill>
              </a:rPr>
              <a:t>, F. 2014: ‘Education in the Roman World’, in </a:t>
            </a:r>
            <a:r>
              <a:rPr lang="en-GB" i="1" dirty="0" smtClean="0">
                <a:solidFill>
                  <a:schemeClr val="bg1"/>
                </a:solidFill>
              </a:rPr>
              <a:t>Themes in Roman Society and Culture</a:t>
            </a:r>
            <a:r>
              <a:rPr lang="en-GB" dirty="0" smtClean="0">
                <a:solidFill>
                  <a:schemeClr val="bg1"/>
                </a:solidFill>
              </a:rPr>
              <a:t>, Gibbs, M., Nikolic, M., </a:t>
            </a:r>
            <a:r>
              <a:rPr lang="en-GB" dirty="0" err="1" smtClean="0">
                <a:solidFill>
                  <a:schemeClr val="bg1"/>
                </a:solidFill>
              </a:rPr>
              <a:t>Ripat</a:t>
            </a:r>
            <a:r>
              <a:rPr lang="en-GB" dirty="0" smtClean="0">
                <a:solidFill>
                  <a:schemeClr val="bg1"/>
                </a:solidFill>
              </a:rPr>
              <a:t>, P. (ds.), Oxford University Press: 117-130.</a:t>
            </a:r>
          </a:p>
          <a:p>
            <a:endParaRPr lang="en-GB" sz="500" dirty="0">
              <a:solidFill>
                <a:schemeClr val="bg1"/>
              </a:solidFill>
            </a:endParaRPr>
          </a:p>
          <a:p>
            <a:r>
              <a:rPr lang="en-GB" dirty="0" smtClean="0">
                <a:solidFill>
                  <a:schemeClr val="bg1"/>
                </a:solidFill>
              </a:rPr>
              <a:t>Harlow, M. 2013: ‘Toys, Dolls, and the Material Culture of Childhood’, </a:t>
            </a:r>
            <a:r>
              <a:rPr lang="en-GB" dirty="0">
                <a:solidFill>
                  <a:prstClr val="black"/>
                </a:solidFill>
              </a:rPr>
              <a:t>in </a:t>
            </a:r>
            <a:r>
              <a:rPr lang="en-GB" i="1" dirty="0">
                <a:solidFill>
                  <a:prstClr val="black"/>
                </a:solidFill>
              </a:rPr>
              <a:t>The Oxford Handbook of Childhood and Education in the Classical World</a:t>
            </a:r>
            <a:r>
              <a:rPr lang="en-GB" dirty="0">
                <a:solidFill>
                  <a:prstClr val="black"/>
                </a:solidFill>
              </a:rPr>
              <a:t>, Grubbs, J. D., Parkin, T. G. and Bell, R. (eds.), </a:t>
            </a:r>
            <a:r>
              <a:rPr lang="en-GB" dirty="0" smtClean="0">
                <a:solidFill>
                  <a:prstClr val="black"/>
                </a:solidFill>
              </a:rPr>
              <a:t>Oxford </a:t>
            </a:r>
            <a:r>
              <a:rPr lang="en-GB" dirty="0">
                <a:solidFill>
                  <a:prstClr val="black"/>
                </a:solidFill>
              </a:rPr>
              <a:t>University Press</a:t>
            </a:r>
            <a:r>
              <a:rPr lang="en-GB" dirty="0" smtClean="0">
                <a:solidFill>
                  <a:prstClr val="black"/>
                </a:solidFill>
              </a:rPr>
              <a:t>: 322-340.</a:t>
            </a:r>
          </a:p>
          <a:p>
            <a:endParaRPr lang="en-GB" sz="500" dirty="0" smtClean="0">
              <a:solidFill>
                <a:schemeClr val="bg1"/>
              </a:solidFill>
            </a:endParaRPr>
          </a:p>
          <a:p>
            <a:r>
              <a:rPr lang="en-GB" dirty="0" err="1" smtClean="0">
                <a:solidFill>
                  <a:schemeClr val="bg1"/>
                </a:solidFill>
              </a:rPr>
              <a:t>Marrou</a:t>
            </a:r>
            <a:r>
              <a:rPr lang="en-GB" dirty="0">
                <a:solidFill>
                  <a:schemeClr val="bg1"/>
                </a:solidFill>
              </a:rPr>
              <a:t>, H. I. translated by Lamb, G. 1956: </a:t>
            </a:r>
            <a:r>
              <a:rPr lang="en-GB" i="1" dirty="0">
                <a:solidFill>
                  <a:schemeClr val="bg1"/>
                </a:solidFill>
              </a:rPr>
              <a:t>A History of Education in Antiquity</a:t>
            </a:r>
            <a:r>
              <a:rPr lang="en-GB" dirty="0">
                <a:solidFill>
                  <a:schemeClr val="bg1"/>
                </a:solidFill>
              </a:rPr>
              <a:t>. London</a:t>
            </a:r>
            <a:r>
              <a:rPr lang="en-GB" dirty="0" smtClean="0">
                <a:solidFill>
                  <a:schemeClr val="bg1"/>
                </a:solidFill>
              </a:rPr>
              <a:t>.</a:t>
            </a:r>
          </a:p>
          <a:p>
            <a:endParaRPr lang="en-GB" sz="500" dirty="0">
              <a:solidFill>
                <a:schemeClr val="bg1"/>
              </a:solidFill>
            </a:endParaRPr>
          </a:p>
          <a:p>
            <a:r>
              <a:rPr lang="en-GB" dirty="0" err="1" smtClean="0">
                <a:solidFill>
                  <a:schemeClr val="bg1"/>
                </a:solidFill>
              </a:rPr>
              <a:t>McWilliam</a:t>
            </a:r>
            <a:r>
              <a:rPr lang="en-GB" dirty="0" smtClean="0">
                <a:solidFill>
                  <a:schemeClr val="bg1"/>
                </a:solidFill>
              </a:rPr>
              <a:t>, J. 2013: ‘The Socialization of Roman Children’, in </a:t>
            </a:r>
            <a:r>
              <a:rPr lang="en-GB" i="1" dirty="0" smtClean="0">
                <a:solidFill>
                  <a:schemeClr val="bg1"/>
                </a:solidFill>
              </a:rPr>
              <a:t>The Oxford Handbook of Childhood and Education in the Classical World</a:t>
            </a:r>
            <a:r>
              <a:rPr lang="en-GB" dirty="0" smtClean="0">
                <a:solidFill>
                  <a:schemeClr val="bg1"/>
                </a:solidFill>
              </a:rPr>
              <a:t>, Grubbs, J. D., Parkin, T. G. and Bell, R. (eds.), Oxford University Press: 264-285.</a:t>
            </a:r>
            <a:endParaRPr lang="en-GB" dirty="0">
              <a:solidFill>
                <a:schemeClr val="bg1"/>
              </a:solidFill>
            </a:endParaRPr>
          </a:p>
          <a:p>
            <a:endParaRPr lang="en-GB" sz="500" dirty="0" smtClean="0">
              <a:solidFill>
                <a:schemeClr val="bg1"/>
              </a:solidFill>
            </a:endParaRPr>
          </a:p>
          <a:p>
            <a:r>
              <a:rPr lang="en-GB" dirty="0" smtClean="0">
                <a:solidFill>
                  <a:schemeClr val="bg1"/>
                </a:solidFill>
              </a:rPr>
              <a:t>Webster, T. 1973: </a:t>
            </a:r>
            <a:r>
              <a:rPr lang="en-GB" i="1" dirty="0" smtClean="0">
                <a:solidFill>
                  <a:schemeClr val="bg1"/>
                </a:solidFill>
              </a:rPr>
              <a:t>Athenian Culture and Society</a:t>
            </a:r>
            <a:r>
              <a:rPr lang="en-GB" dirty="0" smtClean="0">
                <a:solidFill>
                  <a:schemeClr val="bg1"/>
                </a:solidFill>
              </a:rPr>
              <a:t>. - </a:t>
            </a:r>
            <a:r>
              <a:rPr lang="en-GB" dirty="0" err="1" smtClean="0">
                <a:solidFill>
                  <a:schemeClr val="bg1"/>
                </a:solidFill>
              </a:rPr>
              <a:t>Chp</a:t>
            </a:r>
            <a:r>
              <a:rPr lang="en-GB" dirty="0" smtClean="0">
                <a:solidFill>
                  <a:schemeClr val="bg1"/>
                </a:solidFill>
              </a:rPr>
              <a:t>. 4.</a:t>
            </a:r>
          </a:p>
        </p:txBody>
      </p:sp>
    </p:spTree>
    <p:extLst>
      <p:ext uri="{BB962C8B-B14F-4D97-AF65-F5344CB8AC3E}">
        <p14:creationId xmlns:p14="http://schemas.microsoft.com/office/powerpoint/2010/main" val="16996936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791</TotalTime>
  <Words>2756</Words>
  <Application>Microsoft Office PowerPoint</Application>
  <PresentationFormat>On-screen Show (4:3)</PresentationFormat>
  <Paragraphs>202</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Book Antiqua</vt:lpstr>
      <vt:lpstr>Lucida Sans</vt:lpstr>
      <vt:lpstr>Times New Roman</vt:lpstr>
      <vt:lpstr>Wingdings</vt:lpstr>
      <vt:lpstr>Wingdings 2</vt:lpstr>
      <vt:lpstr>Wingdings 3</vt:lpstr>
      <vt:lpstr>Apex</vt:lpstr>
      <vt:lpstr>Athens and Rome: Life and Culture in Classical Antiquity</vt:lpstr>
      <vt:lpstr>PowerPoint Presentation</vt:lpstr>
      <vt:lpstr>Birth</vt:lpstr>
      <vt:lpstr>Early Childhood</vt:lpstr>
      <vt:lpstr>Caregiving</vt:lpstr>
      <vt:lpstr>Play and Discipline </vt:lpstr>
      <vt:lpstr>Toys</vt:lpstr>
      <vt:lpstr>Boys’ transition to adulthood</vt:lpstr>
      <vt:lpstr>PowerPoint Presentation</vt:lpstr>
      <vt:lpstr>Educating form an early age</vt:lpstr>
      <vt:lpstr>Poetry and Epic</vt:lpstr>
      <vt:lpstr>Learning Music</vt:lpstr>
      <vt:lpstr>Gymnastics</vt:lpstr>
      <vt:lpstr>How Widespread was Education?</vt:lpstr>
      <vt:lpstr>Schools</vt:lpstr>
      <vt:lpstr>Technical Skills</vt:lpstr>
      <vt:lpstr>Sophists</vt:lpstr>
      <vt:lpstr>PowerPoint Presentation</vt:lpstr>
      <vt:lpstr>Public vs. Private Education</vt:lpstr>
      <vt:lpstr>PowerPoint Presentation</vt:lpstr>
      <vt:lpstr>Girls in Education</vt:lpstr>
      <vt:lpstr>Traditional Education</vt:lpstr>
      <vt:lpstr>Young Elite Men</vt:lpstr>
      <vt:lpstr>Hellenic Influence</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129</cp:revision>
  <dcterms:created xsi:type="dcterms:W3CDTF">2014-11-07T17:01:52Z</dcterms:created>
  <dcterms:modified xsi:type="dcterms:W3CDTF">2017-11-01T18:19:49Z</dcterms:modified>
</cp:coreProperties>
</file>