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0" r:id="rId1"/>
    <p:sldMasterId id="2147483698" r:id="rId2"/>
  </p:sldMasterIdLst>
  <p:notesMasterIdLst>
    <p:notesMasterId r:id="rId24"/>
  </p:notesMasterIdLst>
  <p:sldIdLst>
    <p:sldId id="284" r:id="rId3"/>
    <p:sldId id="259" r:id="rId4"/>
    <p:sldId id="368" r:id="rId5"/>
    <p:sldId id="370" r:id="rId6"/>
    <p:sldId id="369" r:id="rId7"/>
    <p:sldId id="352" r:id="rId8"/>
    <p:sldId id="371" r:id="rId9"/>
    <p:sldId id="351" r:id="rId10"/>
    <p:sldId id="372" r:id="rId11"/>
    <p:sldId id="373" r:id="rId12"/>
    <p:sldId id="375" r:id="rId13"/>
    <p:sldId id="376" r:id="rId14"/>
    <p:sldId id="377" r:id="rId15"/>
    <p:sldId id="378" r:id="rId16"/>
    <p:sldId id="361" r:id="rId17"/>
    <p:sldId id="379" r:id="rId18"/>
    <p:sldId id="380" r:id="rId19"/>
    <p:sldId id="362" r:id="rId20"/>
    <p:sldId id="381" r:id="rId21"/>
    <p:sldId id="363" r:id="rId22"/>
    <p:sldId id="36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990033"/>
    <a:srgbClr val="993366"/>
    <a:srgbClr val="B8003D"/>
    <a:srgbClr val="CC3300"/>
    <a:srgbClr val="AD3973"/>
    <a:srgbClr val="FF9933"/>
    <a:srgbClr val="FFDA65"/>
    <a:srgbClr val="FFCD2F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89" autoAdjust="0"/>
    <p:restoredTop sz="94674" autoAdjust="0"/>
  </p:normalViewPr>
  <p:slideViewPr>
    <p:cSldViewPr>
      <p:cViewPr varScale="1">
        <p:scale>
          <a:sx n="107" d="100"/>
          <a:sy n="107" d="100"/>
        </p:scale>
        <p:origin x="508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7B5F1-D0D0-49F8-9A1C-6AFE93604869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59C40-8A52-4801-A432-BAC6F78520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06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and Picture Fade on Path">
    <p:bg>
      <p:bgPr>
        <a:gradFill>
          <a:gsLst>
            <a:gs pos="0">
              <a:srgbClr val="FFFFFF"/>
            </a:gs>
            <a:gs pos="28000">
              <a:srgbClr val="FEFEFE"/>
            </a:gs>
            <a:gs pos="100000">
              <a:srgbClr val="E8E3D8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1512125"/>
            <a:ext cx="8839200" cy="2895600"/>
          </a:xfrm>
          <a:prstGeom prst="rect">
            <a:avLst/>
          </a:prstGeom>
          <a:gradFill flip="none" rotWithShape="1">
            <a:gsLst>
              <a:gs pos="36000">
                <a:schemeClr val="accent2">
                  <a:lumMod val="85000"/>
                </a:schemeClr>
              </a:gs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85000"/>
                </a:scheme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914400"/>
            <a:ext cx="5562600" cy="761775"/>
          </a:xfrm>
        </p:spPr>
        <p:txBody>
          <a:bodyPr anchor="ctr">
            <a:noAutofit/>
          </a:bodyPr>
          <a:lstStyle>
            <a:lvl1pPr>
              <a:defRPr sz="3800" b="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3048000" y="1981200"/>
            <a:ext cx="5562600" cy="23218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  <a:latin typeface="Constantia" pitchFamily="18" charset="0"/>
              </a:defRPr>
            </a:lvl1pPr>
            <a:lvl2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3pPr>
            <a:lvl4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4pPr>
            <a:lvl5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6pPr>
            <a:lvl7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7pPr>
            <a:lvl8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8pPr>
            <a:lvl9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04800" y="0"/>
            <a:ext cx="2438400" cy="4645152"/>
          </a:xfrm>
          <a:prstGeom prst="rect">
            <a:avLst/>
          </a:prstGeom>
          <a:effectLst>
            <a:glow rad="101600">
              <a:srgbClr val="FFFFFF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64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143000"/>
            <a:ext cx="7772400" cy="685800"/>
          </a:xfrm>
        </p:spPr>
        <p:txBody>
          <a:bodyPr/>
          <a:lstStyle>
            <a:lvl1pPr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371600" y="1981200"/>
            <a:ext cx="7467600" cy="434339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7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698658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6986588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  <a:latin typeface="Constantia" pitchFamily="18" charset="0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238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auto">
          <a:xfrm>
            <a:off x="0" y="0"/>
            <a:ext cx="9144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US" sz="1000" b="1" smtClean="0">
              <a:solidFill>
                <a:srgbClr val="FFFFFF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>
            <a:lvl1pPr algn="ctr"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458200" cy="48768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507716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and Picture Fade on Path">
    <p:bg>
      <p:bgPr>
        <a:gradFill>
          <a:gsLst>
            <a:gs pos="0">
              <a:srgbClr val="FFFFFF"/>
            </a:gs>
            <a:gs pos="28000">
              <a:srgbClr val="FEFEFE"/>
            </a:gs>
            <a:gs pos="100000">
              <a:srgbClr val="E8E3D8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1512125"/>
            <a:ext cx="8839200" cy="2895600"/>
          </a:xfrm>
          <a:prstGeom prst="rect">
            <a:avLst/>
          </a:prstGeom>
          <a:gradFill flip="none" rotWithShape="1">
            <a:gsLst>
              <a:gs pos="36000">
                <a:schemeClr val="accent2">
                  <a:lumMod val="85000"/>
                </a:schemeClr>
              </a:gs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85000"/>
                </a:scheme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en-US" kern="0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914400"/>
            <a:ext cx="5562600" cy="761775"/>
          </a:xfrm>
        </p:spPr>
        <p:txBody>
          <a:bodyPr anchor="ctr">
            <a:noAutofit/>
          </a:bodyPr>
          <a:lstStyle>
            <a:lvl1pPr>
              <a:defRPr sz="3800" b="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3048000" y="1981200"/>
            <a:ext cx="5562600" cy="23218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  <a:latin typeface="Constantia" pitchFamily="18" charset="0"/>
              </a:defRPr>
            </a:lvl1pPr>
            <a:lvl2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3pPr>
            <a:lvl4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4pPr>
            <a:lvl5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6pPr>
            <a:lvl7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7pPr>
            <a:lvl8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8pPr>
            <a:lvl9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04800" y="0"/>
            <a:ext cx="2438400" cy="4645152"/>
          </a:xfrm>
          <a:prstGeom prst="rect">
            <a:avLst/>
          </a:prstGeom>
          <a:effectLst>
            <a:glow rad="101600">
              <a:srgbClr val="FFFFFF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64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143000"/>
            <a:ext cx="7772400" cy="685800"/>
          </a:xfrm>
        </p:spPr>
        <p:txBody>
          <a:bodyPr/>
          <a:lstStyle>
            <a:lvl1pPr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371600" y="1981200"/>
            <a:ext cx="7467600" cy="434339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7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698658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6986588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  <a:latin typeface="Constantia" pitchFamily="18" charset="0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23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auto">
          <a:xfrm>
            <a:off x="0" y="0"/>
            <a:ext cx="9144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US" sz="1000" b="1" smtClean="0">
              <a:solidFill>
                <a:srgbClr val="FFFFFF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>
            <a:lvl1pPr algn="ctr"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458200" cy="48768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.jpe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 userDrawn="1"/>
        </p:nvGrpSpPr>
        <p:grpSpPr>
          <a:xfrm>
            <a:off x="0" y="1"/>
            <a:ext cx="9144000" cy="3962399"/>
            <a:chOff x="0" y="1"/>
            <a:chExt cx="9144000" cy="3962399"/>
          </a:xfrm>
        </p:grpSpPr>
        <p:pic>
          <p:nvPicPr>
            <p:cNvPr id="1026" name="Picture 20" descr="stuff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"/>
              <a:ext cx="9144000" cy="3962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 userDrawn="1"/>
          </p:nvSpPr>
          <p:spPr bwMode="auto">
            <a:xfrm>
              <a:off x="1371600" y="1295400"/>
              <a:ext cx="7772400" cy="2133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143000"/>
            <a:ext cx="7772400" cy="581025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800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 dirty="0" smtClean="0"/>
              <a:t>Click to </a:t>
            </a:r>
            <a:r>
              <a:rPr lang="fr-FR" altLang="en-US" dirty="0" err="1" smtClean="0"/>
              <a:t>edit</a:t>
            </a:r>
            <a:r>
              <a:rPr lang="fr-FR" altLang="en-US" dirty="0" smtClean="0"/>
              <a:t> Master </a:t>
            </a:r>
            <a:r>
              <a:rPr lang="fr-FR" altLang="en-US" dirty="0" err="1" smtClean="0"/>
              <a:t>title</a:t>
            </a:r>
            <a:r>
              <a:rPr lang="fr-FR" altLang="en-US" dirty="0" smtClean="0"/>
              <a:t> style</a:t>
            </a:r>
          </a:p>
        </p:txBody>
      </p:sp>
      <p:sp>
        <p:nvSpPr>
          <p:cNvPr id="1030" name="Rectangle 19"/>
          <p:cNvSpPr>
            <a:spLocks noChangeArrowheads="1"/>
          </p:cNvSpPr>
          <p:nvPr userDrawn="1"/>
        </p:nvSpPr>
        <p:spPr bwMode="auto">
          <a:xfrm>
            <a:off x="0" y="6477000"/>
            <a:ext cx="9144000" cy="400110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rgbClr val="FFFFFF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2" r:id="rId2"/>
    <p:sldLayoutId id="2147483693" r:id="rId3"/>
    <p:sldLayoutId id="2147483703" r:id="rId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Rockwell" pitchFamily="18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19"/>
          <p:cNvSpPr>
            <a:spLocks noChangeArrowheads="1"/>
          </p:cNvSpPr>
          <p:nvPr userDrawn="1"/>
        </p:nvSpPr>
        <p:spPr bwMode="auto">
          <a:xfrm>
            <a:off x="0" y="6477000"/>
            <a:ext cx="9144000" cy="400110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dirty="0" smtClean="0">
                <a:solidFill>
                  <a:srgbClr val="FFFFFF"/>
                </a:solidFill>
              </a:rPr>
              <a:t> </a:t>
            </a:r>
          </a:p>
        </p:txBody>
      </p:sp>
      <p:grpSp>
        <p:nvGrpSpPr>
          <p:cNvPr id="2" name="Group 12"/>
          <p:cNvGrpSpPr/>
          <p:nvPr userDrawn="1"/>
        </p:nvGrpSpPr>
        <p:grpSpPr>
          <a:xfrm>
            <a:off x="0" y="1"/>
            <a:ext cx="9144000" cy="3962399"/>
            <a:chOff x="0" y="1"/>
            <a:chExt cx="9144000" cy="3962399"/>
          </a:xfrm>
        </p:grpSpPr>
        <p:pic>
          <p:nvPicPr>
            <p:cNvPr id="1026" name="Picture 20" descr="stuff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"/>
              <a:ext cx="9144000" cy="3962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 userDrawn="1"/>
          </p:nvSpPr>
          <p:spPr bwMode="auto">
            <a:xfrm>
              <a:off x="1371600" y="1295400"/>
              <a:ext cx="7772400" cy="2133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r" fontAlgn="base">
                <a:spcBef>
                  <a:spcPct val="0"/>
                </a:spcBef>
                <a:spcAft>
                  <a:spcPct val="0"/>
                </a:spcAft>
              </a:pPr>
              <a:endParaRPr lang="en-US" sz="1000" b="1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143000"/>
            <a:ext cx="7772400" cy="581025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800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 dirty="0" smtClean="0"/>
              <a:t>Click to </a:t>
            </a:r>
            <a:r>
              <a:rPr lang="fr-FR" altLang="en-US" dirty="0" err="1" smtClean="0"/>
              <a:t>edit</a:t>
            </a:r>
            <a:r>
              <a:rPr lang="fr-FR" altLang="en-US" dirty="0" smtClean="0"/>
              <a:t> Master </a:t>
            </a:r>
            <a:r>
              <a:rPr lang="fr-FR" altLang="en-US" dirty="0" err="1" smtClean="0"/>
              <a:t>title</a:t>
            </a:r>
            <a:r>
              <a:rPr lang="fr-FR" altLang="en-US" dirty="0" smtClean="0"/>
              <a:t> style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© 2016 </a:t>
            </a:r>
            <a:r>
              <a:rPr lang="en-US" dirty="0" err="1" smtClean="0">
                <a:solidFill>
                  <a:srgbClr val="FFFFFF"/>
                </a:solidFill>
              </a:rPr>
              <a:t>Cengage</a:t>
            </a:r>
            <a:r>
              <a:rPr lang="en-US" dirty="0" smtClean="0">
                <a:solidFill>
                  <a:srgbClr val="FFFFFF"/>
                </a:solidFill>
              </a:rPr>
              <a:t>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rgbClr val="FFFFFF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Rockwell" pitchFamily="18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15.wmf"/><Relationship Id="rId4" Type="http://schemas.openxmlformats.org/officeDocument/2006/relationships/image" Target="../media/image12.wmf"/><Relationship Id="rId9" Type="http://schemas.openxmlformats.org/officeDocument/2006/relationships/oleObject" Target="../embeddings/oleObject4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914400"/>
            <a:ext cx="5772150" cy="761775"/>
          </a:xfrm>
        </p:spPr>
        <p:txBody>
          <a:bodyPr/>
          <a:lstStyle/>
          <a:p>
            <a:r>
              <a:rPr lang="en-US" dirty="0" smtClean="0">
                <a:solidFill>
                  <a:schemeClr val="accent3"/>
                </a:solidFill>
              </a:rPr>
              <a:t>CHAPTER 7	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2743200" y="1981200"/>
            <a:ext cx="5943600" cy="2321858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6000" dirty="0" smtClean="0"/>
              <a:t>Demand Management</a:t>
            </a:r>
          </a:p>
        </p:txBody>
      </p:sp>
      <p:pic>
        <p:nvPicPr>
          <p:cNvPr id="7" name="Picture Placeholder 6" descr="Untitled.png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/>
          <a:srcRect l="33310" r="33310"/>
          <a:stretch>
            <a:fillRect/>
          </a:stretch>
        </p:blipFill>
        <p:spPr>
          <a:xfrm>
            <a:off x="228600" y="0"/>
            <a:ext cx="2209800" cy="4645152"/>
          </a:xfrm>
        </p:spPr>
      </p:pic>
      <p:sp>
        <p:nvSpPr>
          <p:cNvPr id="5" name="TextBox 4"/>
          <p:cNvSpPr txBox="1"/>
          <p:nvPr/>
        </p:nvSpPr>
        <p:spPr>
          <a:xfrm>
            <a:off x="2362200" y="5867401"/>
            <a:ext cx="6781800" cy="8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 smtClean="0">
                <a:solidFill>
                  <a:srgbClr val="002060"/>
                </a:solidFill>
                <a:latin typeface="Rockwell" pitchFamily="18" charset="0"/>
              </a:rPr>
              <a:t>Supply Chain Management: A Logistics Perspective (10e) </a:t>
            </a:r>
          </a:p>
          <a:p>
            <a:pPr algn="ctr"/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Coyle, Langley,  </a:t>
            </a:r>
            <a:r>
              <a:rPr lang="en-US" sz="1200" dirty="0" err="1" smtClean="0">
                <a:solidFill>
                  <a:srgbClr val="002060"/>
                </a:solidFill>
                <a:latin typeface="Rockwell" pitchFamily="18" charset="0"/>
              </a:rPr>
              <a:t>Novack</a:t>
            </a:r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, and Gibson</a:t>
            </a:r>
          </a:p>
          <a:p>
            <a:pPr algn="ctr"/>
            <a:endParaRPr lang="en-US" sz="500" dirty="0" smtClean="0">
              <a:solidFill>
                <a:srgbClr val="002060"/>
              </a:solidFill>
              <a:latin typeface="Rockwell" pitchFamily="18" charset="0"/>
            </a:endParaRPr>
          </a:p>
          <a:p>
            <a:pPr algn="ctr"/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© 2016 </a:t>
            </a:r>
            <a:r>
              <a:rPr lang="en-US" sz="1100" dirty="0" err="1" smtClean="0">
                <a:solidFill>
                  <a:srgbClr val="002060"/>
                </a:solidFill>
                <a:latin typeface="Rockwell" pitchFamily="18" charset="0"/>
              </a:rPr>
              <a:t>Cengage</a:t>
            </a:r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 Learning. All Rights Reserved. </a:t>
            </a:r>
          </a:p>
          <a:p>
            <a:pPr algn="ctr"/>
            <a:r>
              <a:rPr lang="en-US" sz="1050" dirty="0" smtClean="0">
                <a:solidFill>
                  <a:srgbClr val="002060"/>
                </a:solidFill>
                <a:latin typeface="Rockwell" pitchFamily="18" charset="0"/>
              </a:rPr>
              <a:t>May not be scanned, copied  or duplicated, or posted to a publicly accessible website, in whole or in part. </a:t>
            </a:r>
          </a:p>
        </p:txBody>
      </p:sp>
    </p:spTree>
    <p:extLst>
      <p:ext uri="{BB962C8B-B14F-4D97-AF65-F5344CB8AC3E}">
        <p14:creationId xmlns:p14="http://schemas.microsoft.com/office/powerpoint/2010/main" val="300041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Discussion Outline</a:t>
            </a:r>
            <a:endParaRPr lang="en-US" sz="4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371600" y="1905000"/>
            <a:ext cx="7467600" cy="4419599"/>
          </a:xfrm>
        </p:spPr>
        <p:txBody>
          <a:bodyPr/>
          <a:lstStyle/>
          <a:p>
            <a:pPr>
              <a:spcAft>
                <a:spcPts val="1400"/>
              </a:spcAft>
            </a:pPr>
            <a:r>
              <a:rPr lang="en-US" dirty="0" smtClean="0"/>
              <a:t>Essence and importance of demand management</a:t>
            </a:r>
          </a:p>
          <a:p>
            <a:pPr>
              <a:spcAft>
                <a:spcPts val="1400"/>
              </a:spcAft>
            </a:pPr>
            <a:r>
              <a:rPr lang="en-US" dirty="0" smtClean="0"/>
              <a:t>Balancing supply and demand</a:t>
            </a:r>
          </a:p>
          <a:p>
            <a:pPr>
              <a:spcAft>
                <a:spcPts val="1400"/>
              </a:spcAft>
            </a:pPr>
            <a:r>
              <a:rPr lang="en-US" dirty="0" smtClean="0"/>
              <a:t>Demand forecasting</a:t>
            </a:r>
          </a:p>
          <a:p>
            <a:pPr>
              <a:spcAft>
                <a:spcPts val="1400"/>
              </a:spcAft>
            </a:pPr>
            <a:r>
              <a:rPr lang="en-US" dirty="0" smtClean="0"/>
              <a:t>Sales and </a:t>
            </a:r>
            <a:r>
              <a:rPr lang="en-US" dirty="0"/>
              <a:t>Operations Planning (S&amp;OP)  </a:t>
            </a:r>
            <a:endParaRPr lang="en-US" dirty="0" smtClean="0"/>
          </a:p>
          <a:p>
            <a:pPr>
              <a:spcAft>
                <a:spcPts val="1400"/>
              </a:spcAft>
            </a:pPr>
            <a:r>
              <a:rPr lang="en-US" dirty="0"/>
              <a:t>Collaborative Planning, Forecasting, and </a:t>
            </a:r>
            <a:r>
              <a:rPr lang="en-US" dirty="0" smtClean="0"/>
              <a:t>Replenishment (CPFR)</a:t>
            </a:r>
          </a:p>
          <a:p>
            <a:pPr>
              <a:spcAft>
                <a:spcPts val="1400"/>
              </a:spcAft>
            </a:pPr>
            <a:endParaRPr lang="en-US" sz="3000" dirty="0" smtClean="0"/>
          </a:p>
          <a:p>
            <a:pPr>
              <a:spcAft>
                <a:spcPts val="1400"/>
              </a:spcAft>
            </a:pPr>
            <a:endParaRPr lang="en-US" sz="3000" dirty="0" smtClean="0"/>
          </a:p>
          <a:p>
            <a:pPr>
              <a:spcAft>
                <a:spcPts val="1400"/>
              </a:spcAft>
            </a:pPr>
            <a:endParaRPr lang="en-US" sz="3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Demand Management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Essence of Demand Management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63" name="Group 62"/>
          <p:cNvGrpSpPr/>
          <p:nvPr/>
        </p:nvGrpSpPr>
        <p:grpSpPr>
          <a:xfrm>
            <a:off x="145021" y="1467163"/>
            <a:ext cx="8830120" cy="4041799"/>
            <a:chOff x="145021" y="1467163"/>
            <a:chExt cx="8830120" cy="4041799"/>
          </a:xfrm>
        </p:grpSpPr>
        <p:sp>
          <p:nvSpPr>
            <p:cNvPr id="9" name="Oval 8"/>
            <p:cNvSpPr/>
            <p:nvPr/>
          </p:nvSpPr>
          <p:spPr>
            <a:xfrm>
              <a:off x="7152234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6831585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531358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035753" y="3484730"/>
              <a:ext cx="349910" cy="35019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866942" y="322556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866942" y="395098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022999" y="3382672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033362" y="3794731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Freeform 18"/>
            <p:cNvSpPr/>
            <p:nvPr/>
          </p:nvSpPr>
          <p:spPr>
            <a:xfrm>
              <a:off x="4119170" y="2773986"/>
              <a:ext cx="1771497" cy="1771681"/>
            </a:xfrm>
            <a:custGeom>
              <a:avLst/>
              <a:gdLst>
                <a:gd name="connsiteX0" fmla="*/ 0 w 1771497"/>
                <a:gd name="connsiteY0" fmla="*/ 885841 h 1771681"/>
                <a:gd name="connsiteX1" fmla="*/ 885749 w 1771497"/>
                <a:gd name="connsiteY1" fmla="*/ 0 h 1771681"/>
                <a:gd name="connsiteX2" fmla="*/ 1771498 w 1771497"/>
                <a:gd name="connsiteY2" fmla="*/ 885841 h 1771681"/>
                <a:gd name="connsiteX3" fmla="*/ 885749 w 1771497"/>
                <a:gd name="connsiteY3" fmla="*/ 1771682 h 1771681"/>
                <a:gd name="connsiteX4" fmla="*/ 0 w 1771497"/>
                <a:gd name="connsiteY4" fmla="*/ 885841 h 1771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71497" h="1771681">
                  <a:moveTo>
                    <a:pt x="0" y="885841"/>
                  </a:moveTo>
                  <a:cubicBezTo>
                    <a:pt x="0" y="396605"/>
                    <a:pt x="396563" y="0"/>
                    <a:pt x="885749" y="0"/>
                  </a:cubicBezTo>
                  <a:cubicBezTo>
                    <a:pt x="1374935" y="0"/>
                    <a:pt x="1771498" y="396605"/>
                    <a:pt x="1771498" y="885841"/>
                  </a:cubicBezTo>
                  <a:cubicBezTo>
                    <a:pt x="1771498" y="1375077"/>
                    <a:pt x="1374935" y="1771682"/>
                    <a:pt x="885749" y="1771682"/>
                  </a:cubicBezTo>
                  <a:cubicBezTo>
                    <a:pt x="396563" y="1771682"/>
                    <a:pt x="0" y="1375077"/>
                    <a:pt x="0" y="885841"/>
                  </a:cubicBezTo>
                  <a:close/>
                </a:path>
              </a:pathLst>
            </a:cu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07690" tIns="307717" rIns="307690" bIns="307717" numCol="1" spcCol="1270" anchor="ctr" anchorCtr="0">
              <a:noAutofit/>
            </a:bodyPr>
            <a:lstStyle/>
            <a:p>
              <a:pPr lvl="0" algn="ctr" defTabSz="1689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3800" kern="1200"/>
            </a:p>
          </p:txBody>
        </p:sp>
        <p:sp>
          <p:nvSpPr>
            <p:cNvPr id="20" name="Oval 19"/>
            <p:cNvSpPr/>
            <p:nvPr/>
          </p:nvSpPr>
          <p:spPr>
            <a:xfrm>
              <a:off x="4027528" y="2103380"/>
              <a:ext cx="349910" cy="35019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3803195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3429511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3055826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2682141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2307847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Oval 25"/>
            <p:cNvSpPr/>
            <p:nvPr/>
          </p:nvSpPr>
          <p:spPr>
            <a:xfrm>
              <a:off x="1934162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Freeform 26"/>
            <p:cNvSpPr/>
            <p:nvPr/>
          </p:nvSpPr>
          <p:spPr>
            <a:xfrm>
              <a:off x="1932943" y="1467163"/>
              <a:ext cx="2050694" cy="450042"/>
            </a:xfrm>
            <a:custGeom>
              <a:avLst/>
              <a:gdLst>
                <a:gd name="connsiteX0" fmla="*/ 0 w 2050694"/>
                <a:gd name="connsiteY0" fmla="*/ 0 h 450042"/>
                <a:gd name="connsiteX1" fmla="*/ 2050694 w 2050694"/>
                <a:gd name="connsiteY1" fmla="*/ 0 h 450042"/>
                <a:gd name="connsiteX2" fmla="*/ 2050694 w 2050694"/>
                <a:gd name="connsiteY2" fmla="*/ 450042 h 450042"/>
                <a:gd name="connsiteX3" fmla="*/ 0 w 2050694"/>
                <a:gd name="connsiteY3" fmla="*/ 450042 h 450042"/>
                <a:gd name="connsiteX4" fmla="*/ 0 w 2050694"/>
                <a:gd name="connsiteY4" fmla="*/ 0 h 450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0694" h="450042">
                  <a:moveTo>
                    <a:pt x="0" y="0"/>
                  </a:moveTo>
                  <a:lnTo>
                    <a:pt x="2050694" y="0"/>
                  </a:lnTo>
                  <a:lnTo>
                    <a:pt x="2050694" y="450042"/>
                  </a:lnTo>
                  <a:lnTo>
                    <a:pt x="0" y="45004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b" anchorCtr="0">
              <a:noAutofit/>
            </a:bodyPr>
            <a:lstStyle/>
            <a:p>
              <a:pPr lvl="0" algn="l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3400" kern="1200"/>
            </a:p>
          </p:txBody>
        </p:sp>
        <p:sp>
          <p:nvSpPr>
            <p:cNvPr id="28" name="Oval 27"/>
            <p:cNvSpPr/>
            <p:nvPr/>
          </p:nvSpPr>
          <p:spPr>
            <a:xfrm>
              <a:off x="3623566" y="3484730"/>
              <a:ext cx="349910" cy="35019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Oval 28"/>
            <p:cNvSpPr/>
            <p:nvPr/>
          </p:nvSpPr>
          <p:spPr>
            <a:xfrm>
              <a:off x="3277313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Oval 29"/>
            <p:cNvSpPr/>
            <p:nvPr/>
          </p:nvSpPr>
          <p:spPr>
            <a:xfrm>
              <a:off x="2931670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Oval 30"/>
            <p:cNvSpPr/>
            <p:nvPr/>
          </p:nvSpPr>
          <p:spPr>
            <a:xfrm>
              <a:off x="2585417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Oval 31"/>
            <p:cNvSpPr/>
            <p:nvPr/>
          </p:nvSpPr>
          <p:spPr>
            <a:xfrm>
              <a:off x="2239774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Oval 32"/>
            <p:cNvSpPr/>
            <p:nvPr/>
          </p:nvSpPr>
          <p:spPr>
            <a:xfrm>
              <a:off x="1893521" y="3572206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1892302" y="3124466"/>
              <a:ext cx="1550822" cy="450042"/>
            </a:xfrm>
            <a:custGeom>
              <a:avLst/>
              <a:gdLst>
                <a:gd name="connsiteX0" fmla="*/ 0 w 1550822"/>
                <a:gd name="connsiteY0" fmla="*/ 0 h 450042"/>
                <a:gd name="connsiteX1" fmla="*/ 1550822 w 1550822"/>
                <a:gd name="connsiteY1" fmla="*/ 0 h 450042"/>
                <a:gd name="connsiteX2" fmla="*/ 1550822 w 1550822"/>
                <a:gd name="connsiteY2" fmla="*/ 450042 h 450042"/>
                <a:gd name="connsiteX3" fmla="*/ 0 w 1550822"/>
                <a:gd name="connsiteY3" fmla="*/ 450042 h 450042"/>
                <a:gd name="connsiteX4" fmla="*/ 0 w 1550822"/>
                <a:gd name="connsiteY4" fmla="*/ 0 h 450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50822" h="450042">
                  <a:moveTo>
                    <a:pt x="0" y="0"/>
                  </a:moveTo>
                  <a:lnTo>
                    <a:pt x="1550822" y="0"/>
                  </a:lnTo>
                  <a:lnTo>
                    <a:pt x="1550822" y="450042"/>
                  </a:lnTo>
                  <a:lnTo>
                    <a:pt x="0" y="45004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b" anchorCtr="0">
              <a:noAutofit/>
            </a:bodyPr>
            <a:lstStyle/>
            <a:p>
              <a:pPr lvl="0" algn="l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3400" kern="1200"/>
            </a:p>
          </p:txBody>
        </p:sp>
        <p:sp>
          <p:nvSpPr>
            <p:cNvPr id="35" name="Oval 34"/>
            <p:cNvSpPr/>
            <p:nvPr/>
          </p:nvSpPr>
          <p:spPr>
            <a:xfrm>
              <a:off x="3972767" y="4977487"/>
              <a:ext cx="349910" cy="35019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6" name="Oval 35"/>
            <p:cNvSpPr/>
            <p:nvPr/>
          </p:nvSpPr>
          <p:spPr>
            <a:xfrm>
              <a:off x="3748434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al 36"/>
            <p:cNvSpPr/>
            <p:nvPr/>
          </p:nvSpPr>
          <p:spPr>
            <a:xfrm>
              <a:off x="3374750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3001065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2627380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al 39"/>
            <p:cNvSpPr/>
            <p:nvPr/>
          </p:nvSpPr>
          <p:spPr>
            <a:xfrm>
              <a:off x="2253086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1879401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Freeform 41"/>
            <p:cNvSpPr/>
            <p:nvPr/>
          </p:nvSpPr>
          <p:spPr>
            <a:xfrm>
              <a:off x="1892302" y="4237198"/>
              <a:ext cx="2050694" cy="450042"/>
            </a:xfrm>
            <a:custGeom>
              <a:avLst/>
              <a:gdLst>
                <a:gd name="connsiteX0" fmla="*/ 0 w 2050694"/>
                <a:gd name="connsiteY0" fmla="*/ 0 h 450042"/>
                <a:gd name="connsiteX1" fmla="*/ 2050694 w 2050694"/>
                <a:gd name="connsiteY1" fmla="*/ 0 h 450042"/>
                <a:gd name="connsiteX2" fmla="*/ 2050694 w 2050694"/>
                <a:gd name="connsiteY2" fmla="*/ 450042 h 450042"/>
                <a:gd name="connsiteX3" fmla="*/ 0 w 2050694"/>
                <a:gd name="connsiteY3" fmla="*/ 450042 h 450042"/>
                <a:gd name="connsiteX4" fmla="*/ 0 w 2050694"/>
                <a:gd name="connsiteY4" fmla="*/ 0 h 450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0694" h="450042">
                  <a:moveTo>
                    <a:pt x="0" y="0"/>
                  </a:moveTo>
                  <a:lnTo>
                    <a:pt x="2050694" y="0"/>
                  </a:lnTo>
                  <a:lnTo>
                    <a:pt x="2050694" y="450042"/>
                  </a:lnTo>
                  <a:lnTo>
                    <a:pt x="0" y="45004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b" anchorCtr="0">
              <a:noAutofit/>
            </a:bodyPr>
            <a:lstStyle/>
            <a:p>
              <a:pPr lvl="0" algn="l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3400" kern="1200"/>
            </a:p>
          </p:txBody>
        </p:sp>
        <p:sp>
          <p:nvSpPr>
            <p:cNvPr id="43" name="Rectangle 42"/>
            <p:cNvSpPr/>
            <p:nvPr/>
          </p:nvSpPr>
          <p:spPr bwMode="auto">
            <a:xfrm>
              <a:off x="152400" y="2209800"/>
              <a:ext cx="3790595" cy="1309892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To estimate </a:t>
              </a: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and manage customer demand and use this information to make operating </a:t>
              </a: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decisions.</a:t>
              </a:r>
              <a:endParaRPr kumimoji="0" lang="en-US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anose="02030602050306030303" pitchFamily="18" charset="0"/>
              </a:endParaRPr>
            </a:p>
          </p:txBody>
        </p:sp>
        <p:sp>
          <p:nvSpPr>
            <p:cNvPr id="44" name="Rectangle 43"/>
            <p:cNvSpPr/>
            <p:nvPr/>
          </p:nvSpPr>
          <p:spPr bwMode="auto">
            <a:xfrm>
              <a:off x="145021" y="3799672"/>
              <a:ext cx="3974150" cy="1349745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To further ability of firms </a:t>
              </a: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throughout the </a:t>
              </a: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supply chain to </a:t>
              </a: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collaborate on activities related to the flow of products, services, information, and capital.</a:t>
              </a:r>
              <a:endParaRPr kumimoji="0" lang="en-US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nstantia" panose="02030602050306030303" pitchFamily="18" charset="0"/>
              </a:endParaRPr>
            </a:p>
          </p:txBody>
        </p:sp>
        <p:sp>
          <p:nvSpPr>
            <p:cNvPr id="45" name="Oval 44"/>
            <p:cNvSpPr/>
            <p:nvPr/>
          </p:nvSpPr>
          <p:spPr>
            <a:xfrm>
              <a:off x="1570537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al 45"/>
            <p:cNvSpPr/>
            <p:nvPr/>
          </p:nvSpPr>
          <p:spPr>
            <a:xfrm>
              <a:off x="1196852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Oval 46"/>
            <p:cNvSpPr/>
            <p:nvPr/>
          </p:nvSpPr>
          <p:spPr>
            <a:xfrm>
              <a:off x="823167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Oval 47"/>
            <p:cNvSpPr/>
            <p:nvPr/>
          </p:nvSpPr>
          <p:spPr>
            <a:xfrm>
              <a:off x="448873" y="1918644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Oval 49"/>
            <p:cNvSpPr/>
            <p:nvPr/>
          </p:nvSpPr>
          <p:spPr>
            <a:xfrm>
              <a:off x="1594207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Oval 50"/>
            <p:cNvSpPr/>
            <p:nvPr/>
          </p:nvSpPr>
          <p:spPr>
            <a:xfrm>
              <a:off x="1220522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2" name="Oval 51"/>
            <p:cNvSpPr/>
            <p:nvPr/>
          </p:nvSpPr>
          <p:spPr>
            <a:xfrm>
              <a:off x="846837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Oval 52"/>
            <p:cNvSpPr/>
            <p:nvPr/>
          </p:nvSpPr>
          <p:spPr>
            <a:xfrm>
              <a:off x="472543" y="3586975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Oval 54"/>
            <p:cNvSpPr/>
            <p:nvPr/>
          </p:nvSpPr>
          <p:spPr>
            <a:xfrm>
              <a:off x="1570537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6" name="Oval 55"/>
            <p:cNvSpPr/>
            <p:nvPr/>
          </p:nvSpPr>
          <p:spPr>
            <a:xfrm>
              <a:off x="1196852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7" name="Oval 56"/>
            <p:cNvSpPr/>
            <p:nvPr/>
          </p:nvSpPr>
          <p:spPr>
            <a:xfrm>
              <a:off x="823167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8" name="Oval 57"/>
            <p:cNvSpPr/>
            <p:nvPr/>
          </p:nvSpPr>
          <p:spPr>
            <a:xfrm>
              <a:off x="448873" y="5334010"/>
              <a:ext cx="174955" cy="174952"/>
            </a:xfrm>
            <a:prstGeom prst="ellipse">
              <a:avLst/>
            </a:prstGeom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1" name="Rectangle 60"/>
            <p:cNvSpPr/>
            <p:nvPr/>
          </p:nvSpPr>
          <p:spPr bwMode="auto">
            <a:xfrm>
              <a:off x="4198926" y="3063738"/>
              <a:ext cx="1611986" cy="1163977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0" lang="en-US" sz="2400" b="1" i="0" u="none" strike="noStrike" cap="none" normalizeH="0" baseline="0" dirty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Constantia" panose="02030602050306030303" pitchFamily="18" charset="0"/>
                </a:rPr>
                <a:t>Desired</a:t>
              </a:r>
              <a:r>
                <a:rPr kumimoji="0" lang="en-US" sz="2400" b="1" i="0" u="none" strike="noStrike" cap="none" normalizeH="0" dirty="0" smtClean="0">
                  <a:ln>
                    <a:noFill/>
                  </a:ln>
                  <a:solidFill>
                    <a:schemeClr val="bg1"/>
                  </a:solidFill>
                  <a:effectLst/>
                  <a:latin typeface="Constantia" panose="02030602050306030303" pitchFamily="18" charset="0"/>
                </a:rPr>
                <a:t> End Result</a:t>
              </a:r>
              <a:endParaRPr kumimoji="0" lang="en-US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onstantia" panose="02030602050306030303" pitchFamily="18" charset="0"/>
              </a:endParaRPr>
            </a:p>
          </p:txBody>
        </p:sp>
        <p:sp>
          <p:nvSpPr>
            <p:cNvPr id="62" name="Rectangle 61"/>
            <p:cNvSpPr/>
            <p:nvPr/>
          </p:nvSpPr>
          <p:spPr bwMode="auto">
            <a:xfrm>
              <a:off x="7174788" y="2625162"/>
              <a:ext cx="1800353" cy="2062078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dirty="0" smtClean="0">
                  <a:solidFill>
                    <a:srgbClr val="993366"/>
                  </a:solidFill>
                  <a:latin typeface="Constantia" panose="02030602050306030303" pitchFamily="18" charset="0"/>
                </a:rPr>
                <a:t>Greater </a:t>
              </a:r>
              <a:r>
                <a:rPr lang="en-US" sz="2400" b="1" dirty="0">
                  <a:solidFill>
                    <a:srgbClr val="993366"/>
                  </a:solidFill>
                  <a:latin typeface="Constantia" panose="02030602050306030303" pitchFamily="18" charset="0"/>
                </a:rPr>
                <a:t>value for the end user or </a:t>
              </a:r>
              <a:r>
                <a:rPr lang="en-US" sz="2400" b="1" dirty="0" smtClean="0">
                  <a:solidFill>
                    <a:srgbClr val="993366"/>
                  </a:solidFill>
                  <a:latin typeface="Constantia" panose="02030602050306030303" pitchFamily="18" charset="0"/>
                </a:rPr>
                <a:t>consumer</a:t>
              </a:r>
              <a:endParaRPr kumimoji="0" lang="en-US" sz="2400" b="1" i="0" u="none" strike="noStrike" cap="none" normalizeH="0" baseline="0" dirty="0" smtClean="0">
                <a:ln>
                  <a:noFill/>
                </a:ln>
                <a:solidFill>
                  <a:srgbClr val="993366"/>
                </a:solidFill>
                <a:effectLst/>
                <a:latin typeface="Constantia" panose="02030602050306030303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725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growmelbourne.org/wp-content/uploads/2015/03/problem-ha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44" y="2438400"/>
            <a:ext cx="3623856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Demand Management</a:t>
            </a:r>
            <a:br>
              <a:rPr lang="en-US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Importance of Demand Management</a:t>
            </a:r>
            <a:endParaRPr lang="en-US" sz="3200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5" name="Content Placeholder 2"/>
          <p:cNvSpPr>
            <a:spLocks noGrp="1"/>
          </p:cNvSpPr>
          <p:nvPr>
            <p:ph idx="1"/>
          </p:nvPr>
        </p:nvSpPr>
        <p:spPr>
          <a:xfrm>
            <a:off x="381000" y="1463675"/>
            <a:ext cx="8458200" cy="489724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>
                <a:solidFill>
                  <a:srgbClr val="993366"/>
                </a:solidFill>
              </a:rPr>
              <a:t>Common Problems in Demand Management</a:t>
            </a:r>
            <a:endParaRPr lang="en-US" b="1" dirty="0">
              <a:solidFill>
                <a:srgbClr val="993366"/>
              </a:solidFill>
            </a:endParaRPr>
          </a:p>
        </p:txBody>
      </p:sp>
      <p:sp>
        <p:nvSpPr>
          <p:cNvPr id="46" name="Content Placeholder 2"/>
          <p:cNvSpPr txBox="1">
            <a:spLocks/>
          </p:cNvSpPr>
          <p:nvPr/>
        </p:nvSpPr>
        <p:spPr>
          <a:xfrm>
            <a:off x="3733800" y="2127637"/>
            <a:ext cx="5181600" cy="41910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 kern="1200">
                <a:solidFill>
                  <a:srgbClr val="000000"/>
                </a:solidFill>
                <a:latin typeface="Constantia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 sz="2000" kern="1200">
                <a:solidFill>
                  <a:srgbClr val="000000"/>
                </a:solidFill>
                <a:latin typeface="Constantia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 kern="1200">
                <a:solidFill>
                  <a:srgbClr val="000000"/>
                </a:solidFill>
                <a:latin typeface="Constantia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B4CCE2"/>
              </a:buClr>
              <a:buChar char="–"/>
              <a:defRPr sz="1600" kern="1200">
                <a:solidFill>
                  <a:srgbClr val="000000"/>
                </a:solidFill>
                <a:latin typeface="Constantia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buChar char="»"/>
              <a:defRPr sz="1600" kern="1200">
                <a:solidFill>
                  <a:srgbClr val="000000"/>
                </a:solidFill>
                <a:latin typeface="Constant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00" dirty="0" smtClean="0"/>
              <a:t>Lack of coordination between departments</a:t>
            </a:r>
          </a:p>
          <a:p>
            <a:r>
              <a:rPr lang="en-US" sz="2500" dirty="0" smtClean="0"/>
              <a:t>Too much emphasis placed on forecasts of demand, with less attention on the collaborative efforts and plans needed to be developed from the forecasts</a:t>
            </a:r>
          </a:p>
          <a:p>
            <a:r>
              <a:rPr lang="en-US" sz="2500" dirty="0" smtClean="0"/>
              <a:t>Non-strategic uses of demand information</a:t>
            </a:r>
          </a:p>
          <a:p>
            <a:pPr marL="457200" lvl="1" indent="0">
              <a:buFont typeface="Wingdings 2" pitchFamily="18" charset="2"/>
              <a:buNone/>
            </a:pP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41861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Demand Management</a:t>
            </a:r>
            <a:br>
              <a:rPr lang="en-US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Importance of Demand Management </a:t>
            </a:r>
            <a:r>
              <a:rPr lang="en-US" sz="2400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(continued)</a:t>
            </a:r>
            <a:endParaRPr lang="en-US" sz="3200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52400" y="1264183"/>
            <a:ext cx="8839200" cy="652955"/>
          </a:xfrm>
        </p:spPr>
        <p:txBody>
          <a:bodyPr/>
          <a:lstStyle/>
          <a:p>
            <a:pPr marL="0" indent="0" algn="ctr">
              <a:buNone/>
            </a:pPr>
            <a:r>
              <a:rPr lang="en-US" sz="2000" b="1" dirty="0" smtClean="0"/>
              <a:t>Effective </a:t>
            </a:r>
            <a:r>
              <a:rPr lang="en-US" sz="2000" b="1" dirty="0"/>
              <a:t>demand management </a:t>
            </a:r>
            <a:r>
              <a:rPr lang="en-US" sz="2000" b="1" dirty="0" smtClean="0"/>
              <a:t>unifies </a:t>
            </a:r>
            <a:r>
              <a:rPr lang="en-US" sz="2000" b="1" dirty="0"/>
              <a:t>channel members with the common goals of satisfying customers and solving customer </a:t>
            </a:r>
            <a:r>
              <a:rPr lang="en-US" sz="2000" b="1" dirty="0" smtClean="0"/>
              <a:t>problems.</a:t>
            </a:r>
            <a:endParaRPr lang="en-US" sz="2000" b="1" dirty="0"/>
          </a:p>
        </p:txBody>
      </p:sp>
      <p:grpSp>
        <p:nvGrpSpPr>
          <p:cNvPr id="59" name="Group 58"/>
          <p:cNvGrpSpPr/>
          <p:nvPr/>
        </p:nvGrpSpPr>
        <p:grpSpPr>
          <a:xfrm>
            <a:off x="381000" y="1981200"/>
            <a:ext cx="8458200" cy="4343399"/>
            <a:chOff x="381000" y="2088375"/>
            <a:chExt cx="8458200" cy="4121673"/>
          </a:xfrm>
        </p:grpSpPr>
        <p:sp>
          <p:nvSpPr>
            <p:cNvPr id="27" name="Rectangle 26"/>
            <p:cNvSpPr/>
            <p:nvPr/>
          </p:nvSpPr>
          <p:spPr>
            <a:xfrm>
              <a:off x="460794" y="2140747"/>
              <a:ext cx="319177" cy="531757"/>
            </a:xfrm>
            <a:prstGeom prst="rect">
              <a:avLst/>
            </a:prstGeom>
            <a:solidFill>
              <a:srgbClr val="EC6E62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381000" y="2088375"/>
              <a:ext cx="467239" cy="426590"/>
            </a:xfrm>
            <a:prstGeom prst="ellipse">
              <a:avLst/>
            </a:prstGeom>
            <a:solidFill>
              <a:srgbClr val="AF2415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1</a:t>
              </a: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60794" y="2830115"/>
              <a:ext cx="319177" cy="531757"/>
            </a:xfrm>
            <a:prstGeom prst="rect">
              <a:avLst/>
            </a:prstGeom>
            <a:solidFill>
              <a:srgbClr val="EA964D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381000" y="2777742"/>
              <a:ext cx="467239" cy="426590"/>
            </a:xfrm>
            <a:prstGeom prst="ellipse">
              <a:avLst/>
            </a:prstGeom>
            <a:solidFill>
              <a:srgbClr val="965112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2</a:t>
              </a:r>
              <a:endParaRPr lang="en-US" sz="24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460794" y="3519482"/>
              <a:ext cx="319177" cy="531757"/>
            </a:xfrm>
            <a:prstGeom prst="rect">
              <a:avLst/>
            </a:prstGeom>
            <a:solidFill>
              <a:srgbClr val="F4CF3B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381000" y="3467110"/>
              <a:ext cx="467239" cy="426590"/>
            </a:xfrm>
            <a:prstGeom prst="ellipse">
              <a:avLst/>
            </a:prstGeom>
            <a:solidFill>
              <a:srgbClr val="B2920A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3</a:t>
              </a:r>
              <a:endParaRPr lang="en-US" sz="24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6" name="Rectangle 35"/>
            <p:cNvSpPr/>
            <p:nvPr/>
          </p:nvSpPr>
          <p:spPr>
            <a:xfrm>
              <a:off x="460794" y="4208850"/>
              <a:ext cx="319177" cy="531757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8" name="Oval 37"/>
            <p:cNvSpPr/>
            <p:nvPr/>
          </p:nvSpPr>
          <p:spPr>
            <a:xfrm>
              <a:off x="381000" y="4156477"/>
              <a:ext cx="467239" cy="426590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4</a:t>
              </a:r>
              <a:endParaRPr lang="en-US" sz="24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9" name="Rectangle 38"/>
            <p:cNvSpPr/>
            <p:nvPr/>
          </p:nvSpPr>
          <p:spPr>
            <a:xfrm>
              <a:off x="460794" y="4898217"/>
              <a:ext cx="319177" cy="531757"/>
            </a:xfrm>
            <a:prstGeom prst="rect">
              <a:avLst/>
            </a:prstGeom>
            <a:solidFill>
              <a:srgbClr val="5DC3AE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1" name="Oval 40"/>
            <p:cNvSpPr/>
            <p:nvPr/>
          </p:nvSpPr>
          <p:spPr>
            <a:xfrm>
              <a:off x="381000" y="4845845"/>
              <a:ext cx="467239" cy="426590"/>
            </a:xfrm>
            <a:prstGeom prst="ellipse">
              <a:avLst/>
            </a:prstGeom>
            <a:solidFill>
              <a:srgbClr val="296D5E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5</a:t>
              </a:r>
              <a:endParaRPr lang="en-US" sz="24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2" name="Rectangle 41"/>
            <p:cNvSpPr/>
            <p:nvPr/>
          </p:nvSpPr>
          <p:spPr>
            <a:xfrm>
              <a:off x="460794" y="5587585"/>
              <a:ext cx="319177" cy="531757"/>
            </a:xfrm>
            <a:prstGeom prst="rect">
              <a:avLst/>
            </a:prstGeom>
            <a:solidFill>
              <a:srgbClr val="5FABDC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b="1" cap="small">
                <a:solidFill>
                  <a:prstClr val="whit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4" name="Oval 43"/>
            <p:cNvSpPr/>
            <p:nvPr/>
          </p:nvSpPr>
          <p:spPr>
            <a:xfrm>
              <a:off x="381000" y="5535212"/>
              <a:ext cx="467239" cy="426590"/>
            </a:xfrm>
            <a:prstGeom prst="ellipse">
              <a:avLst/>
            </a:prstGeom>
            <a:solidFill>
              <a:srgbClr val="216A97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24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6</a:t>
              </a:r>
              <a:endParaRPr lang="en-US" sz="24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1019355" y="2140747"/>
              <a:ext cx="7812584" cy="531757"/>
            </a:xfrm>
            <a:prstGeom prst="rect">
              <a:avLst/>
            </a:prstGeom>
            <a:solidFill>
              <a:srgbClr val="EC6E62">
                <a:alpha val="50000"/>
              </a:srgb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AF2415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1019355" y="2830115"/>
              <a:ext cx="7812584" cy="531757"/>
            </a:xfrm>
            <a:prstGeom prst="rect">
              <a:avLst/>
            </a:prstGeom>
            <a:solidFill>
              <a:srgbClr val="EA964D">
                <a:alpha val="50000"/>
              </a:srgb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965112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19355" y="3519482"/>
              <a:ext cx="7812584" cy="531757"/>
            </a:xfrm>
            <a:prstGeom prst="rect">
              <a:avLst/>
            </a:prstGeom>
            <a:solidFill>
              <a:srgbClr val="F4CF3B">
                <a:alpha val="50000"/>
              </a:srgb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967B08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1019355" y="4208850"/>
              <a:ext cx="7812584" cy="531757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50000"/>
              </a:scheme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AF2415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0" name="Rectangle 39"/>
            <p:cNvSpPr/>
            <p:nvPr/>
          </p:nvSpPr>
          <p:spPr>
            <a:xfrm>
              <a:off x="1019355" y="4898217"/>
              <a:ext cx="7812584" cy="531757"/>
            </a:xfrm>
            <a:prstGeom prst="rect">
              <a:avLst/>
            </a:prstGeom>
            <a:solidFill>
              <a:srgbClr val="5DC3AE">
                <a:alpha val="50000"/>
              </a:srgb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296D5E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3" name="Rectangle 42"/>
            <p:cNvSpPr/>
            <p:nvPr/>
          </p:nvSpPr>
          <p:spPr>
            <a:xfrm>
              <a:off x="1019355" y="5587585"/>
              <a:ext cx="7812584" cy="531757"/>
            </a:xfrm>
            <a:prstGeom prst="rect">
              <a:avLst/>
            </a:prstGeom>
            <a:solidFill>
              <a:srgbClr val="5FABDC">
                <a:alpha val="50000"/>
              </a:srgbClr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cap="small" dirty="0">
                <a:solidFill>
                  <a:srgbClr val="216A97"/>
                </a:solidFill>
                <a:effectLst>
                  <a:outerShdw blurRad="25400" dist="38100" dir="2700000" algn="tl">
                    <a:srgbClr val="000000">
                      <a:alpha val="70000"/>
                    </a:srgbClr>
                  </a:outerShdw>
                </a:effectLst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1093979" y="2102070"/>
              <a:ext cx="771862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Gather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&amp;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 analyze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knowledge about consumers, their problems, and their unmet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needs.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1120577" y="2892334"/>
              <a:ext cx="771862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Identify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partners to perform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functions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needed in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demand chain.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1113316" y="3493348"/>
              <a:ext cx="771862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Move functions to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the channel member that can perform them most effectively and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efficiently.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1100323" y="4207440"/>
              <a:ext cx="771862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Share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with other supply chain members knowledge about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customers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,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technology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, and logistics challenges and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opportunities.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1120577" y="4993198"/>
              <a:ext cx="771862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Developing products and services that solve customers’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problems.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53" name="Rectangle 52"/>
            <p:cNvSpPr/>
            <p:nvPr/>
          </p:nvSpPr>
          <p:spPr>
            <a:xfrm>
              <a:off x="1113314" y="5563717"/>
              <a:ext cx="771862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Develop &amp; execute best methods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to deliver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products &amp; </a:t>
              </a:r>
              <a:r>
                <a:rPr lang="en-US" b="1" dirty="0">
                  <a:solidFill>
                    <a:srgbClr val="000000"/>
                  </a:solidFill>
                  <a:latin typeface="Constantia" pitchFamily="18" charset="0"/>
                </a:rPr>
                <a:t>services to consumers in the desired </a:t>
              </a:r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format.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409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Demand Management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0067AF">
                    <a:lumMod val="40000"/>
                    <a:lumOff val="60000"/>
                  </a:srgbClr>
                </a:solidFill>
              </a:rPr>
              <a:t>Importance of Demand Management </a:t>
            </a:r>
            <a:r>
              <a:rPr lang="en-US" sz="2400" i="1" dirty="0">
                <a:solidFill>
                  <a:srgbClr val="0067AF">
                    <a:lumMod val="40000"/>
                    <a:lumOff val="60000"/>
                  </a:srgbClr>
                </a:solidFill>
              </a:rPr>
              <a:t>(continued)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304800" y="1316849"/>
            <a:ext cx="8534400" cy="4892144"/>
            <a:chOff x="304800" y="1316849"/>
            <a:chExt cx="8534400" cy="4892144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100" y="1801531"/>
              <a:ext cx="8305799" cy="440746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Content Placeholder 7"/>
            <p:cNvSpPr txBox="1">
              <a:spLocks/>
            </p:cNvSpPr>
            <p:nvPr/>
          </p:nvSpPr>
          <p:spPr>
            <a:xfrm>
              <a:off x="304800" y="1316849"/>
              <a:ext cx="8534400" cy="484682"/>
            </a:xfrm>
            <a:prstGeom prst="rect">
              <a:avLst/>
            </a:prstGeom>
            <a:solidFill>
              <a:schemeClr val="accent5">
                <a:lumMod val="90000"/>
              </a:schemeClr>
            </a:solidFill>
          </p:spPr>
          <p:txBody>
            <a:bodyPr anchor="ctr">
              <a:noAutofit/>
            </a:bodyPr>
            <a:lstStyle>
              <a:lvl1pPr marL="342900" indent="-342900" algn="l" rtl="0" eaLnBrk="0" fontAlgn="base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chemeClr val="accent2">
                    <a:lumMod val="75000"/>
                  </a:schemeClr>
                </a:buClr>
                <a:buSzPct val="80000"/>
                <a:buFont typeface="Wingdings 2" pitchFamily="18" charset="2"/>
                <a:buChar char="Ù"/>
                <a:defRPr sz="2800" kern="1200">
                  <a:solidFill>
                    <a:srgbClr val="000000"/>
                  </a:solidFill>
                  <a:latin typeface="Constantia" pitchFamily="18" charset="0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rgbClr val="990033"/>
                </a:buClr>
                <a:buFont typeface="Wingdings 2" pitchFamily="18" charset="2"/>
                <a:buChar char="÷"/>
                <a:defRPr sz="2000" kern="1200">
                  <a:solidFill>
                    <a:srgbClr val="000000"/>
                  </a:solidFill>
                  <a:latin typeface="Constantia" pitchFamily="18" charset="0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chemeClr val="accent6"/>
                </a:buClr>
                <a:buFont typeface="Webdings" pitchFamily="18" charset="2"/>
                <a:buChar char="4"/>
                <a:defRPr kern="1200">
                  <a:solidFill>
                    <a:srgbClr val="000000"/>
                  </a:solidFill>
                  <a:latin typeface="Constantia" pitchFamily="18" charset="0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rgbClr val="B4CCE2"/>
                </a:buClr>
                <a:buChar char="–"/>
                <a:defRPr sz="1600" kern="1200">
                  <a:solidFill>
                    <a:srgbClr val="000000"/>
                  </a:solidFill>
                  <a:latin typeface="Constantia" pitchFamily="18" charset="0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Clr>
                  <a:srgbClr val="C00000"/>
                </a:buClr>
                <a:buChar char="»"/>
                <a:defRPr sz="1600" kern="1200">
                  <a:solidFill>
                    <a:srgbClr val="000000"/>
                  </a:solidFill>
                  <a:latin typeface="Constantia" pitchFamily="18" charset="0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spcAft>
                  <a:spcPts val="0"/>
                </a:spcAft>
                <a:buFont typeface="Wingdings 2" pitchFamily="18" charset="2"/>
                <a:buNone/>
              </a:pPr>
              <a:r>
                <a:rPr lang="en-US" sz="2300" b="1" dirty="0" smtClean="0"/>
                <a:t>Effective demand management supports business strategy.</a:t>
              </a:r>
              <a:endParaRPr lang="en-US" sz="2300" b="1" dirty="0"/>
            </a:p>
          </p:txBody>
        </p:sp>
      </p:grpSp>
      <p:sp>
        <p:nvSpPr>
          <p:cNvPr id="10" name="Rectangle 9"/>
          <p:cNvSpPr/>
          <p:nvPr/>
        </p:nvSpPr>
        <p:spPr>
          <a:xfrm>
            <a:off x="5715000" y="6208993"/>
            <a:ext cx="31242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100" dirty="0" smtClean="0">
                <a:solidFill>
                  <a:srgbClr val="000000"/>
                </a:solidFill>
                <a:latin typeface="Rockwell" pitchFamily="18" charset="0"/>
              </a:rPr>
              <a:t>Source: Table 7.1 </a:t>
            </a:r>
            <a:endParaRPr lang="en-US" sz="1100" dirty="0">
              <a:solidFill>
                <a:srgbClr val="000000"/>
              </a:solidFill>
              <a:latin typeface="Rockwell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86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US" dirty="0" smtClean="0"/>
              <a:t>Balancing Supply </a:t>
            </a:r>
            <a:r>
              <a:rPr lang="en-US" dirty="0"/>
              <a:t>and </a:t>
            </a:r>
            <a:r>
              <a:rPr lang="en-US" dirty="0" smtClean="0"/>
              <a:t>Demand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57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Balancing </a:t>
            </a:r>
            <a:r>
              <a:rPr lang="en-US" sz="3600" dirty="0" smtClean="0"/>
              <a:t>Supply </a:t>
            </a:r>
            <a:r>
              <a:rPr lang="en-US" sz="3600" dirty="0"/>
              <a:t>and Demand 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Problem of Supply-Demand Misalignment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00" y="1264183"/>
            <a:ext cx="8902700" cy="4984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5727700" y="6170893"/>
            <a:ext cx="3124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 smtClean="0">
                <a:solidFill>
                  <a:srgbClr val="000000"/>
                </a:solidFill>
                <a:latin typeface="Rockwell" pitchFamily="18" charset="0"/>
              </a:rPr>
              <a:t>Source: Figure 7.1 </a:t>
            </a:r>
            <a:endParaRPr lang="en-US" sz="1200" dirty="0">
              <a:solidFill>
                <a:srgbClr val="000000"/>
              </a:solidFill>
              <a:latin typeface="Rockwell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9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FFFFFF"/>
                </a:solidFill>
              </a:rPr>
              <a:t>Balancing Supply and Demand 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200" dirty="0" smtClean="0">
                <a:solidFill>
                  <a:srgbClr val="0067AF">
                    <a:lumMod val="40000"/>
                    <a:lumOff val="60000"/>
                  </a:srgbClr>
                </a:solidFill>
              </a:rPr>
              <a:t>Supply-Demand Balancing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Content Placeholder 7"/>
          <p:cNvSpPr>
            <a:spLocks noGrp="1"/>
          </p:cNvSpPr>
          <p:nvPr>
            <p:ph idx="1"/>
          </p:nvPr>
        </p:nvSpPr>
        <p:spPr>
          <a:xfrm>
            <a:off x="152400" y="1295400"/>
            <a:ext cx="88392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en-US" sz="2100" b="1" dirty="0"/>
              <a:t>Some </a:t>
            </a:r>
            <a:r>
              <a:rPr lang="en-US" sz="2100" b="1" dirty="0" smtClean="0"/>
              <a:t>combinations </a:t>
            </a:r>
            <a:r>
              <a:rPr lang="en-US" sz="2100" b="1" dirty="0"/>
              <a:t>of </a:t>
            </a:r>
            <a:r>
              <a:rPr lang="en-US" sz="2100" b="1" dirty="0" smtClean="0"/>
              <a:t>supply-demand balancing methods are used, depending on the </a:t>
            </a:r>
            <a:r>
              <a:rPr lang="en-US" sz="2100" b="1" dirty="0"/>
              <a:t>nature of the </a:t>
            </a:r>
            <a:r>
              <a:rPr lang="en-US" sz="2100" b="1" dirty="0" smtClean="0"/>
              <a:t>product, the </a:t>
            </a:r>
            <a:r>
              <a:rPr lang="en-US" sz="2100" b="1" dirty="0"/>
              <a:t>cost of stocking </a:t>
            </a:r>
            <a:r>
              <a:rPr lang="en-US" sz="2100" b="1" dirty="0" smtClean="0"/>
              <a:t>out, and </a:t>
            </a:r>
            <a:r>
              <a:rPr lang="en-US" sz="2100" b="1" dirty="0"/>
              <a:t>the organization’s ability to properly forecast customer demand.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723900" y="2438400"/>
            <a:ext cx="7696200" cy="3733800"/>
            <a:chOff x="1639292" y="2594768"/>
            <a:chExt cx="6094015" cy="3294062"/>
          </a:xfrm>
        </p:grpSpPr>
        <p:sp>
          <p:nvSpPr>
            <p:cNvPr id="11" name="Rectangle 10"/>
            <p:cNvSpPr/>
            <p:nvPr/>
          </p:nvSpPr>
          <p:spPr>
            <a:xfrm>
              <a:off x="1639292" y="2594768"/>
              <a:ext cx="2799953" cy="3294062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Rectangle 11"/>
            <p:cNvSpPr/>
            <p:nvPr/>
          </p:nvSpPr>
          <p:spPr>
            <a:xfrm>
              <a:off x="1779289" y="2726531"/>
              <a:ext cx="2519957" cy="1410914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14000" b="-14000"/>
              </a:stretch>
            </a:blipFill>
            <a:ln>
              <a:noFill/>
            </a:ln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dk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1779289" y="4547969"/>
              <a:ext cx="2519957" cy="1209099"/>
            </a:xfrm>
            <a:custGeom>
              <a:avLst/>
              <a:gdLst>
                <a:gd name="connsiteX0" fmla="*/ 0 w 2519957"/>
                <a:gd name="connsiteY0" fmla="*/ 0 h 559964"/>
                <a:gd name="connsiteX1" fmla="*/ 2519957 w 2519957"/>
                <a:gd name="connsiteY1" fmla="*/ 0 h 559964"/>
                <a:gd name="connsiteX2" fmla="*/ 2519957 w 2519957"/>
                <a:gd name="connsiteY2" fmla="*/ 559964 h 559964"/>
                <a:gd name="connsiteX3" fmla="*/ 0 w 2519957"/>
                <a:gd name="connsiteY3" fmla="*/ 559964 h 559964"/>
                <a:gd name="connsiteX4" fmla="*/ 0 w 2519957"/>
                <a:gd name="connsiteY4" fmla="*/ 0 h 5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559964">
                  <a:moveTo>
                    <a:pt x="0" y="0"/>
                  </a:moveTo>
                  <a:lnTo>
                    <a:pt x="2519957" y="0"/>
                  </a:lnTo>
                  <a:lnTo>
                    <a:pt x="2519957" y="559964"/>
                  </a:lnTo>
                  <a:lnTo>
                    <a:pt x="0" y="5599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91440" rIns="34290" bIns="34290" numCol="1" spcCol="1270" anchor="t" anchorCtr="0">
              <a:noAutofit/>
            </a:bodyPr>
            <a:lstStyle/>
            <a:p>
              <a:pPr lvl="0" algn="l" defTabSz="400050">
                <a:spcBef>
                  <a:spcPct val="0"/>
                </a:spcBef>
              </a:pPr>
              <a:r>
                <a:rPr lang="en-US" b="1" kern="1200" dirty="0" smtClean="0">
                  <a:latin typeface="Constantia" panose="02030602050306030303" pitchFamily="18" charset="0"/>
                </a:rPr>
                <a:t>Change the manner in which the customer orders:</a:t>
              </a:r>
              <a:endParaRPr lang="en-US" b="1" kern="1200" dirty="0">
                <a:latin typeface="Constantia" panose="02030602050306030303" pitchFamily="18" charset="0"/>
              </a:endParaRPr>
            </a:p>
            <a:p>
              <a:pPr marL="57150" lvl="1" indent="-57150" algn="l" defTabSz="311150">
                <a:spcBef>
                  <a:spcPct val="0"/>
                </a:spcBef>
                <a:buChar char="••"/>
              </a:pPr>
              <a:r>
                <a:rPr lang="en-US" b="1" kern="1200" dirty="0" smtClean="0">
                  <a:latin typeface="Constantia" panose="02030602050306030303" pitchFamily="18" charset="0"/>
                </a:rPr>
                <a:t> Price</a:t>
              </a:r>
              <a:endParaRPr lang="en-US" b="1" kern="1200" dirty="0">
                <a:latin typeface="Constantia" panose="02030602050306030303" pitchFamily="18" charset="0"/>
              </a:endParaRPr>
            </a:p>
            <a:p>
              <a:pPr marL="57150" lvl="1" indent="-57150" algn="l" defTabSz="311150">
                <a:spcBef>
                  <a:spcPct val="0"/>
                </a:spcBef>
                <a:buChar char="••"/>
              </a:pPr>
              <a:r>
                <a:rPr lang="en-US" b="1" kern="1200" dirty="0" smtClean="0">
                  <a:latin typeface="Constantia" panose="02030602050306030303" pitchFamily="18" charset="0"/>
                </a:rPr>
                <a:t> Lead time</a:t>
              </a:r>
              <a:endParaRPr lang="en-US" b="1" kern="1200" dirty="0">
                <a:latin typeface="Constantia" panose="02030602050306030303" pitchFamily="18" charset="0"/>
              </a:endParaRPr>
            </a:p>
          </p:txBody>
        </p:sp>
        <p:sp>
          <p:nvSpPr>
            <p:cNvPr id="14" name="Freeform 13"/>
            <p:cNvSpPr/>
            <p:nvPr/>
          </p:nvSpPr>
          <p:spPr>
            <a:xfrm>
              <a:off x="1769885" y="4218537"/>
              <a:ext cx="2519957" cy="329432"/>
            </a:xfrm>
            <a:custGeom>
              <a:avLst/>
              <a:gdLst>
                <a:gd name="connsiteX0" fmla="*/ 0 w 2519957"/>
                <a:gd name="connsiteY0" fmla="*/ 0 h 329432"/>
                <a:gd name="connsiteX1" fmla="*/ 2519957 w 2519957"/>
                <a:gd name="connsiteY1" fmla="*/ 0 h 329432"/>
                <a:gd name="connsiteX2" fmla="*/ 2519957 w 2519957"/>
                <a:gd name="connsiteY2" fmla="*/ 329432 h 329432"/>
                <a:gd name="connsiteX3" fmla="*/ 0 w 2519957"/>
                <a:gd name="connsiteY3" fmla="*/ 329432 h 329432"/>
                <a:gd name="connsiteX4" fmla="*/ 0 w 2519957"/>
                <a:gd name="connsiteY4" fmla="*/ 0 h 329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329432">
                  <a:moveTo>
                    <a:pt x="0" y="0"/>
                  </a:moveTo>
                  <a:lnTo>
                    <a:pt x="2519957" y="0"/>
                  </a:lnTo>
                  <a:lnTo>
                    <a:pt x="2519957" y="329432"/>
                  </a:lnTo>
                  <a:lnTo>
                    <a:pt x="0" y="32943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External Balancing Methods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933354" y="2594768"/>
              <a:ext cx="2799953" cy="3294062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Rectangle 15"/>
            <p:cNvSpPr/>
            <p:nvPr/>
          </p:nvSpPr>
          <p:spPr>
            <a:xfrm>
              <a:off x="5073352" y="2726531"/>
              <a:ext cx="2519957" cy="1410914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-31000" r="-31000"/>
              </a:stretch>
            </a:blipFill>
            <a:ln>
              <a:noFill/>
            </a:ln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dk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 16"/>
            <p:cNvSpPr/>
            <p:nvPr/>
          </p:nvSpPr>
          <p:spPr>
            <a:xfrm>
              <a:off x="5073352" y="4547969"/>
              <a:ext cx="2519957" cy="1209099"/>
            </a:xfrm>
            <a:custGeom>
              <a:avLst/>
              <a:gdLst>
                <a:gd name="connsiteX0" fmla="*/ 0 w 2519957"/>
                <a:gd name="connsiteY0" fmla="*/ 0 h 559964"/>
                <a:gd name="connsiteX1" fmla="*/ 2519957 w 2519957"/>
                <a:gd name="connsiteY1" fmla="*/ 0 h 559964"/>
                <a:gd name="connsiteX2" fmla="*/ 2519957 w 2519957"/>
                <a:gd name="connsiteY2" fmla="*/ 559964 h 559964"/>
                <a:gd name="connsiteX3" fmla="*/ 0 w 2519957"/>
                <a:gd name="connsiteY3" fmla="*/ 559964 h 559964"/>
                <a:gd name="connsiteX4" fmla="*/ 0 w 2519957"/>
                <a:gd name="connsiteY4" fmla="*/ 0 h 5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559964">
                  <a:moveTo>
                    <a:pt x="0" y="0"/>
                  </a:moveTo>
                  <a:lnTo>
                    <a:pt x="2519957" y="0"/>
                  </a:lnTo>
                  <a:lnTo>
                    <a:pt x="2519957" y="559964"/>
                  </a:lnTo>
                  <a:lnTo>
                    <a:pt x="0" y="5599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91440" rIns="34290" bIns="34290" numCol="1" spcCol="1270" anchor="t" anchorCtr="0">
              <a:noAutofit/>
            </a:bodyPr>
            <a:lstStyle/>
            <a:p>
              <a:pPr lvl="0" algn="l" defTabSz="400050">
                <a:spcBef>
                  <a:spcPct val="0"/>
                </a:spcBef>
              </a:pPr>
              <a:r>
                <a:rPr lang="en-US" b="1" kern="1200" dirty="0" smtClean="0">
                  <a:latin typeface="Constantia" panose="02030602050306030303" pitchFamily="18" charset="0"/>
                </a:rPr>
                <a:t>Manage gap using internal processes:</a:t>
              </a:r>
              <a:endParaRPr lang="en-US" b="1" kern="1200" dirty="0">
                <a:latin typeface="Constantia" panose="02030602050306030303" pitchFamily="18" charset="0"/>
              </a:endParaRPr>
            </a:p>
            <a:p>
              <a:pPr marL="57150" lvl="1" indent="-57150" algn="l" defTabSz="311150">
                <a:spcBef>
                  <a:spcPct val="0"/>
                </a:spcBef>
                <a:buChar char="••"/>
              </a:pPr>
              <a:r>
                <a:rPr lang="en-US" b="1" kern="1200" dirty="0" smtClean="0">
                  <a:latin typeface="Constantia" panose="02030602050306030303" pitchFamily="18" charset="0"/>
                </a:rPr>
                <a:t> Inventory</a:t>
              </a:r>
              <a:endParaRPr lang="en-US" b="1" kern="1200" dirty="0">
                <a:latin typeface="Constantia" panose="02030602050306030303" pitchFamily="18" charset="0"/>
              </a:endParaRPr>
            </a:p>
            <a:p>
              <a:pPr marL="57150" lvl="1" indent="-57150" algn="l" defTabSz="311150">
                <a:spcBef>
                  <a:spcPct val="0"/>
                </a:spcBef>
                <a:buChar char="••"/>
              </a:pPr>
              <a:r>
                <a:rPr lang="en-US" b="1" kern="1200" dirty="0" smtClean="0">
                  <a:latin typeface="Constantia" panose="02030602050306030303" pitchFamily="18" charset="0"/>
                </a:rPr>
                <a:t> Production flexibility</a:t>
              </a:r>
              <a:endParaRPr lang="en-US" b="1" kern="1200" dirty="0">
                <a:latin typeface="Constantia" panose="02030602050306030303" pitchFamily="18" charset="0"/>
              </a:endParaRPr>
            </a:p>
          </p:txBody>
        </p:sp>
        <p:sp>
          <p:nvSpPr>
            <p:cNvPr id="18" name="Freeform 17"/>
            <p:cNvSpPr/>
            <p:nvPr/>
          </p:nvSpPr>
          <p:spPr>
            <a:xfrm>
              <a:off x="5063948" y="4218537"/>
              <a:ext cx="2519957" cy="329432"/>
            </a:xfrm>
            <a:custGeom>
              <a:avLst/>
              <a:gdLst>
                <a:gd name="connsiteX0" fmla="*/ 0 w 2519957"/>
                <a:gd name="connsiteY0" fmla="*/ 0 h 329432"/>
                <a:gd name="connsiteX1" fmla="*/ 2519957 w 2519957"/>
                <a:gd name="connsiteY1" fmla="*/ 0 h 329432"/>
                <a:gd name="connsiteX2" fmla="*/ 2519957 w 2519957"/>
                <a:gd name="connsiteY2" fmla="*/ 329432 h 329432"/>
                <a:gd name="connsiteX3" fmla="*/ 0 w 2519957"/>
                <a:gd name="connsiteY3" fmla="*/ 329432 h 329432"/>
                <a:gd name="connsiteX4" fmla="*/ 0 w 2519957"/>
                <a:gd name="connsiteY4" fmla="*/ 0 h 329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329432">
                  <a:moveTo>
                    <a:pt x="0" y="0"/>
                  </a:moveTo>
                  <a:lnTo>
                    <a:pt x="2519957" y="0"/>
                  </a:lnTo>
                  <a:lnTo>
                    <a:pt x="2519957" y="329432"/>
                  </a:lnTo>
                  <a:lnTo>
                    <a:pt x="0" y="32943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Internal Balancing Methods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206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9"/>
            <a:ext cx="6986588" cy="2252661"/>
          </a:xfrm>
        </p:spPr>
        <p:txBody>
          <a:bodyPr anchor="ctr"/>
          <a:lstStyle/>
          <a:p>
            <a:pPr algn="ctr"/>
            <a:r>
              <a:rPr lang="en-US" dirty="0" smtClean="0"/>
              <a:t>Demand Forecasting</a:t>
            </a:r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>
            <a:off x="1981200" y="4068030"/>
            <a:ext cx="5715000" cy="2064715"/>
            <a:chOff x="2057400" y="4027894"/>
            <a:chExt cx="5715000" cy="2064715"/>
          </a:xfrm>
        </p:grpSpPr>
        <p:grpSp>
          <p:nvGrpSpPr>
            <p:cNvPr id="4" name="Group 3"/>
            <p:cNvGrpSpPr/>
            <p:nvPr/>
          </p:nvGrpSpPr>
          <p:grpSpPr>
            <a:xfrm>
              <a:off x="2057400" y="5254409"/>
              <a:ext cx="5715000" cy="838200"/>
              <a:chOff x="685800" y="5257800"/>
              <a:chExt cx="5715000" cy="838200"/>
            </a:xfrm>
          </p:grpSpPr>
          <p:sp>
            <p:nvSpPr>
              <p:cNvPr id="8" name="Rectangle 7"/>
              <p:cNvSpPr/>
              <p:nvPr/>
            </p:nvSpPr>
            <p:spPr bwMode="auto">
              <a:xfrm>
                <a:off x="685800" y="5257800"/>
                <a:ext cx="2667000" cy="838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000" b="1" i="0" u="none" strike="noStrike" cap="none" normalizeH="0" baseline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Constantia" pitchFamily="18" charset="0"/>
                  </a:rPr>
                  <a:t>Types of Forecast Error Measures</a:t>
                </a:r>
              </a:p>
            </p:txBody>
          </p:sp>
          <p:sp>
            <p:nvSpPr>
              <p:cNvPr id="9" name="Rectangle 8"/>
              <p:cNvSpPr/>
              <p:nvPr/>
            </p:nvSpPr>
            <p:spPr bwMode="auto">
              <a:xfrm>
                <a:off x="3657600" y="5257800"/>
                <a:ext cx="2743200" cy="8382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US" sz="2000" b="1" i="0" u="none" strike="noStrike" cap="none" normalizeH="0" baseline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Constantia" pitchFamily="18" charset="0"/>
                  </a:rPr>
                  <a:t>Common Forecasting Techniques</a:t>
                </a:r>
              </a:p>
            </p:txBody>
          </p:sp>
        </p:grpSp>
        <p:pic>
          <p:nvPicPr>
            <p:cNvPr id="8194" name="Picture 2" descr="http://www.sas.com/content/dam/SAS/en_us/image/sas-com/icons/navmenu/operational-analytics-icon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7517" y="4137065"/>
              <a:ext cx="1146565" cy="11146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6" name="Picture 4" descr="http://www.jhartfound.org/ar2014/images/icon-tools.gi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1100" y="4027894"/>
              <a:ext cx="1703582" cy="12593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3618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/>
          <a:lstStyle/>
          <a:p>
            <a:r>
              <a:rPr lang="en-US" dirty="0" smtClean="0"/>
              <a:t>Demand Forecasting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67896"/>
            <a:ext cx="8839200" cy="1049830"/>
          </a:xfrm>
        </p:spPr>
        <p:txBody>
          <a:bodyPr/>
          <a:lstStyle/>
          <a:p>
            <a:pPr marL="0" indent="0" algn="ctr">
              <a:buNone/>
            </a:pPr>
            <a:r>
              <a:rPr lang="en-US" sz="2200" b="1" dirty="0" smtClean="0"/>
              <a:t>Demand forecasting is a </a:t>
            </a:r>
            <a:r>
              <a:rPr lang="en-US" sz="2200" b="1" dirty="0"/>
              <a:t>major component of demand </a:t>
            </a:r>
            <a:r>
              <a:rPr lang="en-US" sz="2200" b="1" dirty="0" smtClean="0"/>
              <a:t>management.  Forecasts serve as </a:t>
            </a:r>
            <a:r>
              <a:rPr lang="en-US" sz="2200" b="1" dirty="0"/>
              <a:t>a plan for both marketing and operations to set goals and develop execution strategies. </a:t>
            </a:r>
            <a:endParaRPr lang="en-US" sz="2200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533400" y="2270905"/>
            <a:ext cx="8153400" cy="3977495"/>
            <a:chOff x="1075808" y="2270905"/>
            <a:chExt cx="7268092" cy="3977495"/>
          </a:xfrm>
        </p:grpSpPr>
        <p:sp>
          <p:nvSpPr>
            <p:cNvPr id="8" name="Rectangle 7"/>
            <p:cNvSpPr/>
            <p:nvPr/>
          </p:nvSpPr>
          <p:spPr>
            <a:xfrm>
              <a:off x="1104900" y="2819400"/>
              <a:ext cx="3639521" cy="3429000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1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1271200" y="4494276"/>
              <a:ext cx="3367816" cy="1616965"/>
            </a:xfrm>
            <a:custGeom>
              <a:avLst/>
              <a:gdLst>
                <a:gd name="connsiteX0" fmla="*/ 0 w 2519957"/>
                <a:gd name="connsiteY0" fmla="*/ 0 h 559964"/>
                <a:gd name="connsiteX1" fmla="*/ 2519957 w 2519957"/>
                <a:gd name="connsiteY1" fmla="*/ 0 h 559964"/>
                <a:gd name="connsiteX2" fmla="*/ 2519957 w 2519957"/>
                <a:gd name="connsiteY2" fmla="*/ 559964 h 559964"/>
                <a:gd name="connsiteX3" fmla="*/ 0 w 2519957"/>
                <a:gd name="connsiteY3" fmla="*/ 559964 h 559964"/>
                <a:gd name="connsiteX4" fmla="*/ 0 w 2519957"/>
                <a:gd name="connsiteY4" fmla="*/ 0 h 5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559964">
                  <a:moveTo>
                    <a:pt x="0" y="0"/>
                  </a:moveTo>
                  <a:lnTo>
                    <a:pt x="2519957" y="0"/>
                  </a:lnTo>
                  <a:lnTo>
                    <a:pt x="2519957" y="559964"/>
                  </a:lnTo>
                  <a:lnTo>
                    <a:pt x="0" y="5599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91440" rIns="34290" bIns="34290" numCol="1" spcCol="1270" anchor="ctr" anchorCtr="0">
              <a:noAutofit/>
            </a:bodyPr>
            <a:lstStyle/>
            <a:p>
              <a:pPr lvl="0" algn="ctr" defTabSz="400050">
                <a:spcBef>
                  <a:spcPct val="0"/>
                </a:spcBef>
              </a:pPr>
              <a:r>
                <a:rPr lang="en-US" sz="2400" b="1" dirty="0" smtClean="0">
                  <a:latin typeface="Constantia" panose="02030602050306030303" pitchFamily="18" charset="0"/>
                </a:rPr>
                <a:t>The </a:t>
              </a:r>
              <a:r>
                <a:rPr lang="en-US" sz="2400" b="1" dirty="0">
                  <a:latin typeface="Constantia" panose="02030602050306030303" pitchFamily="18" charset="0"/>
                </a:rPr>
                <a:t>demand for the primary </a:t>
              </a:r>
              <a:r>
                <a:rPr lang="en-US" sz="2400" b="1" dirty="0" smtClean="0">
                  <a:latin typeface="Constantia" panose="02030602050306030303" pitchFamily="18" charset="0"/>
                </a:rPr>
                <a:t>item, known as base demand</a:t>
              </a:r>
              <a:endParaRPr lang="en-US" sz="2400" b="1" kern="1200" dirty="0">
                <a:latin typeface="Constantia" panose="02030602050306030303" pitchFamily="18" charset="0"/>
              </a:endParaRPr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98478" y="3602854"/>
              <a:ext cx="2173635" cy="342927"/>
            </a:xfrm>
            <a:custGeom>
              <a:avLst/>
              <a:gdLst>
                <a:gd name="connsiteX0" fmla="*/ 0 w 2519957"/>
                <a:gd name="connsiteY0" fmla="*/ 0 h 329432"/>
                <a:gd name="connsiteX1" fmla="*/ 2519957 w 2519957"/>
                <a:gd name="connsiteY1" fmla="*/ 0 h 329432"/>
                <a:gd name="connsiteX2" fmla="*/ 2519957 w 2519957"/>
                <a:gd name="connsiteY2" fmla="*/ 329432 h 329432"/>
                <a:gd name="connsiteX3" fmla="*/ 0 w 2519957"/>
                <a:gd name="connsiteY3" fmla="*/ 329432 h 329432"/>
                <a:gd name="connsiteX4" fmla="*/ 0 w 2519957"/>
                <a:gd name="connsiteY4" fmla="*/ 0 h 329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329432">
                  <a:moveTo>
                    <a:pt x="0" y="0"/>
                  </a:moveTo>
                  <a:lnTo>
                    <a:pt x="2519957" y="0"/>
                  </a:lnTo>
                  <a:lnTo>
                    <a:pt x="2519957" y="329432"/>
                  </a:lnTo>
                  <a:lnTo>
                    <a:pt x="0" y="329432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lvl="0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8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Independent Demand</a:t>
              </a:r>
              <a:endParaRPr lang="en-US" sz="28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910722" y="2819400"/>
              <a:ext cx="3433178" cy="3429000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1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5015521" y="4494276"/>
              <a:ext cx="3162078" cy="1616965"/>
            </a:xfrm>
            <a:custGeom>
              <a:avLst/>
              <a:gdLst>
                <a:gd name="connsiteX0" fmla="*/ 0 w 2519957"/>
                <a:gd name="connsiteY0" fmla="*/ 0 h 559964"/>
                <a:gd name="connsiteX1" fmla="*/ 2519957 w 2519957"/>
                <a:gd name="connsiteY1" fmla="*/ 0 h 559964"/>
                <a:gd name="connsiteX2" fmla="*/ 2519957 w 2519957"/>
                <a:gd name="connsiteY2" fmla="*/ 559964 h 559964"/>
                <a:gd name="connsiteX3" fmla="*/ 0 w 2519957"/>
                <a:gd name="connsiteY3" fmla="*/ 559964 h 559964"/>
                <a:gd name="connsiteX4" fmla="*/ 0 w 2519957"/>
                <a:gd name="connsiteY4" fmla="*/ 0 h 5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559964">
                  <a:moveTo>
                    <a:pt x="0" y="0"/>
                  </a:moveTo>
                  <a:lnTo>
                    <a:pt x="2519957" y="0"/>
                  </a:lnTo>
                  <a:lnTo>
                    <a:pt x="2519957" y="559964"/>
                  </a:lnTo>
                  <a:lnTo>
                    <a:pt x="0" y="5599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91440" rIns="34290" bIns="34290" numCol="1" spcCol="1270" anchor="ctr" anchorCtr="0">
              <a:noAutofit/>
            </a:bodyPr>
            <a:lstStyle/>
            <a:p>
              <a:pPr lvl="0" algn="ctr" defTabSz="400050">
                <a:spcBef>
                  <a:spcPct val="0"/>
                </a:spcBef>
              </a:pPr>
              <a:r>
                <a:rPr lang="en-US" sz="2400" b="1" dirty="0" smtClean="0">
                  <a:latin typeface="Constantia" panose="02030602050306030303" pitchFamily="18" charset="0"/>
                </a:rPr>
                <a:t>The demand directly </a:t>
              </a:r>
              <a:r>
                <a:rPr lang="en-US" sz="2400" b="1" dirty="0">
                  <a:latin typeface="Constantia" panose="02030602050306030303" pitchFamily="18" charset="0"/>
                </a:rPr>
                <a:t>influenced </a:t>
              </a:r>
              <a:r>
                <a:rPr lang="en-US" sz="2400" b="1" dirty="0" smtClean="0">
                  <a:latin typeface="Constantia" panose="02030602050306030303" pitchFamily="18" charset="0"/>
                </a:rPr>
                <a:t>by </a:t>
              </a:r>
              <a:r>
                <a:rPr lang="en-US" sz="2400" b="1" dirty="0">
                  <a:latin typeface="Constantia" panose="02030602050306030303" pitchFamily="18" charset="0"/>
                </a:rPr>
                <a:t>demand for </a:t>
              </a:r>
              <a:r>
                <a:rPr lang="en-US" sz="2400" b="1" dirty="0" smtClean="0">
                  <a:latin typeface="Constantia" panose="02030602050306030303" pitchFamily="18" charset="0"/>
                </a:rPr>
                <a:t>independent item </a:t>
              </a:r>
              <a:endParaRPr lang="en-US" sz="2400" b="1" dirty="0">
                <a:latin typeface="Constantia" panose="02030602050306030303" pitchFamily="18" charset="0"/>
              </a:endParaRPr>
            </a:p>
          </p:txBody>
        </p:sp>
        <p:sp>
          <p:nvSpPr>
            <p:cNvPr id="15" name="Freeform 14"/>
            <p:cNvSpPr/>
            <p:nvPr/>
          </p:nvSpPr>
          <p:spPr>
            <a:xfrm>
              <a:off x="6102339" y="3353580"/>
              <a:ext cx="2241561" cy="929496"/>
            </a:xfrm>
            <a:custGeom>
              <a:avLst/>
              <a:gdLst>
                <a:gd name="connsiteX0" fmla="*/ 0 w 2519957"/>
                <a:gd name="connsiteY0" fmla="*/ 0 h 329432"/>
                <a:gd name="connsiteX1" fmla="*/ 2519957 w 2519957"/>
                <a:gd name="connsiteY1" fmla="*/ 0 h 329432"/>
                <a:gd name="connsiteX2" fmla="*/ 2519957 w 2519957"/>
                <a:gd name="connsiteY2" fmla="*/ 329432 h 329432"/>
                <a:gd name="connsiteX3" fmla="*/ 0 w 2519957"/>
                <a:gd name="connsiteY3" fmla="*/ 329432 h 329432"/>
                <a:gd name="connsiteX4" fmla="*/ 0 w 2519957"/>
                <a:gd name="connsiteY4" fmla="*/ 0 h 329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329432">
                  <a:moveTo>
                    <a:pt x="0" y="0"/>
                  </a:moveTo>
                  <a:lnTo>
                    <a:pt x="2519957" y="0"/>
                  </a:lnTo>
                  <a:lnTo>
                    <a:pt x="2519957" y="329432"/>
                  </a:lnTo>
                  <a:lnTo>
                    <a:pt x="0" y="329432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2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lvl="0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8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Dependent Demand</a:t>
              </a:r>
              <a:endParaRPr lang="en-US" sz="28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6" name="Freeform 15"/>
            <p:cNvSpPr/>
            <p:nvPr/>
          </p:nvSpPr>
          <p:spPr>
            <a:xfrm>
              <a:off x="1075808" y="2270905"/>
              <a:ext cx="7268091" cy="929495"/>
            </a:xfrm>
            <a:custGeom>
              <a:avLst/>
              <a:gdLst>
                <a:gd name="connsiteX0" fmla="*/ 0 w 2519957"/>
                <a:gd name="connsiteY0" fmla="*/ 0 h 559964"/>
                <a:gd name="connsiteX1" fmla="*/ 2519957 w 2519957"/>
                <a:gd name="connsiteY1" fmla="*/ 0 h 559964"/>
                <a:gd name="connsiteX2" fmla="*/ 2519957 w 2519957"/>
                <a:gd name="connsiteY2" fmla="*/ 559964 h 559964"/>
                <a:gd name="connsiteX3" fmla="*/ 0 w 2519957"/>
                <a:gd name="connsiteY3" fmla="*/ 559964 h 559964"/>
                <a:gd name="connsiteX4" fmla="*/ 0 w 2519957"/>
                <a:gd name="connsiteY4" fmla="*/ 0 h 559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9957" h="559964">
                  <a:moveTo>
                    <a:pt x="0" y="0"/>
                  </a:moveTo>
                  <a:lnTo>
                    <a:pt x="2519957" y="0"/>
                  </a:lnTo>
                  <a:lnTo>
                    <a:pt x="2519957" y="559964"/>
                  </a:lnTo>
                  <a:lnTo>
                    <a:pt x="0" y="5599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440" tIns="91440" rIns="91440" bIns="0" numCol="1" spcCol="1270" anchor="t" anchorCtr="0">
              <a:noAutofit/>
            </a:bodyPr>
            <a:lstStyle/>
            <a:p>
              <a:pPr lvl="0" algn="ctr" defTabSz="400050">
                <a:spcBef>
                  <a:spcPct val="0"/>
                </a:spcBef>
                <a:spcAft>
                  <a:spcPts val="300"/>
                </a:spcAft>
              </a:pPr>
              <a:r>
                <a:rPr lang="en-US" sz="2500" b="1" kern="1200" dirty="0" smtClean="0">
                  <a:latin typeface="Constantia" panose="02030602050306030303" pitchFamily="18" charset="0"/>
                </a:rPr>
                <a:t>Two Types of Demand</a:t>
              </a:r>
            </a:p>
            <a:p>
              <a:pPr lvl="0" algn="ctr" defTabSz="400050">
                <a:spcBef>
                  <a:spcPct val="0"/>
                </a:spcBef>
              </a:pPr>
              <a:r>
                <a:rPr lang="en-US" sz="2400" dirty="0">
                  <a:latin typeface="Constantia" panose="02030602050306030303" pitchFamily="18" charset="0"/>
                </a:rPr>
                <a:t>Most forecasting techniques focus on </a:t>
              </a:r>
              <a:r>
                <a:rPr lang="en-US" sz="2400" dirty="0" smtClean="0">
                  <a:latin typeface="Constantia" panose="02030602050306030303" pitchFamily="18" charset="0"/>
                </a:rPr>
                <a:t>independent demand</a:t>
              </a:r>
              <a:r>
                <a:rPr lang="en-US" sz="2400" dirty="0">
                  <a:latin typeface="Constantia" panose="02030602050306030303" pitchFamily="18" charset="0"/>
                </a:rPr>
                <a:t>.</a:t>
              </a:r>
            </a:p>
            <a:p>
              <a:pPr lvl="0" algn="ctr" defTabSz="400050">
                <a:spcBef>
                  <a:spcPct val="0"/>
                </a:spcBef>
              </a:pPr>
              <a:endParaRPr lang="en-US" sz="2800" b="1" kern="1200" dirty="0">
                <a:latin typeface="Constantia" panose="02030602050306030303" pitchFamily="18" charset="0"/>
              </a:endParaRPr>
            </a:p>
          </p:txBody>
        </p:sp>
      </p:grpSp>
      <p:pic>
        <p:nvPicPr>
          <p:cNvPr id="10242" name="Picture 2" descr="http://cdn.mysitemyway.com/etc-mysitemyway/icons/legacy-previews/icons-256/matte-red-and-white-square-icons-alphanumeric/122397-matte-red-and-white-square-icon-alphanumeric-number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62" y="3102227"/>
            <a:ext cx="1559911" cy="155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cdn.mysitemyway.com/etc-mysitemyway/icons/legacy-previews/icons/matte-blue-and-white-square-icons-alphanumeric/116575-matte-blue-and-white-square-icon-alphanumeric-number-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952" y="3073246"/>
            <a:ext cx="1641565" cy="1617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12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Demand Forecasting</a:t>
            </a:r>
            <a:br>
              <a:rPr lang="en-US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Factors Affecting Demand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75" y="1304993"/>
            <a:ext cx="8458200" cy="533400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 smtClean="0">
                <a:solidFill>
                  <a:srgbClr val="993366"/>
                </a:solidFill>
              </a:rPr>
              <a:t>All demand </a:t>
            </a:r>
            <a:r>
              <a:rPr lang="en-US" b="1" dirty="0">
                <a:solidFill>
                  <a:srgbClr val="993366"/>
                </a:solidFill>
              </a:rPr>
              <a:t>is subject to certain fluctuations. </a:t>
            </a:r>
            <a:endParaRPr lang="en-US" b="1" dirty="0" smtClean="0">
              <a:solidFill>
                <a:srgbClr val="993366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204499" y="4843717"/>
            <a:ext cx="3642376" cy="1468498"/>
          </a:xfrm>
          <a:prstGeom prst="rect">
            <a:avLst/>
          </a:prstGeom>
        </p:spPr>
        <p:txBody>
          <a:bodyPr wrap="square" lIns="0" rIns="0">
            <a:noAutofit/>
          </a:bodyPr>
          <a:lstStyle/>
          <a:p>
            <a:pPr marL="0" lvl="1"/>
            <a:r>
              <a:rPr lang="en-US" sz="2000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Seasonal patterns</a:t>
            </a:r>
            <a:r>
              <a:rPr lang="en-US" sz="2000" dirty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r>
              <a:rPr lang="en-US" sz="2000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that </a:t>
            </a:r>
            <a:r>
              <a:rPr lang="en-US" sz="2000" dirty="0">
                <a:solidFill>
                  <a:srgbClr val="000000"/>
                </a:solidFill>
                <a:latin typeface="Constantia" panose="02030602050306030303" pitchFamily="18" charset="0"/>
              </a:rPr>
              <a:t>will normally repeat themselves during a year for most organizations. </a:t>
            </a:r>
          </a:p>
          <a:p>
            <a:pPr marL="0" lvl="1"/>
            <a:r>
              <a:rPr lang="en-US" sz="2000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</a:t>
            </a:r>
            <a:endParaRPr lang="en-US" sz="2000" dirty="0">
              <a:solidFill>
                <a:srgbClr val="000000"/>
              </a:solidFill>
              <a:latin typeface="Constantia" panose="02030602050306030303" pitchFamily="18" charset="0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457200" y="1892800"/>
            <a:ext cx="8376975" cy="4162111"/>
            <a:chOff x="457200" y="1892800"/>
            <a:chExt cx="8376975" cy="4162111"/>
          </a:xfrm>
        </p:grpSpPr>
        <p:sp>
          <p:nvSpPr>
            <p:cNvPr id="8" name="Donut 7"/>
            <p:cNvSpPr/>
            <p:nvPr/>
          </p:nvSpPr>
          <p:spPr>
            <a:xfrm>
              <a:off x="4063991" y="1996888"/>
              <a:ext cx="1016016" cy="1016000"/>
            </a:xfrm>
            <a:prstGeom prst="donut">
              <a:avLst>
                <a:gd name="adj" fmla="val 11010"/>
              </a:avLst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>
            <a:xfrm>
              <a:off x="457200" y="2032448"/>
              <a:ext cx="3865740" cy="944864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4175783" y="2108678"/>
              <a:ext cx="792432" cy="792420"/>
            </a:xfrm>
            <a:custGeom>
              <a:avLst/>
              <a:gdLst>
                <a:gd name="connsiteX0" fmla="*/ 0 w 792432"/>
                <a:gd name="connsiteY0" fmla="*/ 396210 h 792420"/>
                <a:gd name="connsiteX1" fmla="*/ 396216 w 792432"/>
                <a:gd name="connsiteY1" fmla="*/ 0 h 792420"/>
                <a:gd name="connsiteX2" fmla="*/ 792432 w 792432"/>
                <a:gd name="connsiteY2" fmla="*/ 396210 h 792420"/>
                <a:gd name="connsiteX3" fmla="*/ 396216 w 792432"/>
                <a:gd name="connsiteY3" fmla="*/ 792420 h 792420"/>
                <a:gd name="connsiteX4" fmla="*/ 0 w 792432"/>
                <a:gd name="connsiteY4" fmla="*/ 396210 h 79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2432" h="792420">
                  <a:moveTo>
                    <a:pt x="0" y="396210"/>
                  </a:moveTo>
                  <a:cubicBezTo>
                    <a:pt x="0" y="177389"/>
                    <a:pt x="177392" y="0"/>
                    <a:pt x="396216" y="0"/>
                  </a:cubicBezTo>
                  <a:cubicBezTo>
                    <a:pt x="615040" y="0"/>
                    <a:pt x="792432" y="177389"/>
                    <a:pt x="792432" y="396210"/>
                  </a:cubicBezTo>
                  <a:cubicBezTo>
                    <a:pt x="792432" y="615031"/>
                    <a:pt x="615040" y="792420"/>
                    <a:pt x="396216" y="792420"/>
                  </a:cubicBezTo>
                  <a:cubicBezTo>
                    <a:pt x="177392" y="792420"/>
                    <a:pt x="0" y="615031"/>
                    <a:pt x="0" y="396210"/>
                  </a:cubicBezTo>
                  <a:close/>
                </a:path>
              </a:pathLst>
            </a:custGeom>
          </p:spPr>
          <p:style>
            <a:lnRef idx="2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6049" tIns="116047" rIns="116049" bIns="116047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800" kern="1200"/>
            </a:p>
          </p:txBody>
        </p:sp>
        <p:sp>
          <p:nvSpPr>
            <p:cNvPr id="11" name="Flowchart: Connector 10"/>
            <p:cNvSpPr/>
            <p:nvPr/>
          </p:nvSpPr>
          <p:spPr>
            <a:xfrm>
              <a:off x="4470997" y="3164392"/>
              <a:ext cx="202004" cy="202004"/>
            </a:xfrm>
            <a:prstGeom prst="flowChartConnector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Donut 11"/>
            <p:cNvSpPr/>
            <p:nvPr/>
          </p:nvSpPr>
          <p:spPr>
            <a:xfrm>
              <a:off x="4063991" y="3517899"/>
              <a:ext cx="1016016" cy="1016000"/>
            </a:xfrm>
            <a:prstGeom prst="donut">
              <a:avLst>
                <a:gd name="adj" fmla="val 11010"/>
              </a:avLst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4821058" y="3553459"/>
              <a:ext cx="3713342" cy="944864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4175783" y="3629689"/>
              <a:ext cx="792432" cy="792420"/>
            </a:xfrm>
            <a:custGeom>
              <a:avLst/>
              <a:gdLst>
                <a:gd name="connsiteX0" fmla="*/ 0 w 792432"/>
                <a:gd name="connsiteY0" fmla="*/ 396210 h 792420"/>
                <a:gd name="connsiteX1" fmla="*/ 396216 w 792432"/>
                <a:gd name="connsiteY1" fmla="*/ 0 h 792420"/>
                <a:gd name="connsiteX2" fmla="*/ 792432 w 792432"/>
                <a:gd name="connsiteY2" fmla="*/ 396210 h 792420"/>
                <a:gd name="connsiteX3" fmla="*/ 396216 w 792432"/>
                <a:gd name="connsiteY3" fmla="*/ 792420 h 792420"/>
                <a:gd name="connsiteX4" fmla="*/ 0 w 792432"/>
                <a:gd name="connsiteY4" fmla="*/ 396210 h 79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2432" h="792420">
                  <a:moveTo>
                    <a:pt x="0" y="396210"/>
                  </a:moveTo>
                  <a:cubicBezTo>
                    <a:pt x="0" y="177389"/>
                    <a:pt x="177392" y="0"/>
                    <a:pt x="396216" y="0"/>
                  </a:cubicBezTo>
                  <a:cubicBezTo>
                    <a:pt x="615040" y="0"/>
                    <a:pt x="792432" y="177389"/>
                    <a:pt x="792432" y="396210"/>
                  </a:cubicBezTo>
                  <a:cubicBezTo>
                    <a:pt x="792432" y="615031"/>
                    <a:pt x="615040" y="792420"/>
                    <a:pt x="396216" y="792420"/>
                  </a:cubicBezTo>
                  <a:cubicBezTo>
                    <a:pt x="177392" y="792420"/>
                    <a:pt x="0" y="615031"/>
                    <a:pt x="0" y="396210"/>
                  </a:cubicBezTo>
                  <a:close/>
                </a:path>
              </a:pathLst>
            </a:custGeom>
          </p:spPr>
          <p:style>
            <a:lnRef idx="2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6049" tIns="116047" rIns="116049" bIns="116047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800" kern="1200"/>
            </a:p>
          </p:txBody>
        </p:sp>
        <p:sp>
          <p:nvSpPr>
            <p:cNvPr id="15" name="Flowchart: Connector 14"/>
            <p:cNvSpPr/>
            <p:nvPr/>
          </p:nvSpPr>
          <p:spPr>
            <a:xfrm>
              <a:off x="4470997" y="4685403"/>
              <a:ext cx="202004" cy="202004"/>
            </a:xfrm>
            <a:prstGeom prst="flowChartConnector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Donut 15"/>
            <p:cNvSpPr/>
            <p:nvPr/>
          </p:nvSpPr>
          <p:spPr>
            <a:xfrm>
              <a:off x="4063991" y="5038911"/>
              <a:ext cx="1016016" cy="1016000"/>
            </a:xfrm>
            <a:prstGeom prst="donut">
              <a:avLst>
                <a:gd name="adj" fmla="val 11010"/>
              </a:avLst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Rectangle 16"/>
            <p:cNvSpPr/>
            <p:nvPr/>
          </p:nvSpPr>
          <p:spPr>
            <a:xfrm>
              <a:off x="457200" y="5074470"/>
              <a:ext cx="3865740" cy="944864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4175783" y="5150701"/>
              <a:ext cx="792432" cy="792420"/>
            </a:xfrm>
            <a:custGeom>
              <a:avLst/>
              <a:gdLst>
                <a:gd name="connsiteX0" fmla="*/ 0 w 792432"/>
                <a:gd name="connsiteY0" fmla="*/ 396210 h 792420"/>
                <a:gd name="connsiteX1" fmla="*/ 396216 w 792432"/>
                <a:gd name="connsiteY1" fmla="*/ 0 h 792420"/>
                <a:gd name="connsiteX2" fmla="*/ 792432 w 792432"/>
                <a:gd name="connsiteY2" fmla="*/ 396210 h 792420"/>
                <a:gd name="connsiteX3" fmla="*/ 396216 w 792432"/>
                <a:gd name="connsiteY3" fmla="*/ 792420 h 792420"/>
                <a:gd name="connsiteX4" fmla="*/ 0 w 792432"/>
                <a:gd name="connsiteY4" fmla="*/ 396210 h 79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2432" h="792420">
                  <a:moveTo>
                    <a:pt x="0" y="396210"/>
                  </a:moveTo>
                  <a:cubicBezTo>
                    <a:pt x="0" y="177389"/>
                    <a:pt x="177392" y="0"/>
                    <a:pt x="396216" y="0"/>
                  </a:cubicBezTo>
                  <a:cubicBezTo>
                    <a:pt x="615040" y="0"/>
                    <a:pt x="792432" y="177389"/>
                    <a:pt x="792432" y="396210"/>
                  </a:cubicBezTo>
                  <a:cubicBezTo>
                    <a:pt x="792432" y="615031"/>
                    <a:pt x="615040" y="792420"/>
                    <a:pt x="396216" y="792420"/>
                  </a:cubicBezTo>
                  <a:cubicBezTo>
                    <a:pt x="177392" y="792420"/>
                    <a:pt x="0" y="615031"/>
                    <a:pt x="0" y="396210"/>
                  </a:cubicBezTo>
                  <a:close/>
                </a:path>
              </a:pathLst>
            </a:custGeom>
          </p:spPr>
          <p:style>
            <a:lnRef idx="2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6049" tIns="116047" rIns="116049" bIns="116047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800" kern="1200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09600" y="2274047"/>
              <a:ext cx="3454391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182880" lvl="1"/>
              <a:r>
                <a:rPr lang="en-US" sz="2400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Random fluctuation</a:t>
              </a:r>
              <a:endParaRPr lang="en-US" sz="2400" b="1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5191799" y="1892800"/>
              <a:ext cx="3642376" cy="1468498"/>
            </a:xfrm>
            <a:prstGeom prst="rect">
              <a:avLst/>
            </a:prstGeom>
          </p:spPr>
          <p:txBody>
            <a:bodyPr wrap="square" lIns="0" rIns="0">
              <a:noAutofit/>
            </a:bodyPr>
            <a:lstStyle/>
            <a:p>
              <a:pPr marL="0" lvl="1"/>
              <a:r>
                <a:rPr lang="en-US" sz="20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A </a:t>
              </a:r>
              <a:r>
                <a:rPr lang="en-US" sz="2000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development that cannot be anticipated and is usually the cause to hold safety stocks to avoid </a:t>
              </a:r>
              <a:r>
                <a:rPr lang="en-US" sz="2000" dirty="0" err="1">
                  <a:solidFill>
                    <a:srgbClr val="000000"/>
                  </a:solidFill>
                  <a:latin typeface="Constantia" panose="02030602050306030303" pitchFamily="18" charset="0"/>
                </a:rPr>
                <a:t>stockouts</a:t>
              </a:r>
              <a:r>
                <a:rPr lang="en-US" sz="2000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. 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787959" y="3810803"/>
              <a:ext cx="3606791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1"/>
              <a:r>
                <a:rPr lang="en-US" sz="2400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Trend fluctuation </a:t>
              </a:r>
              <a:endParaRPr lang="en-US" sz="2400" b="1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57200" y="3471219"/>
              <a:ext cx="3467141" cy="1152009"/>
            </a:xfrm>
            <a:prstGeom prst="rect">
              <a:avLst/>
            </a:prstGeom>
          </p:spPr>
          <p:txBody>
            <a:bodyPr wrap="square" lIns="0" rIns="0">
              <a:noAutofit/>
            </a:bodyPr>
            <a:lstStyle/>
            <a:p>
              <a:pPr marL="0" lvl="1" algn="r"/>
              <a:r>
                <a:rPr lang="en-US" sz="20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Gradual </a:t>
              </a:r>
              <a:r>
                <a:rPr lang="en-US" sz="2000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increase or decrease in demand over time for an </a:t>
              </a:r>
              <a:r>
                <a:rPr lang="en-US" sz="20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organization.</a:t>
              </a:r>
              <a:endParaRPr lang="en-US" sz="20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57200" y="5347134"/>
              <a:ext cx="3736265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1"/>
              <a:r>
                <a:rPr lang="en-US" sz="2400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Seasonal fluctuation </a:t>
              </a:r>
              <a:endParaRPr lang="en-US" sz="2400" b="1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26" name="Isosceles Triangle 25"/>
            <p:cNvSpPr/>
            <p:nvPr/>
          </p:nvSpPr>
          <p:spPr bwMode="auto">
            <a:xfrm rot="16200000">
              <a:off x="4177071" y="3801391"/>
              <a:ext cx="609600" cy="460200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Isosceles Triangle 26"/>
            <p:cNvSpPr/>
            <p:nvPr/>
          </p:nvSpPr>
          <p:spPr bwMode="auto">
            <a:xfrm rot="5400000">
              <a:off x="4340777" y="2268797"/>
              <a:ext cx="609600" cy="460200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9" name="Isosceles Triangle 28"/>
            <p:cNvSpPr/>
            <p:nvPr/>
          </p:nvSpPr>
          <p:spPr bwMode="auto">
            <a:xfrm rot="5400000">
              <a:off x="4340777" y="5316802"/>
              <a:ext cx="609600" cy="460200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7658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5097"/>
          </a:xfrm>
        </p:spPr>
        <p:txBody>
          <a:bodyPr/>
          <a:lstStyle/>
          <a:p>
            <a:r>
              <a:rPr lang="en-US" sz="3600" dirty="0" smtClean="0"/>
              <a:t>Demand Forecasting</a:t>
            </a:r>
            <a:br>
              <a:rPr lang="en-US" sz="3600" dirty="0" smtClean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Types of Forecast Error Measures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pSp>
        <p:nvGrpSpPr>
          <p:cNvPr id="55" name="Group 54"/>
          <p:cNvGrpSpPr/>
          <p:nvPr/>
        </p:nvGrpSpPr>
        <p:grpSpPr>
          <a:xfrm>
            <a:off x="431793" y="1056868"/>
            <a:ext cx="8382007" cy="5252633"/>
            <a:chOff x="431793" y="1056868"/>
            <a:chExt cx="8382007" cy="5252633"/>
          </a:xfrm>
        </p:grpSpPr>
        <p:sp>
          <p:nvSpPr>
            <p:cNvPr id="29" name="Straight Connector 28"/>
            <p:cNvSpPr/>
            <p:nvPr/>
          </p:nvSpPr>
          <p:spPr>
            <a:xfrm>
              <a:off x="431800" y="5658098"/>
              <a:ext cx="8382000" cy="0"/>
            </a:xfrm>
            <a:prstGeom prst="line">
              <a:avLst/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Straight Connector 29"/>
            <p:cNvSpPr/>
            <p:nvPr/>
          </p:nvSpPr>
          <p:spPr>
            <a:xfrm>
              <a:off x="431793" y="5044584"/>
              <a:ext cx="8382000" cy="0"/>
            </a:xfrm>
            <a:prstGeom prst="line">
              <a:avLst/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1" name="Straight Connector 30"/>
            <p:cNvSpPr/>
            <p:nvPr/>
          </p:nvSpPr>
          <p:spPr>
            <a:xfrm>
              <a:off x="431796" y="3838671"/>
              <a:ext cx="8382000" cy="0"/>
            </a:xfrm>
            <a:prstGeom prst="line">
              <a:avLst/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2" name="Straight Connector 31"/>
            <p:cNvSpPr/>
            <p:nvPr/>
          </p:nvSpPr>
          <p:spPr>
            <a:xfrm>
              <a:off x="431794" y="2717892"/>
              <a:ext cx="8382000" cy="0"/>
            </a:xfrm>
            <a:prstGeom prst="line">
              <a:avLst/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3" name="Straight Connector 32"/>
            <p:cNvSpPr/>
            <p:nvPr/>
          </p:nvSpPr>
          <p:spPr>
            <a:xfrm>
              <a:off x="431800" y="1621053"/>
              <a:ext cx="8382000" cy="0"/>
            </a:xfrm>
            <a:prstGeom prst="line">
              <a:avLst/>
            </a:pr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2611119" y="1295400"/>
              <a:ext cx="6202680" cy="325653"/>
            </a:xfrm>
            <a:custGeom>
              <a:avLst/>
              <a:gdLst>
                <a:gd name="connsiteX0" fmla="*/ 0 w 6202680"/>
                <a:gd name="connsiteY0" fmla="*/ 0 h 325653"/>
                <a:gd name="connsiteX1" fmla="*/ 6202680 w 6202680"/>
                <a:gd name="connsiteY1" fmla="*/ 0 h 325653"/>
                <a:gd name="connsiteX2" fmla="*/ 6202680 w 6202680"/>
                <a:gd name="connsiteY2" fmla="*/ 325653 h 325653"/>
                <a:gd name="connsiteX3" fmla="*/ 0 w 6202680"/>
                <a:gd name="connsiteY3" fmla="*/ 325653 h 325653"/>
                <a:gd name="connsiteX4" fmla="*/ 0 w 6202680"/>
                <a:gd name="connsiteY4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2680" h="325653">
                  <a:moveTo>
                    <a:pt x="0" y="0"/>
                  </a:moveTo>
                  <a:lnTo>
                    <a:pt x="6202680" y="0"/>
                  </a:lnTo>
                  <a:lnTo>
                    <a:pt x="6202680" y="325653"/>
                  </a:lnTo>
                  <a:lnTo>
                    <a:pt x="0" y="3256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b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7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5" name="Freeform 34"/>
            <p:cNvSpPr/>
            <p:nvPr/>
          </p:nvSpPr>
          <p:spPr>
            <a:xfrm>
              <a:off x="431800" y="1295400"/>
              <a:ext cx="2179320" cy="325653"/>
            </a:xfrm>
            <a:custGeom>
              <a:avLst/>
              <a:gdLst>
                <a:gd name="connsiteX0" fmla="*/ 54286 w 2179320"/>
                <a:gd name="connsiteY0" fmla="*/ 0 h 325653"/>
                <a:gd name="connsiteX1" fmla="*/ 2125034 w 2179320"/>
                <a:gd name="connsiteY1" fmla="*/ 0 h 325653"/>
                <a:gd name="connsiteX2" fmla="*/ 2179320 w 2179320"/>
                <a:gd name="connsiteY2" fmla="*/ 54286 h 325653"/>
                <a:gd name="connsiteX3" fmla="*/ 2179320 w 2179320"/>
                <a:gd name="connsiteY3" fmla="*/ 325653 h 325653"/>
                <a:gd name="connsiteX4" fmla="*/ 2179320 w 2179320"/>
                <a:gd name="connsiteY4" fmla="*/ 325653 h 325653"/>
                <a:gd name="connsiteX5" fmla="*/ 0 w 2179320"/>
                <a:gd name="connsiteY5" fmla="*/ 325653 h 325653"/>
                <a:gd name="connsiteX6" fmla="*/ 0 w 2179320"/>
                <a:gd name="connsiteY6" fmla="*/ 325653 h 325653"/>
                <a:gd name="connsiteX7" fmla="*/ 0 w 2179320"/>
                <a:gd name="connsiteY7" fmla="*/ 54286 h 325653"/>
                <a:gd name="connsiteX8" fmla="*/ 54286 w 2179320"/>
                <a:gd name="connsiteY8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9320" h="325653">
                  <a:moveTo>
                    <a:pt x="54286" y="0"/>
                  </a:moveTo>
                  <a:lnTo>
                    <a:pt x="2125034" y="0"/>
                  </a:lnTo>
                  <a:cubicBezTo>
                    <a:pt x="2155015" y="0"/>
                    <a:pt x="2179320" y="24305"/>
                    <a:pt x="2179320" y="54286"/>
                  </a:cubicBezTo>
                  <a:lnTo>
                    <a:pt x="2179320" y="325653"/>
                  </a:lnTo>
                  <a:lnTo>
                    <a:pt x="2179320" y="325653"/>
                  </a:lnTo>
                  <a:lnTo>
                    <a:pt x="0" y="325653"/>
                  </a:lnTo>
                  <a:lnTo>
                    <a:pt x="0" y="325653"/>
                  </a:lnTo>
                  <a:lnTo>
                    <a:pt x="0" y="54286"/>
                  </a:lnTo>
                  <a:cubicBezTo>
                    <a:pt x="0" y="24305"/>
                    <a:pt x="24305" y="0"/>
                    <a:pt x="54286" y="0"/>
                  </a:cubicBezTo>
                  <a:close/>
                </a:path>
              </a:pathLst>
            </a:custGeom>
          </p:spPr>
          <p:style>
            <a:lnRef idx="2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8285" tIns="48285" rIns="48285" bIns="32385" numCol="1" spcCol="1270" anchor="ctr" anchorCtr="0">
              <a:noAutofit/>
            </a:bodyPr>
            <a:lstStyle/>
            <a:p>
              <a:pPr lvl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700" b="1" kern="1200" dirty="0" smtClean="0">
                  <a:solidFill>
                    <a:schemeClr val="bg1"/>
                  </a:solidFill>
                  <a:latin typeface="Constantia" panose="02030602050306030303" pitchFamily="18" charset="0"/>
                </a:rPr>
                <a:t>CFE</a:t>
              </a:r>
              <a:endParaRPr lang="en-US" sz="1700" b="1" kern="1200" dirty="0">
                <a:solidFill>
                  <a:schemeClr val="bg1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6" name="Freeform 35"/>
            <p:cNvSpPr/>
            <p:nvPr/>
          </p:nvSpPr>
          <p:spPr>
            <a:xfrm>
              <a:off x="431800" y="1621053"/>
              <a:ext cx="8382000" cy="651403"/>
            </a:xfrm>
            <a:custGeom>
              <a:avLst/>
              <a:gdLst>
                <a:gd name="connsiteX0" fmla="*/ 0 w 8382000"/>
                <a:gd name="connsiteY0" fmla="*/ 0 h 651403"/>
                <a:gd name="connsiteX1" fmla="*/ 8382000 w 8382000"/>
                <a:gd name="connsiteY1" fmla="*/ 0 h 651403"/>
                <a:gd name="connsiteX2" fmla="*/ 8382000 w 8382000"/>
                <a:gd name="connsiteY2" fmla="*/ 651403 h 651403"/>
                <a:gd name="connsiteX3" fmla="*/ 0 w 8382000"/>
                <a:gd name="connsiteY3" fmla="*/ 651403 h 651403"/>
                <a:gd name="connsiteX4" fmla="*/ 0 w 8382000"/>
                <a:gd name="connsiteY4" fmla="*/ 0 h 65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2000" h="651403">
                  <a:moveTo>
                    <a:pt x="0" y="0"/>
                  </a:moveTo>
                  <a:lnTo>
                    <a:pt x="8382000" y="0"/>
                  </a:lnTo>
                  <a:lnTo>
                    <a:pt x="8382000" y="651403"/>
                  </a:lnTo>
                  <a:lnTo>
                    <a:pt x="0" y="6514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t" anchorCtr="0">
              <a:noAutofit/>
            </a:bodyPr>
            <a:lstStyle/>
            <a:p>
              <a:pPr marL="114300" lvl="1" indent="-114300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Cumulative sum of forecast </a:t>
              </a: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errors (CFE) </a:t>
              </a: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calculates the total forecast error for a set of data, taking into consideration both negative and positive errors.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7" name="Freeform 36"/>
            <p:cNvSpPr/>
            <p:nvPr/>
          </p:nvSpPr>
          <p:spPr>
            <a:xfrm>
              <a:off x="2611113" y="2392239"/>
              <a:ext cx="6202680" cy="325653"/>
            </a:xfrm>
            <a:custGeom>
              <a:avLst/>
              <a:gdLst>
                <a:gd name="connsiteX0" fmla="*/ 0 w 6202680"/>
                <a:gd name="connsiteY0" fmla="*/ 0 h 325653"/>
                <a:gd name="connsiteX1" fmla="*/ 6202680 w 6202680"/>
                <a:gd name="connsiteY1" fmla="*/ 0 h 325653"/>
                <a:gd name="connsiteX2" fmla="*/ 6202680 w 6202680"/>
                <a:gd name="connsiteY2" fmla="*/ 325653 h 325653"/>
                <a:gd name="connsiteX3" fmla="*/ 0 w 6202680"/>
                <a:gd name="connsiteY3" fmla="*/ 325653 h 325653"/>
                <a:gd name="connsiteX4" fmla="*/ 0 w 6202680"/>
                <a:gd name="connsiteY4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2680" h="325653">
                  <a:moveTo>
                    <a:pt x="0" y="0"/>
                  </a:moveTo>
                  <a:lnTo>
                    <a:pt x="6202680" y="0"/>
                  </a:lnTo>
                  <a:lnTo>
                    <a:pt x="6202680" y="325653"/>
                  </a:lnTo>
                  <a:lnTo>
                    <a:pt x="0" y="3256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b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7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8" name="Freeform 37"/>
            <p:cNvSpPr/>
            <p:nvPr/>
          </p:nvSpPr>
          <p:spPr>
            <a:xfrm>
              <a:off x="431794" y="2392239"/>
              <a:ext cx="2179320" cy="325653"/>
            </a:xfrm>
            <a:custGeom>
              <a:avLst/>
              <a:gdLst>
                <a:gd name="connsiteX0" fmla="*/ 54286 w 2179320"/>
                <a:gd name="connsiteY0" fmla="*/ 0 h 325653"/>
                <a:gd name="connsiteX1" fmla="*/ 2125034 w 2179320"/>
                <a:gd name="connsiteY1" fmla="*/ 0 h 325653"/>
                <a:gd name="connsiteX2" fmla="*/ 2179320 w 2179320"/>
                <a:gd name="connsiteY2" fmla="*/ 54286 h 325653"/>
                <a:gd name="connsiteX3" fmla="*/ 2179320 w 2179320"/>
                <a:gd name="connsiteY3" fmla="*/ 325653 h 325653"/>
                <a:gd name="connsiteX4" fmla="*/ 2179320 w 2179320"/>
                <a:gd name="connsiteY4" fmla="*/ 325653 h 325653"/>
                <a:gd name="connsiteX5" fmla="*/ 0 w 2179320"/>
                <a:gd name="connsiteY5" fmla="*/ 325653 h 325653"/>
                <a:gd name="connsiteX6" fmla="*/ 0 w 2179320"/>
                <a:gd name="connsiteY6" fmla="*/ 325653 h 325653"/>
                <a:gd name="connsiteX7" fmla="*/ 0 w 2179320"/>
                <a:gd name="connsiteY7" fmla="*/ 54286 h 325653"/>
                <a:gd name="connsiteX8" fmla="*/ 54286 w 2179320"/>
                <a:gd name="connsiteY8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9320" h="325653">
                  <a:moveTo>
                    <a:pt x="54286" y="0"/>
                  </a:moveTo>
                  <a:lnTo>
                    <a:pt x="2125034" y="0"/>
                  </a:lnTo>
                  <a:cubicBezTo>
                    <a:pt x="2155015" y="0"/>
                    <a:pt x="2179320" y="24305"/>
                    <a:pt x="2179320" y="54286"/>
                  </a:cubicBezTo>
                  <a:lnTo>
                    <a:pt x="2179320" y="325653"/>
                  </a:lnTo>
                  <a:lnTo>
                    <a:pt x="2179320" y="325653"/>
                  </a:lnTo>
                  <a:lnTo>
                    <a:pt x="0" y="325653"/>
                  </a:lnTo>
                  <a:lnTo>
                    <a:pt x="0" y="325653"/>
                  </a:lnTo>
                  <a:lnTo>
                    <a:pt x="0" y="54286"/>
                  </a:lnTo>
                  <a:cubicBezTo>
                    <a:pt x="0" y="24305"/>
                    <a:pt x="24305" y="0"/>
                    <a:pt x="54286" y="0"/>
                  </a:cubicBezTo>
                  <a:close/>
                </a:path>
              </a:pathLst>
            </a:custGeom>
          </p:spPr>
          <p:style>
            <a:lnRef idx="2">
              <a:schemeClr val="accent2">
                <a:shade val="80000"/>
                <a:hueOff val="200598"/>
                <a:satOff val="-16350"/>
                <a:lumOff val="9515"/>
                <a:alphaOff val="0"/>
              </a:schemeClr>
            </a:lnRef>
            <a:fillRef idx="1">
              <a:schemeClr val="accent2">
                <a:shade val="80000"/>
                <a:hueOff val="200598"/>
                <a:satOff val="-16350"/>
                <a:lumOff val="9515"/>
                <a:alphaOff val="0"/>
              </a:schemeClr>
            </a:fillRef>
            <a:effectRef idx="0">
              <a:schemeClr val="accent2">
                <a:shade val="80000"/>
                <a:hueOff val="200598"/>
                <a:satOff val="-16350"/>
                <a:lumOff val="9515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8285" tIns="48285" rIns="48285" bIns="32385" numCol="1" spcCol="1270" anchor="ctr" anchorCtr="0">
              <a:noAutofit/>
            </a:bodyPr>
            <a:lstStyle/>
            <a:p>
              <a:pPr lvl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700" b="1" kern="1200" dirty="0" smtClean="0">
                  <a:solidFill>
                    <a:schemeClr val="bg1"/>
                  </a:solidFill>
                  <a:latin typeface="Constantia" panose="02030602050306030303" pitchFamily="18" charset="0"/>
                </a:rPr>
                <a:t>MSE</a:t>
              </a:r>
              <a:endParaRPr lang="en-US" sz="1700" b="1" kern="1200" dirty="0">
                <a:solidFill>
                  <a:schemeClr val="bg1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9" name="Freeform 38"/>
            <p:cNvSpPr/>
            <p:nvPr/>
          </p:nvSpPr>
          <p:spPr>
            <a:xfrm>
              <a:off x="431794" y="2717892"/>
              <a:ext cx="8382000" cy="651403"/>
            </a:xfrm>
            <a:custGeom>
              <a:avLst/>
              <a:gdLst>
                <a:gd name="connsiteX0" fmla="*/ 0 w 8382000"/>
                <a:gd name="connsiteY0" fmla="*/ 0 h 651403"/>
                <a:gd name="connsiteX1" fmla="*/ 8382000 w 8382000"/>
                <a:gd name="connsiteY1" fmla="*/ 0 h 651403"/>
                <a:gd name="connsiteX2" fmla="*/ 8382000 w 8382000"/>
                <a:gd name="connsiteY2" fmla="*/ 651403 h 651403"/>
                <a:gd name="connsiteX3" fmla="*/ 0 w 8382000"/>
                <a:gd name="connsiteY3" fmla="*/ 651403 h 651403"/>
                <a:gd name="connsiteX4" fmla="*/ 0 w 8382000"/>
                <a:gd name="connsiteY4" fmla="*/ 0 h 65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2000" h="651403">
                  <a:moveTo>
                    <a:pt x="0" y="0"/>
                  </a:moveTo>
                  <a:lnTo>
                    <a:pt x="8382000" y="0"/>
                  </a:lnTo>
                  <a:lnTo>
                    <a:pt x="8382000" y="651403"/>
                  </a:lnTo>
                  <a:lnTo>
                    <a:pt x="0" y="6514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t" anchorCtr="0">
              <a:noAutofit/>
            </a:bodyPr>
            <a:lstStyle/>
            <a:p>
              <a:pPr marL="114300" lvl="1" indent="-114300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Mean squared error (MSE</a:t>
              </a: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) </a:t>
              </a: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squares each period error so the negative and positive errors do not cancel each other out.  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0" name="Freeform 39"/>
            <p:cNvSpPr/>
            <p:nvPr/>
          </p:nvSpPr>
          <p:spPr>
            <a:xfrm>
              <a:off x="2611115" y="3513018"/>
              <a:ext cx="6202680" cy="325653"/>
            </a:xfrm>
            <a:custGeom>
              <a:avLst/>
              <a:gdLst>
                <a:gd name="connsiteX0" fmla="*/ 0 w 6202680"/>
                <a:gd name="connsiteY0" fmla="*/ 0 h 325653"/>
                <a:gd name="connsiteX1" fmla="*/ 6202680 w 6202680"/>
                <a:gd name="connsiteY1" fmla="*/ 0 h 325653"/>
                <a:gd name="connsiteX2" fmla="*/ 6202680 w 6202680"/>
                <a:gd name="connsiteY2" fmla="*/ 325653 h 325653"/>
                <a:gd name="connsiteX3" fmla="*/ 0 w 6202680"/>
                <a:gd name="connsiteY3" fmla="*/ 325653 h 325653"/>
                <a:gd name="connsiteX4" fmla="*/ 0 w 6202680"/>
                <a:gd name="connsiteY4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2680" h="325653">
                  <a:moveTo>
                    <a:pt x="0" y="0"/>
                  </a:moveTo>
                  <a:lnTo>
                    <a:pt x="6202680" y="0"/>
                  </a:lnTo>
                  <a:lnTo>
                    <a:pt x="6202680" y="325653"/>
                  </a:lnTo>
                  <a:lnTo>
                    <a:pt x="0" y="3256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b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7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1" name="Freeform 40"/>
            <p:cNvSpPr/>
            <p:nvPr/>
          </p:nvSpPr>
          <p:spPr>
            <a:xfrm>
              <a:off x="431796" y="3513018"/>
              <a:ext cx="2179320" cy="325653"/>
            </a:xfrm>
            <a:custGeom>
              <a:avLst/>
              <a:gdLst>
                <a:gd name="connsiteX0" fmla="*/ 54286 w 2179320"/>
                <a:gd name="connsiteY0" fmla="*/ 0 h 325653"/>
                <a:gd name="connsiteX1" fmla="*/ 2125034 w 2179320"/>
                <a:gd name="connsiteY1" fmla="*/ 0 h 325653"/>
                <a:gd name="connsiteX2" fmla="*/ 2179320 w 2179320"/>
                <a:gd name="connsiteY2" fmla="*/ 54286 h 325653"/>
                <a:gd name="connsiteX3" fmla="*/ 2179320 w 2179320"/>
                <a:gd name="connsiteY3" fmla="*/ 325653 h 325653"/>
                <a:gd name="connsiteX4" fmla="*/ 2179320 w 2179320"/>
                <a:gd name="connsiteY4" fmla="*/ 325653 h 325653"/>
                <a:gd name="connsiteX5" fmla="*/ 0 w 2179320"/>
                <a:gd name="connsiteY5" fmla="*/ 325653 h 325653"/>
                <a:gd name="connsiteX6" fmla="*/ 0 w 2179320"/>
                <a:gd name="connsiteY6" fmla="*/ 325653 h 325653"/>
                <a:gd name="connsiteX7" fmla="*/ 0 w 2179320"/>
                <a:gd name="connsiteY7" fmla="*/ 54286 h 325653"/>
                <a:gd name="connsiteX8" fmla="*/ 54286 w 2179320"/>
                <a:gd name="connsiteY8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9320" h="325653">
                  <a:moveTo>
                    <a:pt x="54286" y="0"/>
                  </a:moveTo>
                  <a:lnTo>
                    <a:pt x="2125034" y="0"/>
                  </a:lnTo>
                  <a:cubicBezTo>
                    <a:pt x="2155015" y="0"/>
                    <a:pt x="2179320" y="24305"/>
                    <a:pt x="2179320" y="54286"/>
                  </a:cubicBezTo>
                  <a:lnTo>
                    <a:pt x="2179320" y="325653"/>
                  </a:lnTo>
                  <a:lnTo>
                    <a:pt x="2179320" y="325653"/>
                  </a:lnTo>
                  <a:lnTo>
                    <a:pt x="0" y="325653"/>
                  </a:lnTo>
                  <a:lnTo>
                    <a:pt x="0" y="325653"/>
                  </a:lnTo>
                  <a:lnTo>
                    <a:pt x="0" y="54286"/>
                  </a:lnTo>
                  <a:cubicBezTo>
                    <a:pt x="0" y="24305"/>
                    <a:pt x="24305" y="0"/>
                    <a:pt x="54286" y="0"/>
                  </a:cubicBezTo>
                  <a:close/>
                </a:path>
              </a:pathLst>
            </a:custGeom>
          </p:spPr>
          <p:style>
            <a:lnRef idx="2">
              <a:schemeClr val="accent2">
                <a:shade val="80000"/>
                <a:hueOff val="401196"/>
                <a:satOff val="-32700"/>
                <a:lumOff val="19029"/>
                <a:alphaOff val="0"/>
              </a:schemeClr>
            </a:lnRef>
            <a:fillRef idx="1">
              <a:schemeClr val="accent2">
                <a:shade val="80000"/>
                <a:hueOff val="401196"/>
                <a:satOff val="-32700"/>
                <a:lumOff val="19029"/>
                <a:alphaOff val="0"/>
              </a:schemeClr>
            </a:fillRef>
            <a:effectRef idx="0">
              <a:schemeClr val="accent2">
                <a:shade val="80000"/>
                <a:hueOff val="401196"/>
                <a:satOff val="-32700"/>
                <a:lumOff val="1902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8285" tIns="48285" rIns="48285" bIns="32385" numCol="1" spcCol="1270" anchor="ctr" anchorCtr="0">
              <a:noAutofit/>
            </a:bodyPr>
            <a:lstStyle/>
            <a:p>
              <a:pPr lvl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700" b="1" kern="1200" dirty="0" smtClean="0">
                  <a:solidFill>
                    <a:schemeClr val="bg1"/>
                  </a:solidFill>
                  <a:latin typeface="Constantia" panose="02030602050306030303" pitchFamily="18" charset="0"/>
                </a:rPr>
                <a:t>MAD</a:t>
              </a:r>
              <a:endParaRPr lang="en-US" sz="1700" b="1" kern="1200" dirty="0">
                <a:solidFill>
                  <a:schemeClr val="bg1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2" name="Freeform 41"/>
            <p:cNvSpPr/>
            <p:nvPr/>
          </p:nvSpPr>
          <p:spPr>
            <a:xfrm>
              <a:off x="431794" y="3878322"/>
              <a:ext cx="8382000" cy="651403"/>
            </a:xfrm>
            <a:custGeom>
              <a:avLst/>
              <a:gdLst>
                <a:gd name="connsiteX0" fmla="*/ 0 w 8382000"/>
                <a:gd name="connsiteY0" fmla="*/ 0 h 651403"/>
                <a:gd name="connsiteX1" fmla="*/ 8382000 w 8382000"/>
                <a:gd name="connsiteY1" fmla="*/ 0 h 651403"/>
                <a:gd name="connsiteX2" fmla="*/ 8382000 w 8382000"/>
                <a:gd name="connsiteY2" fmla="*/ 651403 h 651403"/>
                <a:gd name="connsiteX3" fmla="*/ 0 w 8382000"/>
                <a:gd name="connsiteY3" fmla="*/ 651403 h 651403"/>
                <a:gd name="connsiteX4" fmla="*/ 0 w 8382000"/>
                <a:gd name="connsiteY4" fmla="*/ 0 h 65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2000" h="651403">
                  <a:moveTo>
                    <a:pt x="0" y="0"/>
                  </a:moveTo>
                  <a:lnTo>
                    <a:pt x="8382000" y="0"/>
                  </a:lnTo>
                  <a:lnTo>
                    <a:pt x="8382000" y="651403"/>
                  </a:lnTo>
                  <a:lnTo>
                    <a:pt x="0" y="6514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t" anchorCtr="0">
              <a:noAutofit/>
            </a:bodyPr>
            <a:lstStyle/>
            <a:p>
              <a:pPr marL="114300" lvl="1" indent="-114300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Mean absolute deviation (MAD) </a:t>
              </a: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takes absolute value of each error, so the negative and positive signs are removed.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3" name="Freeform 42"/>
            <p:cNvSpPr/>
            <p:nvPr/>
          </p:nvSpPr>
          <p:spPr>
            <a:xfrm>
              <a:off x="2611112" y="4718931"/>
              <a:ext cx="6202680" cy="325653"/>
            </a:xfrm>
            <a:custGeom>
              <a:avLst/>
              <a:gdLst>
                <a:gd name="connsiteX0" fmla="*/ 0 w 6202680"/>
                <a:gd name="connsiteY0" fmla="*/ 0 h 325653"/>
                <a:gd name="connsiteX1" fmla="*/ 6202680 w 6202680"/>
                <a:gd name="connsiteY1" fmla="*/ 0 h 325653"/>
                <a:gd name="connsiteX2" fmla="*/ 6202680 w 6202680"/>
                <a:gd name="connsiteY2" fmla="*/ 325653 h 325653"/>
                <a:gd name="connsiteX3" fmla="*/ 0 w 6202680"/>
                <a:gd name="connsiteY3" fmla="*/ 325653 h 325653"/>
                <a:gd name="connsiteX4" fmla="*/ 0 w 6202680"/>
                <a:gd name="connsiteY4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2680" h="325653">
                  <a:moveTo>
                    <a:pt x="0" y="0"/>
                  </a:moveTo>
                  <a:lnTo>
                    <a:pt x="6202680" y="0"/>
                  </a:lnTo>
                  <a:lnTo>
                    <a:pt x="6202680" y="325653"/>
                  </a:lnTo>
                  <a:lnTo>
                    <a:pt x="0" y="3256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b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4" name="Freeform 43"/>
            <p:cNvSpPr/>
            <p:nvPr/>
          </p:nvSpPr>
          <p:spPr>
            <a:xfrm>
              <a:off x="431793" y="4718931"/>
              <a:ext cx="2179320" cy="325653"/>
            </a:xfrm>
            <a:custGeom>
              <a:avLst/>
              <a:gdLst>
                <a:gd name="connsiteX0" fmla="*/ 54286 w 2179320"/>
                <a:gd name="connsiteY0" fmla="*/ 0 h 325653"/>
                <a:gd name="connsiteX1" fmla="*/ 2125034 w 2179320"/>
                <a:gd name="connsiteY1" fmla="*/ 0 h 325653"/>
                <a:gd name="connsiteX2" fmla="*/ 2179320 w 2179320"/>
                <a:gd name="connsiteY2" fmla="*/ 54286 h 325653"/>
                <a:gd name="connsiteX3" fmla="*/ 2179320 w 2179320"/>
                <a:gd name="connsiteY3" fmla="*/ 325653 h 325653"/>
                <a:gd name="connsiteX4" fmla="*/ 2179320 w 2179320"/>
                <a:gd name="connsiteY4" fmla="*/ 325653 h 325653"/>
                <a:gd name="connsiteX5" fmla="*/ 0 w 2179320"/>
                <a:gd name="connsiteY5" fmla="*/ 325653 h 325653"/>
                <a:gd name="connsiteX6" fmla="*/ 0 w 2179320"/>
                <a:gd name="connsiteY6" fmla="*/ 325653 h 325653"/>
                <a:gd name="connsiteX7" fmla="*/ 0 w 2179320"/>
                <a:gd name="connsiteY7" fmla="*/ 54286 h 325653"/>
                <a:gd name="connsiteX8" fmla="*/ 54286 w 2179320"/>
                <a:gd name="connsiteY8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9320" h="325653">
                  <a:moveTo>
                    <a:pt x="54286" y="0"/>
                  </a:moveTo>
                  <a:lnTo>
                    <a:pt x="2125034" y="0"/>
                  </a:lnTo>
                  <a:cubicBezTo>
                    <a:pt x="2155015" y="0"/>
                    <a:pt x="2179320" y="24305"/>
                    <a:pt x="2179320" y="54286"/>
                  </a:cubicBezTo>
                  <a:lnTo>
                    <a:pt x="2179320" y="325653"/>
                  </a:lnTo>
                  <a:lnTo>
                    <a:pt x="2179320" y="325653"/>
                  </a:lnTo>
                  <a:lnTo>
                    <a:pt x="0" y="325653"/>
                  </a:lnTo>
                  <a:lnTo>
                    <a:pt x="0" y="325653"/>
                  </a:lnTo>
                  <a:lnTo>
                    <a:pt x="0" y="54286"/>
                  </a:lnTo>
                  <a:cubicBezTo>
                    <a:pt x="0" y="24305"/>
                    <a:pt x="24305" y="0"/>
                    <a:pt x="54286" y="0"/>
                  </a:cubicBezTo>
                  <a:close/>
                </a:path>
              </a:pathLst>
            </a:custGeom>
          </p:spPr>
          <p:style>
            <a:lnRef idx="2">
              <a:schemeClr val="accent2">
                <a:shade val="80000"/>
                <a:hueOff val="601794"/>
                <a:satOff val="-49051"/>
                <a:lumOff val="28544"/>
                <a:alphaOff val="0"/>
              </a:schemeClr>
            </a:lnRef>
            <a:fillRef idx="1">
              <a:schemeClr val="accent2">
                <a:shade val="80000"/>
                <a:hueOff val="601794"/>
                <a:satOff val="-49051"/>
                <a:lumOff val="28544"/>
                <a:alphaOff val="0"/>
              </a:schemeClr>
            </a:fillRef>
            <a:effectRef idx="0">
              <a:schemeClr val="accent2">
                <a:shade val="80000"/>
                <a:hueOff val="601794"/>
                <a:satOff val="-49051"/>
                <a:lumOff val="2854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8285" tIns="48285" rIns="48285" bIns="32385" numCol="1" spcCol="1270" anchor="ctr" anchorCtr="0">
              <a:noAutofit/>
            </a:bodyPr>
            <a:lstStyle/>
            <a:p>
              <a:pPr lvl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MAPE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2611119" y="5332445"/>
              <a:ext cx="6202680" cy="325653"/>
            </a:xfrm>
            <a:custGeom>
              <a:avLst/>
              <a:gdLst>
                <a:gd name="connsiteX0" fmla="*/ 0 w 6202680"/>
                <a:gd name="connsiteY0" fmla="*/ 0 h 325653"/>
                <a:gd name="connsiteX1" fmla="*/ 6202680 w 6202680"/>
                <a:gd name="connsiteY1" fmla="*/ 0 h 325653"/>
                <a:gd name="connsiteX2" fmla="*/ 6202680 w 6202680"/>
                <a:gd name="connsiteY2" fmla="*/ 325653 h 325653"/>
                <a:gd name="connsiteX3" fmla="*/ 0 w 6202680"/>
                <a:gd name="connsiteY3" fmla="*/ 325653 h 325653"/>
                <a:gd name="connsiteX4" fmla="*/ 0 w 6202680"/>
                <a:gd name="connsiteY4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02680" h="325653">
                  <a:moveTo>
                    <a:pt x="0" y="0"/>
                  </a:moveTo>
                  <a:lnTo>
                    <a:pt x="6202680" y="0"/>
                  </a:lnTo>
                  <a:lnTo>
                    <a:pt x="6202680" y="325653"/>
                  </a:lnTo>
                  <a:lnTo>
                    <a:pt x="0" y="3256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b" anchorCtr="0">
              <a:noAutofit/>
            </a:bodyPr>
            <a:lstStyle/>
            <a:p>
              <a:pPr lvl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7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431800" y="5332445"/>
              <a:ext cx="2179320" cy="325653"/>
            </a:xfrm>
            <a:custGeom>
              <a:avLst/>
              <a:gdLst>
                <a:gd name="connsiteX0" fmla="*/ 54286 w 2179320"/>
                <a:gd name="connsiteY0" fmla="*/ 0 h 325653"/>
                <a:gd name="connsiteX1" fmla="*/ 2125034 w 2179320"/>
                <a:gd name="connsiteY1" fmla="*/ 0 h 325653"/>
                <a:gd name="connsiteX2" fmla="*/ 2179320 w 2179320"/>
                <a:gd name="connsiteY2" fmla="*/ 54286 h 325653"/>
                <a:gd name="connsiteX3" fmla="*/ 2179320 w 2179320"/>
                <a:gd name="connsiteY3" fmla="*/ 325653 h 325653"/>
                <a:gd name="connsiteX4" fmla="*/ 2179320 w 2179320"/>
                <a:gd name="connsiteY4" fmla="*/ 325653 h 325653"/>
                <a:gd name="connsiteX5" fmla="*/ 0 w 2179320"/>
                <a:gd name="connsiteY5" fmla="*/ 325653 h 325653"/>
                <a:gd name="connsiteX6" fmla="*/ 0 w 2179320"/>
                <a:gd name="connsiteY6" fmla="*/ 325653 h 325653"/>
                <a:gd name="connsiteX7" fmla="*/ 0 w 2179320"/>
                <a:gd name="connsiteY7" fmla="*/ 54286 h 325653"/>
                <a:gd name="connsiteX8" fmla="*/ 54286 w 2179320"/>
                <a:gd name="connsiteY8" fmla="*/ 0 h 325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9320" h="325653">
                  <a:moveTo>
                    <a:pt x="54286" y="0"/>
                  </a:moveTo>
                  <a:lnTo>
                    <a:pt x="2125034" y="0"/>
                  </a:lnTo>
                  <a:cubicBezTo>
                    <a:pt x="2155015" y="0"/>
                    <a:pt x="2179320" y="24305"/>
                    <a:pt x="2179320" y="54286"/>
                  </a:cubicBezTo>
                  <a:lnTo>
                    <a:pt x="2179320" y="325653"/>
                  </a:lnTo>
                  <a:lnTo>
                    <a:pt x="2179320" y="325653"/>
                  </a:lnTo>
                  <a:lnTo>
                    <a:pt x="0" y="325653"/>
                  </a:lnTo>
                  <a:lnTo>
                    <a:pt x="0" y="325653"/>
                  </a:lnTo>
                  <a:lnTo>
                    <a:pt x="0" y="54286"/>
                  </a:lnTo>
                  <a:cubicBezTo>
                    <a:pt x="0" y="24305"/>
                    <a:pt x="24305" y="0"/>
                    <a:pt x="54286" y="0"/>
                  </a:cubicBezTo>
                  <a:close/>
                </a:path>
              </a:pathLst>
            </a:custGeom>
          </p:spPr>
          <p:style>
            <a:lnRef idx="2">
              <a:schemeClr val="accent2">
                <a:shade val="80000"/>
                <a:hueOff val="802392"/>
                <a:satOff val="-65401"/>
                <a:lumOff val="38058"/>
                <a:alphaOff val="0"/>
              </a:schemeClr>
            </a:lnRef>
            <a:fillRef idx="1">
              <a:schemeClr val="accent2">
                <a:shade val="80000"/>
                <a:hueOff val="802392"/>
                <a:satOff val="-65401"/>
                <a:lumOff val="38058"/>
                <a:alphaOff val="0"/>
              </a:schemeClr>
            </a:fillRef>
            <a:effectRef idx="0">
              <a:schemeClr val="accent2">
                <a:shade val="80000"/>
                <a:hueOff val="802392"/>
                <a:satOff val="-65401"/>
                <a:lumOff val="3805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8285" tIns="48285" rIns="48285" bIns="32385" numCol="1" spcCol="1270" anchor="ctr" anchorCtr="0">
              <a:noAutofit/>
            </a:bodyPr>
            <a:lstStyle/>
            <a:p>
              <a:pPr lvl="0" algn="ctr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Track signal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431800" y="5658098"/>
              <a:ext cx="8382000" cy="651403"/>
            </a:xfrm>
            <a:custGeom>
              <a:avLst/>
              <a:gdLst>
                <a:gd name="connsiteX0" fmla="*/ 0 w 8382000"/>
                <a:gd name="connsiteY0" fmla="*/ 0 h 651403"/>
                <a:gd name="connsiteX1" fmla="*/ 8382000 w 8382000"/>
                <a:gd name="connsiteY1" fmla="*/ 0 h 651403"/>
                <a:gd name="connsiteX2" fmla="*/ 8382000 w 8382000"/>
                <a:gd name="connsiteY2" fmla="*/ 651403 h 651403"/>
                <a:gd name="connsiteX3" fmla="*/ 0 w 8382000"/>
                <a:gd name="connsiteY3" fmla="*/ 651403 h 651403"/>
                <a:gd name="connsiteX4" fmla="*/ 0 w 8382000"/>
                <a:gd name="connsiteY4" fmla="*/ 0 h 65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2000" h="651403">
                  <a:moveTo>
                    <a:pt x="0" y="0"/>
                  </a:moveTo>
                  <a:lnTo>
                    <a:pt x="8382000" y="0"/>
                  </a:lnTo>
                  <a:lnTo>
                    <a:pt x="8382000" y="651403"/>
                  </a:lnTo>
                  <a:lnTo>
                    <a:pt x="0" y="6514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2385" tIns="32385" rIns="32385" bIns="32385" numCol="1" spcCol="1270" anchor="t" anchorCtr="0">
              <a:noAutofit/>
            </a:bodyPr>
            <a:lstStyle/>
            <a:p>
              <a:pPr marL="114300" lvl="1" indent="-114300" defTabSz="5778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Tracking signal can be used to measure forecast error, especially good at identifying if a “</a:t>
              </a:r>
              <a:r>
                <a:rPr lang="en-US" b="1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bias” </a:t>
              </a:r>
              <a:r>
                <a:rPr lang="en-US" b="1" dirty="0">
                  <a:solidFill>
                    <a:srgbClr val="000000"/>
                  </a:solidFill>
                  <a:latin typeface="Constantia" panose="02030602050306030303" pitchFamily="18" charset="0"/>
                </a:rPr>
                <a:t>exists </a:t>
              </a:r>
              <a:r>
                <a:rPr lang="en-US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in the forecast errors.</a:t>
              </a:r>
              <a:endParaRPr lang="en-US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graphicFrame>
          <p:nvGraphicFramePr>
            <p:cNvPr id="50" name="Object 4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7736250"/>
                </p:ext>
              </p:extLst>
            </p:nvPr>
          </p:nvGraphicFramePr>
          <p:xfrm>
            <a:off x="2730493" y="4520667"/>
            <a:ext cx="2298700" cy="5552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46" r:id="rId3" imgW="1625600" imgH="393700" progId="Equation.DSMT4">
                    <p:embed/>
                  </p:oleObj>
                </mc:Choice>
                <mc:Fallback>
                  <p:oleObj r:id="rId3" imgW="1625600" imgH="393700" progId="Equation.DSMT4">
                    <p:embed/>
                    <p:pic>
                      <p:nvPicPr>
                        <p:cNvPr id="18" name="Object 1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0493" y="4520667"/>
                          <a:ext cx="2298700" cy="55522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1" name="Rectangle 50"/>
            <p:cNvSpPr/>
            <p:nvPr/>
          </p:nvSpPr>
          <p:spPr>
            <a:xfrm>
              <a:off x="2611118" y="5268271"/>
              <a:ext cx="620268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 smtClean="0">
                  <a:solidFill>
                    <a:srgbClr val="000000"/>
                  </a:solidFill>
                  <a:latin typeface="Constantia" panose="02030602050306030303" pitchFamily="18" charset="0"/>
                  <a:ea typeface="Times New Roman" panose="02020603050405020304" pitchFamily="18" charset="0"/>
                </a:rPr>
                <a:t>CFE/ MAD </a:t>
              </a:r>
              <a:endParaRPr lang="en-US" dirty="0"/>
            </a:p>
          </p:txBody>
        </p:sp>
        <p:graphicFrame>
          <p:nvGraphicFramePr>
            <p:cNvPr id="52" name="Object 5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499634979"/>
                </p:ext>
              </p:extLst>
            </p:nvPr>
          </p:nvGraphicFramePr>
          <p:xfrm>
            <a:off x="2730496" y="3382412"/>
            <a:ext cx="1511300" cy="50436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47" r:id="rId5" imgW="1002865" imgH="393529" progId="Equation.DSMT4">
                    <p:embed/>
                  </p:oleObj>
                </mc:Choice>
                <mc:Fallback>
                  <p:oleObj r:id="rId5" imgW="1002865" imgH="393529" progId="Equation.DSMT4">
                    <p:embed/>
                    <p:pic>
                      <p:nvPicPr>
                        <p:cNvPr id="16" name="Object 1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0496" y="3382412"/>
                          <a:ext cx="1511300" cy="50436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3" name="Object 5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909551512"/>
                </p:ext>
              </p:extLst>
            </p:nvPr>
          </p:nvGraphicFramePr>
          <p:xfrm>
            <a:off x="2730492" y="2192710"/>
            <a:ext cx="1311792" cy="55546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48" r:id="rId7" imgW="889000" imgH="419100" progId="Equation.DSMT4">
                    <p:embed/>
                  </p:oleObj>
                </mc:Choice>
                <mc:Fallback>
                  <p:oleObj r:id="rId7" imgW="889000" imgH="419100" progId="Equation.DSMT4">
                    <p:embed/>
                    <p:pic>
                      <p:nvPicPr>
                        <p:cNvPr id="14" name="Object 1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0492" y="2192710"/>
                          <a:ext cx="1311792" cy="55546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4" name="Object 5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228370276"/>
                </p:ext>
              </p:extLst>
            </p:nvPr>
          </p:nvGraphicFramePr>
          <p:xfrm>
            <a:off x="2730495" y="1056868"/>
            <a:ext cx="1247695" cy="57984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49" r:id="rId9" imgW="748975" imgH="380835" progId="Equation.DSMT4">
                    <p:embed/>
                  </p:oleObj>
                </mc:Choice>
                <mc:Fallback>
                  <p:oleObj r:id="rId9" imgW="748975" imgH="380835" progId="Equation.DSMT4">
                    <p:embed/>
                    <p:pic>
                      <p:nvPicPr>
                        <p:cNvPr id="12" name="Object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0495" y="1056868"/>
                          <a:ext cx="1247695" cy="57984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257064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31656"/>
          </a:xfrm>
        </p:spPr>
        <p:txBody>
          <a:bodyPr/>
          <a:lstStyle/>
          <a:p>
            <a:r>
              <a:rPr lang="en-US" dirty="0" smtClean="0"/>
              <a:t>Demand Forecasting</a:t>
            </a:r>
            <a:br>
              <a:rPr lang="en-US" dirty="0" smtClean="0"/>
            </a:br>
            <a:r>
              <a:rPr lang="en-US" sz="3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ommon </a:t>
            </a:r>
            <a:r>
              <a:rPr lang="en-US" sz="3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F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orecasting </a:t>
            </a:r>
            <a:r>
              <a:rPr lang="en-US" sz="3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echniques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397" y="1272914"/>
            <a:ext cx="8686800" cy="1177338"/>
          </a:xfrm>
        </p:spPr>
        <p:txBody>
          <a:bodyPr/>
          <a:lstStyle/>
          <a:p>
            <a:pPr marL="0" indent="0" algn="ctr">
              <a:buNone/>
            </a:pPr>
            <a:r>
              <a:rPr lang="en-US" sz="1800" b="1" dirty="0"/>
              <a:t>All statistical techniques </a:t>
            </a:r>
            <a:r>
              <a:rPr lang="en-US" sz="1800" b="1" dirty="0" smtClean="0"/>
              <a:t>used </a:t>
            </a:r>
            <a:r>
              <a:rPr lang="en-US" sz="1800" b="1" dirty="0"/>
              <a:t>to generate forecasts require accurate data and rely on the assumption that the future will repeat the past.  The key to good forecasting is to minimize forecast error by utilizing a forecasting technique that best fits the nature of the data. </a:t>
            </a:r>
            <a:r>
              <a:rPr lang="en-US" sz="1800" b="1" dirty="0" smtClean="0"/>
              <a:t> Three </a:t>
            </a:r>
            <a:r>
              <a:rPr lang="en-US" sz="1800" b="1" dirty="0"/>
              <a:t>common forecasting </a:t>
            </a:r>
            <a:r>
              <a:rPr lang="en-US" sz="1800" b="1" dirty="0" smtClean="0"/>
              <a:t>techniques are: </a:t>
            </a:r>
            <a:endParaRPr lang="en-US" sz="1800" b="1" dirty="0"/>
          </a:p>
          <a:p>
            <a:pPr marL="0" indent="0" algn="ctr">
              <a:buNone/>
            </a:pPr>
            <a:endParaRPr lang="en-US" sz="1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33" name="Group 109"/>
          <p:cNvGrpSpPr/>
          <p:nvPr/>
        </p:nvGrpSpPr>
        <p:grpSpPr>
          <a:xfrm>
            <a:off x="152397" y="2638112"/>
            <a:ext cx="8792576" cy="3854763"/>
            <a:chOff x="228600" y="2057399"/>
            <a:chExt cx="8792576" cy="4114801"/>
          </a:xfrm>
        </p:grpSpPr>
        <p:grpSp>
          <p:nvGrpSpPr>
            <p:cNvPr id="34" name="Group 10"/>
            <p:cNvGrpSpPr/>
            <p:nvPr/>
          </p:nvGrpSpPr>
          <p:grpSpPr>
            <a:xfrm>
              <a:off x="292105" y="2903958"/>
              <a:ext cx="2978314" cy="3160945"/>
              <a:chOff x="56946" y="612538"/>
              <a:chExt cx="2408617" cy="4814918"/>
            </a:xfrm>
          </p:grpSpPr>
          <p:sp>
            <p:nvSpPr>
              <p:cNvPr id="53" name="Rectangle 52"/>
              <p:cNvSpPr/>
              <p:nvPr/>
            </p:nvSpPr>
            <p:spPr>
              <a:xfrm>
                <a:off x="124513" y="2687699"/>
                <a:ext cx="2341050" cy="2299753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54" name="Rectangle 53"/>
              <p:cNvSpPr/>
              <p:nvPr/>
            </p:nvSpPr>
            <p:spPr>
              <a:xfrm>
                <a:off x="56946" y="612538"/>
                <a:ext cx="2218607" cy="481491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35560" tIns="35560" rIns="35560" bIns="35560" numCol="1" spcCol="1270" anchor="t" anchorCtr="0">
                <a:noAutofit/>
              </a:bodyPr>
              <a:lstStyle/>
              <a:p>
                <a:pPr marL="274320" lvl="1" indent="-274320" defTabSz="622300">
                  <a:spcBef>
                    <a:spcPct val="0"/>
                  </a:spcBef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sz="1600" b="1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Makes forecasts based on recent demand history and allows for the removal of random effects. </a:t>
                </a:r>
                <a:endParaRPr lang="en-US" sz="1600" b="1" dirty="0" smtClean="0"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latin typeface="Constantia" pitchFamily="18" charset="0"/>
                </a:endParaRPr>
              </a:p>
              <a:p>
                <a:pPr marL="274320" lvl="1" indent="-274320" defTabSz="622300">
                  <a:spcBef>
                    <a:spcPct val="0"/>
                  </a:spcBef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sz="1600" b="1" dirty="0" smtClean="0">
                    <a:solidFill>
                      <a:srgbClr val="00B050"/>
                    </a:solidFill>
                    <a:latin typeface="Constantia" pitchFamily="18" charset="0"/>
                  </a:rPr>
                  <a:t>Pros: </a:t>
                </a:r>
                <a:r>
                  <a:rPr lang="en-US" sz="1600" b="1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quick and easy to </a:t>
                </a:r>
                <a:r>
                  <a:rPr lang="en-US" sz="1600" b="1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use</a:t>
                </a:r>
              </a:p>
              <a:p>
                <a:pPr marL="274320" lvl="1" indent="-274320" defTabSz="622300">
                  <a:spcBef>
                    <a:spcPct val="0"/>
                  </a:spcBef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sz="1600" b="1" dirty="0" smtClean="0">
                    <a:solidFill>
                      <a:srgbClr val="990033"/>
                    </a:solidFill>
                    <a:latin typeface="Constantia" pitchFamily="18" charset="0"/>
                  </a:rPr>
                  <a:t>Cons: </a:t>
                </a:r>
                <a:r>
                  <a:rPr lang="en-US" sz="1600" b="1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old demand dropped </a:t>
                </a:r>
                <a:r>
                  <a:rPr lang="en-US" sz="1600" b="1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quickly; not </a:t>
                </a:r>
                <a:r>
                  <a:rPr lang="en-US" sz="1600" b="1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accommodate seasonal, trend, or business cycle </a:t>
                </a:r>
                <a:r>
                  <a:rPr lang="en-US" sz="1600" b="1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influences</a:t>
                </a:r>
              </a:p>
            </p:txBody>
          </p:sp>
        </p:grpSp>
        <p:grpSp>
          <p:nvGrpSpPr>
            <p:cNvPr id="35" name="Group 11"/>
            <p:cNvGrpSpPr/>
            <p:nvPr/>
          </p:nvGrpSpPr>
          <p:grpSpPr>
            <a:xfrm>
              <a:off x="228600" y="2057401"/>
              <a:ext cx="2819398" cy="800668"/>
              <a:chOff x="-15797" y="41746"/>
              <a:chExt cx="2406547" cy="494570"/>
            </a:xfrm>
          </p:grpSpPr>
          <p:sp>
            <p:nvSpPr>
              <p:cNvPr id="51" name="Rectangle 50"/>
              <p:cNvSpPr/>
              <p:nvPr/>
            </p:nvSpPr>
            <p:spPr>
              <a:xfrm>
                <a:off x="-15797" y="41746"/>
                <a:ext cx="2406547" cy="458934"/>
              </a:xfrm>
              <a:prstGeom prst="rect">
                <a:avLst/>
              </a:prstGeom>
              <a:solidFill>
                <a:schemeClr val="accent6"/>
              </a:solidFill>
              <a:ln w="25400" cap="flat" cmpd="sng" algn="ctr">
                <a:noFill/>
                <a:prstDash val="soli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</p:sp>
          <p:sp>
            <p:nvSpPr>
              <p:cNvPr id="52" name="Rectangle 51"/>
              <p:cNvSpPr/>
              <p:nvPr/>
            </p:nvSpPr>
            <p:spPr>
              <a:xfrm>
                <a:off x="-15795" y="41746"/>
                <a:ext cx="2343217" cy="49457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45720" tIns="45720" rIns="45720" bIns="4572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en-US" sz="2000" b="1" kern="0" dirty="0">
                    <a:solidFill>
                      <a:sysClr val="window" lastClr="FFFFFF"/>
                    </a:solidFill>
                    <a:latin typeface="Constantia" pitchFamily="18" charset="0"/>
                  </a:rPr>
                  <a:t>Simple moving average</a:t>
                </a:r>
                <a:endPara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</a:endParaRPr>
              </a:p>
            </p:txBody>
          </p:sp>
        </p:grpSp>
        <p:grpSp>
          <p:nvGrpSpPr>
            <p:cNvPr id="36" name="Group 9"/>
            <p:cNvGrpSpPr/>
            <p:nvPr/>
          </p:nvGrpSpPr>
          <p:grpSpPr>
            <a:xfrm>
              <a:off x="3200398" y="2919059"/>
              <a:ext cx="2965622" cy="3024135"/>
              <a:chOff x="2726593" y="719024"/>
              <a:chExt cx="2679738" cy="4411728"/>
            </a:xfrm>
          </p:grpSpPr>
          <p:sp>
            <p:nvSpPr>
              <p:cNvPr id="49" name="Rectangle 48"/>
              <p:cNvSpPr/>
              <p:nvPr/>
            </p:nvSpPr>
            <p:spPr>
              <a:xfrm>
                <a:off x="3002015" y="2687699"/>
                <a:ext cx="2341050" cy="2299753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50" name="Rectangle 49"/>
              <p:cNvSpPr/>
              <p:nvPr/>
            </p:nvSpPr>
            <p:spPr>
              <a:xfrm>
                <a:off x="2726593" y="719024"/>
                <a:ext cx="2679738" cy="441172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35560" tIns="35560" rIns="35560" bIns="35560" numCol="1" spcCol="1270" anchor="t" anchorCtr="0">
                <a:noAutofit/>
              </a:bodyPr>
              <a:lstStyle/>
              <a:p>
                <a:pPr marL="274320" lvl="1" indent="-274320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Assigns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 weight to each previous period with higher weights usually given to more recent demand. </a:t>
                </a:r>
                <a:endParaRPr lang="en-US" sz="1600" b="1" kern="0" dirty="0" smtClean="0"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latin typeface="Constantia" pitchFamily="18" charset="0"/>
                </a:endParaRPr>
              </a:p>
              <a:p>
                <a:pPr marL="274320" lvl="1" indent="-274320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600" b="1" kern="0" dirty="0" smtClean="0">
                    <a:solidFill>
                      <a:srgbClr val="00B050"/>
                    </a:solidFill>
                    <a:latin typeface="Constantia" pitchFamily="18" charset="0"/>
                  </a:rPr>
                  <a:t>Pros: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allows emphasis </a:t>
                </a: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on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more recent demand as a predictor of future demand</a:t>
                </a: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.</a:t>
                </a:r>
              </a:p>
              <a:p>
                <a:pPr marL="274320" lvl="1" indent="-274320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600" b="1" kern="0" dirty="0" smtClean="0">
                    <a:solidFill>
                      <a:srgbClr val="990033"/>
                    </a:solidFill>
                    <a:latin typeface="Constantia" pitchFamily="18" charset="0"/>
                  </a:rPr>
                  <a:t>Cons: </a:t>
                </a: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not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easily accommodate </a:t>
                </a: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seasonal demand patterns. </a:t>
                </a:r>
                <a:endParaRPr lang="en-US" sz="1600" b="1" kern="0" dirty="0"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latin typeface="Constantia" pitchFamily="18" charset="0"/>
                </a:endParaRPr>
              </a:p>
            </p:txBody>
          </p:sp>
        </p:grpSp>
        <p:grpSp>
          <p:nvGrpSpPr>
            <p:cNvPr id="37" name="Group 10"/>
            <p:cNvGrpSpPr/>
            <p:nvPr/>
          </p:nvGrpSpPr>
          <p:grpSpPr>
            <a:xfrm>
              <a:off x="3162294" y="2057401"/>
              <a:ext cx="2967463" cy="742976"/>
              <a:chOff x="2702926" y="41746"/>
              <a:chExt cx="2732898" cy="458934"/>
            </a:xfrm>
          </p:grpSpPr>
          <p:sp>
            <p:nvSpPr>
              <p:cNvPr id="47" name="Rectangle 46"/>
              <p:cNvSpPr/>
              <p:nvPr/>
            </p:nvSpPr>
            <p:spPr>
              <a:xfrm>
                <a:off x="2702926" y="41746"/>
                <a:ext cx="2732898" cy="458934"/>
              </a:xfrm>
              <a:prstGeom prst="rect">
                <a:avLst/>
              </a:prstGeom>
              <a:solidFill>
                <a:srgbClr val="4BACC6"/>
              </a:solidFill>
              <a:ln w="25400" cap="flat" cmpd="sng" algn="ctr">
                <a:noFill/>
                <a:prstDash val="soli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2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</a:endParaRPr>
              </a:p>
            </p:txBody>
          </p:sp>
          <p:sp>
            <p:nvSpPr>
              <p:cNvPr id="48" name="Rectangle 47"/>
              <p:cNvSpPr/>
              <p:nvPr/>
            </p:nvSpPr>
            <p:spPr>
              <a:xfrm>
                <a:off x="2773104" y="96303"/>
                <a:ext cx="2581071" cy="362657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45720" tIns="45720" rIns="45720" bIns="4572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000" b="1" kern="0" dirty="0">
                    <a:solidFill>
                      <a:sysClr val="window" lastClr="FFFFFF"/>
                    </a:solidFill>
                    <a:latin typeface="Constantia" pitchFamily="18" charset="0"/>
                  </a:rPr>
                  <a:t>Weighted moving average</a:t>
                </a:r>
                <a:endPara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</a:endParaRPr>
              </a:p>
            </p:txBody>
          </p:sp>
        </p:grpSp>
        <p:grpSp>
          <p:nvGrpSpPr>
            <p:cNvPr id="38" name="Group 12"/>
            <p:cNvGrpSpPr/>
            <p:nvPr/>
          </p:nvGrpSpPr>
          <p:grpSpPr>
            <a:xfrm>
              <a:off x="6330789" y="2903958"/>
              <a:ext cx="2584612" cy="3225184"/>
              <a:chOff x="5739147" y="696996"/>
              <a:chExt cx="2481426" cy="4705029"/>
            </a:xfrm>
          </p:grpSpPr>
          <p:sp>
            <p:nvSpPr>
              <p:cNvPr id="45" name="Rectangle 44"/>
              <p:cNvSpPr/>
              <p:nvPr/>
            </p:nvSpPr>
            <p:spPr>
              <a:xfrm>
                <a:off x="5879518" y="2687699"/>
                <a:ext cx="2341050" cy="2299753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46" name="Rectangle 45"/>
              <p:cNvSpPr/>
              <p:nvPr/>
            </p:nvSpPr>
            <p:spPr>
              <a:xfrm>
                <a:off x="5739147" y="696996"/>
                <a:ext cx="2481426" cy="470502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35560" tIns="35560" rIns="35560" bIns="35560" numCol="1" spcCol="1270" anchor="t" anchorCtr="0">
                <a:noAutofit/>
              </a:bodyPr>
              <a:lstStyle/>
              <a:p>
                <a:pPr marL="274320" lvl="1" indent="-274320" defTabSz="622300">
                  <a:spcBef>
                    <a:spcPct val="0"/>
                  </a:spcBef>
                  <a:buClr>
                    <a:srgbClr val="8064A2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600" b="1" kern="0" dirty="0" smtClean="0">
                    <a:solidFill>
                      <a:srgbClr val="00B050"/>
                    </a:solidFill>
                    <a:latin typeface="Constantia" pitchFamily="18" charset="0"/>
                  </a:rPr>
                  <a:t>Pros: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simplicity and limited requirements for data, good for relatively constant demand </a:t>
                </a:r>
                <a:endParaRPr lang="en-US" sz="1600" b="1" kern="0" dirty="0" smtClean="0"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latin typeface="Constantia" pitchFamily="18" charset="0"/>
                </a:endParaRPr>
              </a:p>
              <a:p>
                <a:pPr marL="274320" lvl="1" indent="-274320" defTabSz="622300">
                  <a:spcBef>
                    <a:spcPct val="0"/>
                  </a:spcBef>
                  <a:buClr>
                    <a:srgbClr val="8064A2"/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1600" b="1" kern="0" dirty="0" smtClean="0">
                    <a:solidFill>
                      <a:srgbClr val="990033"/>
                    </a:solidFill>
                    <a:latin typeface="Constantia" pitchFamily="18" charset="0"/>
                  </a:rPr>
                  <a:t>Cons: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forecasts will lag actual </a:t>
                </a:r>
                <a:r>
                  <a:rPr lang="en-US" sz="1600" b="1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demand; Not </a:t>
                </a:r>
                <a:r>
                  <a:rPr lang="en-US" sz="1600" b="1" kern="0" dirty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appropriate for highly seasonal demand patterns or patterns with trends </a:t>
                </a:r>
                <a:endParaRPr kumimoji="0" lang="en-US" sz="1600" b="1" i="0" u="none" strike="noStrike" kern="0" cap="none" spc="0" normalizeH="0" baseline="0" noProof="0" dirty="0" smtClean="0">
                  <a:ln>
                    <a:noFill/>
                  </a:ln>
                  <a:solidFill>
                    <a:sysClr val="windowText" lastClr="000000">
                      <a:hueOff val="0"/>
                      <a:satOff val="0"/>
                      <a:lumOff val="0"/>
                      <a:alphaOff val="0"/>
                    </a:sysClr>
                  </a:solidFill>
                  <a:effectLst/>
                  <a:uLnTx/>
                  <a:uFillTx/>
                  <a:latin typeface="Constantia" pitchFamily="18" charset="0"/>
                </a:endParaRPr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6280155" y="2057399"/>
              <a:ext cx="2741021" cy="742978"/>
              <a:chOff x="6012327" y="41745"/>
              <a:chExt cx="2524358" cy="458935"/>
            </a:xfrm>
          </p:grpSpPr>
          <p:sp>
            <p:nvSpPr>
              <p:cNvPr id="43" name="Rectangle 42"/>
              <p:cNvSpPr/>
              <p:nvPr/>
            </p:nvSpPr>
            <p:spPr>
              <a:xfrm>
                <a:off x="6016175" y="41746"/>
                <a:ext cx="2520510" cy="458934"/>
              </a:xfrm>
              <a:prstGeom prst="rect">
                <a:avLst/>
              </a:prstGeom>
              <a:solidFill>
                <a:srgbClr val="8064A2"/>
              </a:solidFill>
              <a:ln w="25400" cap="flat" cmpd="sng" algn="ctr">
                <a:noFill/>
                <a:prstDash val="soli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</p:sp>
          <p:sp>
            <p:nvSpPr>
              <p:cNvPr id="44" name="Rectangle 43"/>
              <p:cNvSpPr/>
              <p:nvPr/>
            </p:nvSpPr>
            <p:spPr>
              <a:xfrm>
                <a:off x="6012327" y="41745"/>
                <a:ext cx="2454180" cy="458935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45720" tIns="45720" rIns="45720" bIns="4572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000" b="1" kern="0" dirty="0">
                    <a:solidFill>
                      <a:sysClr val="window" lastClr="FFFFFF"/>
                    </a:solidFill>
                    <a:latin typeface="Constantia" pitchFamily="18" charset="0"/>
                  </a:rPr>
                  <a:t>Exponential smoothing</a:t>
                </a:r>
                <a:endParaRPr lang="en-US" sz="2000" b="1" kern="0" dirty="0" smtClean="0">
                  <a:solidFill>
                    <a:sysClr val="window" lastClr="FFFFFF"/>
                  </a:solidFill>
                  <a:latin typeface="Constantia" pitchFamily="18" charset="0"/>
                </a:endParaRPr>
              </a:p>
            </p:txBody>
          </p:sp>
        </p:grpSp>
        <p:sp>
          <p:nvSpPr>
            <p:cNvPr id="40" name="Straight Connector 39"/>
            <p:cNvSpPr/>
            <p:nvPr/>
          </p:nvSpPr>
          <p:spPr>
            <a:xfrm>
              <a:off x="228600" y="2057400"/>
              <a:ext cx="0" cy="4114800"/>
            </a:xfrm>
            <a:prstGeom prst="line">
              <a:avLst/>
            </a:prstGeom>
            <a:solidFill>
              <a:sysClr val="window" lastClr="FFFFFF">
                <a:alpha val="90000"/>
                <a:hueOff val="0"/>
                <a:satOff val="0"/>
                <a:lumOff val="0"/>
                <a:alphaOff val="0"/>
              </a:sysClr>
            </a:solidFill>
            <a:ln w="25400" cap="flat" cmpd="sng" algn="ctr">
              <a:solidFill>
                <a:schemeClr val="accent6"/>
              </a:solidFill>
              <a:prstDash val="solid"/>
            </a:ln>
            <a:effectLst/>
          </p:spPr>
        </p:sp>
        <p:sp>
          <p:nvSpPr>
            <p:cNvPr id="41" name="Straight Connector 40"/>
            <p:cNvSpPr/>
            <p:nvPr/>
          </p:nvSpPr>
          <p:spPr>
            <a:xfrm>
              <a:off x="3124203" y="2057400"/>
              <a:ext cx="0" cy="4114800"/>
            </a:xfrm>
            <a:prstGeom prst="line">
              <a:avLst/>
            </a:prstGeom>
            <a:solidFill>
              <a:sysClr val="window" lastClr="FFFFFF">
                <a:alpha val="90000"/>
                <a:hueOff val="0"/>
                <a:satOff val="0"/>
                <a:lumOff val="0"/>
                <a:alphaOff val="0"/>
              </a:sysClr>
            </a:solidFill>
            <a:ln w="25400" cap="flat" cmpd="sng" algn="ctr">
              <a:solidFill>
                <a:srgbClr val="4BACC6"/>
              </a:solidFill>
              <a:prstDash val="solid"/>
            </a:ln>
            <a:effectLst/>
          </p:spPr>
        </p:sp>
        <p:sp>
          <p:nvSpPr>
            <p:cNvPr id="42" name="Straight Connector 41"/>
            <p:cNvSpPr/>
            <p:nvPr/>
          </p:nvSpPr>
          <p:spPr>
            <a:xfrm>
              <a:off x="6254756" y="2057400"/>
              <a:ext cx="0" cy="4038601"/>
            </a:xfrm>
            <a:prstGeom prst="line">
              <a:avLst/>
            </a:prstGeom>
            <a:solidFill>
              <a:sysClr val="window" lastClr="FFFFFF">
                <a:alpha val="90000"/>
                <a:hueOff val="0"/>
                <a:satOff val="0"/>
                <a:lumOff val="0"/>
                <a:alphaOff val="0"/>
              </a:sysClr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</p:sp>
      </p:grpSp>
    </p:spTree>
    <p:extLst>
      <p:ext uri="{BB962C8B-B14F-4D97-AF65-F5344CB8AC3E}">
        <p14:creationId xmlns:p14="http://schemas.microsoft.com/office/powerpoint/2010/main" val="19373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Demand Forecasting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0067AF">
                    <a:lumMod val="40000"/>
                    <a:lumOff val="60000"/>
                  </a:srgbClr>
                </a:solidFill>
              </a:rPr>
              <a:t>Common Forecasting </a:t>
            </a:r>
            <a:r>
              <a:rPr lang="en-US" sz="3200" dirty="0" smtClean="0">
                <a:solidFill>
                  <a:srgbClr val="0067AF">
                    <a:lumMod val="40000"/>
                    <a:lumOff val="60000"/>
                  </a:srgbClr>
                </a:solidFill>
              </a:rPr>
              <a:t>Techniques </a:t>
            </a:r>
            <a:r>
              <a:rPr lang="en-US" sz="2800" i="1" dirty="0" smtClean="0">
                <a:solidFill>
                  <a:srgbClr val="0067AF">
                    <a:lumMod val="40000"/>
                    <a:lumOff val="60000"/>
                  </a:srgbClr>
                </a:solidFill>
              </a:rPr>
              <a:t>(continued)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458200" cy="533400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>
                <a:solidFill>
                  <a:srgbClr val="990033"/>
                </a:solidFill>
              </a:rPr>
              <a:t>Forecast Accuracy </a:t>
            </a:r>
            <a:r>
              <a:rPr lang="en-US" b="1" dirty="0" smtClean="0">
                <a:solidFill>
                  <a:srgbClr val="990033"/>
                </a:solidFill>
              </a:rPr>
              <a:t>Summary</a:t>
            </a:r>
            <a:endParaRPr lang="en-US" b="1" dirty="0">
              <a:solidFill>
                <a:srgbClr val="990033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715000" y="6096000"/>
            <a:ext cx="3124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 smtClean="0">
                <a:solidFill>
                  <a:srgbClr val="000000"/>
                </a:solidFill>
                <a:latin typeface="Rockwell" pitchFamily="18" charset="0"/>
              </a:rPr>
              <a:t>Source: Figure 7.6 </a:t>
            </a:r>
            <a:endParaRPr lang="en-US" sz="1200" dirty="0">
              <a:solidFill>
                <a:srgbClr val="000000"/>
              </a:solidFill>
              <a:latin typeface="Rockwell" pitchFamily="18" charset="0"/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114300" y="2078325"/>
            <a:ext cx="8877300" cy="3331875"/>
            <a:chOff x="114300" y="2078326"/>
            <a:chExt cx="8772904" cy="3249450"/>
          </a:xfrm>
        </p:grpSpPr>
        <p:sp>
          <p:nvSpPr>
            <p:cNvPr id="8" name="Oval 7"/>
            <p:cNvSpPr/>
            <p:nvPr/>
          </p:nvSpPr>
          <p:spPr>
            <a:xfrm>
              <a:off x="2895600" y="3694371"/>
              <a:ext cx="941071" cy="609600"/>
            </a:xfrm>
            <a:prstGeom prst="ellipse">
              <a:avLst/>
            </a:prstGeom>
            <a:noFill/>
            <a:ln w="38100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4089402" y="4478626"/>
              <a:ext cx="851531" cy="609600"/>
            </a:xfrm>
            <a:prstGeom prst="ellipse">
              <a:avLst/>
            </a:prstGeom>
            <a:noFill/>
            <a:ln w="38100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5244464" y="4478626"/>
              <a:ext cx="1156336" cy="609600"/>
            </a:xfrm>
            <a:prstGeom prst="ellipse">
              <a:avLst/>
            </a:prstGeom>
            <a:noFill/>
            <a:ln w="38100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704331" y="4478626"/>
              <a:ext cx="687070" cy="609600"/>
            </a:xfrm>
            <a:prstGeom prst="ellipse">
              <a:avLst/>
            </a:prstGeom>
            <a:noFill/>
            <a:ln w="38100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7924799" y="3694371"/>
              <a:ext cx="685801" cy="609600"/>
            </a:xfrm>
            <a:prstGeom prst="ellipse">
              <a:avLst/>
            </a:prstGeom>
            <a:noFill/>
            <a:ln w="38100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300" y="2078326"/>
              <a:ext cx="8772904" cy="32494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7167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709738"/>
            <a:ext cx="7062788" cy="2938462"/>
          </a:xfrm>
        </p:spPr>
        <p:txBody>
          <a:bodyPr anchor="ctr"/>
          <a:lstStyle/>
          <a:p>
            <a:pPr algn="ctr"/>
            <a:r>
              <a:rPr lang="en-US" dirty="0"/>
              <a:t>Sales and Operations Planning (S&amp;OP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6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Sales </a:t>
            </a:r>
            <a:r>
              <a:rPr lang="en-US" sz="3600" dirty="0"/>
              <a:t>and Operations Planning (S&amp;OP</a:t>
            </a:r>
            <a:r>
              <a:rPr lang="en-US" sz="3600" dirty="0" smtClean="0"/>
              <a:t>)</a:t>
            </a:r>
            <a:br>
              <a:rPr lang="en-US" sz="3600" dirty="0" smtClean="0"/>
            </a:br>
            <a:r>
              <a:rPr lang="en-US" sz="32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Arriving at Internal Consensus Forecast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16" name="Group 115"/>
          <p:cNvGrpSpPr/>
          <p:nvPr/>
        </p:nvGrpSpPr>
        <p:grpSpPr>
          <a:xfrm>
            <a:off x="304800" y="2680032"/>
            <a:ext cx="8305801" cy="3657388"/>
            <a:chOff x="152400" y="1341651"/>
            <a:chExt cx="8584039" cy="4495588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9" name="Chevron 28"/>
            <p:cNvSpPr/>
            <p:nvPr/>
          </p:nvSpPr>
          <p:spPr>
            <a:xfrm>
              <a:off x="5185575" y="2879198"/>
              <a:ext cx="804148" cy="1535206"/>
            </a:xfrm>
            <a:prstGeom prst="chevron">
              <a:avLst>
                <a:gd name="adj" fmla="val 62310"/>
              </a:avLst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accent2">
                <a:shade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Chevron 29"/>
            <p:cNvSpPr/>
            <p:nvPr/>
          </p:nvSpPr>
          <p:spPr>
            <a:xfrm>
              <a:off x="5843514" y="2879198"/>
              <a:ext cx="804148" cy="1535206"/>
            </a:xfrm>
            <a:prstGeom prst="chevron">
              <a:avLst>
                <a:gd name="adj" fmla="val 62310"/>
              </a:avLst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accent2">
                <a:shade val="90000"/>
                <a:hueOff val="890890"/>
                <a:satOff val="-68540"/>
                <a:lumOff val="47147"/>
                <a:alphaOff val="0"/>
              </a:schemeClr>
            </a:lnRef>
            <a:fillRef idx="1">
              <a:schemeClr val="accent2">
                <a:shade val="90000"/>
                <a:hueOff val="890890"/>
                <a:satOff val="-68540"/>
                <a:lumOff val="47147"/>
                <a:alphaOff val="0"/>
              </a:schemeClr>
            </a:fillRef>
            <a:effectRef idx="0">
              <a:schemeClr val="accent2">
                <a:shade val="90000"/>
                <a:hueOff val="890890"/>
                <a:satOff val="-68540"/>
                <a:lumOff val="4714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6872278" y="2656063"/>
              <a:ext cx="1864161" cy="1864161"/>
            </a:xfrm>
            <a:custGeom>
              <a:avLst/>
              <a:gdLst>
                <a:gd name="connsiteX0" fmla="*/ 0 w 1864161"/>
                <a:gd name="connsiteY0" fmla="*/ 932081 h 1864161"/>
                <a:gd name="connsiteX1" fmla="*/ 932081 w 1864161"/>
                <a:gd name="connsiteY1" fmla="*/ 0 h 1864161"/>
                <a:gd name="connsiteX2" fmla="*/ 1864162 w 1864161"/>
                <a:gd name="connsiteY2" fmla="*/ 932081 h 1864161"/>
                <a:gd name="connsiteX3" fmla="*/ 932081 w 1864161"/>
                <a:gd name="connsiteY3" fmla="*/ 1864162 h 1864161"/>
                <a:gd name="connsiteX4" fmla="*/ 0 w 1864161"/>
                <a:gd name="connsiteY4" fmla="*/ 932081 h 186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4161" h="1864161">
                  <a:moveTo>
                    <a:pt x="0" y="932081"/>
                  </a:moveTo>
                  <a:cubicBezTo>
                    <a:pt x="0" y="417307"/>
                    <a:pt x="417307" y="0"/>
                    <a:pt x="932081" y="0"/>
                  </a:cubicBezTo>
                  <a:cubicBezTo>
                    <a:pt x="1446855" y="0"/>
                    <a:pt x="1864162" y="417307"/>
                    <a:pt x="1864162" y="932081"/>
                  </a:cubicBezTo>
                  <a:cubicBezTo>
                    <a:pt x="1864162" y="1446855"/>
                    <a:pt x="1446855" y="1864162"/>
                    <a:pt x="932081" y="1864162"/>
                  </a:cubicBezTo>
                  <a:cubicBezTo>
                    <a:pt x="417307" y="1864162"/>
                    <a:pt x="0" y="1446855"/>
                    <a:pt x="0" y="932081"/>
                  </a:cubicBez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fillRef>
            <a:effectRef idx="0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3000" tIns="273000" rIns="273000" bIns="27300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200" kern="1200"/>
            </a:p>
          </p:txBody>
        </p:sp>
        <p:sp>
          <p:nvSpPr>
            <p:cNvPr id="10" name="Freeform 9"/>
            <p:cNvSpPr/>
            <p:nvPr/>
          </p:nvSpPr>
          <p:spPr>
            <a:xfrm>
              <a:off x="1098746" y="3255000"/>
              <a:ext cx="1604594" cy="1079296"/>
            </a:xfrm>
            <a:custGeom>
              <a:avLst/>
              <a:gdLst>
                <a:gd name="connsiteX0" fmla="*/ 0 w 2190499"/>
                <a:gd name="connsiteY0" fmla="*/ 0 h 1352430"/>
                <a:gd name="connsiteX1" fmla="*/ 2190499 w 2190499"/>
                <a:gd name="connsiteY1" fmla="*/ 0 h 1352430"/>
                <a:gd name="connsiteX2" fmla="*/ 2190499 w 2190499"/>
                <a:gd name="connsiteY2" fmla="*/ 1352430 h 1352430"/>
                <a:gd name="connsiteX3" fmla="*/ 0 w 2190499"/>
                <a:gd name="connsiteY3" fmla="*/ 1352430 h 1352430"/>
                <a:gd name="connsiteX4" fmla="*/ 0 w 2190499"/>
                <a:gd name="connsiteY4" fmla="*/ 0 h 1352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1352430">
                  <a:moveTo>
                    <a:pt x="0" y="0"/>
                  </a:moveTo>
                  <a:lnTo>
                    <a:pt x="2190499" y="0"/>
                  </a:lnTo>
                  <a:lnTo>
                    <a:pt x="2190499" y="1352430"/>
                  </a:lnTo>
                  <a:lnTo>
                    <a:pt x="0" y="1352430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2550" tIns="82550" rIns="82550" bIns="82550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6500" kern="1200"/>
            </a:p>
          </p:txBody>
        </p:sp>
        <p:grpSp>
          <p:nvGrpSpPr>
            <p:cNvPr id="113" name="Group 112"/>
            <p:cNvGrpSpPr/>
            <p:nvPr/>
          </p:nvGrpSpPr>
          <p:grpSpPr>
            <a:xfrm>
              <a:off x="399297" y="1341651"/>
              <a:ext cx="2266776" cy="1735396"/>
              <a:chOff x="582067" y="1341651"/>
              <a:chExt cx="2078335" cy="1735396"/>
            </a:xfrm>
          </p:grpSpPr>
          <p:sp>
            <p:nvSpPr>
              <p:cNvPr id="9" name="Freeform 8"/>
              <p:cNvSpPr/>
              <p:nvPr/>
            </p:nvSpPr>
            <p:spPr>
              <a:xfrm>
                <a:off x="582067" y="1983955"/>
                <a:ext cx="2078335" cy="576082"/>
              </a:xfrm>
              <a:custGeom>
                <a:avLst/>
                <a:gdLst>
                  <a:gd name="connsiteX0" fmla="*/ 0 w 2190499"/>
                  <a:gd name="connsiteY0" fmla="*/ 0 h 721869"/>
                  <a:gd name="connsiteX1" fmla="*/ 2190499 w 2190499"/>
                  <a:gd name="connsiteY1" fmla="*/ 0 h 721869"/>
                  <a:gd name="connsiteX2" fmla="*/ 2190499 w 2190499"/>
                  <a:gd name="connsiteY2" fmla="*/ 721869 h 721869"/>
                  <a:gd name="connsiteX3" fmla="*/ 0 w 2190499"/>
                  <a:gd name="connsiteY3" fmla="*/ 721869 h 721869"/>
                  <a:gd name="connsiteX4" fmla="*/ 0 w 2190499"/>
                  <a:gd name="connsiteY4" fmla="*/ 0 h 7218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90499" h="721869">
                    <a:moveTo>
                      <a:pt x="0" y="0"/>
                    </a:moveTo>
                    <a:lnTo>
                      <a:pt x="2190499" y="0"/>
                    </a:lnTo>
                    <a:lnTo>
                      <a:pt x="2190499" y="721869"/>
                    </a:lnTo>
                    <a:lnTo>
                      <a:pt x="0" y="721869"/>
                    </a:lnTo>
                    <a:lnTo>
                      <a:pt x="0" y="0"/>
                    </a:lnTo>
                    <a:close/>
                  </a:path>
                </a:pathLst>
              </a:cu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27940" tIns="27940" rIns="27940" bIns="27940" numCol="1" spcCol="1270" anchor="ctr" anchorCtr="0">
                <a:noAutofit/>
              </a:bodyPr>
              <a:lstStyle/>
              <a:p>
                <a:pPr lvl="0" algn="ctr" defTabSz="9779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000" b="1" kern="1200" dirty="0" smtClean="0">
                    <a:solidFill>
                      <a:srgbClr val="000000"/>
                    </a:solidFill>
                    <a:latin typeface="Constantia" panose="02030602050306030303" pitchFamily="18" charset="0"/>
                  </a:rPr>
                  <a:t>Preliminary demand forecast </a:t>
                </a:r>
                <a:endParaRPr lang="en-US" sz="2000" b="1" kern="1200" dirty="0">
                  <a:solidFill>
                    <a:srgbClr val="000000"/>
                  </a:solidFill>
                  <a:latin typeface="Constantia" panose="02030602050306030303" pitchFamily="18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881397" y="1789406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shade val="5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2" name="Oval 11"/>
              <p:cNvSpPr/>
              <p:nvPr/>
            </p:nvSpPr>
            <p:spPr>
              <a:xfrm>
                <a:off x="970744" y="1594730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91466"/>
                  <a:satOff val="-7277"/>
                  <a:lumOff val="6022"/>
                  <a:alphaOff val="0"/>
                </a:schemeClr>
              </a:fillRef>
              <a:effectRef idx="0">
                <a:schemeClr val="accent2">
                  <a:shade val="50000"/>
                  <a:hueOff val="91466"/>
                  <a:satOff val="-7277"/>
                  <a:lumOff val="6022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3" name="Oval 12"/>
              <p:cNvSpPr/>
              <p:nvPr/>
            </p:nvSpPr>
            <p:spPr>
              <a:xfrm>
                <a:off x="1185176" y="1633665"/>
                <a:ext cx="200574" cy="218513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182931"/>
                  <a:satOff val="-14553"/>
                  <a:lumOff val="12044"/>
                  <a:alphaOff val="0"/>
                </a:schemeClr>
              </a:fillRef>
              <a:effectRef idx="0">
                <a:schemeClr val="accent2">
                  <a:shade val="50000"/>
                  <a:hueOff val="182931"/>
                  <a:satOff val="-14553"/>
                  <a:lumOff val="12044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4" name="Oval 13"/>
              <p:cNvSpPr/>
              <p:nvPr/>
            </p:nvSpPr>
            <p:spPr>
              <a:xfrm>
                <a:off x="1363870" y="1419522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274397"/>
                  <a:satOff val="-21830"/>
                  <a:lumOff val="18066"/>
                  <a:alphaOff val="0"/>
                </a:schemeClr>
              </a:fillRef>
              <a:effectRef idx="0">
                <a:schemeClr val="accent2">
                  <a:shade val="50000"/>
                  <a:hueOff val="274397"/>
                  <a:satOff val="-21830"/>
                  <a:lumOff val="18066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5" name="Oval 14"/>
              <p:cNvSpPr/>
              <p:nvPr/>
            </p:nvSpPr>
            <p:spPr>
              <a:xfrm>
                <a:off x="1596171" y="1341651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365862"/>
                  <a:satOff val="-29106"/>
                  <a:lumOff val="24088"/>
                  <a:alphaOff val="0"/>
                </a:schemeClr>
              </a:fillRef>
              <a:effectRef idx="0">
                <a:schemeClr val="accent2">
                  <a:shade val="50000"/>
                  <a:hueOff val="365862"/>
                  <a:satOff val="-29106"/>
                  <a:lumOff val="24088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6" name="Oval 15"/>
              <p:cNvSpPr/>
              <p:nvPr/>
            </p:nvSpPr>
            <p:spPr>
              <a:xfrm>
                <a:off x="1882080" y="1477925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457328"/>
                  <a:satOff val="-36383"/>
                  <a:lumOff val="30110"/>
                  <a:alphaOff val="0"/>
                </a:schemeClr>
              </a:fillRef>
              <a:effectRef idx="0">
                <a:schemeClr val="accent2">
                  <a:shade val="50000"/>
                  <a:hueOff val="457328"/>
                  <a:satOff val="-36383"/>
                  <a:lumOff val="3011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Oval 16"/>
              <p:cNvSpPr/>
              <p:nvPr/>
            </p:nvSpPr>
            <p:spPr>
              <a:xfrm>
                <a:off x="2060774" y="1575263"/>
                <a:ext cx="200574" cy="218513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548793"/>
                  <a:satOff val="-43659"/>
                  <a:lumOff val="36132"/>
                  <a:alphaOff val="0"/>
                </a:schemeClr>
              </a:fillRef>
              <a:effectRef idx="0">
                <a:schemeClr val="accent2">
                  <a:shade val="50000"/>
                  <a:hueOff val="548793"/>
                  <a:satOff val="-43659"/>
                  <a:lumOff val="36132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8" name="Oval 17"/>
              <p:cNvSpPr/>
              <p:nvPr/>
            </p:nvSpPr>
            <p:spPr>
              <a:xfrm>
                <a:off x="2310945" y="1789406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640259"/>
                  <a:satOff val="-50936"/>
                  <a:lumOff val="42154"/>
                  <a:alphaOff val="0"/>
                </a:schemeClr>
              </a:fillRef>
              <a:effectRef idx="0">
                <a:schemeClr val="accent2">
                  <a:shade val="50000"/>
                  <a:hueOff val="640259"/>
                  <a:satOff val="-50936"/>
                  <a:lumOff val="42154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9" name="Oval 18"/>
              <p:cNvSpPr/>
              <p:nvPr/>
            </p:nvSpPr>
            <p:spPr>
              <a:xfrm>
                <a:off x="2418161" y="2003549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731724"/>
                  <a:satOff val="-58212"/>
                  <a:lumOff val="48176"/>
                  <a:alphaOff val="0"/>
                </a:schemeClr>
              </a:fillRef>
              <a:effectRef idx="0">
                <a:schemeClr val="accent2">
                  <a:shade val="50000"/>
                  <a:hueOff val="731724"/>
                  <a:satOff val="-58212"/>
                  <a:lumOff val="48176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0" name="Oval 19"/>
              <p:cNvSpPr/>
              <p:nvPr/>
            </p:nvSpPr>
            <p:spPr>
              <a:xfrm>
                <a:off x="1488955" y="1594731"/>
                <a:ext cx="328212" cy="299402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823190"/>
                  <a:satOff val="-65489"/>
                  <a:lumOff val="54198"/>
                  <a:alphaOff val="0"/>
                </a:schemeClr>
              </a:fillRef>
              <a:effectRef idx="0">
                <a:schemeClr val="accent2">
                  <a:shade val="50000"/>
                  <a:hueOff val="823190"/>
                  <a:satOff val="-65489"/>
                  <a:lumOff val="54198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2" name="Oval 21"/>
              <p:cNvSpPr/>
              <p:nvPr/>
            </p:nvSpPr>
            <p:spPr>
              <a:xfrm>
                <a:off x="839865" y="2572355"/>
                <a:ext cx="200574" cy="218513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731724"/>
                  <a:satOff val="-58212"/>
                  <a:lumOff val="48176"/>
                  <a:alphaOff val="0"/>
                </a:schemeClr>
              </a:fillRef>
              <a:effectRef idx="0">
                <a:schemeClr val="accent2">
                  <a:shade val="50000"/>
                  <a:hueOff val="731724"/>
                  <a:satOff val="-58212"/>
                  <a:lumOff val="48176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3" name="Oval 22"/>
              <p:cNvSpPr/>
              <p:nvPr/>
            </p:nvSpPr>
            <p:spPr>
              <a:xfrm>
                <a:off x="1167306" y="2665447"/>
                <a:ext cx="291744" cy="317838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640259"/>
                  <a:satOff val="-50936"/>
                  <a:lumOff val="42154"/>
                  <a:alphaOff val="0"/>
                </a:schemeClr>
              </a:fillRef>
              <a:effectRef idx="0">
                <a:schemeClr val="accent2">
                  <a:shade val="50000"/>
                  <a:hueOff val="640259"/>
                  <a:satOff val="-50936"/>
                  <a:lumOff val="42154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4" name="Oval 23"/>
              <p:cNvSpPr/>
              <p:nvPr/>
            </p:nvSpPr>
            <p:spPr>
              <a:xfrm>
                <a:off x="1542563" y="2918526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548793"/>
                  <a:satOff val="-43659"/>
                  <a:lumOff val="36132"/>
                  <a:alphaOff val="0"/>
                </a:schemeClr>
              </a:fillRef>
              <a:effectRef idx="0">
                <a:schemeClr val="accent2">
                  <a:shade val="50000"/>
                  <a:hueOff val="548793"/>
                  <a:satOff val="-43659"/>
                  <a:lumOff val="36132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6" name="Oval 25"/>
              <p:cNvSpPr/>
              <p:nvPr/>
            </p:nvSpPr>
            <p:spPr>
              <a:xfrm>
                <a:off x="1792734" y="2937993"/>
                <a:ext cx="127638" cy="139054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365862"/>
                  <a:satOff val="-29106"/>
                  <a:lumOff val="24088"/>
                  <a:alphaOff val="0"/>
                </a:schemeClr>
              </a:fillRef>
              <a:effectRef idx="0">
                <a:schemeClr val="accent2">
                  <a:shade val="50000"/>
                  <a:hueOff val="365862"/>
                  <a:satOff val="-29106"/>
                  <a:lumOff val="24088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7" name="Oval 26"/>
              <p:cNvSpPr/>
              <p:nvPr/>
            </p:nvSpPr>
            <p:spPr>
              <a:xfrm>
                <a:off x="1953558" y="2664972"/>
                <a:ext cx="307790" cy="279377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274397"/>
                  <a:satOff val="-21830"/>
                  <a:lumOff val="18066"/>
                  <a:alphaOff val="0"/>
                </a:schemeClr>
              </a:fillRef>
              <a:effectRef idx="0">
                <a:schemeClr val="accent2">
                  <a:shade val="50000"/>
                  <a:hueOff val="274397"/>
                  <a:satOff val="-21830"/>
                  <a:lumOff val="18066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8" name="Oval 27"/>
              <p:cNvSpPr/>
              <p:nvPr/>
            </p:nvSpPr>
            <p:spPr>
              <a:xfrm>
                <a:off x="2346684" y="2548641"/>
                <a:ext cx="200574" cy="218513"/>
              </a:xfrm>
              <a:prstGeom prst="ellipse">
                <a:avLst/>
              </a:prstGeom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p3d prstMaterial="metal">
                <a:bevelT w="88900" h="88900"/>
              </a:sp3d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shade val="50000"/>
                  <a:hueOff val="182931"/>
                  <a:satOff val="-14553"/>
                  <a:lumOff val="12044"/>
                  <a:alphaOff val="0"/>
                </a:schemeClr>
              </a:fillRef>
              <a:effectRef idx="0">
                <a:schemeClr val="accent2">
                  <a:shade val="50000"/>
                  <a:hueOff val="182931"/>
                  <a:satOff val="-14553"/>
                  <a:lumOff val="12044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33" name="Freeform 32"/>
            <p:cNvSpPr/>
            <p:nvPr/>
          </p:nvSpPr>
          <p:spPr>
            <a:xfrm>
              <a:off x="243570" y="3760303"/>
              <a:ext cx="1604594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Financial forecast </a:t>
              </a:r>
              <a:endParaRPr lang="en-US" sz="20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241747" y="3585096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Oval 34"/>
            <p:cNvSpPr/>
            <p:nvPr/>
          </p:nvSpPr>
          <p:spPr>
            <a:xfrm>
              <a:off x="331093" y="3390420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fillRef>
            <a:effectRef idx="0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6" name="Oval 35"/>
            <p:cNvSpPr/>
            <p:nvPr/>
          </p:nvSpPr>
          <p:spPr>
            <a:xfrm>
              <a:off x="545526" y="3429355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al 36"/>
            <p:cNvSpPr/>
            <p:nvPr/>
          </p:nvSpPr>
          <p:spPr>
            <a:xfrm>
              <a:off x="724220" y="3215211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956521" y="3137341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1242430" y="3273614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al 39"/>
            <p:cNvSpPr/>
            <p:nvPr/>
          </p:nvSpPr>
          <p:spPr>
            <a:xfrm>
              <a:off x="1421124" y="3370952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1671295" y="3585096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Oval 41"/>
            <p:cNvSpPr/>
            <p:nvPr/>
          </p:nvSpPr>
          <p:spPr>
            <a:xfrm>
              <a:off x="1778511" y="3799239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fillRef>
            <a:effectRef idx="0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al 42"/>
            <p:cNvSpPr/>
            <p:nvPr/>
          </p:nvSpPr>
          <p:spPr>
            <a:xfrm>
              <a:off x="849305" y="3390420"/>
              <a:ext cx="328212" cy="3575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Oval 43"/>
            <p:cNvSpPr/>
            <p:nvPr/>
          </p:nvSpPr>
          <p:spPr>
            <a:xfrm>
              <a:off x="152400" y="4130188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5" name="Oval 44"/>
            <p:cNvSpPr/>
            <p:nvPr/>
          </p:nvSpPr>
          <p:spPr>
            <a:xfrm>
              <a:off x="259616" y="4305396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fillRef>
            <a:effectRef idx="0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al 45"/>
            <p:cNvSpPr/>
            <p:nvPr/>
          </p:nvSpPr>
          <p:spPr>
            <a:xfrm>
              <a:off x="527656" y="4461137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Oval 46"/>
            <p:cNvSpPr/>
            <p:nvPr/>
          </p:nvSpPr>
          <p:spPr>
            <a:xfrm>
              <a:off x="902913" y="4714215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Oval 47"/>
            <p:cNvSpPr/>
            <p:nvPr/>
          </p:nvSpPr>
          <p:spPr>
            <a:xfrm>
              <a:off x="974390" y="4461137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1153083" y="4733683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Oval 49"/>
            <p:cNvSpPr/>
            <p:nvPr/>
          </p:nvSpPr>
          <p:spPr>
            <a:xfrm>
              <a:off x="1313908" y="4422201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Oval 50"/>
            <p:cNvSpPr/>
            <p:nvPr/>
          </p:nvSpPr>
          <p:spPr>
            <a:xfrm>
              <a:off x="1707034" y="4344331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2" name="Freeform 51"/>
            <p:cNvSpPr/>
            <p:nvPr/>
          </p:nvSpPr>
          <p:spPr>
            <a:xfrm>
              <a:off x="1697619" y="4724807"/>
              <a:ext cx="2000626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Manufacturing forecast </a:t>
              </a:r>
              <a:endParaRPr lang="en-US" sz="20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53" name="Oval 52"/>
            <p:cNvSpPr/>
            <p:nvPr/>
          </p:nvSpPr>
          <p:spPr>
            <a:xfrm>
              <a:off x="1833539" y="4549598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4" name="Oval 53"/>
            <p:cNvSpPr/>
            <p:nvPr/>
          </p:nvSpPr>
          <p:spPr>
            <a:xfrm>
              <a:off x="1922886" y="4354922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fillRef>
            <a:effectRef idx="0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Oval 54"/>
            <p:cNvSpPr/>
            <p:nvPr/>
          </p:nvSpPr>
          <p:spPr>
            <a:xfrm>
              <a:off x="2137318" y="4393857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6" name="Oval 55"/>
            <p:cNvSpPr/>
            <p:nvPr/>
          </p:nvSpPr>
          <p:spPr>
            <a:xfrm>
              <a:off x="2316012" y="4179713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7" name="Oval 56"/>
            <p:cNvSpPr/>
            <p:nvPr/>
          </p:nvSpPr>
          <p:spPr>
            <a:xfrm>
              <a:off x="2764858" y="3262093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8" name="Oval 57"/>
            <p:cNvSpPr/>
            <p:nvPr/>
          </p:nvSpPr>
          <p:spPr>
            <a:xfrm>
              <a:off x="2834222" y="4238117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9" name="Oval 58"/>
            <p:cNvSpPr/>
            <p:nvPr/>
          </p:nvSpPr>
          <p:spPr>
            <a:xfrm>
              <a:off x="3012916" y="4335455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2" name="Oval 61"/>
            <p:cNvSpPr/>
            <p:nvPr/>
          </p:nvSpPr>
          <p:spPr>
            <a:xfrm>
              <a:off x="2439219" y="4261113"/>
              <a:ext cx="328212" cy="3575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3" name="Oval 62"/>
            <p:cNvSpPr/>
            <p:nvPr/>
          </p:nvSpPr>
          <p:spPr>
            <a:xfrm>
              <a:off x="1744192" y="5094690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4" name="Oval 63"/>
            <p:cNvSpPr/>
            <p:nvPr/>
          </p:nvSpPr>
          <p:spPr>
            <a:xfrm>
              <a:off x="1851408" y="5269898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fillRef>
            <a:effectRef idx="0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5" name="Oval 64"/>
            <p:cNvSpPr/>
            <p:nvPr/>
          </p:nvSpPr>
          <p:spPr>
            <a:xfrm>
              <a:off x="2119448" y="5425639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6" name="Oval 65"/>
            <p:cNvSpPr/>
            <p:nvPr/>
          </p:nvSpPr>
          <p:spPr>
            <a:xfrm>
              <a:off x="2494705" y="5678718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7" name="Oval 66"/>
            <p:cNvSpPr/>
            <p:nvPr/>
          </p:nvSpPr>
          <p:spPr>
            <a:xfrm>
              <a:off x="2566182" y="5425639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8" name="Oval 67"/>
            <p:cNvSpPr/>
            <p:nvPr/>
          </p:nvSpPr>
          <p:spPr>
            <a:xfrm>
              <a:off x="2744876" y="5698185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9" name="Oval 68"/>
            <p:cNvSpPr/>
            <p:nvPr/>
          </p:nvSpPr>
          <p:spPr>
            <a:xfrm>
              <a:off x="2905700" y="5386704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0" name="Oval 69"/>
            <p:cNvSpPr/>
            <p:nvPr/>
          </p:nvSpPr>
          <p:spPr>
            <a:xfrm>
              <a:off x="3298826" y="5308833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3" name="Freeform 72"/>
            <p:cNvSpPr/>
            <p:nvPr/>
          </p:nvSpPr>
          <p:spPr>
            <a:xfrm>
              <a:off x="2911265" y="1994360"/>
              <a:ext cx="1604594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Marketing forecast </a:t>
              </a:r>
              <a:endParaRPr lang="en-US" sz="20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74" name="Oval 73"/>
            <p:cNvSpPr/>
            <p:nvPr/>
          </p:nvSpPr>
          <p:spPr>
            <a:xfrm>
              <a:off x="2909442" y="1819153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5" name="Oval 74"/>
            <p:cNvSpPr/>
            <p:nvPr/>
          </p:nvSpPr>
          <p:spPr>
            <a:xfrm>
              <a:off x="2998788" y="1624477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fillRef>
            <a:effectRef idx="0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6" name="Oval 75"/>
            <p:cNvSpPr/>
            <p:nvPr/>
          </p:nvSpPr>
          <p:spPr>
            <a:xfrm>
              <a:off x="3213221" y="1663412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7" name="Oval 76"/>
            <p:cNvSpPr/>
            <p:nvPr/>
          </p:nvSpPr>
          <p:spPr>
            <a:xfrm>
              <a:off x="3391915" y="1449268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8" name="Oval 77"/>
            <p:cNvSpPr/>
            <p:nvPr/>
          </p:nvSpPr>
          <p:spPr>
            <a:xfrm>
              <a:off x="3624216" y="1371398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9" name="Oval 78"/>
            <p:cNvSpPr/>
            <p:nvPr/>
          </p:nvSpPr>
          <p:spPr>
            <a:xfrm>
              <a:off x="3910125" y="1507671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0" name="Oval 79"/>
            <p:cNvSpPr/>
            <p:nvPr/>
          </p:nvSpPr>
          <p:spPr>
            <a:xfrm>
              <a:off x="4088819" y="1605009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1" name="Oval 80"/>
            <p:cNvSpPr/>
            <p:nvPr/>
          </p:nvSpPr>
          <p:spPr>
            <a:xfrm>
              <a:off x="4338990" y="1819153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2" name="Oval 81"/>
            <p:cNvSpPr/>
            <p:nvPr/>
          </p:nvSpPr>
          <p:spPr>
            <a:xfrm>
              <a:off x="4446206" y="2033296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fillRef>
            <a:effectRef idx="0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3" name="Oval 82"/>
            <p:cNvSpPr/>
            <p:nvPr/>
          </p:nvSpPr>
          <p:spPr>
            <a:xfrm>
              <a:off x="3517000" y="1624477"/>
              <a:ext cx="328212" cy="3575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4" name="Oval 83"/>
            <p:cNvSpPr/>
            <p:nvPr/>
          </p:nvSpPr>
          <p:spPr>
            <a:xfrm>
              <a:off x="2820095" y="2364245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5" name="Oval 84"/>
            <p:cNvSpPr/>
            <p:nvPr/>
          </p:nvSpPr>
          <p:spPr>
            <a:xfrm>
              <a:off x="2927311" y="2539453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fillRef>
            <a:effectRef idx="0">
              <a:schemeClr val="accent2">
                <a:shade val="50000"/>
                <a:hueOff val="731724"/>
                <a:satOff val="-58212"/>
                <a:lumOff val="4817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6" name="Oval 85"/>
            <p:cNvSpPr/>
            <p:nvPr/>
          </p:nvSpPr>
          <p:spPr>
            <a:xfrm>
              <a:off x="3195351" y="2695194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7" name="Oval 86"/>
            <p:cNvSpPr/>
            <p:nvPr/>
          </p:nvSpPr>
          <p:spPr>
            <a:xfrm>
              <a:off x="3570608" y="2948272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8" name="Oval 87"/>
            <p:cNvSpPr/>
            <p:nvPr/>
          </p:nvSpPr>
          <p:spPr>
            <a:xfrm>
              <a:off x="3642085" y="2695194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0" name="Oval 89"/>
            <p:cNvSpPr/>
            <p:nvPr/>
          </p:nvSpPr>
          <p:spPr>
            <a:xfrm>
              <a:off x="3981603" y="2656258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1" name="Oval 90"/>
            <p:cNvSpPr/>
            <p:nvPr/>
          </p:nvSpPr>
          <p:spPr>
            <a:xfrm>
              <a:off x="4374729" y="2578388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2" name="Oval 91"/>
            <p:cNvSpPr/>
            <p:nvPr/>
          </p:nvSpPr>
          <p:spPr>
            <a:xfrm>
              <a:off x="4628432" y="2488997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3" name="Freeform 92"/>
            <p:cNvSpPr/>
            <p:nvPr/>
          </p:nvSpPr>
          <p:spPr>
            <a:xfrm>
              <a:off x="3091096" y="3682954"/>
              <a:ext cx="1618406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b="1" kern="1200" dirty="0" smtClean="0">
                  <a:solidFill>
                    <a:srgbClr val="000000"/>
                  </a:solidFill>
                  <a:latin typeface="Constantia" panose="02030602050306030303" pitchFamily="18" charset="0"/>
                </a:rPr>
                <a:t>Distribution forecast </a:t>
              </a:r>
              <a:endParaRPr lang="en-US" sz="2000" b="1" kern="1200" dirty="0">
                <a:solidFill>
                  <a:srgbClr val="000000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94" name="Oval 93"/>
            <p:cNvSpPr/>
            <p:nvPr/>
          </p:nvSpPr>
          <p:spPr>
            <a:xfrm>
              <a:off x="3100232" y="3507747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5" name="Oval 94"/>
            <p:cNvSpPr/>
            <p:nvPr/>
          </p:nvSpPr>
          <p:spPr>
            <a:xfrm>
              <a:off x="3189578" y="3313071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fillRef>
            <a:effectRef idx="0">
              <a:schemeClr val="accent2">
                <a:shade val="50000"/>
                <a:hueOff val="91466"/>
                <a:satOff val="-7277"/>
                <a:lumOff val="60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6" name="Oval 95"/>
            <p:cNvSpPr/>
            <p:nvPr/>
          </p:nvSpPr>
          <p:spPr>
            <a:xfrm>
              <a:off x="3404011" y="3352006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7" name="Oval 96"/>
            <p:cNvSpPr/>
            <p:nvPr/>
          </p:nvSpPr>
          <p:spPr>
            <a:xfrm>
              <a:off x="3582705" y="3137862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8" name="Oval 97"/>
            <p:cNvSpPr/>
            <p:nvPr/>
          </p:nvSpPr>
          <p:spPr>
            <a:xfrm>
              <a:off x="3815006" y="3059992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9" name="Oval 98"/>
            <p:cNvSpPr/>
            <p:nvPr/>
          </p:nvSpPr>
          <p:spPr>
            <a:xfrm>
              <a:off x="4100915" y="3196265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0" name="Oval 99"/>
            <p:cNvSpPr/>
            <p:nvPr/>
          </p:nvSpPr>
          <p:spPr>
            <a:xfrm>
              <a:off x="4279609" y="3293603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1" name="Oval 100"/>
            <p:cNvSpPr/>
            <p:nvPr/>
          </p:nvSpPr>
          <p:spPr>
            <a:xfrm>
              <a:off x="4529780" y="3507747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3" name="Oval 102"/>
            <p:cNvSpPr/>
            <p:nvPr/>
          </p:nvSpPr>
          <p:spPr>
            <a:xfrm>
              <a:off x="3707790" y="3313071"/>
              <a:ext cx="328212" cy="3575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4" name="Oval 103"/>
            <p:cNvSpPr/>
            <p:nvPr/>
          </p:nvSpPr>
          <p:spPr>
            <a:xfrm>
              <a:off x="3010885" y="4052839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6" name="Oval 105"/>
            <p:cNvSpPr/>
            <p:nvPr/>
          </p:nvSpPr>
          <p:spPr>
            <a:xfrm>
              <a:off x="3386141" y="4383788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fillRef>
            <a:effectRef idx="0">
              <a:schemeClr val="accent2">
                <a:shade val="50000"/>
                <a:hueOff val="640259"/>
                <a:satOff val="-50936"/>
                <a:lumOff val="421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7" name="Oval 106"/>
            <p:cNvSpPr/>
            <p:nvPr/>
          </p:nvSpPr>
          <p:spPr>
            <a:xfrm>
              <a:off x="3761398" y="4636866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fillRef>
            <a:effectRef idx="0">
              <a:schemeClr val="accent2">
                <a:shade val="50000"/>
                <a:hueOff val="548793"/>
                <a:satOff val="-43659"/>
                <a:lumOff val="3613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8" name="Oval 107"/>
            <p:cNvSpPr/>
            <p:nvPr/>
          </p:nvSpPr>
          <p:spPr>
            <a:xfrm>
              <a:off x="3832875" y="4383788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fillRef>
            <a:effectRef idx="0">
              <a:schemeClr val="accent2">
                <a:shade val="50000"/>
                <a:hueOff val="457328"/>
                <a:satOff val="-36383"/>
                <a:lumOff val="3011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9" name="Oval 108"/>
            <p:cNvSpPr/>
            <p:nvPr/>
          </p:nvSpPr>
          <p:spPr>
            <a:xfrm>
              <a:off x="4011568" y="4656334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fillRef>
            <a:effectRef idx="0">
              <a:schemeClr val="accent2">
                <a:shade val="50000"/>
                <a:hueOff val="365862"/>
                <a:satOff val="-29106"/>
                <a:lumOff val="2408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0" name="Oval 109"/>
            <p:cNvSpPr/>
            <p:nvPr/>
          </p:nvSpPr>
          <p:spPr>
            <a:xfrm>
              <a:off x="4172393" y="4344852"/>
              <a:ext cx="291744" cy="317838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fillRef>
            <a:effectRef idx="0">
              <a:schemeClr val="accent2">
                <a:shade val="50000"/>
                <a:hueOff val="274397"/>
                <a:satOff val="-21830"/>
                <a:lumOff val="1806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1" name="Oval 110"/>
            <p:cNvSpPr/>
            <p:nvPr/>
          </p:nvSpPr>
          <p:spPr>
            <a:xfrm>
              <a:off x="4565519" y="4266982"/>
              <a:ext cx="200574" cy="218513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fillRef>
            <a:effectRef idx="0">
              <a:schemeClr val="accent2">
                <a:shade val="50000"/>
                <a:hueOff val="182931"/>
                <a:satOff val="-14553"/>
                <a:lumOff val="1204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2" name="Oval 111"/>
            <p:cNvSpPr/>
            <p:nvPr/>
          </p:nvSpPr>
          <p:spPr>
            <a:xfrm>
              <a:off x="4819222" y="4177591"/>
              <a:ext cx="127638" cy="139054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fillRef>
            <a:effectRef idx="0">
              <a:schemeClr val="accent2">
                <a:shade val="50000"/>
                <a:hueOff val="823190"/>
                <a:satOff val="-65489"/>
                <a:lumOff val="5419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4" name="Freeform 113"/>
            <p:cNvSpPr/>
            <p:nvPr/>
          </p:nvSpPr>
          <p:spPr>
            <a:xfrm>
              <a:off x="7022125" y="3290780"/>
              <a:ext cx="1604594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300" b="1" kern="1200" dirty="0" smtClean="0">
                  <a:solidFill>
                    <a:schemeClr val="bg1"/>
                  </a:solidFill>
                  <a:latin typeface="Constantia" panose="02030602050306030303" pitchFamily="18" charset="0"/>
                </a:rPr>
                <a:t>Internal Consensus Forecast</a:t>
              </a:r>
              <a:endParaRPr lang="en-US" sz="2300" b="1" kern="1200" dirty="0">
                <a:solidFill>
                  <a:schemeClr val="bg1"/>
                </a:solidFill>
                <a:latin typeface="Constantia" panose="02030602050306030303" pitchFamily="18" charset="0"/>
              </a:endParaRPr>
            </a:p>
          </p:txBody>
        </p:sp>
        <p:sp>
          <p:nvSpPr>
            <p:cNvPr id="115" name="Freeform 114"/>
            <p:cNvSpPr/>
            <p:nvPr/>
          </p:nvSpPr>
          <p:spPr>
            <a:xfrm>
              <a:off x="5185575" y="3382598"/>
              <a:ext cx="1604594" cy="576082"/>
            </a:xfrm>
            <a:custGeom>
              <a:avLst/>
              <a:gdLst>
                <a:gd name="connsiteX0" fmla="*/ 0 w 2190499"/>
                <a:gd name="connsiteY0" fmla="*/ 0 h 721869"/>
                <a:gd name="connsiteX1" fmla="*/ 2190499 w 2190499"/>
                <a:gd name="connsiteY1" fmla="*/ 0 h 721869"/>
                <a:gd name="connsiteX2" fmla="*/ 2190499 w 2190499"/>
                <a:gd name="connsiteY2" fmla="*/ 721869 h 721869"/>
                <a:gd name="connsiteX3" fmla="*/ 0 w 2190499"/>
                <a:gd name="connsiteY3" fmla="*/ 721869 h 721869"/>
                <a:gd name="connsiteX4" fmla="*/ 0 w 2190499"/>
                <a:gd name="connsiteY4" fmla="*/ 0 h 72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0499" h="721869">
                  <a:moveTo>
                    <a:pt x="0" y="0"/>
                  </a:moveTo>
                  <a:lnTo>
                    <a:pt x="2190499" y="0"/>
                  </a:lnTo>
                  <a:lnTo>
                    <a:pt x="2190499" y="721869"/>
                  </a:lnTo>
                  <a:lnTo>
                    <a:pt x="0" y="72186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3600" b="1" kern="1200" dirty="0" smtClean="0">
                  <a:solidFill>
                    <a:srgbClr val="990033"/>
                  </a:solidFill>
                  <a:latin typeface="Constantia" panose="02030602050306030303" pitchFamily="18" charset="0"/>
                </a:rPr>
                <a:t>S&amp;OP</a:t>
              </a:r>
              <a:endParaRPr lang="en-US" sz="3600" b="1" kern="1200" dirty="0">
                <a:solidFill>
                  <a:srgbClr val="990033"/>
                </a:solidFill>
                <a:latin typeface="Constantia" panose="02030602050306030303" pitchFamily="18" charset="0"/>
              </a:endParaRPr>
            </a:p>
          </p:txBody>
        </p:sp>
      </p:grpSp>
      <p:sp>
        <p:nvSpPr>
          <p:cNvPr id="117" name="Rectangle 116"/>
          <p:cNvSpPr/>
          <p:nvPr/>
        </p:nvSpPr>
        <p:spPr>
          <a:xfrm>
            <a:off x="228600" y="1269637"/>
            <a:ext cx="873643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100" b="1" dirty="0">
                <a:solidFill>
                  <a:srgbClr val="000000"/>
                </a:solidFill>
                <a:latin typeface="Constantia" panose="02030602050306030303" pitchFamily="18" charset="0"/>
              </a:rPr>
              <a:t>It is necessary for an organization to arrive at a forecast internally that all functional areas agree upon and can execute. </a:t>
            </a:r>
            <a:r>
              <a:rPr lang="en-US" sz="21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 A </a:t>
            </a:r>
            <a:r>
              <a:rPr lang="en-US" sz="2100" b="1" dirty="0">
                <a:solidFill>
                  <a:srgbClr val="000000"/>
                </a:solidFill>
                <a:latin typeface="Constantia" panose="02030602050306030303" pitchFamily="18" charset="0"/>
              </a:rPr>
              <a:t>process that can be used </a:t>
            </a:r>
            <a:r>
              <a:rPr lang="en-US" sz="2100" b="1" dirty="0" smtClean="0">
                <a:solidFill>
                  <a:srgbClr val="000000"/>
                </a:solidFill>
                <a:latin typeface="Constantia" panose="02030602050306030303" pitchFamily="18" charset="0"/>
              </a:rPr>
              <a:t>to arrive at this consensus forecast is </a:t>
            </a:r>
            <a:r>
              <a:rPr lang="en-US" sz="2100" b="1" dirty="0">
                <a:solidFill>
                  <a:srgbClr val="000000"/>
                </a:solidFill>
                <a:latin typeface="Constantia" panose="02030602050306030303" pitchFamily="18" charset="0"/>
              </a:rPr>
              <a:t>called sales and operations planning (S&amp;OP).</a:t>
            </a:r>
          </a:p>
        </p:txBody>
      </p:sp>
    </p:spTree>
    <p:extLst>
      <p:ext uri="{BB962C8B-B14F-4D97-AF65-F5344CB8AC3E}">
        <p14:creationId xmlns:p14="http://schemas.microsoft.com/office/powerpoint/2010/main" val="127523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70801"/>
          </a:xfrm>
        </p:spPr>
        <p:txBody>
          <a:bodyPr/>
          <a:lstStyle/>
          <a:p>
            <a:r>
              <a:rPr lang="en-US" sz="3600" dirty="0"/>
              <a:t>Sales and Operations Planning (S&amp;OP) </a:t>
            </a:r>
            <a:br>
              <a:rPr lang="en-US" sz="3600" dirty="0"/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 Five-Step Process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18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90677"/>
            <a:ext cx="8839200" cy="4957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5715000" y="6096000"/>
            <a:ext cx="3124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200" dirty="0" smtClean="0">
                <a:solidFill>
                  <a:srgbClr val="000000"/>
                </a:solidFill>
                <a:latin typeface="Rockwell" pitchFamily="18" charset="0"/>
              </a:rPr>
              <a:t>Source: Figure 7.2 </a:t>
            </a:r>
            <a:endParaRPr lang="en-US" sz="1200" dirty="0">
              <a:solidFill>
                <a:srgbClr val="000000"/>
              </a:solidFill>
              <a:latin typeface="Rockwell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9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709738"/>
            <a:ext cx="7062788" cy="2938462"/>
          </a:xfrm>
        </p:spPr>
        <p:txBody>
          <a:bodyPr anchor="ctr"/>
          <a:lstStyle/>
          <a:p>
            <a:pPr algn="ctr"/>
            <a:r>
              <a:rPr lang="en-US" sz="4800" dirty="0"/>
              <a:t>Collaborative Planning, Forecasting, and Replenishment (CPFR</a:t>
            </a:r>
            <a:r>
              <a:rPr lang="en-US" sz="4800" dirty="0" smtClean="0"/>
              <a:t>)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66132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625599"/>
            <a:ext cx="5090405" cy="47196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pPr>
              <a:spcAft>
                <a:spcPts val="1400"/>
              </a:spcAft>
            </a:pPr>
            <a:r>
              <a:rPr lang="en-US" sz="3200" dirty="0"/>
              <a:t>Collaborative Planning, Forecasting, </a:t>
            </a:r>
            <a:r>
              <a:rPr lang="en-US" sz="3200" dirty="0" smtClean="0"/>
              <a:t>and Replenishment </a:t>
            </a:r>
            <a:r>
              <a:rPr lang="en-US" sz="3200" dirty="0"/>
              <a:t>(CPFR</a:t>
            </a:r>
            <a:r>
              <a:rPr lang="en-US" sz="3200" dirty="0" smtClean="0"/>
              <a:t>)</a:t>
            </a:r>
            <a:br>
              <a:rPr lang="en-US" sz="3200" dirty="0" smtClean="0"/>
            </a:br>
            <a:r>
              <a:rPr lang="en-US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Arriving at </a:t>
            </a:r>
            <a:r>
              <a:rPr lang="en-US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Inter-Organizational Consensus Forecast</a:t>
            </a:r>
            <a:endParaRPr lang="en-US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2805" y="1697037"/>
            <a:ext cx="3748794" cy="4648200"/>
          </a:xfrm>
        </p:spPr>
        <p:txBody>
          <a:bodyPr/>
          <a:lstStyle/>
          <a:p>
            <a:r>
              <a:rPr lang="en-US" sz="2300" dirty="0" smtClean="0"/>
              <a:t>Trading </a:t>
            </a:r>
            <a:r>
              <a:rPr lang="en-US" sz="2300" dirty="0"/>
              <a:t>partners </a:t>
            </a:r>
            <a:r>
              <a:rPr lang="en-US" sz="2300" dirty="0" smtClean="0"/>
              <a:t>(retailers</a:t>
            </a:r>
            <a:r>
              <a:rPr lang="en-US" sz="2300" dirty="0"/>
              <a:t>, distributors, </a:t>
            </a:r>
            <a:r>
              <a:rPr lang="en-US" sz="2300" dirty="0" smtClean="0"/>
              <a:t>and manufacturers) use </a:t>
            </a:r>
            <a:r>
              <a:rPr lang="en-US" sz="2300" dirty="0"/>
              <a:t>available Internet-based technologies to collaborate on operational </a:t>
            </a:r>
            <a:r>
              <a:rPr lang="en-US" sz="2300" dirty="0" smtClean="0"/>
              <a:t>planning, allowing them to </a:t>
            </a:r>
            <a:r>
              <a:rPr lang="en-US" sz="2300" dirty="0"/>
              <a:t>agree to a single forecast for an item where each partner translates this forecast into a single execution plan.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>
                <a:solidFill>
                  <a:srgbClr val="FFFFFF"/>
                </a:solidFill>
              </a:rPr>
              <a:pPr/>
              <a:t>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>
                <a:solidFill>
                  <a:srgbClr val="FFFFFF"/>
                </a:solidFill>
              </a:rPr>
              <a:t>© 2016 Cengage Learning. All Rights Reserved. May not be scanned, copied  or duplicated, or posted to a publicly accessible website, in whole or in part.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400" y="6206737"/>
            <a:ext cx="264971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 smtClean="0">
                <a:solidFill>
                  <a:srgbClr val="000000"/>
                </a:solidFill>
                <a:latin typeface="Rockwell" pitchFamily="18" charset="0"/>
              </a:rPr>
              <a:t>Source: CPFR 2.0 GS1 (2014)</a:t>
            </a:r>
            <a:endParaRPr lang="en-US" sz="1100" dirty="0">
              <a:solidFill>
                <a:srgbClr val="000000"/>
              </a:solidFill>
              <a:latin typeface="Rockwell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788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05000"/>
            <a:ext cx="7543800" cy="4419599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1900" dirty="0"/>
              <a:t>Demand management </a:t>
            </a:r>
            <a:r>
              <a:rPr lang="en-US" sz="1900" dirty="0" smtClean="0"/>
              <a:t>involves “focused </a:t>
            </a:r>
            <a:r>
              <a:rPr lang="en-US" sz="1900" dirty="0"/>
              <a:t>efforts to estimate and manage customers’ demand, with the intention of using this information to shape operating decisions</a:t>
            </a:r>
            <a:r>
              <a:rPr lang="en-US" sz="1900" dirty="0" smtClean="0"/>
              <a:t>.”</a:t>
            </a:r>
          </a:p>
          <a:p>
            <a:pPr>
              <a:spcAft>
                <a:spcPts val="600"/>
              </a:spcAft>
            </a:pPr>
            <a:r>
              <a:rPr lang="en-US" sz="1900" dirty="0"/>
              <a:t>Three common techniques for </a:t>
            </a:r>
            <a:r>
              <a:rPr lang="en-US" sz="1900" dirty="0" smtClean="0"/>
              <a:t>demand </a:t>
            </a:r>
            <a:r>
              <a:rPr lang="en-US" sz="1900" dirty="0"/>
              <a:t>forecast are simple moving average, weighted moving average, and exponential smoothing. Using a forecasting technique that best fits the nature of the data is key to minimize forecast error.</a:t>
            </a:r>
          </a:p>
          <a:p>
            <a:pPr lvl="0">
              <a:spcAft>
                <a:spcPts val="600"/>
              </a:spcAft>
            </a:pPr>
            <a:r>
              <a:rPr lang="en-US" sz="1900" dirty="0" smtClean="0"/>
              <a:t>Many </a:t>
            </a:r>
            <a:r>
              <a:rPr lang="en-US" sz="1900" dirty="0"/>
              <a:t>forecasts are made </a:t>
            </a:r>
            <a:r>
              <a:rPr lang="en-US" sz="1900" dirty="0" smtClean="0"/>
              <a:t>across internal functions and throughout </a:t>
            </a:r>
            <a:r>
              <a:rPr lang="en-US" sz="1900" dirty="0"/>
              <a:t>the supply </a:t>
            </a:r>
            <a:r>
              <a:rPr lang="en-US" sz="1900" dirty="0" smtClean="0"/>
              <a:t>chain.  </a:t>
            </a:r>
          </a:p>
          <a:p>
            <a:pPr lvl="1">
              <a:spcAft>
                <a:spcPts val="600"/>
              </a:spcAft>
            </a:pPr>
            <a:r>
              <a:rPr lang="en-US" sz="1900" dirty="0" smtClean="0"/>
              <a:t>The </a:t>
            </a:r>
            <a:r>
              <a:rPr lang="en-US" sz="1900" dirty="0"/>
              <a:t>S&amp;OP process </a:t>
            </a:r>
            <a:r>
              <a:rPr lang="en-US" sz="1900" dirty="0" smtClean="0"/>
              <a:t>involves </a:t>
            </a:r>
            <a:r>
              <a:rPr lang="en-US" sz="1900" dirty="0"/>
              <a:t>participation from sales, operations, and finance to arrive at an internal consensus forecast.</a:t>
            </a:r>
          </a:p>
          <a:p>
            <a:pPr lvl="1">
              <a:spcAft>
                <a:spcPts val="600"/>
              </a:spcAft>
            </a:pPr>
            <a:r>
              <a:rPr lang="en-US" sz="1900" dirty="0"/>
              <a:t>CPFR is a method to allow trading partners in the supply chain to collaboratively develop and agree upon a forecast of </a:t>
            </a:r>
            <a:r>
              <a:rPr lang="en-US" sz="1900" dirty="0" smtClean="0"/>
              <a:t>sales to enable integrated operational planning and execution.</a:t>
            </a:r>
            <a:endParaRPr lang="en-US" sz="1900" dirty="0"/>
          </a:p>
          <a:p>
            <a:pPr>
              <a:spcAft>
                <a:spcPts val="600"/>
              </a:spcAft>
            </a:pPr>
            <a:endParaRPr lang="en-US" sz="1900" dirty="0" smtClean="0"/>
          </a:p>
          <a:p>
            <a:pPr>
              <a:spcAft>
                <a:spcPts val="600"/>
              </a:spcAft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84408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183883"/>
      </a:dk1>
      <a:lt1>
        <a:srgbClr val="FFFFFF"/>
      </a:lt1>
      <a:dk2>
        <a:srgbClr val="183883"/>
      </a:dk2>
      <a:lt2>
        <a:srgbClr val="808080"/>
      </a:lt2>
      <a:accent1>
        <a:srgbClr val="D4E3F7"/>
      </a:accent1>
      <a:accent2>
        <a:srgbClr val="0067AF"/>
      </a:accent2>
      <a:accent3>
        <a:srgbClr val="FFFFFF"/>
      </a:accent3>
      <a:accent4>
        <a:srgbClr val="132E6F"/>
      </a:accent4>
      <a:accent5>
        <a:srgbClr val="E6EFFA"/>
      </a:accent5>
      <a:accent6>
        <a:srgbClr val="005D9E"/>
      </a:accent6>
      <a:hlink>
        <a:srgbClr val="365B91"/>
      </a:hlink>
      <a:folHlink>
        <a:srgbClr val="0099A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0067AF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005D9E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Default Design">
  <a:themeElements>
    <a:clrScheme name="">
      <a:dk1>
        <a:srgbClr val="183883"/>
      </a:dk1>
      <a:lt1>
        <a:srgbClr val="FFFFFF"/>
      </a:lt1>
      <a:dk2>
        <a:srgbClr val="183883"/>
      </a:dk2>
      <a:lt2>
        <a:srgbClr val="808080"/>
      </a:lt2>
      <a:accent1>
        <a:srgbClr val="D4E3F7"/>
      </a:accent1>
      <a:accent2>
        <a:srgbClr val="0067AF"/>
      </a:accent2>
      <a:accent3>
        <a:srgbClr val="FFFFFF"/>
      </a:accent3>
      <a:accent4>
        <a:srgbClr val="132E6F"/>
      </a:accent4>
      <a:accent5>
        <a:srgbClr val="E6EFFA"/>
      </a:accent5>
      <a:accent6>
        <a:srgbClr val="005D9E"/>
      </a:accent6>
      <a:hlink>
        <a:srgbClr val="365B91"/>
      </a:hlink>
      <a:folHlink>
        <a:srgbClr val="0099A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0067AF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005D9E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12415</TotalTime>
  <Words>1596</Words>
  <Application>Microsoft Office PowerPoint</Application>
  <PresentationFormat>On-screen Show (4:3)</PresentationFormat>
  <Paragraphs>153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Calibri</vt:lpstr>
      <vt:lpstr>Constantia</vt:lpstr>
      <vt:lpstr>Rockwell</vt:lpstr>
      <vt:lpstr>Times New Roman</vt:lpstr>
      <vt:lpstr>Webdings</vt:lpstr>
      <vt:lpstr>Wingdings 2</vt:lpstr>
      <vt:lpstr>Default Design</vt:lpstr>
      <vt:lpstr>1_Default Design</vt:lpstr>
      <vt:lpstr>Equation.DSMT4</vt:lpstr>
      <vt:lpstr>CHAPTER 7 </vt:lpstr>
      <vt:lpstr>Discussion Outline</vt:lpstr>
      <vt:lpstr>Demand Management The Essence of Demand Management</vt:lpstr>
      <vt:lpstr>Demand Management Importance of Demand Management</vt:lpstr>
      <vt:lpstr>Demand Management Importance of Demand Management (continued)</vt:lpstr>
      <vt:lpstr>Demand Management Importance of Demand Management (continued)</vt:lpstr>
      <vt:lpstr>Balancing Supply and Demand</vt:lpstr>
      <vt:lpstr>Balancing Supply and Demand  Problem of Supply-Demand Misalignment</vt:lpstr>
      <vt:lpstr>Balancing Supply and Demand  Supply-Demand Balancing Methods</vt:lpstr>
      <vt:lpstr>Demand Forecasting</vt:lpstr>
      <vt:lpstr>Demand Forecasting</vt:lpstr>
      <vt:lpstr>Demand Forecasting Factors Affecting Demand</vt:lpstr>
      <vt:lpstr>Demand Forecasting Types of Forecast Error Measures</vt:lpstr>
      <vt:lpstr>Demand Forecasting Common Forecasting Techniques</vt:lpstr>
      <vt:lpstr>Demand Forecasting Common Forecasting Techniques (continued)</vt:lpstr>
      <vt:lpstr>Sales and Operations Planning (S&amp;OP)</vt:lpstr>
      <vt:lpstr>Sales and Operations Planning (S&amp;OP) Arriving at Internal Consensus Forecast  </vt:lpstr>
      <vt:lpstr>Sales and Operations Planning (S&amp;OP)  A Five-Step Process</vt:lpstr>
      <vt:lpstr>Collaborative Planning, Forecasting, and Replenishment (CPFR)</vt:lpstr>
      <vt:lpstr>Collaborative Planning, Forecasting, and Replenishment (CPFR) Arriving at Inter-Organizational Consensus Forecast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Textbook 10e</dc:title>
  <dc:creator>Coyle et al.</dc:creator>
  <cp:lastModifiedBy>Irina Neaga</cp:lastModifiedBy>
  <cp:revision>3611</cp:revision>
  <dcterms:created xsi:type="dcterms:W3CDTF">2015-03-04T01:48:45Z</dcterms:created>
  <dcterms:modified xsi:type="dcterms:W3CDTF">2019-02-11T20:26:03Z</dcterms:modified>
</cp:coreProperties>
</file>