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C1925B-5766-4387-ACD1-50C98D56DC2F}" v="12" dt="2024-06-10T19:32:32.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960"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rie John" userId="d88ffadf2930846e" providerId="LiveId" clId="{0CC1925B-5766-4387-ACD1-50C98D56DC2F}"/>
    <pc:docChg chg="undo custSel modSld">
      <pc:chgData name="Barrie John" userId="d88ffadf2930846e" providerId="LiveId" clId="{0CC1925B-5766-4387-ACD1-50C98D56DC2F}" dt="2024-06-10T19:33:35.854" v="131" actId="20577"/>
      <pc:docMkLst>
        <pc:docMk/>
      </pc:docMkLst>
      <pc:sldChg chg="addSp modSp mod">
        <pc:chgData name="Barrie John" userId="d88ffadf2930846e" providerId="LiveId" clId="{0CC1925B-5766-4387-ACD1-50C98D56DC2F}" dt="2024-06-10T19:33:35.854" v="131" actId="20577"/>
        <pc:sldMkLst>
          <pc:docMk/>
          <pc:sldMk cId="1032727246" sldId="256"/>
        </pc:sldMkLst>
        <pc:spChg chg="add mod">
          <ac:chgData name="Barrie John" userId="d88ffadf2930846e" providerId="LiveId" clId="{0CC1925B-5766-4387-ACD1-50C98D56DC2F}" dt="2024-06-10T19:32:32.820" v="114" actId="1076"/>
          <ac:spMkLst>
            <pc:docMk/>
            <pc:sldMk cId="1032727246" sldId="256"/>
            <ac:spMk id="3" creationId="{9070C2EF-BD0B-3D73-2F19-7DE03556A2A1}"/>
          </ac:spMkLst>
        </pc:spChg>
        <pc:spChg chg="mod">
          <ac:chgData name="Barrie John" userId="d88ffadf2930846e" providerId="LiveId" clId="{0CC1925B-5766-4387-ACD1-50C98D56DC2F}" dt="2024-06-10T19:33:35.854" v="131" actId="20577"/>
          <ac:spMkLst>
            <pc:docMk/>
            <pc:sldMk cId="1032727246" sldId="256"/>
            <ac:spMk id="7" creationId="{00000000-0000-0000-0000-000000000000}"/>
          </ac:spMkLst>
        </pc:spChg>
        <pc:spChg chg="mod">
          <ac:chgData name="Barrie John" userId="d88ffadf2930846e" providerId="LiveId" clId="{0CC1925B-5766-4387-ACD1-50C98D56DC2F}" dt="2024-06-10T19:28:30.566" v="63" actId="20577"/>
          <ac:spMkLst>
            <pc:docMk/>
            <pc:sldMk cId="1032727246" sldId="256"/>
            <ac:spMk id="9" creationId="{00000000-0000-0000-0000-000000000000}"/>
          </ac:spMkLst>
        </pc:spChg>
        <pc:spChg chg="mod">
          <ac:chgData name="Barrie John" userId="d88ffadf2930846e" providerId="LiveId" clId="{0CC1925B-5766-4387-ACD1-50C98D56DC2F}" dt="2024-06-10T19:27:30.302" v="40" actId="1076"/>
          <ac:spMkLst>
            <pc:docMk/>
            <pc:sldMk cId="1032727246" sldId="256"/>
            <ac:spMk id="12" creationId="{00000000-0000-0000-0000-000000000000}"/>
          </ac:spMkLst>
        </pc:spChg>
        <pc:spChg chg="mod">
          <ac:chgData name="Barrie John" userId="d88ffadf2930846e" providerId="LiveId" clId="{0CC1925B-5766-4387-ACD1-50C98D56DC2F}" dt="2024-06-10T19:25:29.480" v="10" actId="1076"/>
          <ac:spMkLst>
            <pc:docMk/>
            <pc:sldMk cId="1032727246" sldId="256"/>
            <ac:spMk id="16" creationId="{00000000-0000-0000-0000-000000000000}"/>
          </ac:spMkLst>
        </pc:spChg>
        <pc:spChg chg="mod">
          <ac:chgData name="Barrie John" userId="d88ffadf2930846e" providerId="LiveId" clId="{0CC1925B-5766-4387-ACD1-50C98D56DC2F}" dt="2024-06-10T19:28:35.909" v="64" actId="20577"/>
          <ac:spMkLst>
            <pc:docMk/>
            <pc:sldMk cId="1032727246" sldId="256"/>
            <ac:spMk id="22" creationId="{00000000-0000-0000-0000-000000000000}"/>
          </ac:spMkLst>
        </pc:spChg>
        <pc:spChg chg="mod">
          <ac:chgData name="Barrie John" userId="d88ffadf2930846e" providerId="LiveId" clId="{0CC1925B-5766-4387-ACD1-50C98D56DC2F}" dt="2024-06-10T19:28:38.862" v="65" actId="20577"/>
          <ac:spMkLst>
            <pc:docMk/>
            <pc:sldMk cId="1032727246" sldId="256"/>
            <ac:spMk id="23" creationId="{00000000-0000-0000-0000-000000000000}"/>
          </ac:spMkLst>
        </pc:spChg>
        <pc:picChg chg="mod">
          <ac:chgData name="Barrie John" userId="d88ffadf2930846e" providerId="LiveId" clId="{0CC1925B-5766-4387-ACD1-50C98D56DC2F}" dt="2024-06-10T19:25:35.433" v="11" actId="14100"/>
          <ac:picMkLst>
            <pc:docMk/>
            <pc:sldMk cId="1032727246" sldId="256"/>
            <ac:picMk id="34" creationId="{0851DA27-37B8-CC0E-3000-4C0CFBBBED7B}"/>
          </ac:picMkLst>
        </pc:picChg>
        <pc:picChg chg="mod">
          <ac:chgData name="Barrie John" userId="d88ffadf2930846e" providerId="LiveId" clId="{0CC1925B-5766-4387-ACD1-50C98D56DC2F}" dt="2024-06-10T19:26:53.475" v="38" actId="1076"/>
          <ac:picMkLst>
            <pc:docMk/>
            <pc:sldMk cId="1032727246" sldId="256"/>
            <ac:picMk id="44" creationId="{DBF70B2F-855A-1AA2-F0DA-795AEECF6F1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6/10/2024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Project Title: ACMA 6013.X52 Condenser scrap rate reduction.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Name: Barrie John 1811176</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Name, 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BEng</a:t>
            </a:r>
            <a:r>
              <a:rPr lang="en-US" altLang="en-US" sz="3600" dirty="0">
                <a:solidFill>
                  <a:srgbClr val="002060"/>
                </a:solidFill>
                <a:latin typeface="Calibri" charset="0"/>
                <a:ea typeface="Calibri" charset="0"/>
                <a:cs typeface="Calibri" charset="0"/>
              </a:rPr>
              <a:t> Bachelor of Engineering Manufacturing </a:t>
            </a:r>
            <a:r>
              <a:rPr lang="en-US" altLang="en-US" sz="3600">
                <a:solidFill>
                  <a:srgbClr val="002060"/>
                </a:solidFill>
                <a:latin typeface="Calibri" charset="0"/>
                <a:ea typeface="Calibri" charset="0"/>
                <a:cs typeface="Calibri" charset="0"/>
              </a:rPr>
              <a:t>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1" y="6257124"/>
            <a:ext cx="6277491" cy="17647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The X52 Folded Tube Condenser is a new design of product that Marelli Automotive Systems launched this year. This product has included a large amount of new technology and is significantly different to the other condenser variants previously manufactured across the organisation. This new product is a positive move for the organisation as it is incorporated in a new generation of vehicles with a key customer, however it is also accounts for the highest reason for process defects in the Llanelli Plant. The main failure mode for level of defects is clinch leaks, with the scrap rate running as high as 40%.  Therefore, the aim of this study will involve taking an in-depth look at the manufacturing process of the X52 in the hope of identifying the main causal factors for the clinch leaks and potentially develop solutions to lower this high failure rate.</a:t>
            </a:r>
          </a:p>
          <a:p>
            <a:pPr>
              <a:spcBef>
                <a:spcPct val="50000"/>
              </a:spcBef>
            </a:pPr>
            <a:r>
              <a:rPr lang="en-GB" altLang="en-US" sz="2800" dirty="0"/>
              <a:t>To achieve this, the DMAIC process will be followed. This approach will give a structured way to ensure all aspects of the problem are thoroughly analysed, with a view to produce a repeatable process and thus ensure that a sound process defect rate is achieved. </a:t>
            </a:r>
          </a:p>
          <a:p>
            <a:pPr>
              <a:spcBef>
                <a:spcPct val="50000"/>
              </a:spcBef>
            </a:pPr>
            <a:r>
              <a:rPr lang="en-US" altLang="en-US" sz="3600" b="1" dirty="0"/>
              <a:t>Marelli Plant Profile.</a:t>
            </a:r>
          </a:p>
          <a:p>
            <a:pPr>
              <a:spcBef>
                <a:spcPct val="50000"/>
              </a:spcBef>
            </a:pPr>
            <a:endParaRPr lang="en-US" altLang="en-US" sz="2800" dirty="0"/>
          </a:p>
        </p:txBody>
      </p:sp>
      <p:sp>
        <p:nvSpPr>
          <p:cNvPr id="12" name="Text Box 8"/>
          <p:cNvSpPr txBox="1">
            <a:spLocks noChangeArrowheads="1"/>
          </p:cNvSpPr>
          <p:nvPr/>
        </p:nvSpPr>
        <p:spPr bwMode="auto">
          <a:xfrm>
            <a:off x="7486774" y="6433890"/>
            <a:ext cx="3331198" cy="2295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DMAIC.</a:t>
            </a:r>
            <a:endParaRPr lang="en-AU" altLang="en-US" sz="2800" dirty="0"/>
          </a:p>
          <a:p>
            <a:pPr>
              <a:spcBef>
                <a:spcPct val="40000"/>
              </a:spcBef>
            </a:pPr>
            <a:endParaRPr lang="en-AU" altLang="en-US" sz="2800" dirty="0"/>
          </a:p>
          <a:p>
            <a:pPr>
              <a:spcBef>
                <a:spcPct val="40000"/>
              </a:spcBef>
            </a:pPr>
            <a:endParaRPr lang="en-AU" altLang="en-US" sz="2800" dirty="0"/>
          </a:p>
        </p:txBody>
      </p:sp>
      <p:sp>
        <p:nvSpPr>
          <p:cNvPr id="14" name="Text Box 19"/>
          <p:cNvSpPr txBox="1">
            <a:spLocks noChangeArrowheads="1"/>
          </p:cNvSpPr>
          <p:nvPr/>
        </p:nvSpPr>
        <p:spPr bwMode="auto">
          <a:xfrm>
            <a:off x="7695246" y="231068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A project charter was developed to plot expected outcomes.</a:t>
            </a:r>
          </a:p>
        </p:txBody>
      </p:sp>
      <p:sp>
        <p:nvSpPr>
          <p:cNvPr id="16" name="Text Box 16"/>
          <p:cNvSpPr txBox="1">
            <a:spLocks noChangeArrowheads="1"/>
          </p:cNvSpPr>
          <p:nvPr/>
        </p:nvSpPr>
        <p:spPr bwMode="auto">
          <a:xfrm>
            <a:off x="348597" y="27258014"/>
            <a:ext cx="563880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Marelli is based in south Wales and has been in production since 1944. it employs 256 people and has several customers that include JLR, Nissan and VW. </a:t>
            </a:r>
          </a:p>
        </p:txBody>
      </p:sp>
      <p:sp>
        <p:nvSpPr>
          <p:cNvPr id="18" name="Text Box 27"/>
          <p:cNvSpPr txBox="1">
            <a:spLocks noChangeArrowheads="1"/>
          </p:cNvSpPr>
          <p:nvPr/>
        </p:nvSpPr>
        <p:spPr bwMode="auto">
          <a:xfrm>
            <a:off x="7923355" y="14103139"/>
            <a:ext cx="5322269"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The pareto analysis showed that 90% of all rejects were down to clinch leaks.</a:t>
            </a:r>
          </a:p>
        </p:txBody>
      </p:sp>
      <p:sp>
        <p:nvSpPr>
          <p:cNvPr id="22" name="Text Box 10"/>
          <p:cNvSpPr txBox="1">
            <a:spLocks noChangeArrowheads="1"/>
          </p:cNvSpPr>
          <p:nvPr/>
        </p:nvSpPr>
        <p:spPr bwMode="auto">
          <a:xfrm>
            <a:off x="15142280" y="22121984"/>
            <a:ext cx="6415088" cy="3704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000" dirty="0"/>
              <a:t>I would like to acknowledge the following people for their help and support in completing this project.</a:t>
            </a:r>
          </a:p>
          <a:p>
            <a:pPr marL="342900" indent="-342900">
              <a:spcBef>
                <a:spcPct val="50000"/>
              </a:spcBef>
              <a:buFont typeface="Arial" panose="020B0604020202020204" pitchFamily="34" charset="0"/>
              <a:buChar char="•"/>
            </a:pPr>
            <a:r>
              <a:rPr lang="en-AU" altLang="en-US" sz="2000" dirty="0"/>
              <a:t>Hugh John</a:t>
            </a:r>
          </a:p>
          <a:p>
            <a:pPr marL="342900" indent="-342900">
              <a:spcBef>
                <a:spcPct val="50000"/>
              </a:spcBef>
              <a:buFont typeface="Arial" panose="020B0604020202020204" pitchFamily="34" charset="0"/>
              <a:buChar char="•"/>
            </a:pPr>
            <a:r>
              <a:rPr lang="en-AU" altLang="en-US" sz="2000" dirty="0"/>
              <a:t>Mandy Kiely </a:t>
            </a:r>
          </a:p>
          <a:p>
            <a:pPr marL="342900" indent="-342900">
              <a:spcBef>
                <a:spcPct val="50000"/>
              </a:spcBef>
              <a:buFont typeface="Arial" panose="020B0604020202020204" pitchFamily="34" charset="0"/>
              <a:buChar char="•"/>
            </a:pPr>
            <a:r>
              <a:rPr lang="en-AU" altLang="en-US" sz="2000" dirty="0"/>
              <a:t>Adam Evans</a:t>
            </a:r>
          </a:p>
          <a:p>
            <a:pPr marL="342900" indent="-342900">
              <a:spcBef>
                <a:spcPct val="50000"/>
              </a:spcBef>
              <a:buFont typeface="Arial" panose="020B0604020202020204" pitchFamily="34" charset="0"/>
              <a:buChar char="•"/>
            </a:pPr>
            <a:r>
              <a:rPr lang="en-AU" altLang="en-US" sz="2000" dirty="0"/>
              <a:t>Colin Hogan</a:t>
            </a:r>
            <a:endParaRPr lang="en-US" altLang="en-US" sz="1800" dirty="0"/>
          </a:p>
        </p:txBody>
      </p:sp>
      <p:sp>
        <p:nvSpPr>
          <p:cNvPr id="23" name="Text Box 11"/>
          <p:cNvSpPr txBox="1">
            <a:spLocks noChangeArrowheads="1"/>
          </p:cNvSpPr>
          <p:nvPr/>
        </p:nvSpPr>
        <p:spPr bwMode="auto">
          <a:xfrm>
            <a:off x="14968539" y="25518433"/>
            <a:ext cx="6256268" cy="2335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altLang="en-US" sz="1800" dirty="0" err="1">
                <a:ea typeface="Arial" charset="0"/>
                <a:cs typeface="Arial" charset="0"/>
              </a:rPr>
              <a:t>GoLeanSixSigma</a:t>
            </a:r>
            <a:r>
              <a:rPr lang="en-GB" altLang="en-US" sz="1800" dirty="0">
                <a:ea typeface="Arial" charset="0"/>
                <a:cs typeface="Arial" charset="0"/>
              </a:rPr>
              <a:t>. (2023). DMAIC – The 5 Phases of Lean Six Sigma. Retrieved from goleansixsigma.com: https://goleansixsigma.com/dmaic-five-basic-phases-of-lean-six-sigma/</a:t>
            </a:r>
            <a:endParaRPr lang="en-AU"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1259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457200" indent="-457200">
              <a:spcBef>
                <a:spcPct val="50000"/>
              </a:spcBef>
              <a:buFont typeface="Arial" panose="020B0604020202020204" pitchFamily="34" charset="0"/>
              <a:buChar char="•"/>
            </a:pPr>
            <a:r>
              <a:rPr lang="en-AU" altLang="en-US" sz="2800" dirty="0"/>
              <a:t>In the Define stage a business case was given for the project. Also using pareto analysis the top issue was defined, and a project charter developed.</a:t>
            </a:r>
          </a:p>
          <a:p>
            <a:pPr marL="457200" indent="-457200">
              <a:spcBef>
                <a:spcPct val="50000"/>
              </a:spcBef>
              <a:buFont typeface="Arial" panose="020B0604020202020204" pitchFamily="34" charset="0"/>
              <a:buChar char="•"/>
            </a:pPr>
            <a:r>
              <a:rPr lang="en-AU" altLang="en-US" sz="2800" dirty="0"/>
              <a:t>In the Measure phase subcomponents, assemblies and machine settings were measured with several issues found.</a:t>
            </a:r>
          </a:p>
          <a:p>
            <a:pPr marL="457200" indent="-457200">
              <a:spcBef>
                <a:spcPct val="50000"/>
              </a:spcBef>
              <a:buFont typeface="Arial" panose="020B0604020202020204" pitchFamily="34" charset="0"/>
              <a:buChar char="•"/>
            </a:pPr>
            <a:r>
              <a:rPr lang="en-AU" altLang="en-US" sz="2800" dirty="0"/>
              <a:t>In the Analysis phase an Ishikawa diagram was developed to analysis the key issues. These were found to be machine settings, tank dimensions and assembly dimensions.</a:t>
            </a:r>
          </a:p>
          <a:p>
            <a:pPr marL="457200" indent="-457200">
              <a:spcBef>
                <a:spcPct val="50000"/>
              </a:spcBef>
              <a:buFont typeface="Arial" panose="020B0604020202020204" pitchFamily="34" charset="0"/>
              <a:buChar char="•"/>
            </a:pPr>
            <a:r>
              <a:rPr lang="en-AU" altLang="en-US" sz="2800" dirty="0"/>
              <a:t>As part of the Improve phase setting gauges were made, machine settings corrected and supplier improvements of componentry dimensions.</a:t>
            </a:r>
          </a:p>
          <a:p>
            <a:pPr marL="457200" indent="-457200">
              <a:spcBef>
                <a:spcPct val="50000"/>
              </a:spcBef>
              <a:buFont typeface="Arial" panose="020B0604020202020204" pitchFamily="34" charset="0"/>
              <a:buChar char="•"/>
            </a:pPr>
            <a:r>
              <a:rPr lang="en-AU" altLang="en-US" sz="2800" dirty="0"/>
              <a:t>In the Control phase SPC was introduced at the supplier to maintain the tank dimensions. Along with this operation sheets (SOS) were updated, and a checking sheet developed. </a:t>
            </a:r>
          </a:p>
        </p:txBody>
      </p:sp>
      <p:sp>
        <p:nvSpPr>
          <p:cNvPr id="25" name="Text Box 25"/>
          <p:cNvSpPr txBox="1">
            <a:spLocks noChangeArrowheads="1"/>
          </p:cNvSpPr>
          <p:nvPr/>
        </p:nvSpPr>
        <p:spPr bwMode="auto">
          <a:xfrm>
            <a:off x="15059615" y="21129398"/>
            <a:ext cx="6165191"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Since the completion of the improvement activities the scrap rate has been maintained below the 1% target</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A cross functional team was set up to work on the improvement activity.</a:t>
            </a:r>
            <a:endParaRPr lang="en-AU" altLang="en-US" sz="2000" i="1" dirty="0">
              <a:latin typeface="Times New Roman" charset="0"/>
            </a:endParaRPr>
          </a:p>
        </p:txBody>
      </p:sp>
      <p:pic>
        <p:nvPicPr>
          <p:cNvPr id="33" name="Picture 32" descr="A person in a blue jacket&#10;&#10;Description automatically generated">
            <a:extLst>
              <a:ext uri="{FF2B5EF4-FFF2-40B4-BE49-F238E27FC236}">
                <a16:creationId xmlns:a16="http://schemas.microsoft.com/office/drawing/2014/main" id="{2CA1E0B0-E65A-2983-0A6C-0F1DD80047A5}"/>
              </a:ext>
            </a:extLst>
          </p:cNvPr>
          <p:cNvPicPr>
            <a:picLocks noChangeAspect="1"/>
          </p:cNvPicPr>
          <p:nvPr/>
        </p:nvPicPr>
        <p:blipFill>
          <a:blip r:embed="rId4"/>
          <a:stretch>
            <a:fillRect/>
          </a:stretch>
        </p:blipFill>
        <p:spPr>
          <a:xfrm>
            <a:off x="348597" y="2094309"/>
            <a:ext cx="2661302" cy="3549441"/>
          </a:xfrm>
          <a:prstGeom prst="rect">
            <a:avLst/>
          </a:prstGeom>
        </p:spPr>
      </p:pic>
      <p:pic>
        <p:nvPicPr>
          <p:cNvPr id="34" name="Picture 33">
            <a:extLst>
              <a:ext uri="{FF2B5EF4-FFF2-40B4-BE49-F238E27FC236}">
                <a16:creationId xmlns:a16="http://schemas.microsoft.com/office/drawing/2014/main" id="{0851DA27-37B8-CC0E-3000-4C0CFBBBED7B}"/>
              </a:ext>
            </a:extLst>
          </p:cNvPr>
          <p:cNvPicPr>
            <a:picLocks noChangeAspect="1"/>
          </p:cNvPicPr>
          <p:nvPr/>
        </p:nvPicPr>
        <p:blipFill>
          <a:blip r:embed="rId5"/>
          <a:stretch>
            <a:fillRect/>
          </a:stretch>
        </p:blipFill>
        <p:spPr>
          <a:xfrm>
            <a:off x="274047" y="23259177"/>
            <a:ext cx="5648325" cy="3426860"/>
          </a:xfrm>
          <a:prstGeom prst="rect">
            <a:avLst/>
          </a:prstGeom>
        </p:spPr>
      </p:pic>
      <p:pic>
        <p:nvPicPr>
          <p:cNvPr id="35" name="Picture 34">
            <a:extLst>
              <a:ext uri="{FF2B5EF4-FFF2-40B4-BE49-F238E27FC236}">
                <a16:creationId xmlns:a16="http://schemas.microsoft.com/office/drawing/2014/main" id="{4CCF3967-AEAF-8A38-5046-9B5D20C70CB2}"/>
              </a:ext>
            </a:extLst>
          </p:cNvPr>
          <p:cNvPicPr>
            <a:picLocks noChangeAspect="1"/>
          </p:cNvPicPr>
          <p:nvPr/>
        </p:nvPicPr>
        <p:blipFill>
          <a:blip r:embed="rId6"/>
          <a:stretch>
            <a:fillRect/>
          </a:stretch>
        </p:blipFill>
        <p:spPr>
          <a:xfrm>
            <a:off x="179626" y="29017476"/>
            <a:ext cx="1701644" cy="1257737"/>
          </a:xfrm>
          <a:prstGeom prst="rect">
            <a:avLst/>
          </a:prstGeom>
        </p:spPr>
      </p:pic>
      <p:pic>
        <p:nvPicPr>
          <p:cNvPr id="44" name="Picture 43">
            <a:extLst>
              <a:ext uri="{FF2B5EF4-FFF2-40B4-BE49-F238E27FC236}">
                <a16:creationId xmlns:a16="http://schemas.microsoft.com/office/drawing/2014/main" id="{DBF70B2F-855A-1AA2-F0DA-795AEECF6F16}"/>
              </a:ext>
            </a:extLst>
          </p:cNvPr>
          <p:cNvPicPr>
            <a:picLocks noChangeAspect="1"/>
          </p:cNvPicPr>
          <p:nvPr/>
        </p:nvPicPr>
        <p:blipFill>
          <a:blip r:embed="rId7"/>
          <a:stretch>
            <a:fillRect/>
          </a:stretch>
        </p:blipFill>
        <p:spPr>
          <a:xfrm>
            <a:off x="7740046" y="7496253"/>
            <a:ext cx="5559407" cy="3045811"/>
          </a:xfrm>
          <a:prstGeom prst="rect">
            <a:avLst/>
          </a:prstGeom>
        </p:spPr>
      </p:pic>
      <p:pic>
        <p:nvPicPr>
          <p:cNvPr id="46" name="Picture 45">
            <a:extLst>
              <a:ext uri="{FF2B5EF4-FFF2-40B4-BE49-F238E27FC236}">
                <a16:creationId xmlns:a16="http://schemas.microsoft.com/office/drawing/2014/main" id="{4A587ACA-AAF6-6791-F3B5-E978706B3A23}"/>
              </a:ext>
            </a:extLst>
          </p:cNvPr>
          <p:cNvPicPr>
            <a:picLocks noChangeAspect="1"/>
          </p:cNvPicPr>
          <p:nvPr/>
        </p:nvPicPr>
        <p:blipFill>
          <a:blip r:embed="rId8"/>
          <a:stretch>
            <a:fillRect/>
          </a:stretch>
        </p:blipFill>
        <p:spPr>
          <a:xfrm>
            <a:off x="7923355" y="11239152"/>
            <a:ext cx="5322269" cy="2816596"/>
          </a:xfrm>
          <a:prstGeom prst="rect">
            <a:avLst/>
          </a:prstGeom>
        </p:spPr>
      </p:pic>
      <p:pic>
        <p:nvPicPr>
          <p:cNvPr id="47" name="Picture 46">
            <a:extLst>
              <a:ext uri="{FF2B5EF4-FFF2-40B4-BE49-F238E27FC236}">
                <a16:creationId xmlns:a16="http://schemas.microsoft.com/office/drawing/2014/main" id="{3E22ED46-6A43-BB2E-15C7-B3FC3C3E1B94}"/>
              </a:ext>
            </a:extLst>
          </p:cNvPr>
          <p:cNvPicPr>
            <a:picLocks noChangeAspect="1"/>
          </p:cNvPicPr>
          <p:nvPr/>
        </p:nvPicPr>
        <p:blipFill>
          <a:blip r:embed="rId9"/>
          <a:stretch>
            <a:fillRect/>
          </a:stretch>
        </p:blipFill>
        <p:spPr>
          <a:xfrm>
            <a:off x="8899432" y="15290216"/>
            <a:ext cx="3584759" cy="3218967"/>
          </a:xfrm>
          <a:prstGeom prst="rect">
            <a:avLst/>
          </a:prstGeom>
        </p:spPr>
      </p:pic>
      <p:pic>
        <p:nvPicPr>
          <p:cNvPr id="48" name="Picture 47">
            <a:extLst>
              <a:ext uri="{FF2B5EF4-FFF2-40B4-BE49-F238E27FC236}">
                <a16:creationId xmlns:a16="http://schemas.microsoft.com/office/drawing/2014/main" id="{42348D28-DF4A-4387-A750-89CC6C4D1EEB}"/>
              </a:ext>
            </a:extLst>
          </p:cNvPr>
          <p:cNvPicPr>
            <a:picLocks noChangeAspect="1"/>
          </p:cNvPicPr>
          <p:nvPr/>
        </p:nvPicPr>
        <p:blipFill>
          <a:blip r:embed="rId10"/>
          <a:stretch>
            <a:fillRect/>
          </a:stretch>
        </p:blipFill>
        <p:spPr>
          <a:xfrm>
            <a:off x="7947217" y="18643713"/>
            <a:ext cx="5724640" cy="4304149"/>
          </a:xfrm>
          <a:prstGeom prst="rect">
            <a:avLst/>
          </a:prstGeom>
        </p:spPr>
      </p:pic>
      <p:pic>
        <p:nvPicPr>
          <p:cNvPr id="49" name="Picture 48">
            <a:extLst>
              <a:ext uri="{FF2B5EF4-FFF2-40B4-BE49-F238E27FC236}">
                <a16:creationId xmlns:a16="http://schemas.microsoft.com/office/drawing/2014/main" id="{DDEA010F-4C1F-0103-1855-25436E55BF44}"/>
              </a:ext>
            </a:extLst>
          </p:cNvPr>
          <p:cNvPicPr>
            <a:picLocks noChangeAspect="1"/>
          </p:cNvPicPr>
          <p:nvPr/>
        </p:nvPicPr>
        <p:blipFill>
          <a:blip r:embed="rId11"/>
          <a:stretch>
            <a:fillRect/>
          </a:stretch>
        </p:blipFill>
        <p:spPr>
          <a:xfrm>
            <a:off x="7923355" y="24244617"/>
            <a:ext cx="5748502" cy="2927344"/>
          </a:xfrm>
          <a:prstGeom prst="rect">
            <a:avLst/>
          </a:prstGeom>
        </p:spPr>
      </p:pic>
      <p:pic>
        <p:nvPicPr>
          <p:cNvPr id="50" name="Picture 49">
            <a:extLst>
              <a:ext uri="{FF2B5EF4-FFF2-40B4-BE49-F238E27FC236}">
                <a16:creationId xmlns:a16="http://schemas.microsoft.com/office/drawing/2014/main" id="{8C059AE5-BBC4-95DF-34DE-A5E71076C108}"/>
              </a:ext>
            </a:extLst>
          </p:cNvPr>
          <p:cNvPicPr>
            <a:picLocks noChangeAspect="1"/>
          </p:cNvPicPr>
          <p:nvPr/>
        </p:nvPicPr>
        <p:blipFill>
          <a:blip r:embed="rId12"/>
          <a:stretch>
            <a:fillRect/>
          </a:stretch>
        </p:blipFill>
        <p:spPr>
          <a:xfrm>
            <a:off x="15178453" y="18125401"/>
            <a:ext cx="5907536" cy="2828789"/>
          </a:xfrm>
          <a:prstGeom prst="rect">
            <a:avLst/>
          </a:prstGeom>
        </p:spPr>
      </p:pic>
      <p:sp>
        <p:nvSpPr>
          <p:cNvPr id="3" name="Text Box 8">
            <a:extLst>
              <a:ext uri="{FF2B5EF4-FFF2-40B4-BE49-F238E27FC236}">
                <a16:creationId xmlns:a16="http://schemas.microsoft.com/office/drawing/2014/main" id="{9070C2EF-BD0B-3D73-2F19-7DE03556A2A1}"/>
              </a:ext>
            </a:extLst>
          </p:cNvPr>
          <p:cNvSpPr txBox="1">
            <a:spLocks noChangeArrowheads="1"/>
          </p:cNvSpPr>
          <p:nvPr/>
        </p:nvSpPr>
        <p:spPr bwMode="auto">
          <a:xfrm>
            <a:off x="15740770" y="4743928"/>
            <a:ext cx="3331198" cy="2295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a:t>
            </a:r>
            <a:endParaRPr lang="en-AU" altLang="en-US" sz="2800" dirty="0"/>
          </a:p>
          <a:p>
            <a:pPr>
              <a:spcBef>
                <a:spcPct val="40000"/>
              </a:spcBef>
            </a:pPr>
            <a:endParaRPr lang="en-AU" altLang="en-US" sz="2800" dirty="0"/>
          </a:p>
          <a:p>
            <a:pPr>
              <a:spcBef>
                <a:spcPct val="40000"/>
              </a:spcBef>
            </a:pPr>
            <a:endParaRPr lang="en-AU" altLang="en-US" sz="2800"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528</Words>
  <Application>Microsoft Office PowerPoint</Application>
  <PresentationFormat>Custom</PresentationFormat>
  <Paragraphs>32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Barrie John</cp:lastModifiedBy>
  <cp:revision>27</cp:revision>
  <dcterms:created xsi:type="dcterms:W3CDTF">2016-02-25T08:27:32Z</dcterms:created>
  <dcterms:modified xsi:type="dcterms:W3CDTF">2024-06-10T19:33:42Z</dcterms:modified>
</cp:coreProperties>
</file>