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4"/>
  </p:notesMasterIdLst>
  <p:sldIdLst>
    <p:sldId id="256" r:id="rId2"/>
    <p:sldId id="257" r:id="rId3"/>
  </p:sldIdLst>
  <p:sldSz cx="12192000" cy="704056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4F4CE0-72D9-48D1-9AD9-84E5C1276C23}" v="2" dt="2026-07-17T20:15:07.83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76" d="100"/>
          <a:sy n="76" d="100"/>
        </p:scale>
        <p:origin x="946" y="8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notesMaster" Target="notesMasters/notesMaster1.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RMEN Bouabehi" userId="d48c1ea8800da48a" providerId="LiveId" clId="{623842C8-4140-4CA0-8075-EB389B2D48BE}"/>
    <pc:docChg chg="custSel modSld">
      <pc:chgData name="CARMEN Bouabehi" userId="d48c1ea8800da48a" providerId="LiveId" clId="{623842C8-4140-4CA0-8075-EB389B2D48BE}" dt="2026-07-14T18:16:51.435" v="55" actId="20577"/>
      <pc:docMkLst>
        <pc:docMk/>
      </pc:docMkLst>
      <pc:sldChg chg="modSp mod">
        <pc:chgData name="CARMEN Bouabehi" userId="d48c1ea8800da48a" providerId="LiveId" clId="{623842C8-4140-4CA0-8075-EB389B2D48BE}" dt="2026-07-14T18:16:51.435" v="55" actId="20577"/>
        <pc:sldMkLst>
          <pc:docMk/>
          <pc:sldMk cId="2756167652" sldId="256"/>
        </pc:sldMkLst>
        <pc:spChg chg="mod">
          <ac:chgData name="CARMEN Bouabehi" userId="d48c1ea8800da48a" providerId="LiveId" clId="{623842C8-4140-4CA0-8075-EB389B2D48BE}" dt="2026-07-14T18:16:51.435" v="55" actId="20577"/>
          <ac:spMkLst>
            <pc:docMk/>
            <pc:sldMk cId="2756167652" sldId="256"/>
            <ac:spMk id="8" creationId="{73678D6C-44C0-5CCE-03C6-3F238A2AC83B}"/>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311DE05-C3B4-406F-A9F8-0B3F56E31E6E}" type="datetimeFigureOut">
              <a:rPr lang="en-GB" smtClean="0"/>
              <a:t>17/07/2026</a:t>
            </a:fld>
            <a:endParaRPr lang="en-GB"/>
          </a:p>
        </p:txBody>
      </p:sp>
      <p:sp>
        <p:nvSpPr>
          <p:cNvPr id="4" name="Slide Image Placeholder 3"/>
          <p:cNvSpPr>
            <a:spLocks noGrp="1" noRot="1" noChangeAspect="1"/>
          </p:cNvSpPr>
          <p:nvPr>
            <p:ph type="sldImg" idx="2"/>
          </p:nvPr>
        </p:nvSpPr>
        <p:spPr>
          <a:xfrm>
            <a:off x="757238" y="1143000"/>
            <a:ext cx="5343525"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FF05449-E693-4F08-83C2-A5F52ED52C15}" type="slidenum">
              <a:rPr lang="en-GB" smtClean="0"/>
              <a:t>‹#›</a:t>
            </a:fld>
            <a:endParaRPr lang="en-GB"/>
          </a:p>
        </p:txBody>
      </p:sp>
    </p:spTree>
    <p:extLst>
      <p:ext uri="{BB962C8B-B14F-4D97-AF65-F5344CB8AC3E}">
        <p14:creationId xmlns:p14="http://schemas.microsoft.com/office/powerpoint/2010/main" val="963673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FF05449-E693-4F08-83C2-A5F52ED52C15}" type="slidenum">
              <a:rPr lang="en-GB" smtClean="0"/>
              <a:t>1</a:t>
            </a:fld>
            <a:endParaRPr lang="en-GB"/>
          </a:p>
        </p:txBody>
      </p:sp>
    </p:spTree>
    <p:extLst>
      <p:ext uri="{BB962C8B-B14F-4D97-AF65-F5344CB8AC3E}">
        <p14:creationId xmlns:p14="http://schemas.microsoft.com/office/powerpoint/2010/main" val="24532516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95269" y="1152241"/>
            <a:ext cx="9001462" cy="2451159"/>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595269" y="3697926"/>
            <a:ext cx="9001462" cy="1699839"/>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E573A49-78EA-497F-B37E-912372AE04E7}" type="datetimeFigureOut">
              <a:rPr lang="en-GB" smtClean="0"/>
              <a:t>17/07/2026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85D3A3-D6F3-498E-BBDD-86233B35BDF8}" type="slidenum">
              <a:rPr lang="en-GB" smtClean="0"/>
              <a:t>‹#›</a:t>
            </a:fld>
            <a:endParaRPr lang="en-GB"/>
          </a:p>
        </p:txBody>
      </p:sp>
    </p:spTree>
    <p:extLst>
      <p:ext uri="{BB962C8B-B14F-4D97-AF65-F5344CB8AC3E}">
        <p14:creationId xmlns:p14="http://schemas.microsoft.com/office/powerpoint/2010/main" val="36339775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E573A49-78EA-497F-B37E-912372AE04E7}" type="datetimeFigureOut">
              <a:rPr lang="en-GB" smtClean="0"/>
              <a:t>17/07/2026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85D3A3-D6F3-498E-BBDD-86233B35BDF8}" type="slidenum">
              <a:rPr lang="en-GB" smtClean="0"/>
              <a:t>‹#›</a:t>
            </a:fld>
            <a:endParaRPr lang="en-GB"/>
          </a:p>
        </p:txBody>
      </p:sp>
    </p:spTree>
    <p:extLst>
      <p:ext uri="{BB962C8B-B14F-4D97-AF65-F5344CB8AC3E}">
        <p14:creationId xmlns:p14="http://schemas.microsoft.com/office/powerpoint/2010/main" val="32279631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29244" y="674722"/>
            <a:ext cx="9733512" cy="2928678"/>
          </a:xfrm>
        </p:spPr>
        <p:txBody>
          <a:bodyPr anchor="b">
            <a:normAutofit/>
          </a:bodyPr>
          <a:lstStyle>
            <a:lvl1pPr>
              <a:defRPr sz="3400"/>
            </a:lvl1pPr>
          </a:lstStyle>
          <a:p>
            <a:r>
              <a:rPr lang="en-US"/>
              <a:t>Click to edit Master title style</a:t>
            </a:r>
            <a:endParaRPr lang="en-US" dirty="0"/>
          </a:p>
        </p:txBody>
      </p:sp>
      <p:sp>
        <p:nvSpPr>
          <p:cNvPr id="3" name="Text Placeholder 2"/>
          <p:cNvSpPr>
            <a:spLocks noGrp="1"/>
          </p:cNvSpPr>
          <p:nvPr>
            <p:ph type="body" idx="1"/>
          </p:nvPr>
        </p:nvSpPr>
        <p:spPr>
          <a:xfrm>
            <a:off x="1229244" y="3697926"/>
            <a:ext cx="9733512" cy="1540123"/>
          </a:xfrm>
        </p:spPr>
        <p:txBody>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E573A49-78EA-497F-B37E-912372AE04E7}" type="datetimeFigureOut">
              <a:rPr lang="en-GB" smtClean="0"/>
              <a:t>17/07/2026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85D3A3-D6F3-498E-BBDD-86233B35BDF8}" type="slidenum">
              <a:rPr lang="en-GB" smtClean="0"/>
              <a:t>‹#›</a:t>
            </a:fld>
            <a:endParaRPr lang="en-GB"/>
          </a:p>
        </p:txBody>
      </p:sp>
    </p:spTree>
    <p:extLst>
      <p:ext uri="{BB962C8B-B14F-4D97-AF65-F5344CB8AC3E}">
        <p14:creationId xmlns:p14="http://schemas.microsoft.com/office/powerpoint/2010/main" val="7606026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6" y="625828"/>
            <a:ext cx="10353761" cy="1361628"/>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143912"/>
            <a:ext cx="5106004" cy="380145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3403" y="2143912"/>
            <a:ext cx="5094154" cy="380145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E573A49-78EA-497F-B37E-912372AE04E7}" type="datetimeFigureOut">
              <a:rPr lang="en-GB" smtClean="0"/>
              <a:t>17/07/2026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F85D3A3-D6F3-498E-BBDD-86233B35BDF8}" type="slidenum">
              <a:rPr lang="en-GB" smtClean="0"/>
              <a:t>‹#›</a:t>
            </a:fld>
            <a:endParaRPr lang="en-GB"/>
          </a:p>
        </p:txBody>
      </p:sp>
    </p:spTree>
    <p:extLst>
      <p:ext uri="{BB962C8B-B14F-4D97-AF65-F5344CB8AC3E}">
        <p14:creationId xmlns:p14="http://schemas.microsoft.com/office/powerpoint/2010/main" val="1076936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3796" y="625828"/>
            <a:ext cx="10353761" cy="1360850"/>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1805" y="2143912"/>
            <a:ext cx="4879199" cy="845845"/>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913795" y="2989757"/>
            <a:ext cx="5107208" cy="29556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2003" y="2143912"/>
            <a:ext cx="4865554" cy="845845"/>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1" y="2989757"/>
            <a:ext cx="5095357" cy="29556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E573A49-78EA-497F-B37E-912372AE04E7}" type="datetimeFigureOut">
              <a:rPr lang="en-GB" smtClean="0"/>
              <a:t>17/07/2026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F85D3A3-D6F3-498E-BBDD-86233B35BDF8}" type="slidenum">
              <a:rPr lang="en-GB" smtClean="0"/>
              <a:t>‹#›</a:t>
            </a:fld>
            <a:endParaRPr lang="en-GB"/>
          </a:p>
        </p:txBody>
      </p:sp>
    </p:spTree>
    <p:extLst>
      <p:ext uri="{BB962C8B-B14F-4D97-AF65-F5344CB8AC3E}">
        <p14:creationId xmlns:p14="http://schemas.microsoft.com/office/powerpoint/2010/main" val="1839470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E573A49-78EA-497F-B37E-912372AE04E7}" type="datetimeFigureOut">
              <a:rPr lang="en-GB" smtClean="0"/>
              <a:t>17/07/2026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F85D3A3-D6F3-498E-BBDD-86233B35BDF8}" type="slidenum">
              <a:rPr lang="en-GB" smtClean="0"/>
              <a:t>‹#›</a:t>
            </a:fld>
            <a:endParaRPr lang="en-GB"/>
          </a:p>
        </p:txBody>
      </p:sp>
    </p:spTree>
    <p:extLst>
      <p:ext uri="{BB962C8B-B14F-4D97-AF65-F5344CB8AC3E}">
        <p14:creationId xmlns:p14="http://schemas.microsoft.com/office/powerpoint/2010/main" val="31980550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E573A49-78EA-497F-B37E-912372AE04E7}" type="datetimeFigureOut">
              <a:rPr lang="en-GB" smtClean="0"/>
              <a:t>17/07/2026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F85D3A3-D6F3-498E-BBDD-86233B35BDF8}" type="slidenum">
              <a:rPr lang="en-GB" smtClean="0"/>
              <a:t>‹#›</a:t>
            </a:fld>
            <a:endParaRPr lang="en-GB"/>
          </a:p>
        </p:txBody>
      </p:sp>
    </p:spTree>
    <p:extLst>
      <p:ext uri="{BB962C8B-B14F-4D97-AF65-F5344CB8AC3E}">
        <p14:creationId xmlns:p14="http://schemas.microsoft.com/office/powerpoint/2010/main" val="10716986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9" y="625828"/>
            <a:ext cx="3932237" cy="2425083"/>
          </a:xfrm>
        </p:spPr>
        <p:txBody>
          <a:bodyPr anchor="b">
            <a:normAutofit/>
          </a:bodyPr>
          <a:lstStyle>
            <a:lvl1pPr>
              <a:defRPr sz="2800"/>
            </a:lvl1pPr>
          </a:lstStyle>
          <a:p>
            <a:r>
              <a:rPr lang="en-US"/>
              <a:t>Click to edit Master title style</a:t>
            </a:r>
            <a:endParaRPr lang="en-US" dirty="0"/>
          </a:p>
        </p:txBody>
      </p:sp>
      <p:sp>
        <p:nvSpPr>
          <p:cNvPr id="3" name="Content Placeholder 2"/>
          <p:cNvSpPr>
            <a:spLocks noGrp="1"/>
          </p:cNvSpPr>
          <p:nvPr>
            <p:ph idx="1"/>
          </p:nvPr>
        </p:nvSpPr>
        <p:spPr>
          <a:xfrm>
            <a:off x="5078064" y="625828"/>
            <a:ext cx="6189492" cy="531953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7229" y="3050911"/>
            <a:ext cx="3932237" cy="2894453"/>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E573A49-78EA-497F-B37E-912372AE04E7}" type="datetimeFigureOut">
              <a:rPr lang="en-GB" smtClean="0"/>
              <a:t>17/07/2026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F85D3A3-D6F3-498E-BBDD-86233B35BDF8}" type="slidenum">
              <a:rPr lang="en-GB" smtClean="0"/>
              <a:t>‹#›</a:t>
            </a:fld>
            <a:endParaRPr lang="en-GB"/>
          </a:p>
        </p:txBody>
      </p:sp>
    </p:spTree>
    <p:extLst>
      <p:ext uri="{BB962C8B-B14F-4D97-AF65-F5344CB8AC3E}">
        <p14:creationId xmlns:p14="http://schemas.microsoft.com/office/powerpoint/2010/main" val="15168113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8" y="625828"/>
            <a:ext cx="5929773" cy="2425083"/>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4" y="779083"/>
            <a:ext cx="3255356" cy="5013027"/>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3050910"/>
            <a:ext cx="5934950" cy="2894454"/>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E573A49-78EA-497F-B37E-912372AE04E7}" type="datetimeFigureOut">
              <a:rPr lang="en-GB" smtClean="0"/>
              <a:t>17/07/2026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F85D3A3-D6F3-498E-BBDD-86233B35BDF8}" type="slidenum">
              <a:rPr lang="en-GB" smtClean="0"/>
              <a:t>‹#›</a:t>
            </a:fld>
            <a:endParaRPr lang="en-GB"/>
          </a:p>
        </p:txBody>
      </p:sp>
    </p:spTree>
    <p:extLst>
      <p:ext uri="{BB962C8B-B14F-4D97-AF65-F5344CB8AC3E}">
        <p14:creationId xmlns:p14="http://schemas.microsoft.com/office/powerpoint/2010/main" val="33130725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806" y="4403557"/>
            <a:ext cx="10367564" cy="841167"/>
          </a:xfrm>
        </p:spPr>
        <p:txBody>
          <a:bodyPr anchor="b">
            <a:normAutofit/>
          </a:bodyPr>
          <a:lstStyle>
            <a:lvl1pP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913806" y="637861"/>
            <a:ext cx="10367564" cy="3469705"/>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244724"/>
            <a:ext cx="10365998" cy="700640"/>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E573A49-78EA-497F-B37E-912372AE04E7}" type="datetimeFigureOut">
              <a:rPr lang="en-GB" smtClean="0"/>
              <a:t>17/07/2026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F85D3A3-D6F3-498E-BBDD-86233B35BDF8}" type="slidenum">
              <a:rPr lang="en-GB" smtClean="0"/>
              <a:t>‹#›</a:t>
            </a:fld>
            <a:endParaRPr lang="en-GB"/>
          </a:p>
        </p:txBody>
      </p:sp>
    </p:spTree>
    <p:extLst>
      <p:ext uri="{BB962C8B-B14F-4D97-AF65-F5344CB8AC3E}">
        <p14:creationId xmlns:p14="http://schemas.microsoft.com/office/powerpoint/2010/main" val="7552935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25828"/>
            <a:ext cx="10353762" cy="351603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6" y="4316754"/>
            <a:ext cx="10353761" cy="1634571"/>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E573A49-78EA-497F-B37E-912372AE04E7}" type="datetimeFigureOut">
              <a:rPr lang="en-GB" smtClean="0"/>
              <a:t>17/07/2026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F85D3A3-D6F3-498E-BBDD-86233B35BDF8}" type="slidenum">
              <a:rPr lang="en-GB" smtClean="0"/>
              <a:t>‹#›</a:t>
            </a:fld>
            <a:endParaRPr lang="en-GB"/>
          </a:p>
        </p:txBody>
      </p:sp>
    </p:spTree>
    <p:extLst>
      <p:ext uri="{BB962C8B-B14F-4D97-AF65-F5344CB8AC3E}">
        <p14:creationId xmlns:p14="http://schemas.microsoft.com/office/powerpoint/2010/main" val="389937315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25828"/>
            <a:ext cx="9302752" cy="3072576"/>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5" y="3706133"/>
            <a:ext cx="8752299" cy="438174"/>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16755"/>
            <a:ext cx="10353762" cy="1628610"/>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E573A49-78EA-497F-B37E-912372AE04E7}" type="datetimeFigureOut">
              <a:rPr lang="en-GB" smtClean="0"/>
              <a:t>17/07/2026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F85D3A3-D6F3-498E-BBDD-86233B35BDF8}" type="slidenum">
              <a:rPr lang="en-GB" smtClean="0"/>
              <a:t>‹#›</a:t>
            </a:fld>
            <a:endParaRPr lang="en-GB"/>
          </a:p>
        </p:txBody>
      </p:sp>
      <p:sp>
        <p:nvSpPr>
          <p:cNvPr id="11" name="TextBox 10"/>
          <p:cNvSpPr txBox="1"/>
          <p:nvPr/>
        </p:nvSpPr>
        <p:spPr>
          <a:xfrm>
            <a:off x="836612" y="754813"/>
            <a:ext cx="609600" cy="600343"/>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657956" y="3051211"/>
            <a:ext cx="609600" cy="600343"/>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74385913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807" y="2183563"/>
            <a:ext cx="10355327" cy="2578701"/>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5" y="4774356"/>
            <a:ext cx="10353763" cy="1171008"/>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E573A49-78EA-497F-B37E-912372AE04E7}" type="datetimeFigureOut">
              <a:rPr lang="en-GB" smtClean="0"/>
              <a:t>17/07/2026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F85D3A3-D6F3-498E-BBDD-86233B35BDF8}" type="slidenum">
              <a:rPr lang="en-GB" smtClean="0"/>
              <a:t>‹#›</a:t>
            </a:fld>
            <a:endParaRPr lang="en-GB"/>
          </a:p>
        </p:txBody>
      </p:sp>
    </p:spTree>
    <p:extLst>
      <p:ext uri="{BB962C8B-B14F-4D97-AF65-F5344CB8AC3E}">
        <p14:creationId xmlns:p14="http://schemas.microsoft.com/office/powerpoint/2010/main" val="323023814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4" y="625828"/>
            <a:ext cx="10353762" cy="13608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4" y="2143911"/>
            <a:ext cx="3298956" cy="845222"/>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4" y="2989133"/>
            <a:ext cx="3298956" cy="2956232"/>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4878" y="2143912"/>
            <a:ext cx="3298558" cy="845221"/>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4879" y="2989133"/>
            <a:ext cx="3299821" cy="2956232"/>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9" y="2143912"/>
            <a:ext cx="3291211" cy="845221"/>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6347" y="2989133"/>
            <a:ext cx="3291211" cy="2956232"/>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1E573A49-78EA-497F-B37E-912372AE04E7}" type="datetimeFigureOut">
              <a:rPr lang="en-GB" smtClean="0"/>
              <a:t>17/07/2026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F85D3A3-D6F3-498E-BBDD-86233B35BDF8}" type="slidenum">
              <a:rPr lang="en-GB" smtClean="0"/>
              <a:t>‹#›</a:t>
            </a:fld>
            <a:endParaRPr lang="en-GB"/>
          </a:p>
        </p:txBody>
      </p:sp>
    </p:spTree>
    <p:extLst>
      <p:ext uri="{BB962C8B-B14F-4D97-AF65-F5344CB8AC3E}">
        <p14:creationId xmlns:p14="http://schemas.microsoft.com/office/powerpoint/2010/main" val="11756495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913795" y="625828"/>
            <a:ext cx="10353762" cy="13608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6" y="4307596"/>
            <a:ext cx="3298955" cy="59160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92020" y="2360187"/>
            <a:ext cx="2940050" cy="156457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6" y="4899198"/>
            <a:ext cx="3298955" cy="104616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02" y="4307596"/>
            <a:ext cx="3298983" cy="59160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7" y="2360187"/>
            <a:ext cx="2930525" cy="156457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899197"/>
            <a:ext cx="3300336" cy="104616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423" y="4307596"/>
            <a:ext cx="3289900" cy="59160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152804" y="2360187"/>
            <a:ext cx="2932113" cy="156457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298" y="4899199"/>
            <a:ext cx="3294258" cy="1046164"/>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1E573A49-78EA-497F-B37E-912372AE04E7}" type="datetimeFigureOut">
              <a:rPr lang="en-GB" smtClean="0"/>
              <a:t>17/07/2026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F85D3A3-D6F3-498E-BBDD-86233B35BDF8}" type="slidenum">
              <a:rPr lang="en-GB" smtClean="0"/>
              <a:t>‹#›</a:t>
            </a:fld>
            <a:endParaRPr lang="en-GB"/>
          </a:p>
        </p:txBody>
      </p:sp>
    </p:spTree>
    <p:extLst>
      <p:ext uri="{BB962C8B-B14F-4D97-AF65-F5344CB8AC3E}">
        <p14:creationId xmlns:p14="http://schemas.microsoft.com/office/powerpoint/2010/main" val="372652129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E573A49-78EA-497F-B37E-912372AE04E7}" type="datetimeFigureOut">
              <a:rPr lang="en-GB" smtClean="0"/>
              <a:t>17/07/2026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85D3A3-D6F3-498E-BBDD-86233B35BDF8}" type="slidenum">
              <a:rPr lang="en-GB" smtClean="0"/>
              <a:t>‹#›</a:t>
            </a:fld>
            <a:endParaRPr lang="en-GB"/>
          </a:p>
        </p:txBody>
      </p:sp>
    </p:spTree>
    <p:extLst>
      <p:ext uri="{BB962C8B-B14F-4D97-AF65-F5344CB8AC3E}">
        <p14:creationId xmlns:p14="http://schemas.microsoft.com/office/powerpoint/2010/main" val="106535577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625827"/>
            <a:ext cx="2542657" cy="5319538"/>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5" y="625827"/>
            <a:ext cx="7658705" cy="53195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E573A49-78EA-497F-B37E-912372AE04E7}" type="datetimeFigureOut">
              <a:rPr lang="en-GB" smtClean="0"/>
              <a:t>17/07/2026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85D3A3-D6F3-498E-BBDD-86233B35BDF8}" type="slidenum">
              <a:rPr lang="en-GB" smtClean="0"/>
              <a:t>‹#›</a:t>
            </a:fld>
            <a:endParaRPr lang="en-GB"/>
          </a:p>
        </p:txBody>
      </p:sp>
    </p:spTree>
    <p:extLst>
      <p:ext uri="{BB962C8B-B14F-4D97-AF65-F5344CB8AC3E}">
        <p14:creationId xmlns:p14="http://schemas.microsoft.com/office/powerpoint/2010/main" val="13996923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6" y="625828"/>
            <a:ext cx="10353761" cy="13616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151862"/>
            <a:ext cx="10353762" cy="379350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6039891"/>
            <a:ext cx="2743200" cy="374845"/>
          </a:xfrm>
          <a:prstGeom prst="rect">
            <a:avLst/>
          </a:prstGeom>
        </p:spPr>
        <p:txBody>
          <a:bodyPr vert="horz" lIns="91440" tIns="45720" rIns="91440" bIns="45720" rtlCol="0" anchor="ctr"/>
          <a:lstStyle>
            <a:lvl1pPr algn="r">
              <a:defRPr sz="1000">
                <a:solidFill>
                  <a:schemeClr val="tx1">
                    <a:tint val="75000"/>
                  </a:schemeClr>
                </a:solidFill>
              </a:defRPr>
            </a:lvl1pPr>
          </a:lstStyle>
          <a:p>
            <a:fld id="{1E573A49-78EA-497F-B37E-912372AE04E7}" type="datetimeFigureOut">
              <a:rPr lang="en-GB" smtClean="0"/>
              <a:t>17/07/2026</a:t>
            </a:fld>
            <a:endParaRPr lang="en-GB"/>
          </a:p>
        </p:txBody>
      </p:sp>
      <p:sp>
        <p:nvSpPr>
          <p:cNvPr id="5" name="Footer Placeholder 4"/>
          <p:cNvSpPr>
            <a:spLocks noGrp="1"/>
          </p:cNvSpPr>
          <p:nvPr>
            <p:ph type="ftr" sz="quarter" idx="3"/>
          </p:nvPr>
        </p:nvSpPr>
        <p:spPr>
          <a:xfrm>
            <a:off x="913795" y="6039891"/>
            <a:ext cx="6672865" cy="374845"/>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514012" y="6039891"/>
            <a:ext cx="753545" cy="374845"/>
          </a:xfrm>
          <a:prstGeom prst="rect">
            <a:avLst/>
          </a:prstGeom>
        </p:spPr>
        <p:txBody>
          <a:bodyPr vert="horz" lIns="91440" tIns="45720" rIns="91440" bIns="45720" rtlCol="0" anchor="ctr"/>
          <a:lstStyle>
            <a:lvl1pPr algn="r">
              <a:defRPr sz="1000">
                <a:solidFill>
                  <a:schemeClr val="tx1">
                    <a:tint val="75000"/>
                  </a:schemeClr>
                </a:solidFill>
              </a:defRPr>
            </a:lvl1pPr>
          </a:lstStyle>
          <a:p>
            <a:fld id="{CF85D3A3-D6F3-498E-BBDD-86233B35BDF8}" type="slidenum">
              <a:rPr lang="en-GB" smtClean="0"/>
              <a:t>‹#›</a:t>
            </a:fld>
            <a:endParaRPr lang="en-GB"/>
          </a:p>
        </p:txBody>
      </p:sp>
    </p:spTree>
    <p:extLst>
      <p:ext uri="{BB962C8B-B14F-4D97-AF65-F5344CB8AC3E}">
        <p14:creationId xmlns:p14="http://schemas.microsoft.com/office/powerpoint/2010/main" val="2536793737"/>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19317C8A-ED75-F1C1-3C67-56A8252336E1}"/>
              </a:ext>
            </a:extLst>
          </p:cNvPr>
          <p:cNvSpPr/>
          <p:nvPr/>
        </p:nvSpPr>
        <p:spPr>
          <a:xfrm>
            <a:off x="7902" y="-25527"/>
            <a:ext cx="12192000" cy="557213"/>
          </a:xfrm>
          <a:prstGeom prst="rect">
            <a:avLst/>
          </a:prstGeom>
          <a:solidFill>
            <a:schemeClr val="accent5">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GB" sz="1100" dirty="0">
              <a:solidFill>
                <a:schemeClr val="bg1"/>
              </a:solidFill>
            </a:endParaRPr>
          </a:p>
        </p:txBody>
      </p:sp>
      <p:sp>
        <p:nvSpPr>
          <p:cNvPr id="6" name="Rectangle: Rounded Corners 5">
            <a:extLst>
              <a:ext uri="{FF2B5EF4-FFF2-40B4-BE49-F238E27FC236}">
                <a16:creationId xmlns:a16="http://schemas.microsoft.com/office/drawing/2014/main" id="{DFDA05BF-2009-2F9B-5909-12202491B57B}"/>
              </a:ext>
            </a:extLst>
          </p:cNvPr>
          <p:cNvSpPr/>
          <p:nvPr/>
        </p:nvSpPr>
        <p:spPr>
          <a:xfrm>
            <a:off x="-19000" y="519277"/>
            <a:ext cx="3082805" cy="5260086"/>
          </a:xfrm>
          <a:prstGeom prst="roundRect">
            <a:avLst/>
          </a:prstGeom>
          <a:solidFill>
            <a:schemeClr val="accent5">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spcBef>
                <a:spcPts val="600"/>
              </a:spcBef>
            </a:pPr>
            <a:r>
              <a:rPr lang="en-GB" sz="800" b="1"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Background</a:t>
            </a:r>
            <a:endParaRPr lang="en-GB" sz="800"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GB" sz="800"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The automotive industry is experiencing significant transformation due to electrification, sustainability requirements, digital innovation and increasing global competition. Ford Motor Company is transitioning from traditional internal combustion engine vehicles towards electric vehicles (EVs) while maintaining competitiveness and profitability. This research investigated how leadership and strategic management practices support Ford’s organisational transformation and long-term strategic objectives. The study focused on consumer perceptions, competitor responses and government policy influences affecting Ford’s EV strategy.</a:t>
            </a:r>
          </a:p>
          <a:p>
            <a:pPr algn="just">
              <a:lnSpc>
                <a:spcPct val="150000"/>
              </a:lnSpc>
            </a:pPr>
            <a:r>
              <a:rPr lang="en-GB" sz="800" b="1"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Research Aim</a:t>
            </a:r>
            <a:endParaRPr lang="en-GB" sz="800"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a:p>
            <a:pPr>
              <a:lnSpc>
                <a:spcPct val="150000"/>
              </a:lnSpc>
            </a:pPr>
            <a:r>
              <a:rPr lang="en-GB" sz="800" dirty="0">
                <a:solidFill>
                  <a:schemeClr val="bg1"/>
                </a:solidFill>
                <a:latin typeface="Times New Roman" panose="02020603050405020304" pitchFamily="18" charset="0"/>
                <a:cs typeface="Times New Roman" panose="02020603050405020304" pitchFamily="18" charset="0"/>
              </a:rPr>
              <a:t>The primary aim of this research is to examine the strategies of Ford Motor Company concerning its move to electric vehicles (EVs) and other significant barriers.</a:t>
            </a:r>
          </a:p>
          <a:p>
            <a:pPr algn="just">
              <a:lnSpc>
                <a:spcPct val="150000"/>
              </a:lnSpc>
            </a:pPr>
            <a:r>
              <a:rPr lang="en-GB" sz="800" b="1"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Research Objectives</a:t>
            </a:r>
            <a:endParaRPr lang="en-GB" sz="800"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a:p>
            <a:pPr marL="171450" lvl="0" indent="-171450">
              <a:lnSpc>
                <a:spcPct val="150000"/>
              </a:lnSpc>
              <a:buFont typeface="Arial" panose="020B0604020202020204" pitchFamily="34" charset="0"/>
              <a:buChar char="•"/>
            </a:pPr>
            <a:r>
              <a:rPr lang="en-GB" sz="800" dirty="0">
                <a:solidFill>
                  <a:schemeClr val="bg1"/>
                </a:solidFill>
                <a:latin typeface="Times New Roman" panose="02020603050405020304" pitchFamily="18" charset="0"/>
                <a:cs typeface="Times New Roman" panose="02020603050405020304" pitchFamily="18" charset="0"/>
              </a:rPr>
              <a:t>To examine the consumer attitudes and perceptions about electric vehicles offered by Ford and compare them to those of its competitors.</a:t>
            </a:r>
          </a:p>
          <a:p>
            <a:pPr marL="171450" lvl="0" indent="-171450">
              <a:lnSpc>
                <a:spcPct val="150000"/>
              </a:lnSpc>
              <a:buFont typeface="Arial" panose="020B0604020202020204" pitchFamily="34" charset="0"/>
              <a:buChar char="•"/>
            </a:pPr>
            <a:r>
              <a:rPr lang="en-GB" sz="800" dirty="0">
                <a:solidFill>
                  <a:schemeClr val="bg1"/>
                </a:solidFill>
                <a:latin typeface="Times New Roman" panose="02020603050405020304" pitchFamily="18" charset="0"/>
                <a:cs typeface="Times New Roman" panose="02020603050405020304" pitchFamily="18" charset="0"/>
              </a:rPr>
              <a:t>To research the way other auto companies are responding to the transition to EVs, paying attention to best practices and lessons learned.</a:t>
            </a:r>
          </a:p>
          <a:p>
            <a:pPr marL="171450" lvl="0" indent="-171450">
              <a:lnSpc>
                <a:spcPct val="150000"/>
              </a:lnSpc>
              <a:buFont typeface="Arial" panose="020B0604020202020204" pitchFamily="34" charset="0"/>
              <a:buChar char="•"/>
            </a:pPr>
            <a:r>
              <a:rPr lang="en-GB" sz="800" dirty="0">
                <a:solidFill>
                  <a:schemeClr val="bg1"/>
                </a:solidFill>
                <a:latin typeface="Times New Roman" panose="02020603050405020304" pitchFamily="18" charset="0"/>
                <a:cs typeface="Times New Roman" panose="02020603050405020304" pitchFamily="18" charset="0"/>
              </a:rPr>
              <a:t>To assess how the government policies and incentives impact the electric vehicle strategy of Ford, as well as the opportunities and challenges.</a:t>
            </a:r>
          </a:p>
        </p:txBody>
      </p:sp>
      <p:sp>
        <p:nvSpPr>
          <p:cNvPr id="3" name="Rectangle: Rounded Corners 2">
            <a:extLst>
              <a:ext uri="{FF2B5EF4-FFF2-40B4-BE49-F238E27FC236}">
                <a16:creationId xmlns:a16="http://schemas.microsoft.com/office/drawing/2014/main" id="{1121581A-EC9D-1B78-A77E-11963A3C53B3}"/>
              </a:ext>
            </a:extLst>
          </p:cNvPr>
          <p:cNvSpPr/>
          <p:nvPr/>
        </p:nvSpPr>
        <p:spPr>
          <a:xfrm>
            <a:off x="3085070" y="519277"/>
            <a:ext cx="3010930" cy="5335480"/>
          </a:xfrm>
          <a:prstGeom prst="roundRect">
            <a:avLst/>
          </a:prstGeom>
          <a:solidFill>
            <a:schemeClr val="tx2">
              <a:lumMod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GB" sz="1050" b="1"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Research Methodology</a:t>
            </a:r>
            <a:endParaRPr lang="en-GB" sz="1050"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GB" sz="1050" b="1"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Research Philosophy</a:t>
            </a:r>
            <a:endParaRPr lang="en-GB" sz="1050"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GB" sz="800"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Interpretivism was adopted because the study focused on understanding perceptions, strategic decisions and organisational responses rather than measuring numerical relationships (Pervin and Mokhtar, 2022).</a:t>
            </a:r>
          </a:p>
          <a:p>
            <a:pPr algn="just">
              <a:lnSpc>
                <a:spcPct val="150000"/>
              </a:lnSpc>
            </a:pPr>
            <a:r>
              <a:rPr lang="en-GB" sz="1050" b="1"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Research Approach</a:t>
            </a:r>
            <a:endParaRPr lang="en-GB" sz="1050"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GB" sz="800"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An inductive approach was used, allowing themes to emerge from secondary evidence rather than testing predetermined hypotheses (Omodan, 2024).</a:t>
            </a:r>
          </a:p>
          <a:p>
            <a:pPr algn="just">
              <a:lnSpc>
                <a:spcPct val="150000"/>
              </a:lnSpc>
            </a:pPr>
            <a:r>
              <a:rPr lang="en-GB" sz="1050" b="1"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Research Design</a:t>
            </a:r>
            <a:endParaRPr lang="en-GB" sz="1050"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GB" sz="800"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A secondary qualitative case study design was selected because Ford represents a legacy automotive manufacturer experiencing substantial technological and organisational change.</a:t>
            </a:r>
          </a:p>
          <a:p>
            <a:pPr algn="just">
              <a:lnSpc>
                <a:spcPct val="150000"/>
              </a:lnSpc>
            </a:pPr>
            <a:r>
              <a:rPr lang="en-GB" sz="1050" b="1"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Data Collection</a:t>
            </a:r>
            <a:endParaRPr lang="en-GB" sz="1050"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GB" sz="800"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Data were collected from peer-reviewed journal articles, industry reports, policy documents, corporate publications and market research reports published mainly between 2021 and 2026.</a:t>
            </a:r>
          </a:p>
          <a:p>
            <a:pPr algn="just">
              <a:lnSpc>
                <a:spcPct val="150000"/>
              </a:lnSpc>
            </a:pPr>
            <a:r>
              <a:rPr lang="en-GB" sz="1050" b="1"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Data Analysis</a:t>
            </a:r>
            <a:endParaRPr lang="en-GB" sz="1050"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GB" sz="800"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Thematic analysis was used to identify recurring patterns and organise findings into major themes relating to consumer adoption, competition, government policy and sustainability</a:t>
            </a:r>
            <a:r>
              <a:rPr lang="en-GB" sz="700"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a:t>
            </a:r>
          </a:p>
        </p:txBody>
      </p:sp>
      <p:sp>
        <p:nvSpPr>
          <p:cNvPr id="9" name="Rectangle: Rounded Corners 8">
            <a:extLst>
              <a:ext uri="{FF2B5EF4-FFF2-40B4-BE49-F238E27FC236}">
                <a16:creationId xmlns:a16="http://schemas.microsoft.com/office/drawing/2014/main" id="{72CAAF67-19BB-D6F5-0D82-4025D0FB701F}"/>
              </a:ext>
            </a:extLst>
          </p:cNvPr>
          <p:cNvSpPr/>
          <p:nvPr/>
        </p:nvSpPr>
        <p:spPr>
          <a:xfrm>
            <a:off x="9170437" y="552598"/>
            <a:ext cx="3010930" cy="2312522"/>
          </a:xfrm>
          <a:prstGeom prst="roundRect">
            <a:avLst/>
          </a:prstGeom>
          <a:solidFill>
            <a:schemeClr val="accent6">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GB" sz="1100" b="1"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Theoretical Framework</a:t>
            </a:r>
            <a:endParaRPr lang="en-GB" sz="1100"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GB" sz="900"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The Technology Acceptance Model (TAM) explains EV adoption through perceived usefulness and perceived ease of use (Adnan et al., 2022). Innovation Diffusion Theory explains how EV technology spreads from early adopters towards mainstream markets through infrastructure development, policy support and social acceptance (Kester et al., 2020).</a:t>
            </a:r>
          </a:p>
        </p:txBody>
      </p:sp>
      <p:sp>
        <p:nvSpPr>
          <p:cNvPr id="10" name="Rectangle: Rounded Corners 9">
            <a:extLst>
              <a:ext uri="{FF2B5EF4-FFF2-40B4-BE49-F238E27FC236}">
                <a16:creationId xmlns:a16="http://schemas.microsoft.com/office/drawing/2014/main" id="{53B239FE-C7B3-CD29-6792-23CC162C6A4B}"/>
              </a:ext>
            </a:extLst>
          </p:cNvPr>
          <p:cNvSpPr/>
          <p:nvPr/>
        </p:nvSpPr>
        <p:spPr>
          <a:xfrm>
            <a:off x="6096000" y="552598"/>
            <a:ext cx="3063805" cy="5274696"/>
          </a:xfrm>
          <a:prstGeom prst="roundRect">
            <a:avLst/>
          </a:prstGeom>
          <a:solidFill>
            <a:schemeClr val="accent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GB" sz="1000" b="1"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Key Findings</a:t>
            </a:r>
            <a:endParaRPr lang="en-GB" sz="1000"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GB" sz="1000" b="1"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Consumer Perceptions</a:t>
            </a:r>
            <a:endParaRPr lang="en-GB" sz="1000"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GB" sz="700"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Consumers showed interest in Ford EVs; however, affordability, charging anxiety and limited charging infrastructure remain significant barriers. Hybrid vehicles continue to attract strong demand because many consumers prefer gradual electrification rather than immediate adoption of fully electric vehicles.</a:t>
            </a:r>
          </a:p>
          <a:p>
            <a:pPr algn="just">
              <a:lnSpc>
                <a:spcPct val="150000"/>
              </a:lnSpc>
            </a:pPr>
            <a:r>
              <a:rPr lang="en-GB" sz="1000" b="1"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Competitive Environment</a:t>
            </a:r>
            <a:endParaRPr lang="en-GB" sz="1000"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GB" sz="700"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Tesla maintains a competitive advantage through software integration, charging infrastructure and ecosystem control. BYD competes through lower-cost production and battery integration, while General Motors demonstrates the importance of battery strategy and portfolio diversification. These competitors create substantial pressure on Ford’s strategic positioning.</a:t>
            </a:r>
          </a:p>
          <a:p>
            <a:pPr algn="just">
              <a:lnSpc>
                <a:spcPct val="150000"/>
              </a:lnSpc>
            </a:pPr>
            <a:r>
              <a:rPr lang="en-GB" sz="1000" b="1"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Government Policy</a:t>
            </a:r>
            <a:endParaRPr lang="en-GB" sz="1000"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GB" sz="700"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Government incentives support EV demand, while emissions regulations encourage automotive electrification. However, compliance requirements concerning batteries, critical minerals and vehicle assembly increase operational complexity for manufacturers (Khan and Pervin, 2024).</a:t>
            </a:r>
          </a:p>
          <a:p>
            <a:pPr algn="just">
              <a:lnSpc>
                <a:spcPct val="150000"/>
              </a:lnSpc>
            </a:pPr>
            <a:r>
              <a:rPr lang="en-GB" sz="1000" b="1"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Supply Chain and Sustainability</a:t>
            </a:r>
            <a:endParaRPr lang="en-GB" sz="1000"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GB" sz="700"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Battery localisation, supply-chain resilience and sustainability performance are increasingly important strategic priorities. Ford must strengthen battery supply security to reduce costs, improve competitiveness and meet regulatory expectations.</a:t>
            </a:r>
          </a:p>
        </p:txBody>
      </p:sp>
      <p:sp>
        <p:nvSpPr>
          <p:cNvPr id="11" name="Rectangle: Rounded Corners 10">
            <a:extLst>
              <a:ext uri="{FF2B5EF4-FFF2-40B4-BE49-F238E27FC236}">
                <a16:creationId xmlns:a16="http://schemas.microsoft.com/office/drawing/2014/main" id="{1D9538B8-4AF8-BF71-4EC2-DFD706D10848}"/>
              </a:ext>
            </a:extLst>
          </p:cNvPr>
          <p:cNvSpPr/>
          <p:nvPr/>
        </p:nvSpPr>
        <p:spPr>
          <a:xfrm>
            <a:off x="9181070" y="2885433"/>
            <a:ext cx="3010930" cy="2893929"/>
          </a:xfrm>
          <a:prstGeom prst="roundRect">
            <a:avLst/>
          </a:prstGeom>
          <a:solidFill>
            <a:schemeClr val="accent4"/>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GB" sz="1050" b="1"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Recommendations and Conclusion</a:t>
            </a:r>
            <a:endParaRPr lang="en-GB" sz="1050"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r>
              <a:rPr lang="en-GB" sz="800" kern="1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Ford should continue a phased electrification strategy combining affordable EVs, hybrid vehicles and commercial fleet solutions. The company should expand charging support programmes, strengthen battery localisation and improve consumer education regarding EV benefits. The research concludes that Ford’s success depends on balancing electrification, consumer acceptance, competitive positioning, policy compliance and supply-chain resilience. Effective leadership and strategic management remain essential for sustaining long-term organisational transformation and competitive advantage within the rapidly evolving automotive industry.</a:t>
            </a:r>
          </a:p>
        </p:txBody>
      </p:sp>
      <p:pic>
        <p:nvPicPr>
          <p:cNvPr id="14" name="Picture 13">
            <a:extLst>
              <a:ext uri="{FF2B5EF4-FFF2-40B4-BE49-F238E27FC236}">
                <a16:creationId xmlns:a16="http://schemas.microsoft.com/office/drawing/2014/main" id="{AB8C69F6-EF6B-0CA0-EB02-9697B6FD50F8}"/>
              </a:ext>
            </a:extLst>
          </p:cNvPr>
          <p:cNvPicPr>
            <a:picLocks noChangeAspect="1"/>
          </p:cNvPicPr>
          <p:nvPr/>
        </p:nvPicPr>
        <p:blipFill>
          <a:blip r:embed="rId3"/>
          <a:stretch>
            <a:fillRect/>
          </a:stretch>
        </p:blipFill>
        <p:spPr>
          <a:xfrm>
            <a:off x="0" y="5854757"/>
            <a:ext cx="4328160" cy="1185806"/>
          </a:xfrm>
          <a:prstGeom prst="rect">
            <a:avLst/>
          </a:prstGeom>
        </p:spPr>
      </p:pic>
      <p:pic>
        <p:nvPicPr>
          <p:cNvPr id="17" name="Picture 16">
            <a:extLst>
              <a:ext uri="{FF2B5EF4-FFF2-40B4-BE49-F238E27FC236}">
                <a16:creationId xmlns:a16="http://schemas.microsoft.com/office/drawing/2014/main" id="{1238856F-73A8-A3C1-43F5-1CDF974066D2}"/>
              </a:ext>
            </a:extLst>
          </p:cNvPr>
          <p:cNvPicPr>
            <a:picLocks noChangeAspect="1"/>
          </p:cNvPicPr>
          <p:nvPr/>
        </p:nvPicPr>
        <p:blipFill>
          <a:blip r:embed="rId4"/>
          <a:stretch>
            <a:fillRect/>
          </a:stretch>
        </p:blipFill>
        <p:spPr>
          <a:xfrm>
            <a:off x="7627902" y="5848206"/>
            <a:ext cx="4572000" cy="1192358"/>
          </a:xfrm>
          <a:prstGeom prst="rect">
            <a:avLst/>
          </a:prstGeom>
        </p:spPr>
      </p:pic>
      <p:pic>
        <p:nvPicPr>
          <p:cNvPr id="19" name="Picture 18">
            <a:extLst>
              <a:ext uri="{FF2B5EF4-FFF2-40B4-BE49-F238E27FC236}">
                <a16:creationId xmlns:a16="http://schemas.microsoft.com/office/drawing/2014/main" id="{A0C3E89F-0E45-F007-1A25-4791E4909CE8}"/>
              </a:ext>
            </a:extLst>
          </p:cNvPr>
          <p:cNvPicPr>
            <a:picLocks noChangeAspect="1"/>
          </p:cNvPicPr>
          <p:nvPr/>
        </p:nvPicPr>
        <p:blipFill>
          <a:blip r:embed="rId5"/>
          <a:stretch>
            <a:fillRect/>
          </a:stretch>
        </p:blipFill>
        <p:spPr>
          <a:xfrm>
            <a:off x="4328160" y="5848206"/>
            <a:ext cx="3299742" cy="1171446"/>
          </a:xfrm>
          <a:prstGeom prst="rect">
            <a:avLst/>
          </a:prstGeom>
        </p:spPr>
      </p:pic>
      <p:sp>
        <p:nvSpPr>
          <p:cNvPr id="2" name="TextBox 1">
            <a:extLst>
              <a:ext uri="{FF2B5EF4-FFF2-40B4-BE49-F238E27FC236}">
                <a16:creationId xmlns:a16="http://schemas.microsoft.com/office/drawing/2014/main" id="{D024F9D2-6130-DFC3-91C9-CD6B7C8813AE}"/>
              </a:ext>
            </a:extLst>
          </p:cNvPr>
          <p:cNvSpPr txBox="1"/>
          <p:nvPr/>
        </p:nvSpPr>
        <p:spPr>
          <a:xfrm>
            <a:off x="3085070" y="0"/>
            <a:ext cx="8686800" cy="1169551"/>
          </a:xfrm>
          <a:prstGeom prst="rect">
            <a:avLst/>
          </a:prstGeom>
          <a:noFill/>
        </p:spPr>
        <p:txBody>
          <a:bodyPr wrap="square" rtlCol="0">
            <a:spAutoFit/>
          </a:bodyPr>
          <a:lstStyle/>
          <a:p>
            <a:r>
              <a:rPr lang="en-GB" sz="1400" b="1" dirty="0">
                <a:solidFill>
                  <a:schemeClr val="bg1"/>
                </a:solidFill>
                <a:latin typeface="Times New Roman" panose="02020603050405020304" pitchFamily="18" charset="0"/>
                <a:cs typeface="Times New Roman" panose="02020603050405020304" pitchFamily="18" charset="0"/>
              </a:rPr>
              <a:t> Evaluating Leadership and Strategic Management Practices at Ford Motor Company During Technological and Organisational Transformation</a:t>
            </a:r>
          </a:p>
          <a:p>
            <a:endParaRPr lang="en-GB" sz="1400" b="1" dirty="0">
              <a:solidFill>
                <a:schemeClr val="bg1"/>
              </a:solidFill>
              <a:latin typeface="Times New Roman" panose="02020603050405020304" pitchFamily="18" charset="0"/>
              <a:cs typeface="Times New Roman" panose="02020603050405020304" pitchFamily="18" charset="0"/>
            </a:endParaRPr>
          </a:p>
          <a:p>
            <a:endParaRPr lang="en-GB" sz="1400" dirty="0">
              <a:solidFill>
                <a:schemeClr val="bg1"/>
              </a:solidFill>
            </a:endParaRPr>
          </a:p>
          <a:p>
            <a:endParaRPr lang="en-US" sz="1400" dirty="0"/>
          </a:p>
        </p:txBody>
      </p:sp>
      <p:sp>
        <p:nvSpPr>
          <p:cNvPr id="4" name="Rectangle 3">
            <a:extLst>
              <a:ext uri="{FF2B5EF4-FFF2-40B4-BE49-F238E27FC236}">
                <a16:creationId xmlns:a16="http://schemas.microsoft.com/office/drawing/2014/main" id="{067CFABC-DAC2-A497-0D77-010DEE16D135}"/>
              </a:ext>
            </a:extLst>
          </p:cNvPr>
          <p:cNvSpPr/>
          <p:nvPr/>
        </p:nvSpPr>
        <p:spPr>
          <a:xfrm>
            <a:off x="21265" y="-25527"/>
            <a:ext cx="3082804" cy="557213"/>
          </a:xfrm>
          <a:prstGeom prst="rect">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GB" sz="1100" dirty="0">
              <a:solidFill>
                <a:schemeClr val="bg1"/>
              </a:solidFill>
            </a:endParaRPr>
          </a:p>
        </p:txBody>
      </p:sp>
      <p:sp>
        <p:nvSpPr>
          <p:cNvPr id="8" name="Rectangle 1">
            <a:extLst>
              <a:ext uri="{FF2B5EF4-FFF2-40B4-BE49-F238E27FC236}">
                <a16:creationId xmlns:a16="http://schemas.microsoft.com/office/drawing/2014/main" id="{73678D6C-44C0-5CCE-03C6-3F238A2AC83B}"/>
              </a:ext>
            </a:extLst>
          </p:cNvPr>
          <p:cNvSpPr>
            <a:spLocks noChangeArrowheads="1"/>
          </p:cNvSpPr>
          <p:nvPr/>
        </p:nvSpPr>
        <p:spPr bwMode="auto">
          <a:xfrm>
            <a:off x="7902" y="-91440"/>
            <a:ext cx="2293338" cy="7078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000" b="1"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Name</a:t>
            </a:r>
            <a:r>
              <a:rPr kumimoji="0" lang="en-US" altLang="en-US" sz="10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  Carmen  Goulei</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000" b="1"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Student Number</a:t>
            </a:r>
            <a:r>
              <a:rPr kumimoji="0" lang="en-US" altLang="en-US" sz="10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 2310474</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000" b="1"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Module </a:t>
            </a:r>
            <a:r>
              <a:rPr kumimoji="0" lang="en-US" altLang="en-US" sz="1000" b="1" i="0" u="none" strike="noStrike" cap="none" normalizeH="0" baseline="0">
                <a:ln>
                  <a:noFill/>
                </a:ln>
                <a:solidFill>
                  <a:schemeClr val="bg1"/>
                </a:solidFill>
                <a:effectLst/>
                <a:latin typeface="Times New Roman" panose="02020603050405020304" pitchFamily="18" charset="0"/>
                <a:cs typeface="Times New Roman" panose="02020603050405020304" pitchFamily="18" charset="0"/>
              </a:rPr>
              <a:t>Name</a:t>
            </a:r>
            <a:r>
              <a:rPr kumimoji="0" lang="en-US" altLang="en-US" sz="1000" b="0" i="0" u="none" strike="noStrike" cap="none" normalizeH="0" baseline="0">
                <a:ln>
                  <a:noFill/>
                </a:ln>
                <a:solidFill>
                  <a:schemeClr val="bg1"/>
                </a:solidFill>
                <a:effectLst/>
                <a:latin typeface="Times New Roman" panose="02020603050405020304" pitchFamily="18" charset="0"/>
                <a:cs typeface="Times New Roman" panose="02020603050405020304" pitchFamily="18" charset="0"/>
              </a:rPr>
              <a:t>  Independent </a:t>
            </a:r>
            <a:r>
              <a:rPr lang="en-US" altLang="en-US" sz="1000" dirty="0">
                <a:solidFill>
                  <a:schemeClr val="bg1"/>
                </a:solidFill>
                <a:latin typeface="Times New Roman" panose="02020603050405020304" pitchFamily="18" charset="0"/>
                <a:cs typeface="Times New Roman" panose="02020603050405020304" pitchFamily="18" charset="0"/>
              </a:rPr>
              <a:t>P</a:t>
            </a:r>
            <a:r>
              <a:rPr kumimoji="0" lang="en-US" altLang="en-US" sz="1000" b="0" i="0" u="none" strike="noStrike" cap="none" normalizeH="0" baseline="0">
                <a:ln>
                  <a:noFill/>
                </a:ln>
                <a:solidFill>
                  <a:schemeClr val="bg1"/>
                </a:solidFill>
                <a:effectLst/>
                <a:latin typeface="Times New Roman" panose="02020603050405020304" pitchFamily="18" charset="0"/>
                <a:cs typeface="Times New Roman" panose="02020603050405020304" pitchFamily="18" charset="0"/>
              </a:rPr>
              <a:t>roject</a:t>
            </a:r>
            <a:endParaRPr kumimoji="0" lang="en-US" altLang="en-US" sz="10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000" b="1"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Supervisor</a:t>
            </a:r>
            <a:r>
              <a:rPr kumimoji="0" lang="en-US" altLang="en-US" sz="10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 Eric Osei</a:t>
            </a:r>
          </a:p>
        </p:txBody>
      </p:sp>
    </p:spTree>
    <p:extLst>
      <p:ext uri="{BB962C8B-B14F-4D97-AF65-F5344CB8AC3E}">
        <p14:creationId xmlns:p14="http://schemas.microsoft.com/office/powerpoint/2010/main" val="27561676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BEA16F-8703-D836-F3D9-6C4C0B0D50AA}"/>
              </a:ext>
            </a:extLst>
          </p:cNvPr>
          <p:cNvSpPr>
            <a:spLocks noGrp="1"/>
          </p:cNvSpPr>
          <p:nvPr>
            <p:ph type="title"/>
          </p:nvPr>
        </p:nvSpPr>
        <p:spPr>
          <a:xfrm>
            <a:off x="1657350" y="214313"/>
            <a:ext cx="9610207" cy="880886"/>
          </a:xfrm>
        </p:spPr>
        <p:txBody>
          <a:bodyPr/>
          <a:lstStyle/>
          <a:p>
            <a:r>
              <a:rPr lang="en-US" dirty="0"/>
              <a:t>References </a:t>
            </a:r>
            <a:endParaRPr lang="en-GB" dirty="0"/>
          </a:p>
        </p:txBody>
      </p:sp>
      <p:sp>
        <p:nvSpPr>
          <p:cNvPr id="3" name="Content Placeholder 2">
            <a:extLst>
              <a:ext uri="{FF2B5EF4-FFF2-40B4-BE49-F238E27FC236}">
                <a16:creationId xmlns:a16="http://schemas.microsoft.com/office/drawing/2014/main" id="{42193CC8-8220-E256-BCF2-CFCF081D7A0F}"/>
              </a:ext>
            </a:extLst>
          </p:cNvPr>
          <p:cNvSpPr>
            <a:spLocks noGrp="1"/>
          </p:cNvSpPr>
          <p:nvPr>
            <p:ph idx="1"/>
          </p:nvPr>
        </p:nvSpPr>
        <p:spPr>
          <a:xfrm>
            <a:off x="913795" y="1095199"/>
            <a:ext cx="10353762" cy="5550150"/>
          </a:xfrm>
        </p:spPr>
        <p:txBody>
          <a:bodyPr>
            <a:normAutofit fontScale="85000" lnSpcReduction="10000"/>
          </a:bodyPr>
          <a:lstStyle/>
          <a:p>
            <a:pPr marL="342900" marR="0" lvl="0" indent="-342900" algn="just">
              <a:lnSpc>
                <a:spcPct val="150000"/>
              </a:lnSpc>
              <a:spcBef>
                <a:spcPts val="600"/>
              </a:spcBef>
              <a:buFont typeface="Symbol" panose="05050102010706020507" pitchFamily="18" charset="2"/>
              <a:buChar char=""/>
            </a:pPr>
            <a:r>
              <a:rPr lang="en-GB" kern="100" dirty="0">
                <a:effectLst/>
                <a:latin typeface="Times New Roman" panose="02020603050405020304" pitchFamily="18" charset="0"/>
                <a:ea typeface="Calibri" panose="020F0502020204030204" pitchFamily="34" charset="0"/>
                <a:cs typeface="Times New Roman" panose="02020603050405020304" pitchFamily="18" charset="0"/>
              </a:rPr>
              <a:t>Adnan, N., Nordin, S.M., Rahman, I. and Vasant, P. (2022) ‘A comprehensive review on theoretical models for electric vehicle adoption: Technology Acceptance Model perspective’, </a:t>
            </a:r>
            <a:r>
              <a:rPr lang="en-GB" i="1" kern="100" dirty="0">
                <a:effectLst/>
                <a:latin typeface="Times New Roman" panose="02020603050405020304" pitchFamily="18" charset="0"/>
                <a:ea typeface="Calibri" panose="020F0502020204030204" pitchFamily="34" charset="0"/>
                <a:cs typeface="Times New Roman" panose="02020603050405020304" pitchFamily="18" charset="0"/>
              </a:rPr>
              <a:t>Sustainability</a:t>
            </a:r>
            <a:r>
              <a:rPr lang="en-GB" kern="100" dirty="0">
                <a:effectLst/>
                <a:latin typeface="Times New Roman" panose="02020603050405020304" pitchFamily="18" charset="0"/>
                <a:ea typeface="Calibri" panose="020F0502020204030204" pitchFamily="34" charset="0"/>
                <a:cs typeface="Times New Roman" panose="02020603050405020304" pitchFamily="18" charset="0"/>
              </a:rPr>
              <a:t>, 14(3), pp. 1–20.</a:t>
            </a:r>
          </a:p>
          <a:p>
            <a:pPr marL="342900" marR="0" lvl="0" indent="-342900" algn="just">
              <a:lnSpc>
                <a:spcPct val="150000"/>
              </a:lnSpc>
              <a:buFont typeface="Symbol" panose="05050102010706020507" pitchFamily="18" charset="2"/>
              <a:buChar char=""/>
            </a:pPr>
            <a:r>
              <a:rPr lang="en-GB" kern="100" dirty="0">
                <a:effectLst/>
                <a:latin typeface="Times New Roman" panose="02020603050405020304" pitchFamily="18" charset="0"/>
                <a:ea typeface="Calibri" panose="020F0502020204030204" pitchFamily="34" charset="0"/>
                <a:cs typeface="Times New Roman" panose="02020603050405020304" pitchFamily="18" charset="0"/>
              </a:rPr>
              <a:t>Kester, J., Noel, L., de Rubens, G.Z. and Sovacool, B.K. (2020) ‘Promoting vehicle to grid and electric mobility transitions: Innovation diffusion and policy implications’, </a:t>
            </a:r>
            <a:r>
              <a:rPr lang="en-GB" i="1" kern="100" dirty="0">
                <a:effectLst/>
                <a:latin typeface="Times New Roman" panose="02020603050405020304" pitchFamily="18" charset="0"/>
                <a:ea typeface="Calibri" panose="020F0502020204030204" pitchFamily="34" charset="0"/>
                <a:cs typeface="Times New Roman" panose="02020603050405020304" pitchFamily="18" charset="0"/>
              </a:rPr>
              <a:t>Energy Policy</a:t>
            </a:r>
            <a:r>
              <a:rPr lang="en-GB" kern="100" dirty="0">
                <a:effectLst/>
                <a:latin typeface="Times New Roman" panose="02020603050405020304" pitchFamily="18" charset="0"/>
                <a:ea typeface="Calibri" panose="020F0502020204030204" pitchFamily="34" charset="0"/>
                <a:cs typeface="Times New Roman" panose="02020603050405020304" pitchFamily="18" charset="0"/>
              </a:rPr>
              <a:t>, 137, p. 111136.</a:t>
            </a:r>
          </a:p>
          <a:p>
            <a:pPr marL="342900" marR="0" lvl="0" indent="-342900" algn="just">
              <a:lnSpc>
                <a:spcPct val="150000"/>
              </a:lnSpc>
              <a:buFont typeface="Symbol" panose="05050102010706020507" pitchFamily="18" charset="2"/>
              <a:buChar char=""/>
            </a:pPr>
            <a:r>
              <a:rPr lang="en-GB" kern="100" dirty="0">
                <a:effectLst/>
                <a:latin typeface="Times New Roman" panose="02020603050405020304" pitchFamily="18" charset="0"/>
                <a:ea typeface="Calibri" panose="020F0502020204030204" pitchFamily="34" charset="0"/>
                <a:cs typeface="Times New Roman" panose="02020603050405020304" pitchFamily="18" charset="0"/>
              </a:rPr>
              <a:t>Khan, M. and Pervin, N. (2024) ‘The strategic implications of the Inflation Reduction Act for electric vehicle manufacturers and battery supply chains’, </a:t>
            </a:r>
            <a:r>
              <a:rPr lang="en-GB" i="1" kern="100" dirty="0">
                <a:effectLst/>
                <a:latin typeface="Times New Roman" panose="02020603050405020304" pitchFamily="18" charset="0"/>
                <a:ea typeface="Calibri" panose="020F0502020204030204" pitchFamily="34" charset="0"/>
                <a:cs typeface="Times New Roman" panose="02020603050405020304" pitchFamily="18" charset="0"/>
              </a:rPr>
              <a:t>Journal of Strategic Management</a:t>
            </a:r>
            <a:r>
              <a:rPr lang="en-GB" kern="100" dirty="0">
                <a:effectLst/>
                <a:latin typeface="Times New Roman" panose="02020603050405020304" pitchFamily="18" charset="0"/>
                <a:ea typeface="Calibri" panose="020F0502020204030204" pitchFamily="34" charset="0"/>
                <a:cs typeface="Times New Roman" panose="02020603050405020304" pitchFamily="18" charset="0"/>
              </a:rPr>
              <a:t>, 18(2), pp. 87–102.</a:t>
            </a:r>
          </a:p>
          <a:p>
            <a:pPr marL="342900" marR="0" lvl="0" indent="-342900" algn="just">
              <a:lnSpc>
                <a:spcPct val="150000"/>
              </a:lnSpc>
              <a:buFont typeface="Symbol" panose="05050102010706020507" pitchFamily="18" charset="2"/>
              <a:buChar char=""/>
            </a:pPr>
            <a:r>
              <a:rPr lang="en-GB" kern="100" dirty="0">
                <a:effectLst/>
                <a:latin typeface="Times New Roman" panose="02020603050405020304" pitchFamily="18" charset="0"/>
                <a:ea typeface="Calibri" panose="020F0502020204030204" pitchFamily="34" charset="0"/>
                <a:cs typeface="Times New Roman" panose="02020603050405020304" pitchFamily="18" charset="0"/>
              </a:rPr>
              <a:t>Omodan, B.I. (2024) ‘Methodological alignment in qualitative research: An inductive approach to knowledge generation’, </a:t>
            </a:r>
            <a:r>
              <a:rPr lang="en-GB" i="1" kern="100"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Qualitative Studies</a:t>
            </a:r>
            <a:r>
              <a:rPr lang="en-GB" kern="100" dirty="0">
                <a:effectLst/>
                <a:latin typeface="Times New Roman" panose="02020603050405020304" pitchFamily="18" charset="0"/>
                <a:ea typeface="Calibri" panose="020F0502020204030204" pitchFamily="34" charset="0"/>
                <a:cs typeface="Times New Roman" panose="02020603050405020304" pitchFamily="18" charset="0"/>
              </a:rPr>
              <a:t>, 9(1), pp. 45–57.</a:t>
            </a:r>
          </a:p>
          <a:p>
            <a:pPr marL="342900" marR="0" lvl="0" indent="-342900" algn="just">
              <a:lnSpc>
                <a:spcPct val="150000"/>
              </a:lnSpc>
              <a:spcAft>
                <a:spcPts val="600"/>
              </a:spcAft>
              <a:buFont typeface="Symbol" panose="05050102010706020507" pitchFamily="18" charset="2"/>
              <a:buChar char=""/>
            </a:pPr>
            <a:r>
              <a:rPr lang="en-GB" kern="100" dirty="0">
                <a:effectLst/>
                <a:latin typeface="Times New Roman" panose="02020603050405020304" pitchFamily="18" charset="0"/>
                <a:ea typeface="Calibri" panose="020F0502020204030204" pitchFamily="34" charset="0"/>
                <a:cs typeface="Times New Roman" panose="02020603050405020304" pitchFamily="18" charset="0"/>
              </a:rPr>
              <a:t>Pervin, N. and Mokhtar, M. (2022) ‘Interpretivism in business and management research: Understanding organisational realities’, </a:t>
            </a:r>
            <a:r>
              <a:rPr lang="en-GB" i="1" kern="100"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Research in Business and Social Science</a:t>
            </a:r>
            <a:r>
              <a:rPr lang="en-GB" kern="100" dirty="0">
                <a:effectLst/>
                <a:latin typeface="Times New Roman" panose="02020603050405020304" pitchFamily="18" charset="0"/>
                <a:ea typeface="Calibri" panose="020F0502020204030204" pitchFamily="34" charset="0"/>
                <a:cs typeface="Times New Roman" panose="02020603050405020304" pitchFamily="18" charset="0"/>
              </a:rPr>
              <a:t>, 11(4), pp. 120–128.</a:t>
            </a:r>
          </a:p>
        </p:txBody>
      </p:sp>
    </p:spTree>
    <p:extLst>
      <p:ext uri="{BB962C8B-B14F-4D97-AF65-F5344CB8AC3E}">
        <p14:creationId xmlns:p14="http://schemas.microsoft.com/office/powerpoint/2010/main" val="35243160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amask">
  <a:themeElements>
    <a:clrScheme name="Damask">
      <a:dk1>
        <a:sysClr val="windowText" lastClr="000000"/>
      </a:dk1>
      <a:lt1>
        <a:sysClr val="window" lastClr="FFFFFF"/>
      </a:lt1>
      <a:dk2>
        <a:srgbClr val="2A5B7F"/>
      </a:dk2>
      <a:lt2>
        <a:srgbClr val="ABDAFC"/>
      </a:lt2>
      <a:accent1>
        <a:srgbClr val="9EC544"/>
      </a:accent1>
      <a:accent2>
        <a:srgbClr val="50BEA3"/>
      </a:accent2>
      <a:accent3>
        <a:srgbClr val="4A9CCC"/>
      </a:accent3>
      <a:accent4>
        <a:srgbClr val="9A66CA"/>
      </a:accent4>
      <a:accent5>
        <a:srgbClr val="C54F71"/>
      </a:accent5>
      <a:accent6>
        <a:srgbClr val="DE9C3C"/>
      </a:accent6>
      <a:hlink>
        <a:srgbClr val="6BA9DA"/>
      </a:hlink>
      <a:folHlink>
        <a:srgbClr val="A0BCD3"/>
      </a:folHlink>
    </a:clrScheme>
    <a:fontScheme name="Franklin Gothic">
      <a:majorFont>
        <a:latin typeface="Franklin Gothic Medium" panose="020B0603020102020204"/>
        <a:ea typeface=""/>
        <a:cs typeface=""/>
        <a:font script="Jpan" typeface="HG創英角ｺﾞｼｯｸUB"/>
        <a:font script="Hang" typeface="돋움"/>
        <a:font script="Hans" typeface="隶书"/>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panose="020B0503020102020204"/>
        <a:ea typeface=""/>
        <a:cs typeface=""/>
        <a:font script="Jpan" typeface="HGｺﾞｼｯｸE"/>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746EEEEA-FB6A-406B-B510-531588D5481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Damask</Template>
  <TotalTime>0</TotalTime>
  <Words>878</Words>
  <Application>Microsoft Office PowerPoint</Application>
  <PresentationFormat>Custom</PresentationFormat>
  <Paragraphs>45</Paragraphs>
  <Slides>2</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vt:i4>
      </vt:variant>
    </vt:vector>
  </HeadingPairs>
  <TitlesOfParts>
    <vt:vector size="9" baseType="lpstr">
      <vt:lpstr>Arial</vt:lpstr>
      <vt:lpstr>Calibri</vt:lpstr>
      <vt:lpstr>Franklin Gothic Book</vt:lpstr>
      <vt:lpstr>Franklin Gothic Medium</vt:lpstr>
      <vt:lpstr>Symbol</vt:lpstr>
      <vt:lpstr>Times New Roman</vt:lpstr>
      <vt:lpstr>Damask</vt:lpstr>
      <vt:lpstr>PowerPoint Presentation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MT_Prod-15</dc:creator>
  <cp:lastModifiedBy>CARMEN Bouabehi</cp:lastModifiedBy>
  <cp:revision>8</cp:revision>
  <dcterms:created xsi:type="dcterms:W3CDTF">2025-03-11T06:23:24Z</dcterms:created>
  <dcterms:modified xsi:type="dcterms:W3CDTF">2026-07-17T20:15:14Z</dcterms:modified>
</cp:coreProperties>
</file>