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7BC3E56-53B3-4A03-A4C7-2595A27B18FC}">
          <p14:sldIdLst>
            <p14:sldId id="256"/>
            <p14:sldId id="259"/>
            <p14:sldId id="260"/>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Evans" initials="RE" lastIdx="1" clrIdx="0">
    <p:extLst>
      <p:ext uri="{19B8F6BF-5375-455C-9EA6-DF929625EA0E}">
        <p15:presenceInfo xmlns:p15="http://schemas.microsoft.com/office/powerpoint/2012/main" userId="dea2333c138f762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66" d="100"/>
          <a:sy n="66" d="100"/>
        </p:scale>
        <p:origin x="1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B4EE1-9665-406C-A60D-6F56F625C1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50CD4F-86E3-439D-9482-E9E066AC17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EF6312-8B4B-44B3-850C-8BC654BEAE2D}"/>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0C96CB19-803F-4CEF-9B85-60FD73A70F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7FCC50-B17D-4934-9E29-8EE86B5A7171}"/>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2937634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F0308-373B-41B0-9F1C-A5E67D33AD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089014-FD75-4345-9E75-E951863037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94EB1F-3679-4B21-90A8-0304A33A4262}"/>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68BDF11C-F585-405D-99EB-F6ADEB8FC4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3B96A-D6AD-4590-B4BC-1EB3BB4750A1}"/>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1095401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9037-A2AE-470D-AE65-CB918AA01E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E56214-69DE-482A-A866-CB74273F92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6C0A5-6C60-4F4C-B4D7-BDD0A69DEFE9}"/>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AB00A029-B3BA-441D-A872-ABD12BA42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61C00-3325-49CD-AE1A-A1A68E894BC2}"/>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1464754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EF5A8-A6A2-4944-BD4D-05A69B1F80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1B1FDB-013B-47E3-AB37-CAF13FAAD1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F42031-D602-4C6E-80D3-4E6FEA19A0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CCA619-09D3-4188-B212-7D269D8C509A}"/>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6" name="Footer Placeholder 5">
            <a:extLst>
              <a:ext uri="{FF2B5EF4-FFF2-40B4-BE49-F238E27FC236}">
                <a16:creationId xmlns:a16="http://schemas.microsoft.com/office/drawing/2014/main" id="{6A6FC303-6B9F-4627-A8F3-EE819599D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664D0-EC03-492D-92D3-AC139318D41A}"/>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309783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2D727-DF17-4C24-B82A-53162AD1F7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25F953-3AC7-4E63-ADD5-205E579354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3237F7-F04F-47C7-A026-9C171E84B4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7ECAAE-15BF-4348-81A6-CFE6FA58C9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921602-0FAC-4B06-8788-CDA584BD1D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83ED5A-14B6-4E2E-9EF7-F445FE425F10}"/>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8" name="Footer Placeholder 7">
            <a:extLst>
              <a:ext uri="{FF2B5EF4-FFF2-40B4-BE49-F238E27FC236}">
                <a16:creationId xmlns:a16="http://schemas.microsoft.com/office/drawing/2014/main" id="{41563293-7EF7-4F62-9A82-7C3C11A7F3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30CB97-2E54-48C0-994F-BABDA9101578}"/>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2539515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8B7AD-EB03-43AE-AF20-0D6684D232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BBC077-EB49-4A0A-B63E-0B407197DFE6}"/>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4" name="Footer Placeholder 3">
            <a:extLst>
              <a:ext uri="{FF2B5EF4-FFF2-40B4-BE49-F238E27FC236}">
                <a16:creationId xmlns:a16="http://schemas.microsoft.com/office/drawing/2014/main" id="{CEF170C3-08FC-4AF9-B6C8-85495B5542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3330B2-D5CA-4252-8FFE-67D00ED01F4A}"/>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303490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08DF29-1295-48A4-A358-21C7A32979B6}"/>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3" name="Footer Placeholder 2">
            <a:extLst>
              <a:ext uri="{FF2B5EF4-FFF2-40B4-BE49-F238E27FC236}">
                <a16:creationId xmlns:a16="http://schemas.microsoft.com/office/drawing/2014/main" id="{5F3758FB-77FD-4A32-9B04-91C938D482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CE76D6-AF7B-45DD-B5CC-A16D9736C22E}"/>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1040570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30D44-DBA4-4AC3-B38E-CB8431405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54F82F-7A26-4528-AA66-13A7114347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1DF833-135D-4C42-8C9A-B2DEEE8DD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ABA54F-FEC3-4095-988C-8D9C372A7B0F}"/>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6" name="Footer Placeholder 5">
            <a:extLst>
              <a:ext uri="{FF2B5EF4-FFF2-40B4-BE49-F238E27FC236}">
                <a16:creationId xmlns:a16="http://schemas.microsoft.com/office/drawing/2014/main" id="{F0AF5648-8D34-4DE6-81F7-98948C6F3A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F4A001-07AA-459F-B534-AFC7274A2EAF}"/>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959090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41CF-1B5E-4039-B8FA-75E48AE741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B3F831-FF97-4F21-88DE-C307DD3C8C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4B9954-9C91-4555-B899-54D56F5043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19F60-677C-4144-95C0-8F7AD4718233}"/>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6" name="Footer Placeholder 5">
            <a:extLst>
              <a:ext uri="{FF2B5EF4-FFF2-40B4-BE49-F238E27FC236}">
                <a16:creationId xmlns:a16="http://schemas.microsoft.com/office/drawing/2014/main" id="{A136DAA1-474E-4F3B-A00A-5F1D699AEB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ECEB2-F557-47F4-99DE-A4B1DF8D5972}"/>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2976602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51AA-B4C0-46EB-8A21-FD36954B9F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263DD0-7A16-4BAE-8FDE-616674B9F6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6EB285-35E2-4F8E-BF38-D079C3A35B3D}"/>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EB4AA75F-7643-421A-BFC6-315ED24B02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E06EB3-28FB-4DFA-90D1-6C50DB011246}"/>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3311365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FAC954-D470-4024-AB9C-B140CCC048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EF8962-1CE6-4382-84EA-E5A3B557F1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CCAECB-62C9-41D6-A32C-A5C292784797}"/>
              </a:ext>
            </a:extLst>
          </p:cNvPr>
          <p:cNvSpPr>
            <a:spLocks noGrp="1"/>
          </p:cNvSpPr>
          <p:nvPr>
            <p:ph type="dt" sz="half" idx="10"/>
          </p:nvPr>
        </p:nvSpPr>
        <p:spPr/>
        <p:txBody>
          <a:body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F62AE3E4-318B-4722-A028-F3E05EF7B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4E76A-5F37-4BE8-81E9-D279CD7F43C3}"/>
              </a:ext>
            </a:extLst>
          </p:cNvPr>
          <p:cNvSpPr>
            <a:spLocks noGrp="1"/>
          </p:cNvSpPr>
          <p:nvPr>
            <p:ph type="sldNum" sz="quarter" idx="12"/>
          </p:nvPr>
        </p:nvSpPr>
        <p:spPr/>
        <p:txBody>
          <a:bodyPr/>
          <a:lstStyle/>
          <a:p>
            <a:fld id="{20D8A64B-C863-4E74-AE41-60BD0DF8C981}" type="slidenum">
              <a:rPr lang="en-GB" smtClean="0"/>
              <a:t>‹#›</a:t>
            </a:fld>
            <a:endParaRPr lang="en-GB"/>
          </a:p>
        </p:txBody>
      </p:sp>
    </p:spTree>
    <p:extLst>
      <p:ext uri="{BB962C8B-B14F-4D97-AF65-F5344CB8AC3E}">
        <p14:creationId xmlns:p14="http://schemas.microsoft.com/office/powerpoint/2010/main" val="104237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D73B98-1ECF-4EF1-B926-C56931B309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96F055-A62D-495C-B636-2856DEBCBE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DAA17-28D4-4B31-AA07-2CD4A7A97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80C522-7A47-4286-85A6-3AEC69CC120D}" type="datetimeFigureOut">
              <a:rPr lang="en-GB" smtClean="0"/>
              <a:t>23/08/2020</a:t>
            </a:fld>
            <a:endParaRPr lang="en-GB"/>
          </a:p>
        </p:txBody>
      </p:sp>
      <p:sp>
        <p:nvSpPr>
          <p:cNvPr id="5" name="Footer Placeholder 4">
            <a:extLst>
              <a:ext uri="{FF2B5EF4-FFF2-40B4-BE49-F238E27FC236}">
                <a16:creationId xmlns:a16="http://schemas.microsoft.com/office/drawing/2014/main" id="{0905E1F2-4237-452D-9A14-CE3536AE19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23740D-C1CC-4D1A-B986-033F2850E6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D8A64B-C863-4E74-AE41-60BD0DF8C981}" type="slidenum">
              <a:rPr lang="en-GB" smtClean="0"/>
              <a:t>‹#›</a:t>
            </a:fld>
            <a:endParaRPr lang="en-GB"/>
          </a:p>
        </p:txBody>
      </p:sp>
    </p:spTree>
    <p:extLst>
      <p:ext uri="{BB962C8B-B14F-4D97-AF65-F5344CB8AC3E}">
        <p14:creationId xmlns:p14="http://schemas.microsoft.com/office/powerpoint/2010/main" val="1340866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jpe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a:extLst>
              <a:ext uri="{FF2B5EF4-FFF2-40B4-BE49-F238E27FC236}">
                <a16:creationId xmlns:a16="http://schemas.microsoft.com/office/drawing/2014/main" id="{3FE4A4BB-AAFA-4DA0-B045-0A775429E2AA}"/>
              </a:ext>
            </a:extLst>
          </p:cNvPr>
          <p:cNvSpPr txBox="1"/>
          <p:nvPr/>
        </p:nvSpPr>
        <p:spPr>
          <a:xfrm flipH="1">
            <a:off x="5186071" y="629612"/>
            <a:ext cx="2349305" cy="276999"/>
          </a:xfrm>
          <a:prstGeom prst="rect">
            <a:avLst/>
          </a:prstGeom>
          <a:solidFill>
            <a:schemeClr val="accent1">
              <a:lumMod val="60000"/>
              <a:lumOff val="40000"/>
            </a:schemeClr>
          </a:solidFill>
        </p:spPr>
        <p:txBody>
          <a:bodyPr wrap="square" rtlCol="0">
            <a:spAutoFit/>
          </a:bodyPr>
          <a:lstStyle/>
          <a:p>
            <a:r>
              <a:rPr lang="en-GB" sz="1200" u="sng" dirty="0"/>
              <a:t>CHILD POVERTY AND EFFECTS</a:t>
            </a:r>
          </a:p>
        </p:txBody>
      </p:sp>
      <p:sp>
        <p:nvSpPr>
          <p:cNvPr id="6" name="TextBox 5">
            <a:extLst>
              <a:ext uri="{FF2B5EF4-FFF2-40B4-BE49-F238E27FC236}">
                <a16:creationId xmlns:a16="http://schemas.microsoft.com/office/drawing/2014/main" id="{835E07FB-E70E-44D6-B8EB-60E1A8023E1E}"/>
              </a:ext>
            </a:extLst>
          </p:cNvPr>
          <p:cNvSpPr txBox="1"/>
          <p:nvPr/>
        </p:nvSpPr>
        <p:spPr>
          <a:xfrm>
            <a:off x="-1524" y="-2608"/>
            <a:ext cx="12192000" cy="584775"/>
          </a:xfrm>
          <a:prstGeom prst="rect">
            <a:avLst/>
          </a:prstGeom>
          <a:solidFill>
            <a:schemeClr val="accent1">
              <a:lumMod val="60000"/>
              <a:lumOff val="40000"/>
            </a:schemeClr>
          </a:solidFill>
        </p:spPr>
        <p:txBody>
          <a:bodyPr wrap="square" rtlCol="0">
            <a:spAutoFit/>
          </a:bodyPr>
          <a:lstStyle/>
          <a:p>
            <a:r>
              <a:rPr lang="en-GB" sz="3200" u="sng" dirty="0"/>
              <a:t>THE PUPIL DEVELOPMENT GRANT</a:t>
            </a:r>
          </a:p>
        </p:txBody>
      </p:sp>
      <p:pic>
        <p:nvPicPr>
          <p:cNvPr id="1028" name="Picture 4" descr="Tearing Up the Child Poverty Act | Callum Rutherford">
            <a:extLst>
              <a:ext uri="{FF2B5EF4-FFF2-40B4-BE49-F238E27FC236}">
                <a16:creationId xmlns:a16="http://schemas.microsoft.com/office/drawing/2014/main" id="{C9D9B120-A435-4140-A044-9062A871EF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4689" y="4160628"/>
            <a:ext cx="1009577" cy="854693"/>
          </a:xfrm>
          <a:prstGeom prst="rect">
            <a:avLst/>
          </a:prstGeom>
          <a:noFill/>
          <a:scene3d>
            <a:camera prst="orthographicFront"/>
            <a:lightRig rig="threePt" dir="t"/>
          </a:scene3d>
          <a:sp3d contourW="12700">
            <a:bevelB w="152400" h="50800" prst="softRound"/>
            <a:contourClr>
              <a:schemeClr val="tx1">
                <a:lumMod val="85000"/>
                <a:lumOff val="15000"/>
              </a:schemeClr>
            </a:contourClr>
          </a:sp3d>
          <a:extLst>
            <a:ext uri="{909E8E84-426E-40DD-AFC4-6F175D3DCCD1}">
              <a14:hiddenFill xmlns:a14="http://schemas.microsoft.com/office/drawing/2010/main">
                <a:solidFill>
                  <a:srgbClr val="FFFFFF"/>
                </a:solidFill>
              </a14:hiddenFill>
            </a:ext>
          </a:extLst>
        </p:spPr>
      </p:pic>
      <p:pic>
        <p:nvPicPr>
          <p:cNvPr id="1030" name="Picture 6" descr="The effects of poverty | CPAG">
            <a:extLst>
              <a:ext uri="{FF2B5EF4-FFF2-40B4-BE49-F238E27FC236}">
                <a16:creationId xmlns:a16="http://schemas.microsoft.com/office/drawing/2014/main" id="{CCA3FBC6-92DF-4535-AFDA-441D20E511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2802" y="952232"/>
            <a:ext cx="1244372" cy="103626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2AFE0204-B71B-4B9D-8367-ADFB3CD72B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394" y="2482387"/>
            <a:ext cx="1520532" cy="102381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FA94391-352C-41CA-ABDD-EC0C61179600}"/>
              </a:ext>
            </a:extLst>
          </p:cNvPr>
          <p:cNvSpPr txBox="1"/>
          <p:nvPr/>
        </p:nvSpPr>
        <p:spPr>
          <a:xfrm>
            <a:off x="5271926" y="2172177"/>
            <a:ext cx="2588455" cy="276999"/>
          </a:xfrm>
          <a:prstGeom prst="rect">
            <a:avLst/>
          </a:prstGeom>
          <a:solidFill>
            <a:schemeClr val="accent1">
              <a:lumMod val="60000"/>
              <a:lumOff val="40000"/>
            </a:schemeClr>
          </a:solidFill>
        </p:spPr>
        <p:txBody>
          <a:bodyPr wrap="square" rtlCol="0">
            <a:spAutoFit/>
          </a:bodyPr>
          <a:lstStyle/>
          <a:p>
            <a:r>
              <a:rPr lang="en-GB" sz="1200" u="sng" dirty="0"/>
              <a:t>URIE BRONFENBRENNER</a:t>
            </a:r>
          </a:p>
        </p:txBody>
      </p:sp>
      <p:sp>
        <p:nvSpPr>
          <p:cNvPr id="3" name="TextBox 2">
            <a:extLst>
              <a:ext uri="{FF2B5EF4-FFF2-40B4-BE49-F238E27FC236}">
                <a16:creationId xmlns:a16="http://schemas.microsoft.com/office/drawing/2014/main" id="{A57F37D7-D355-4C3B-B348-B2505CBCFF13}"/>
              </a:ext>
            </a:extLst>
          </p:cNvPr>
          <p:cNvSpPr txBox="1"/>
          <p:nvPr/>
        </p:nvSpPr>
        <p:spPr>
          <a:xfrm flipH="1">
            <a:off x="-1525" y="602467"/>
            <a:ext cx="3454401" cy="283573"/>
          </a:xfrm>
          <a:prstGeom prst="rect">
            <a:avLst/>
          </a:prstGeom>
          <a:solidFill>
            <a:schemeClr val="accent1">
              <a:lumMod val="60000"/>
              <a:lumOff val="40000"/>
            </a:schemeClr>
          </a:solidFill>
        </p:spPr>
        <p:txBody>
          <a:bodyPr wrap="square" rtlCol="0">
            <a:spAutoFit/>
          </a:bodyPr>
          <a:lstStyle/>
          <a:p>
            <a:r>
              <a:rPr lang="en-GB" sz="1200" dirty="0"/>
              <a:t>SOCIAL EXCLUSION AND POVERTY</a:t>
            </a:r>
          </a:p>
        </p:txBody>
      </p:sp>
      <p:pic>
        <p:nvPicPr>
          <p:cNvPr id="2" name="Picture 1">
            <a:extLst>
              <a:ext uri="{FF2B5EF4-FFF2-40B4-BE49-F238E27FC236}">
                <a16:creationId xmlns:a16="http://schemas.microsoft.com/office/drawing/2014/main" id="{A43F3BF7-2A99-4474-8669-40AF93465F5E}"/>
              </a:ext>
            </a:extLst>
          </p:cNvPr>
          <p:cNvPicPr>
            <a:picLocks noChangeAspect="1"/>
          </p:cNvPicPr>
          <p:nvPr/>
        </p:nvPicPr>
        <p:blipFill rotWithShape="1">
          <a:blip r:embed="rId5"/>
          <a:srcRect l="22084" t="26503" r="25802" b="17081"/>
          <a:stretch/>
        </p:blipFill>
        <p:spPr>
          <a:xfrm>
            <a:off x="2303697" y="1933836"/>
            <a:ext cx="1946815" cy="923672"/>
          </a:xfrm>
          <a:prstGeom prst="rect">
            <a:avLst/>
          </a:prstGeom>
        </p:spPr>
      </p:pic>
      <p:pic>
        <p:nvPicPr>
          <p:cNvPr id="4" name="Picture 3">
            <a:extLst>
              <a:ext uri="{FF2B5EF4-FFF2-40B4-BE49-F238E27FC236}">
                <a16:creationId xmlns:a16="http://schemas.microsoft.com/office/drawing/2014/main" id="{E6751BD3-401A-402A-8718-2A8BE1C15939}"/>
              </a:ext>
            </a:extLst>
          </p:cNvPr>
          <p:cNvPicPr>
            <a:picLocks noChangeAspect="1"/>
          </p:cNvPicPr>
          <p:nvPr/>
        </p:nvPicPr>
        <p:blipFill rotWithShape="1">
          <a:blip r:embed="rId6"/>
          <a:srcRect l="23199" t="32405" r="23274" b="9080"/>
          <a:stretch/>
        </p:blipFill>
        <p:spPr>
          <a:xfrm>
            <a:off x="0" y="1918199"/>
            <a:ext cx="1840474" cy="962328"/>
          </a:xfrm>
          <a:prstGeom prst="rect">
            <a:avLst/>
          </a:prstGeom>
        </p:spPr>
      </p:pic>
      <p:sp>
        <p:nvSpPr>
          <p:cNvPr id="8" name="TextBox 7">
            <a:extLst>
              <a:ext uri="{FF2B5EF4-FFF2-40B4-BE49-F238E27FC236}">
                <a16:creationId xmlns:a16="http://schemas.microsoft.com/office/drawing/2014/main" id="{45533FC8-2BA3-43BF-84C0-5B415B9F4D6E}"/>
              </a:ext>
            </a:extLst>
          </p:cNvPr>
          <p:cNvSpPr txBox="1"/>
          <p:nvPr/>
        </p:nvSpPr>
        <p:spPr>
          <a:xfrm>
            <a:off x="-88078" y="2848524"/>
            <a:ext cx="1651342" cy="230832"/>
          </a:xfrm>
          <a:prstGeom prst="rect">
            <a:avLst/>
          </a:prstGeom>
          <a:noFill/>
        </p:spPr>
        <p:txBody>
          <a:bodyPr wrap="square" rtlCol="0">
            <a:spAutoFit/>
          </a:bodyPr>
          <a:lstStyle/>
          <a:p>
            <a:r>
              <a:rPr lang="en-GB" sz="900" dirty="0"/>
              <a:t>(JRF,2020)</a:t>
            </a:r>
          </a:p>
        </p:txBody>
      </p:sp>
      <p:sp>
        <p:nvSpPr>
          <p:cNvPr id="9" name="TextBox 8">
            <a:extLst>
              <a:ext uri="{FF2B5EF4-FFF2-40B4-BE49-F238E27FC236}">
                <a16:creationId xmlns:a16="http://schemas.microsoft.com/office/drawing/2014/main" id="{F59F80A8-58F5-458D-9A08-C58D78766008}"/>
              </a:ext>
            </a:extLst>
          </p:cNvPr>
          <p:cNvSpPr txBox="1"/>
          <p:nvPr/>
        </p:nvSpPr>
        <p:spPr>
          <a:xfrm flipH="1">
            <a:off x="3679173" y="2822008"/>
            <a:ext cx="2069124" cy="230832"/>
          </a:xfrm>
          <a:prstGeom prst="rect">
            <a:avLst/>
          </a:prstGeom>
          <a:noFill/>
        </p:spPr>
        <p:txBody>
          <a:bodyPr wrap="square" rtlCol="0">
            <a:spAutoFit/>
          </a:bodyPr>
          <a:lstStyle/>
          <a:p>
            <a:r>
              <a:rPr lang="en-GB" sz="900" dirty="0"/>
              <a:t>(JRF,2020)</a:t>
            </a:r>
          </a:p>
        </p:txBody>
      </p:sp>
      <p:sp>
        <p:nvSpPr>
          <p:cNvPr id="10" name="TextBox 9">
            <a:extLst>
              <a:ext uri="{FF2B5EF4-FFF2-40B4-BE49-F238E27FC236}">
                <a16:creationId xmlns:a16="http://schemas.microsoft.com/office/drawing/2014/main" id="{8D688823-09BE-40EE-8579-41768358A4F2}"/>
              </a:ext>
            </a:extLst>
          </p:cNvPr>
          <p:cNvSpPr txBox="1"/>
          <p:nvPr/>
        </p:nvSpPr>
        <p:spPr>
          <a:xfrm>
            <a:off x="1524" y="3052840"/>
            <a:ext cx="1651342" cy="307777"/>
          </a:xfrm>
          <a:prstGeom prst="rect">
            <a:avLst/>
          </a:prstGeom>
          <a:solidFill>
            <a:schemeClr val="accent1">
              <a:lumMod val="60000"/>
              <a:lumOff val="40000"/>
            </a:schemeClr>
          </a:solidFill>
        </p:spPr>
        <p:txBody>
          <a:bodyPr wrap="square" rtlCol="0">
            <a:spAutoFit/>
          </a:bodyPr>
          <a:lstStyle/>
          <a:p>
            <a:r>
              <a:rPr lang="en-GB" sz="1400" u="sng" dirty="0"/>
              <a:t>Relative poverty</a:t>
            </a:r>
          </a:p>
        </p:txBody>
      </p:sp>
      <p:sp>
        <p:nvSpPr>
          <p:cNvPr id="11" name="TextBox 10">
            <a:extLst>
              <a:ext uri="{FF2B5EF4-FFF2-40B4-BE49-F238E27FC236}">
                <a16:creationId xmlns:a16="http://schemas.microsoft.com/office/drawing/2014/main" id="{364EE189-93AF-4300-B298-D8D8E084A3D1}"/>
              </a:ext>
            </a:extLst>
          </p:cNvPr>
          <p:cNvSpPr txBox="1"/>
          <p:nvPr/>
        </p:nvSpPr>
        <p:spPr>
          <a:xfrm flipH="1">
            <a:off x="2404849" y="3018919"/>
            <a:ext cx="1899929" cy="307777"/>
          </a:xfrm>
          <a:prstGeom prst="rect">
            <a:avLst/>
          </a:prstGeom>
          <a:solidFill>
            <a:schemeClr val="accent1">
              <a:lumMod val="60000"/>
              <a:lumOff val="40000"/>
            </a:schemeClr>
          </a:solidFill>
        </p:spPr>
        <p:txBody>
          <a:bodyPr wrap="square" rtlCol="0">
            <a:spAutoFit/>
          </a:bodyPr>
          <a:lstStyle/>
          <a:p>
            <a:r>
              <a:rPr lang="en-GB" sz="1400" u="sng" dirty="0"/>
              <a:t>Absolute poverty</a:t>
            </a:r>
          </a:p>
        </p:txBody>
      </p:sp>
      <p:sp>
        <p:nvSpPr>
          <p:cNvPr id="12" name="TextBox 11">
            <a:extLst>
              <a:ext uri="{FF2B5EF4-FFF2-40B4-BE49-F238E27FC236}">
                <a16:creationId xmlns:a16="http://schemas.microsoft.com/office/drawing/2014/main" id="{802C0330-61EE-4601-B1F4-5181B3872F29}"/>
              </a:ext>
            </a:extLst>
          </p:cNvPr>
          <p:cNvSpPr txBox="1"/>
          <p:nvPr/>
        </p:nvSpPr>
        <p:spPr>
          <a:xfrm>
            <a:off x="-80657" y="3343969"/>
            <a:ext cx="2499331" cy="1046440"/>
          </a:xfrm>
          <a:prstGeom prst="rect">
            <a:avLst/>
          </a:prstGeom>
          <a:noFill/>
        </p:spPr>
        <p:txBody>
          <a:bodyPr wrap="square" rtlCol="0">
            <a:spAutoFit/>
          </a:bodyPr>
          <a:lstStyle/>
          <a:p>
            <a:r>
              <a:rPr lang="en-GB" sz="1200" dirty="0"/>
              <a:t>“A condition characterised by severe deprivation of basic human needs”</a:t>
            </a:r>
            <a:r>
              <a:rPr lang="en-GB" sz="900" dirty="0"/>
              <a:t>EEC, (1985,quoted in Pierson,2010,p.15) Pierso,2010,p.15</a:t>
            </a:r>
            <a:r>
              <a:rPr lang="en-GB" sz="1200" dirty="0"/>
              <a:t>Pierson,2010,p.15).</a:t>
            </a:r>
          </a:p>
          <a:p>
            <a:endParaRPr lang="en-GB" sz="1400" dirty="0"/>
          </a:p>
        </p:txBody>
      </p:sp>
      <p:sp>
        <p:nvSpPr>
          <p:cNvPr id="13" name="TextBox 12">
            <a:extLst>
              <a:ext uri="{FF2B5EF4-FFF2-40B4-BE49-F238E27FC236}">
                <a16:creationId xmlns:a16="http://schemas.microsoft.com/office/drawing/2014/main" id="{EEA5C15F-9737-4156-99D3-52130088F41F}"/>
              </a:ext>
            </a:extLst>
          </p:cNvPr>
          <p:cNvSpPr txBox="1"/>
          <p:nvPr/>
        </p:nvSpPr>
        <p:spPr>
          <a:xfrm>
            <a:off x="2360763" y="3343432"/>
            <a:ext cx="2206865" cy="1154162"/>
          </a:xfrm>
          <a:prstGeom prst="rect">
            <a:avLst/>
          </a:prstGeom>
          <a:noFill/>
        </p:spPr>
        <p:txBody>
          <a:bodyPr wrap="square" rtlCol="0">
            <a:spAutoFit/>
          </a:bodyPr>
          <a:lstStyle/>
          <a:p>
            <a:r>
              <a:rPr lang="en-GB" sz="1200" dirty="0"/>
              <a:t>“Persons, families and groups of persons whose resources are so limited as to exclude them from the minimum acceptable way of life” </a:t>
            </a:r>
            <a:r>
              <a:rPr lang="en-GB" sz="900" dirty="0"/>
              <a:t>UN,(1995,quoted in Pierson,2010,p15).</a:t>
            </a:r>
          </a:p>
        </p:txBody>
      </p:sp>
      <p:sp>
        <p:nvSpPr>
          <p:cNvPr id="14" name="TextBox 13">
            <a:extLst>
              <a:ext uri="{FF2B5EF4-FFF2-40B4-BE49-F238E27FC236}">
                <a16:creationId xmlns:a16="http://schemas.microsoft.com/office/drawing/2014/main" id="{CE42BE6A-E53E-49E4-AC0F-EDC1E593CFDE}"/>
              </a:ext>
            </a:extLst>
          </p:cNvPr>
          <p:cNvSpPr txBox="1"/>
          <p:nvPr/>
        </p:nvSpPr>
        <p:spPr>
          <a:xfrm flipH="1">
            <a:off x="8727204" y="645357"/>
            <a:ext cx="3245103" cy="307777"/>
          </a:xfrm>
          <a:prstGeom prst="rect">
            <a:avLst/>
          </a:prstGeom>
          <a:solidFill>
            <a:schemeClr val="accent1">
              <a:lumMod val="60000"/>
              <a:lumOff val="40000"/>
            </a:schemeClr>
          </a:solidFill>
        </p:spPr>
        <p:txBody>
          <a:bodyPr wrap="square" rtlCol="0">
            <a:spAutoFit/>
          </a:bodyPr>
          <a:lstStyle/>
          <a:p>
            <a:r>
              <a:rPr lang="en-GB" sz="1400" u="sng" dirty="0"/>
              <a:t>School A – development plan - Targets</a:t>
            </a:r>
          </a:p>
        </p:txBody>
      </p:sp>
      <p:sp>
        <p:nvSpPr>
          <p:cNvPr id="15" name="TextBox 14">
            <a:extLst>
              <a:ext uri="{FF2B5EF4-FFF2-40B4-BE49-F238E27FC236}">
                <a16:creationId xmlns:a16="http://schemas.microsoft.com/office/drawing/2014/main" id="{820E59A6-248A-4C44-8055-1D8FFF59D1B1}"/>
              </a:ext>
            </a:extLst>
          </p:cNvPr>
          <p:cNvSpPr txBox="1"/>
          <p:nvPr/>
        </p:nvSpPr>
        <p:spPr>
          <a:xfrm>
            <a:off x="4933423" y="3631845"/>
            <a:ext cx="3558419" cy="307777"/>
          </a:xfrm>
          <a:prstGeom prst="rect">
            <a:avLst/>
          </a:prstGeom>
          <a:solidFill>
            <a:schemeClr val="accent1">
              <a:lumMod val="60000"/>
              <a:lumOff val="40000"/>
            </a:schemeClr>
          </a:solidFill>
        </p:spPr>
        <p:txBody>
          <a:bodyPr wrap="square" rtlCol="0">
            <a:spAutoFit/>
          </a:bodyPr>
          <a:lstStyle/>
          <a:p>
            <a:r>
              <a:rPr lang="en-GB" sz="1400" u="sng" dirty="0"/>
              <a:t>The pupil development grant and eligibility</a:t>
            </a:r>
          </a:p>
        </p:txBody>
      </p:sp>
      <p:sp>
        <p:nvSpPr>
          <p:cNvPr id="18" name="Arrow: Down 17">
            <a:extLst>
              <a:ext uri="{FF2B5EF4-FFF2-40B4-BE49-F238E27FC236}">
                <a16:creationId xmlns:a16="http://schemas.microsoft.com/office/drawing/2014/main" id="{332A146A-BF17-467F-9990-C531FD8247C9}"/>
              </a:ext>
            </a:extLst>
          </p:cNvPr>
          <p:cNvSpPr/>
          <p:nvPr/>
        </p:nvSpPr>
        <p:spPr>
          <a:xfrm>
            <a:off x="1953161" y="5381293"/>
            <a:ext cx="226955" cy="3077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F796A5F8-71E6-4BCE-8ABC-D6282D0DD0F4}"/>
              </a:ext>
            </a:extLst>
          </p:cNvPr>
          <p:cNvSpPr/>
          <p:nvPr/>
        </p:nvSpPr>
        <p:spPr>
          <a:xfrm>
            <a:off x="624116" y="5342347"/>
            <a:ext cx="226955" cy="2964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3DD403B9-ED98-46F1-A694-21D4FC39B95D}"/>
              </a:ext>
            </a:extLst>
          </p:cNvPr>
          <p:cNvSpPr/>
          <p:nvPr/>
        </p:nvSpPr>
        <p:spPr>
          <a:xfrm flipH="1">
            <a:off x="3663718" y="5405679"/>
            <a:ext cx="226954" cy="284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E87D378-4B88-4C74-A1C5-C87B024C5817}"/>
              </a:ext>
            </a:extLst>
          </p:cNvPr>
          <p:cNvSpPr txBox="1"/>
          <p:nvPr/>
        </p:nvSpPr>
        <p:spPr>
          <a:xfrm>
            <a:off x="485611" y="5653903"/>
            <a:ext cx="683167" cy="307777"/>
          </a:xfrm>
          <a:prstGeom prst="rect">
            <a:avLst/>
          </a:prstGeom>
          <a:noFill/>
        </p:spPr>
        <p:txBody>
          <a:bodyPr wrap="square" rtlCol="0">
            <a:spAutoFit/>
          </a:bodyPr>
          <a:lstStyle/>
          <a:p>
            <a:r>
              <a:rPr lang="en-GB" sz="1400" u="sng" dirty="0">
                <a:solidFill>
                  <a:schemeClr val="tx1">
                    <a:lumMod val="95000"/>
                    <a:lumOff val="5000"/>
                  </a:schemeClr>
                </a:solidFill>
              </a:rPr>
              <a:t>RED</a:t>
            </a:r>
          </a:p>
        </p:txBody>
      </p:sp>
      <p:sp>
        <p:nvSpPr>
          <p:cNvPr id="22" name="TextBox 21">
            <a:extLst>
              <a:ext uri="{FF2B5EF4-FFF2-40B4-BE49-F238E27FC236}">
                <a16:creationId xmlns:a16="http://schemas.microsoft.com/office/drawing/2014/main" id="{6DA2FC7A-350E-4F0E-8D6E-ED3927BE6114}"/>
              </a:ext>
            </a:extLst>
          </p:cNvPr>
          <p:cNvSpPr txBox="1"/>
          <p:nvPr/>
        </p:nvSpPr>
        <p:spPr>
          <a:xfrm>
            <a:off x="1786676" y="5669188"/>
            <a:ext cx="1163429" cy="307777"/>
          </a:xfrm>
          <a:prstGeom prst="rect">
            <a:avLst/>
          </a:prstGeom>
          <a:noFill/>
        </p:spPr>
        <p:txBody>
          <a:bodyPr wrap="square" rtlCol="0">
            <a:spAutoFit/>
          </a:bodyPr>
          <a:lstStyle/>
          <a:p>
            <a:r>
              <a:rPr lang="en-GB" sz="1400" u="sng" dirty="0"/>
              <a:t>MUD</a:t>
            </a:r>
          </a:p>
        </p:txBody>
      </p:sp>
      <p:sp>
        <p:nvSpPr>
          <p:cNvPr id="23" name="TextBox 22">
            <a:extLst>
              <a:ext uri="{FF2B5EF4-FFF2-40B4-BE49-F238E27FC236}">
                <a16:creationId xmlns:a16="http://schemas.microsoft.com/office/drawing/2014/main" id="{EEB9FFEA-E2C2-4964-B939-DACBDE5A4D5F}"/>
              </a:ext>
            </a:extLst>
          </p:cNvPr>
          <p:cNvSpPr txBox="1"/>
          <p:nvPr/>
        </p:nvSpPr>
        <p:spPr>
          <a:xfrm>
            <a:off x="3577818" y="5626685"/>
            <a:ext cx="1418461" cy="307777"/>
          </a:xfrm>
          <a:prstGeom prst="rect">
            <a:avLst/>
          </a:prstGeom>
          <a:noFill/>
        </p:spPr>
        <p:txBody>
          <a:bodyPr wrap="square" rtlCol="0">
            <a:spAutoFit/>
          </a:bodyPr>
          <a:lstStyle/>
          <a:p>
            <a:r>
              <a:rPr lang="en-GB" sz="1400" u="sng" dirty="0"/>
              <a:t>SID</a:t>
            </a:r>
          </a:p>
        </p:txBody>
      </p:sp>
      <p:sp>
        <p:nvSpPr>
          <p:cNvPr id="24" name="TextBox 23">
            <a:extLst>
              <a:ext uri="{FF2B5EF4-FFF2-40B4-BE49-F238E27FC236}">
                <a16:creationId xmlns:a16="http://schemas.microsoft.com/office/drawing/2014/main" id="{D91F5025-3C9D-4183-A103-822957C2C351}"/>
              </a:ext>
            </a:extLst>
          </p:cNvPr>
          <p:cNvSpPr txBox="1"/>
          <p:nvPr/>
        </p:nvSpPr>
        <p:spPr>
          <a:xfrm>
            <a:off x="485610" y="5047680"/>
            <a:ext cx="3488645" cy="307777"/>
          </a:xfrm>
          <a:prstGeom prst="rect">
            <a:avLst/>
          </a:prstGeom>
          <a:solidFill>
            <a:schemeClr val="accent1">
              <a:lumMod val="60000"/>
              <a:lumOff val="40000"/>
            </a:schemeClr>
          </a:solidFill>
        </p:spPr>
        <p:txBody>
          <a:bodyPr wrap="square" rtlCol="0">
            <a:spAutoFit/>
          </a:bodyPr>
          <a:lstStyle/>
          <a:p>
            <a:r>
              <a:rPr lang="en-GB" sz="1400" u="sng" dirty="0"/>
              <a:t>Three discourses of social exclusion</a:t>
            </a:r>
          </a:p>
        </p:txBody>
      </p:sp>
      <p:sp>
        <p:nvSpPr>
          <p:cNvPr id="25" name="TextBox 24">
            <a:extLst>
              <a:ext uri="{FF2B5EF4-FFF2-40B4-BE49-F238E27FC236}">
                <a16:creationId xmlns:a16="http://schemas.microsoft.com/office/drawing/2014/main" id="{8556B8DC-E0AB-4540-8518-4902D9FB9100}"/>
              </a:ext>
            </a:extLst>
          </p:cNvPr>
          <p:cNvSpPr txBox="1"/>
          <p:nvPr/>
        </p:nvSpPr>
        <p:spPr>
          <a:xfrm flipH="1">
            <a:off x="4063857" y="4974238"/>
            <a:ext cx="2275450" cy="230832"/>
          </a:xfrm>
          <a:prstGeom prst="rect">
            <a:avLst/>
          </a:prstGeom>
          <a:noFill/>
        </p:spPr>
        <p:txBody>
          <a:bodyPr wrap="square" rtlCol="0">
            <a:spAutoFit/>
          </a:bodyPr>
          <a:lstStyle/>
          <a:p>
            <a:r>
              <a:rPr lang="en-GB" sz="900" dirty="0"/>
              <a:t>(Rutherford,2016)</a:t>
            </a:r>
          </a:p>
        </p:txBody>
      </p:sp>
      <p:pic>
        <p:nvPicPr>
          <p:cNvPr id="26" name="Picture 2" descr="A short history of Communities First - The Community Development Podcast">
            <a:extLst>
              <a:ext uri="{FF2B5EF4-FFF2-40B4-BE49-F238E27FC236}">
                <a16:creationId xmlns:a16="http://schemas.microsoft.com/office/drawing/2014/main" id="{F1C3532C-B6CD-4285-9A01-F99E18A3F1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58515" y="0"/>
            <a:ext cx="2031961" cy="582167"/>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7EE9F90-A45F-418E-962B-79A4799D41CB}"/>
              </a:ext>
            </a:extLst>
          </p:cNvPr>
          <p:cNvSpPr txBox="1"/>
          <p:nvPr/>
        </p:nvSpPr>
        <p:spPr>
          <a:xfrm>
            <a:off x="-90784" y="5934462"/>
            <a:ext cx="1515292" cy="984885"/>
          </a:xfrm>
          <a:prstGeom prst="rect">
            <a:avLst/>
          </a:prstGeom>
          <a:noFill/>
        </p:spPr>
        <p:txBody>
          <a:bodyPr wrap="square" rtlCol="0">
            <a:spAutoFit/>
          </a:bodyPr>
          <a:lstStyle/>
          <a:p>
            <a:r>
              <a:rPr lang="en-GB" sz="1200" dirty="0"/>
              <a:t>“Developed in British critical social policy, whose main concern is with poverty” </a:t>
            </a:r>
            <a:r>
              <a:rPr lang="en-GB" sz="1000" dirty="0"/>
              <a:t>(Levitas,2005,p.7)</a:t>
            </a:r>
          </a:p>
        </p:txBody>
      </p:sp>
      <p:sp>
        <p:nvSpPr>
          <p:cNvPr id="27" name="TextBox 26">
            <a:extLst>
              <a:ext uri="{FF2B5EF4-FFF2-40B4-BE49-F238E27FC236}">
                <a16:creationId xmlns:a16="http://schemas.microsoft.com/office/drawing/2014/main" id="{B4BF2286-6F40-47D0-AE01-F613A2C84733}"/>
              </a:ext>
            </a:extLst>
          </p:cNvPr>
          <p:cNvSpPr txBox="1"/>
          <p:nvPr/>
        </p:nvSpPr>
        <p:spPr>
          <a:xfrm>
            <a:off x="1317712" y="5900768"/>
            <a:ext cx="2360115" cy="1015663"/>
          </a:xfrm>
          <a:prstGeom prst="rect">
            <a:avLst/>
          </a:prstGeom>
          <a:noFill/>
        </p:spPr>
        <p:txBody>
          <a:bodyPr wrap="square" rtlCol="0">
            <a:spAutoFit/>
          </a:bodyPr>
          <a:lstStyle/>
          <a:p>
            <a:r>
              <a:rPr lang="en-GB" sz="1200" dirty="0"/>
              <a:t>“The moral underclass/dependency discourse</a:t>
            </a:r>
            <a:r>
              <a:rPr lang="en-GB" sz="1000" dirty="0"/>
              <a:t>”(Byrne,2006,p.55). </a:t>
            </a:r>
            <a:r>
              <a:rPr lang="en-GB" sz="1200" dirty="0"/>
              <a:t>Focuses on moral and behavioural delinquency </a:t>
            </a:r>
            <a:r>
              <a:rPr lang="en-GB" sz="1000" dirty="0"/>
              <a:t>(Levitas,2005,p.7).</a:t>
            </a:r>
          </a:p>
        </p:txBody>
      </p:sp>
      <p:sp>
        <p:nvSpPr>
          <p:cNvPr id="28" name="TextBox 27">
            <a:extLst>
              <a:ext uri="{FF2B5EF4-FFF2-40B4-BE49-F238E27FC236}">
                <a16:creationId xmlns:a16="http://schemas.microsoft.com/office/drawing/2014/main" id="{1A89EA53-DC22-487F-9F9F-9979E66443CE}"/>
              </a:ext>
            </a:extLst>
          </p:cNvPr>
          <p:cNvSpPr txBox="1"/>
          <p:nvPr/>
        </p:nvSpPr>
        <p:spPr>
          <a:xfrm>
            <a:off x="3546880" y="5892995"/>
            <a:ext cx="1739510" cy="1015663"/>
          </a:xfrm>
          <a:prstGeom prst="rect">
            <a:avLst/>
          </a:prstGeom>
          <a:noFill/>
        </p:spPr>
        <p:txBody>
          <a:bodyPr wrap="square" rtlCol="0">
            <a:spAutoFit/>
          </a:bodyPr>
          <a:lstStyle/>
          <a:p>
            <a:r>
              <a:rPr lang="en-GB" sz="1200" dirty="0"/>
              <a:t>“The social integrationist discourse” </a:t>
            </a:r>
            <a:r>
              <a:rPr lang="en-GB" sz="1000" dirty="0"/>
              <a:t>(Byrne,2006,p.55</a:t>
            </a:r>
            <a:r>
              <a:rPr lang="en-GB" sz="1200" dirty="0"/>
              <a:t>).Primarily based around “paid work” </a:t>
            </a:r>
            <a:r>
              <a:rPr lang="en-GB" sz="1000" dirty="0"/>
              <a:t>(Levitas,2005,p.7).</a:t>
            </a:r>
          </a:p>
        </p:txBody>
      </p:sp>
      <p:sp>
        <p:nvSpPr>
          <p:cNvPr id="30" name="TextBox 29">
            <a:extLst>
              <a:ext uri="{FF2B5EF4-FFF2-40B4-BE49-F238E27FC236}">
                <a16:creationId xmlns:a16="http://schemas.microsoft.com/office/drawing/2014/main" id="{A88A04A6-772F-4B06-9A0B-F861503455C4}"/>
              </a:ext>
            </a:extLst>
          </p:cNvPr>
          <p:cNvSpPr txBox="1"/>
          <p:nvPr/>
        </p:nvSpPr>
        <p:spPr>
          <a:xfrm>
            <a:off x="8737537" y="953134"/>
            <a:ext cx="1950021" cy="646331"/>
          </a:xfrm>
          <a:prstGeom prst="rect">
            <a:avLst/>
          </a:prstGeom>
          <a:noFill/>
        </p:spPr>
        <p:txBody>
          <a:bodyPr wrap="none" rtlCol="0">
            <a:spAutoFit/>
          </a:bodyPr>
          <a:lstStyle/>
          <a:p>
            <a:pPr marL="285750" indent="-285750">
              <a:buFont typeface="Arial" panose="020B0604020202020204" pitchFamily="34" charset="0"/>
              <a:buChar char="•"/>
            </a:pPr>
            <a:r>
              <a:rPr lang="en-GB" sz="1200" dirty="0"/>
              <a:t>“Identify.</a:t>
            </a:r>
          </a:p>
          <a:p>
            <a:pPr marL="285750" indent="-285750">
              <a:buFont typeface="Arial" panose="020B0604020202020204" pitchFamily="34" charset="0"/>
              <a:buChar char="•"/>
            </a:pPr>
            <a:r>
              <a:rPr lang="en-GB" sz="1200" dirty="0"/>
              <a:t>Plan interventions.</a:t>
            </a:r>
          </a:p>
          <a:p>
            <a:pPr marL="285750" indent="-285750">
              <a:buFont typeface="Arial" panose="020B0604020202020204" pitchFamily="34" charset="0"/>
              <a:buChar char="•"/>
            </a:pPr>
            <a:r>
              <a:rPr lang="en-GB" sz="1200" dirty="0"/>
              <a:t>“Monitor and evaluate”</a:t>
            </a:r>
          </a:p>
        </p:txBody>
      </p:sp>
      <p:sp>
        <p:nvSpPr>
          <p:cNvPr id="31" name="TextBox 30">
            <a:extLst>
              <a:ext uri="{FF2B5EF4-FFF2-40B4-BE49-F238E27FC236}">
                <a16:creationId xmlns:a16="http://schemas.microsoft.com/office/drawing/2014/main" id="{2186D494-BDF4-4167-B070-5F03D1AB3212}"/>
              </a:ext>
            </a:extLst>
          </p:cNvPr>
          <p:cNvSpPr txBox="1"/>
          <p:nvPr/>
        </p:nvSpPr>
        <p:spPr>
          <a:xfrm>
            <a:off x="-31857" y="850113"/>
            <a:ext cx="5061251" cy="969496"/>
          </a:xfrm>
          <a:prstGeom prst="rect">
            <a:avLst/>
          </a:prstGeom>
          <a:noFill/>
        </p:spPr>
        <p:txBody>
          <a:bodyPr wrap="square" rtlCol="0">
            <a:spAutoFit/>
          </a:bodyPr>
          <a:lstStyle/>
          <a:p>
            <a:r>
              <a:rPr lang="en-GB" sz="1200" dirty="0"/>
              <a:t>A person is “socially excluded</a:t>
            </a:r>
            <a:r>
              <a:rPr lang="en-GB" sz="900" dirty="0"/>
              <a:t>”(Pierson,2010,p.11) </a:t>
            </a:r>
            <a:r>
              <a:rPr lang="en-GB" sz="1200" dirty="0"/>
              <a:t>if:</a:t>
            </a:r>
          </a:p>
          <a:p>
            <a:r>
              <a:rPr lang="en-GB" sz="1200" dirty="0"/>
              <a:t>(A) “He or she is geographically resident in a society</a:t>
            </a:r>
          </a:p>
          <a:p>
            <a:r>
              <a:rPr lang="en-GB" sz="1200" dirty="0"/>
              <a:t>(B) Cannot participate in the normal activities of a citizen in that society</a:t>
            </a:r>
          </a:p>
          <a:p>
            <a:r>
              <a:rPr lang="en-GB" sz="1200" dirty="0"/>
              <a:t>(C) Would like to participate, but is prevented from doing so” </a:t>
            </a:r>
            <a:r>
              <a:rPr lang="en-GB" sz="900" dirty="0" err="1"/>
              <a:t>Burchardt</a:t>
            </a:r>
            <a:r>
              <a:rPr lang="en-GB" sz="900" dirty="0"/>
              <a:t>, (1999, Quoted in Pierson,2010,p.11)</a:t>
            </a:r>
          </a:p>
        </p:txBody>
      </p:sp>
      <p:sp>
        <p:nvSpPr>
          <p:cNvPr id="128" name="AutoShape 2" descr="Maslow&amp;#39;s hierarchy of needs">
            <a:extLst>
              <a:ext uri="{FF2B5EF4-FFF2-40B4-BE49-F238E27FC236}">
                <a16:creationId xmlns:a16="http://schemas.microsoft.com/office/drawing/2014/main" id="{CE4C4451-6B38-4628-A355-873555B389C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9" name="AutoShape 4" descr="Maslow&amp;#39;s hierarchy of needs">
            <a:extLst>
              <a:ext uri="{FF2B5EF4-FFF2-40B4-BE49-F238E27FC236}">
                <a16:creationId xmlns:a16="http://schemas.microsoft.com/office/drawing/2014/main" id="{AD00BBD1-B93A-4A47-B5DC-7421C4429CDF}"/>
              </a:ext>
            </a:extLst>
          </p:cNvPr>
          <p:cNvSpPr>
            <a:spLocks noChangeAspect="1" noChangeArrowheads="1"/>
          </p:cNvSpPr>
          <p:nvPr/>
        </p:nvSpPr>
        <p:spPr bwMode="auto">
          <a:xfrm>
            <a:off x="6041571" y="3429000"/>
            <a:ext cx="359229" cy="27304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0" name="AutoShape 6" descr="Maslow&amp;#39;s hierarchy of needs">
            <a:extLst>
              <a:ext uri="{FF2B5EF4-FFF2-40B4-BE49-F238E27FC236}">
                <a16:creationId xmlns:a16="http://schemas.microsoft.com/office/drawing/2014/main" id="{BB16160C-6542-4803-92E0-AA7B2605227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2" name="Picture 131">
            <a:extLst>
              <a:ext uri="{FF2B5EF4-FFF2-40B4-BE49-F238E27FC236}">
                <a16:creationId xmlns:a16="http://schemas.microsoft.com/office/drawing/2014/main" id="{DD3CF7E9-88FC-4527-9DD2-0FC111AE2296}"/>
              </a:ext>
            </a:extLst>
          </p:cNvPr>
          <p:cNvPicPr>
            <a:picLocks noChangeAspect="1"/>
          </p:cNvPicPr>
          <p:nvPr/>
        </p:nvPicPr>
        <p:blipFill>
          <a:blip r:embed="rId8"/>
          <a:stretch>
            <a:fillRect/>
          </a:stretch>
        </p:blipFill>
        <p:spPr>
          <a:xfrm>
            <a:off x="5045622" y="972083"/>
            <a:ext cx="1946815" cy="1016410"/>
          </a:xfrm>
          <a:prstGeom prst="rect">
            <a:avLst/>
          </a:prstGeom>
        </p:spPr>
      </p:pic>
      <p:sp>
        <p:nvSpPr>
          <p:cNvPr id="133" name="TextBox 132">
            <a:extLst>
              <a:ext uri="{FF2B5EF4-FFF2-40B4-BE49-F238E27FC236}">
                <a16:creationId xmlns:a16="http://schemas.microsoft.com/office/drawing/2014/main" id="{EFBF3196-A712-4CA6-9848-CD8D2D4846D5}"/>
              </a:ext>
            </a:extLst>
          </p:cNvPr>
          <p:cNvSpPr txBox="1"/>
          <p:nvPr/>
        </p:nvSpPr>
        <p:spPr>
          <a:xfrm>
            <a:off x="4992793" y="1955716"/>
            <a:ext cx="2456783" cy="230832"/>
          </a:xfrm>
          <a:prstGeom prst="rect">
            <a:avLst/>
          </a:prstGeom>
          <a:noFill/>
        </p:spPr>
        <p:txBody>
          <a:bodyPr wrap="square" rtlCol="0">
            <a:spAutoFit/>
          </a:bodyPr>
          <a:lstStyle/>
          <a:p>
            <a:r>
              <a:rPr lang="en-GB" sz="900" dirty="0"/>
              <a:t>(Seong,2020)</a:t>
            </a:r>
          </a:p>
        </p:txBody>
      </p:sp>
      <p:pic>
        <p:nvPicPr>
          <p:cNvPr id="134" name="Picture 133">
            <a:extLst>
              <a:ext uri="{FF2B5EF4-FFF2-40B4-BE49-F238E27FC236}">
                <a16:creationId xmlns:a16="http://schemas.microsoft.com/office/drawing/2014/main" id="{2853036C-9B6D-424F-8287-B5D36FB7DA8F}"/>
              </a:ext>
            </a:extLst>
          </p:cNvPr>
          <p:cNvPicPr>
            <a:picLocks noChangeAspect="1"/>
          </p:cNvPicPr>
          <p:nvPr/>
        </p:nvPicPr>
        <p:blipFill>
          <a:blip r:embed="rId9"/>
          <a:stretch>
            <a:fillRect/>
          </a:stretch>
        </p:blipFill>
        <p:spPr>
          <a:xfrm>
            <a:off x="11049871" y="982888"/>
            <a:ext cx="1068034" cy="1480115"/>
          </a:xfrm>
          <a:prstGeom prst="rect">
            <a:avLst/>
          </a:prstGeom>
        </p:spPr>
      </p:pic>
      <p:sp>
        <p:nvSpPr>
          <p:cNvPr id="136" name="TextBox 135">
            <a:extLst>
              <a:ext uri="{FF2B5EF4-FFF2-40B4-BE49-F238E27FC236}">
                <a16:creationId xmlns:a16="http://schemas.microsoft.com/office/drawing/2014/main" id="{534D2A97-C746-4B38-AD05-12E6F9F37237}"/>
              </a:ext>
            </a:extLst>
          </p:cNvPr>
          <p:cNvSpPr txBox="1"/>
          <p:nvPr/>
        </p:nvSpPr>
        <p:spPr>
          <a:xfrm>
            <a:off x="11327080" y="2410334"/>
            <a:ext cx="1145105" cy="246221"/>
          </a:xfrm>
          <a:prstGeom prst="rect">
            <a:avLst/>
          </a:prstGeom>
          <a:noFill/>
        </p:spPr>
        <p:txBody>
          <a:bodyPr wrap="square" rtlCol="0">
            <a:spAutoFit/>
          </a:bodyPr>
          <a:lstStyle/>
          <a:p>
            <a:r>
              <a:rPr lang="en-GB" sz="1000" dirty="0"/>
              <a:t>(</a:t>
            </a:r>
            <a:r>
              <a:rPr lang="en-GB" sz="900" dirty="0"/>
              <a:t>UNCRC,2020).</a:t>
            </a:r>
          </a:p>
        </p:txBody>
      </p:sp>
      <p:sp>
        <p:nvSpPr>
          <p:cNvPr id="138" name="TextBox 137">
            <a:extLst>
              <a:ext uri="{FF2B5EF4-FFF2-40B4-BE49-F238E27FC236}">
                <a16:creationId xmlns:a16="http://schemas.microsoft.com/office/drawing/2014/main" id="{DC3BE083-31E6-489C-8CED-9B981CD0E1F7}"/>
              </a:ext>
            </a:extLst>
          </p:cNvPr>
          <p:cNvSpPr txBox="1"/>
          <p:nvPr/>
        </p:nvSpPr>
        <p:spPr>
          <a:xfrm>
            <a:off x="6748871" y="2511087"/>
            <a:ext cx="1542385" cy="1015663"/>
          </a:xfrm>
          <a:prstGeom prst="rect">
            <a:avLst/>
          </a:prstGeom>
          <a:noFill/>
        </p:spPr>
        <p:txBody>
          <a:bodyPr wrap="square" rtlCol="0">
            <a:spAutoFit/>
          </a:bodyPr>
          <a:lstStyle/>
          <a:p>
            <a:pPr marL="285750" indent="-285750">
              <a:buFont typeface="Arial" panose="020B0604020202020204" pitchFamily="34" charset="0"/>
              <a:buChar char="•"/>
            </a:pPr>
            <a:r>
              <a:rPr lang="en-GB" sz="1200" dirty="0"/>
              <a:t>“Microsystem</a:t>
            </a:r>
          </a:p>
          <a:p>
            <a:pPr marL="285750" indent="-285750">
              <a:buFont typeface="Arial" panose="020B0604020202020204" pitchFamily="34" charset="0"/>
              <a:buChar char="•"/>
            </a:pPr>
            <a:r>
              <a:rPr lang="en-GB" sz="1200" dirty="0"/>
              <a:t>Mesosystem</a:t>
            </a:r>
          </a:p>
          <a:p>
            <a:pPr marL="285750" indent="-285750">
              <a:buFont typeface="Arial" panose="020B0604020202020204" pitchFamily="34" charset="0"/>
              <a:buChar char="•"/>
            </a:pPr>
            <a:r>
              <a:rPr lang="en-GB" sz="1200" dirty="0"/>
              <a:t>Exosystem</a:t>
            </a:r>
          </a:p>
          <a:p>
            <a:pPr marL="285750" indent="-285750">
              <a:buFont typeface="Arial" panose="020B0604020202020204" pitchFamily="34" charset="0"/>
              <a:buChar char="•"/>
            </a:pPr>
            <a:r>
              <a:rPr lang="en-GB" sz="1200" dirty="0"/>
              <a:t>Macrosystem</a:t>
            </a:r>
          </a:p>
          <a:p>
            <a:pPr marL="285750" indent="-285750">
              <a:buFont typeface="Arial" panose="020B0604020202020204" pitchFamily="34" charset="0"/>
              <a:buChar char="•"/>
            </a:pPr>
            <a:r>
              <a:rPr lang="en-GB" sz="1200" dirty="0"/>
              <a:t>Chronosystem”</a:t>
            </a:r>
          </a:p>
        </p:txBody>
      </p:sp>
      <p:sp>
        <p:nvSpPr>
          <p:cNvPr id="139" name="TextBox 138">
            <a:extLst>
              <a:ext uri="{FF2B5EF4-FFF2-40B4-BE49-F238E27FC236}">
                <a16:creationId xmlns:a16="http://schemas.microsoft.com/office/drawing/2014/main" id="{F7675CFB-D1FF-4B08-B932-6BC31682AFCF}"/>
              </a:ext>
            </a:extLst>
          </p:cNvPr>
          <p:cNvSpPr txBox="1"/>
          <p:nvPr/>
        </p:nvSpPr>
        <p:spPr>
          <a:xfrm flipH="1">
            <a:off x="9906629" y="4358997"/>
            <a:ext cx="1267866" cy="307777"/>
          </a:xfrm>
          <a:prstGeom prst="rect">
            <a:avLst/>
          </a:prstGeom>
          <a:solidFill>
            <a:schemeClr val="accent1">
              <a:lumMod val="60000"/>
              <a:lumOff val="40000"/>
            </a:schemeClr>
          </a:solidFill>
        </p:spPr>
        <p:txBody>
          <a:bodyPr wrap="square" rtlCol="0">
            <a:spAutoFit/>
          </a:bodyPr>
          <a:lstStyle/>
          <a:p>
            <a:r>
              <a:rPr lang="en-GB" sz="1400" u="sng" dirty="0"/>
              <a:t>Conclusion</a:t>
            </a:r>
          </a:p>
        </p:txBody>
      </p:sp>
      <p:pic>
        <p:nvPicPr>
          <p:cNvPr id="140" name="Picture 139">
            <a:extLst>
              <a:ext uri="{FF2B5EF4-FFF2-40B4-BE49-F238E27FC236}">
                <a16:creationId xmlns:a16="http://schemas.microsoft.com/office/drawing/2014/main" id="{0987C0C5-454B-43F7-BFC0-E1CB87155D58}"/>
              </a:ext>
            </a:extLst>
          </p:cNvPr>
          <p:cNvPicPr>
            <a:picLocks noChangeAspect="1"/>
          </p:cNvPicPr>
          <p:nvPr/>
        </p:nvPicPr>
        <p:blipFill>
          <a:blip r:embed="rId10"/>
          <a:stretch>
            <a:fillRect/>
          </a:stretch>
        </p:blipFill>
        <p:spPr>
          <a:xfrm>
            <a:off x="10934150" y="5233831"/>
            <a:ext cx="1240917" cy="1156911"/>
          </a:xfrm>
          <a:prstGeom prst="rect">
            <a:avLst/>
          </a:prstGeom>
        </p:spPr>
      </p:pic>
      <p:sp>
        <p:nvSpPr>
          <p:cNvPr id="141" name="TextBox 140">
            <a:extLst>
              <a:ext uri="{FF2B5EF4-FFF2-40B4-BE49-F238E27FC236}">
                <a16:creationId xmlns:a16="http://schemas.microsoft.com/office/drawing/2014/main" id="{A702A748-A319-4847-9C3E-34934168A9FF}"/>
              </a:ext>
            </a:extLst>
          </p:cNvPr>
          <p:cNvSpPr txBox="1"/>
          <p:nvPr/>
        </p:nvSpPr>
        <p:spPr>
          <a:xfrm flipH="1">
            <a:off x="11435049" y="6425469"/>
            <a:ext cx="878269" cy="369332"/>
          </a:xfrm>
          <a:prstGeom prst="rect">
            <a:avLst/>
          </a:prstGeom>
          <a:noFill/>
        </p:spPr>
        <p:txBody>
          <a:bodyPr wrap="square" rtlCol="0">
            <a:spAutoFit/>
          </a:bodyPr>
          <a:lstStyle/>
          <a:p>
            <a:r>
              <a:rPr lang="en-GB" sz="900" dirty="0"/>
              <a:t>(United Nation,2020)</a:t>
            </a:r>
          </a:p>
        </p:txBody>
      </p:sp>
      <p:sp>
        <p:nvSpPr>
          <p:cNvPr id="142" name="TextBox 141">
            <a:extLst>
              <a:ext uri="{FF2B5EF4-FFF2-40B4-BE49-F238E27FC236}">
                <a16:creationId xmlns:a16="http://schemas.microsoft.com/office/drawing/2014/main" id="{A58E9F16-2327-49D9-9242-7615CCCF627E}"/>
              </a:ext>
            </a:extLst>
          </p:cNvPr>
          <p:cNvSpPr txBox="1"/>
          <p:nvPr/>
        </p:nvSpPr>
        <p:spPr>
          <a:xfrm flipH="1">
            <a:off x="8752341" y="1660329"/>
            <a:ext cx="2064653" cy="954107"/>
          </a:xfrm>
          <a:prstGeom prst="rect">
            <a:avLst/>
          </a:prstGeom>
          <a:solidFill>
            <a:schemeClr val="accent1">
              <a:lumMod val="60000"/>
              <a:lumOff val="40000"/>
            </a:schemeClr>
          </a:solidFill>
        </p:spPr>
        <p:txBody>
          <a:bodyPr wrap="square" rtlCol="0">
            <a:spAutoFit/>
          </a:bodyPr>
          <a:lstStyle/>
          <a:p>
            <a:r>
              <a:rPr lang="en-GB" sz="1400" u="sng" dirty="0"/>
              <a:t>Interventions and programmes to enhance development and inclusion</a:t>
            </a:r>
          </a:p>
        </p:txBody>
      </p:sp>
      <p:sp>
        <p:nvSpPr>
          <p:cNvPr id="143" name="TextBox 142">
            <a:extLst>
              <a:ext uri="{FF2B5EF4-FFF2-40B4-BE49-F238E27FC236}">
                <a16:creationId xmlns:a16="http://schemas.microsoft.com/office/drawing/2014/main" id="{627C141C-F167-4F97-A02B-B365D5A723BC}"/>
              </a:ext>
            </a:extLst>
          </p:cNvPr>
          <p:cNvSpPr txBox="1"/>
          <p:nvPr/>
        </p:nvSpPr>
        <p:spPr>
          <a:xfrm flipH="1">
            <a:off x="8578768" y="2717955"/>
            <a:ext cx="1411792" cy="2215991"/>
          </a:xfrm>
          <a:prstGeom prst="rect">
            <a:avLst/>
          </a:prstGeom>
          <a:noFill/>
        </p:spPr>
        <p:txBody>
          <a:bodyPr wrap="square" rtlCol="0">
            <a:spAutoFit/>
          </a:bodyPr>
          <a:lstStyle/>
          <a:p>
            <a:pPr marL="285750" indent="-285750">
              <a:buFont typeface="Wingdings" panose="05000000000000000000" pitchFamily="2" charset="2"/>
              <a:buChar char="§"/>
            </a:pPr>
            <a:r>
              <a:rPr lang="en-GB" sz="1200" dirty="0"/>
              <a:t>“Visible learning</a:t>
            </a:r>
          </a:p>
          <a:p>
            <a:pPr marL="285750" indent="-285750">
              <a:buFont typeface="Wingdings" panose="05000000000000000000" pitchFamily="2" charset="2"/>
              <a:buChar char="§"/>
            </a:pPr>
            <a:r>
              <a:rPr lang="en-GB" sz="1200" dirty="0"/>
              <a:t>Accelerated literacy</a:t>
            </a:r>
          </a:p>
          <a:p>
            <a:pPr marL="285750" indent="-285750">
              <a:buFont typeface="Wingdings" panose="05000000000000000000" pitchFamily="2" charset="2"/>
              <a:buChar char="§"/>
            </a:pPr>
            <a:r>
              <a:rPr lang="en-GB" sz="1200" dirty="0"/>
              <a:t>Numicon</a:t>
            </a:r>
          </a:p>
          <a:p>
            <a:pPr marL="285750" indent="-285750">
              <a:buFont typeface="Wingdings" panose="05000000000000000000" pitchFamily="2" charset="2"/>
              <a:buChar char="§"/>
            </a:pPr>
            <a:r>
              <a:rPr lang="en-GB" sz="1200" dirty="0"/>
              <a:t>Nurture groups</a:t>
            </a:r>
          </a:p>
          <a:p>
            <a:pPr marL="285750" indent="-285750">
              <a:buFont typeface="Wingdings" panose="05000000000000000000" pitchFamily="2" charset="2"/>
              <a:buChar char="§"/>
            </a:pPr>
            <a:r>
              <a:rPr lang="en-GB" sz="1200" dirty="0"/>
              <a:t>Support officers</a:t>
            </a:r>
          </a:p>
          <a:p>
            <a:pPr marL="285750" indent="-285750">
              <a:buFont typeface="Wingdings" panose="05000000000000000000" pitchFamily="2" charset="2"/>
              <a:buChar char="§"/>
            </a:pPr>
            <a:r>
              <a:rPr lang="en-GB" sz="1200" dirty="0"/>
              <a:t>Springboard</a:t>
            </a:r>
          </a:p>
          <a:p>
            <a:pPr marL="285750" indent="-285750">
              <a:buFont typeface="Wingdings" panose="05000000000000000000" pitchFamily="2" charset="2"/>
              <a:buChar char="§"/>
            </a:pPr>
            <a:r>
              <a:rPr lang="en-GB" sz="1200" dirty="0"/>
              <a:t>Fast</a:t>
            </a:r>
          </a:p>
          <a:p>
            <a:pPr marL="285750" indent="-285750">
              <a:buFont typeface="Wingdings" panose="05000000000000000000" pitchFamily="2" charset="2"/>
              <a:buChar char="§"/>
            </a:pPr>
            <a:endParaRPr lang="en-GB" dirty="0"/>
          </a:p>
        </p:txBody>
      </p:sp>
      <p:pic>
        <p:nvPicPr>
          <p:cNvPr id="144" name="Picture 143">
            <a:extLst>
              <a:ext uri="{FF2B5EF4-FFF2-40B4-BE49-F238E27FC236}">
                <a16:creationId xmlns:a16="http://schemas.microsoft.com/office/drawing/2014/main" id="{1282098A-EE1A-4E43-89A3-5FB6ABDD3570}"/>
              </a:ext>
            </a:extLst>
          </p:cNvPr>
          <p:cNvPicPr>
            <a:picLocks noChangeAspect="1"/>
          </p:cNvPicPr>
          <p:nvPr/>
        </p:nvPicPr>
        <p:blipFill>
          <a:blip r:embed="rId11"/>
          <a:stretch>
            <a:fillRect/>
          </a:stretch>
        </p:blipFill>
        <p:spPr>
          <a:xfrm>
            <a:off x="9944786" y="2577547"/>
            <a:ext cx="959159" cy="1013460"/>
          </a:xfrm>
          <a:prstGeom prst="ellipse">
            <a:avLst/>
          </a:prstGeom>
          <a:ln>
            <a:noFill/>
          </a:ln>
          <a:effectLst>
            <a:softEdge rad="112500"/>
          </a:effectLst>
        </p:spPr>
      </p:pic>
      <p:sp>
        <p:nvSpPr>
          <p:cNvPr id="147" name="Rectangle 146">
            <a:extLst>
              <a:ext uri="{FF2B5EF4-FFF2-40B4-BE49-F238E27FC236}">
                <a16:creationId xmlns:a16="http://schemas.microsoft.com/office/drawing/2014/main" id="{236F2031-8A29-426F-B453-C42EB9CE332E}"/>
              </a:ext>
            </a:extLst>
          </p:cNvPr>
          <p:cNvSpPr/>
          <p:nvPr/>
        </p:nvSpPr>
        <p:spPr>
          <a:xfrm>
            <a:off x="10029961" y="3692281"/>
            <a:ext cx="2087944" cy="646331"/>
          </a:xfrm>
          <a:prstGeom prst="rect">
            <a:avLst/>
          </a:prstGeom>
        </p:spPr>
        <p:txBody>
          <a:bodyPr wrap="none">
            <a:spAutoFit/>
          </a:bodyPr>
          <a:lstStyle/>
          <a:p>
            <a:pPr marL="285750" indent="-285750">
              <a:buFont typeface="Wingdings" panose="05000000000000000000" pitchFamily="2" charset="2"/>
              <a:buChar char="§"/>
            </a:pPr>
            <a:r>
              <a:rPr lang="en-GB" sz="1200" dirty="0"/>
              <a:t>Extra curriculum activities</a:t>
            </a:r>
          </a:p>
          <a:p>
            <a:pPr marL="285750" indent="-285750">
              <a:buFont typeface="Wingdings" panose="05000000000000000000" pitchFamily="2" charset="2"/>
              <a:buChar char="§"/>
            </a:pPr>
            <a:r>
              <a:rPr lang="en-GB" sz="1200" dirty="0"/>
              <a:t>Tracking data systems”</a:t>
            </a:r>
          </a:p>
          <a:p>
            <a:pPr marL="285750" indent="-285750">
              <a:buFont typeface="Wingdings" panose="05000000000000000000" pitchFamily="2" charset="2"/>
              <a:buChar char="§"/>
            </a:pPr>
            <a:endParaRPr lang="en-GB" sz="1200" dirty="0"/>
          </a:p>
        </p:txBody>
      </p:sp>
      <p:sp>
        <p:nvSpPr>
          <p:cNvPr id="149" name="TextBox 148">
            <a:extLst>
              <a:ext uri="{FF2B5EF4-FFF2-40B4-BE49-F238E27FC236}">
                <a16:creationId xmlns:a16="http://schemas.microsoft.com/office/drawing/2014/main" id="{49679380-3064-43A5-8A99-191E4DDE2BC2}"/>
              </a:ext>
            </a:extLst>
          </p:cNvPr>
          <p:cNvSpPr txBox="1"/>
          <p:nvPr/>
        </p:nvSpPr>
        <p:spPr>
          <a:xfrm>
            <a:off x="9599990" y="3408874"/>
            <a:ext cx="1946814" cy="246221"/>
          </a:xfrm>
          <a:prstGeom prst="rect">
            <a:avLst/>
          </a:prstGeom>
          <a:noFill/>
        </p:spPr>
        <p:txBody>
          <a:bodyPr wrap="square" rtlCol="0">
            <a:spAutoFit/>
          </a:bodyPr>
          <a:lstStyle/>
          <a:p>
            <a:r>
              <a:rPr lang="en-GB" sz="900" dirty="0"/>
              <a:t>(Springboard,2020</a:t>
            </a:r>
            <a:r>
              <a:rPr lang="en-GB" sz="1000" dirty="0"/>
              <a:t>)</a:t>
            </a:r>
          </a:p>
        </p:txBody>
      </p:sp>
      <p:sp>
        <p:nvSpPr>
          <p:cNvPr id="150" name="TextBox 149">
            <a:extLst>
              <a:ext uri="{FF2B5EF4-FFF2-40B4-BE49-F238E27FC236}">
                <a16:creationId xmlns:a16="http://schemas.microsoft.com/office/drawing/2014/main" id="{C384D8E8-EA0A-4689-B910-5660CCEC6DDD}"/>
              </a:ext>
            </a:extLst>
          </p:cNvPr>
          <p:cNvSpPr txBox="1"/>
          <p:nvPr/>
        </p:nvSpPr>
        <p:spPr>
          <a:xfrm>
            <a:off x="8298701" y="4952995"/>
            <a:ext cx="2605244" cy="307777"/>
          </a:xfrm>
          <a:prstGeom prst="rect">
            <a:avLst/>
          </a:prstGeom>
          <a:solidFill>
            <a:schemeClr val="accent1">
              <a:lumMod val="60000"/>
              <a:lumOff val="40000"/>
            </a:schemeClr>
          </a:solidFill>
        </p:spPr>
        <p:txBody>
          <a:bodyPr wrap="square" rtlCol="0">
            <a:spAutoFit/>
          </a:bodyPr>
          <a:lstStyle/>
          <a:p>
            <a:r>
              <a:rPr lang="en-GB" sz="1400" u="sng" dirty="0"/>
              <a:t>Child Poverty Strategy for Wales</a:t>
            </a:r>
          </a:p>
        </p:txBody>
      </p:sp>
      <p:sp>
        <p:nvSpPr>
          <p:cNvPr id="153" name="TextBox 152">
            <a:extLst>
              <a:ext uri="{FF2B5EF4-FFF2-40B4-BE49-F238E27FC236}">
                <a16:creationId xmlns:a16="http://schemas.microsoft.com/office/drawing/2014/main" id="{C2FEFFB4-D9BA-4007-92D5-1A66A28F2E51}"/>
              </a:ext>
            </a:extLst>
          </p:cNvPr>
          <p:cNvSpPr txBox="1"/>
          <p:nvPr/>
        </p:nvSpPr>
        <p:spPr>
          <a:xfrm>
            <a:off x="8782980" y="5455820"/>
            <a:ext cx="2723903" cy="1384995"/>
          </a:xfrm>
          <a:prstGeom prst="rect">
            <a:avLst/>
          </a:prstGeom>
          <a:noFill/>
        </p:spPr>
        <p:txBody>
          <a:bodyPr wrap="square" rtlCol="0">
            <a:spAutoFit/>
          </a:bodyPr>
          <a:lstStyle/>
          <a:p>
            <a:pPr marL="285750" indent="-285750">
              <a:buFont typeface="Arial" panose="020B0604020202020204" pitchFamily="34" charset="0"/>
              <a:buChar char="•"/>
            </a:pPr>
            <a:r>
              <a:rPr lang="en-GB" sz="1200" dirty="0"/>
              <a:t>“Grants for schools</a:t>
            </a:r>
          </a:p>
          <a:p>
            <a:pPr marL="285750" indent="-285750">
              <a:buFont typeface="Arial" panose="020B0604020202020204" pitchFamily="34" charset="0"/>
              <a:buChar char="•"/>
            </a:pPr>
            <a:r>
              <a:rPr lang="en-GB" sz="1200" dirty="0"/>
              <a:t>Rewriting the future</a:t>
            </a:r>
          </a:p>
          <a:p>
            <a:pPr marL="285750" indent="-285750">
              <a:buFont typeface="Arial" panose="020B0604020202020204" pitchFamily="34" charset="0"/>
              <a:buChar char="•"/>
            </a:pPr>
            <a:r>
              <a:rPr lang="en-GB" sz="1200" dirty="0"/>
              <a:t>Flying start</a:t>
            </a:r>
          </a:p>
          <a:p>
            <a:pPr marL="285750" indent="-285750">
              <a:buFont typeface="Arial" panose="020B0604020202020204" pitchFamily="34" charset="0"/>
              <a:buChar char="•"/>
            </a:pPr>
            <a:r>
              <a:rPr lang="en-GB" sz="1200" dirty="0"/>
              <a:t>Schools Challenge Cymru</a:t>
            </a:r>
          </a:p>
          <a:p>
            <a:pPr marL="285750" indent="-285750">
              <a:buFont typeface="Arial" panose="020B0604020202020204" pitchFamily="34" charset="0"/>
              <a:buChar char="•"/>
            </a:pPr>
            <a:r>
              <a:rPr lang="en-GB" sz="1200" dirty="0"/>
              <a:t>Building a brighter future</a:t>
            </a:r>
          </a:p>
          <a:p>
            <a:pPr marL="285750" indent="-285750">
              <a:buFont typeface="Arial" panose="020B0604020202020204" pitchFamily="34" charset="0"/>
              <a:buChar char="•"/>
            </a:pPr>
            <a:r>
              <a:rPr lang="en-GB" sz="1200" dirty="0"/>
              <a:t>Free Swimming</a:t>
            </a:r>
          </a:p>
          <a:p>
            <a:pPr marL="285750" indent="-285750">
              <a:buFont typeface="Arial" panose="020B0604020202020204" pitchFamily="34" charset="0"/>
              <a:buChar char="•"/>
            </a:pPr>
            <a:r>
              <a:rPr lang="en-GB" sz="1200" dirty="0"/>
              <a:t>Free School meals”</a:t>
            </a:r>
          </a:p>
        </p:txBody>
      </p:sp>
      <p:sp>
        <p:nvSpPr>
          <p:cNvPr id="158" name="TextBox 157">
            <a:extLst>
              <a:ext uri="{FF2B5EF4-FFF2-40B4-BE49-F238E27FC236}">
                <a16:creationId xmlns:a16="http://schemas.microsoft.com/office/drawing/2014/main" id="{AE28911B-3A8C-4866-AAB3-3DF34D1AAB3A}"/>
              </a:ext>
            </a:extLst>
          </p:cNvPr>
          <p:cNvSpPr txBox="1"/>
          <p:nvPr/>
        </p:nvSpPr>
        <p:spPr>
          <a:xfrm flipH="1">
            <a:off x="5156563" y="4000866"/>
            <a:ext cx="3147803" cy="1569660"/>
          </a:xfrm>
          <a:prstGeom prst="rect">
            <a:avLst/>
          </a:prstGeom>
          <a:noFill/>
        </p:spPr>
        <p:txBody>
          <a:bodyPr wrap="square" rtlCol="0">
            <a:spAutoFit/>
          </a:bodyPr>
          <a:lstStyle/>
          <a:p>
            <a:r>
              <a:rPr lang="en-GB" sz="1200" dirty="0"/>
              <a:t>The aim of the PDG is to “improve outcomes for learners eligible for free school meals (eFSM) and looked after children (LAC)” (Welsh Government,2015,p.3). Furthermore, its purpose is to help pupils overcome “additional barriers that prevent learners from disadvantaged backgrounds achieving their full potential”(Ibid). </a:t>
            </a:r>
          </a:p>
        </p:txBody>
      </p:sp>
      <p:sp>
        <p:nvSpPr>
          <p:cNvPr id="1024" name="TextBox 1023">
            <a:extLst>
              <a:ext uri="{FF2B5EF4-FFF2-40B4-BE49-F238E27FC236}">
                <a16:creationId xmlns:a16="http://schemas.microsoft.com/office/drawing/2014/main" id="{FA10CCB6-86CB-4D25-9367-CFB064A20C23}"/>
              </a:ext>
            </a:extLst>
          </p:cNvPr>
          <p:cNvSpPr txBox="1"/>
          <p:nvPr/>
        </p:nvSpPr>
        <p:spPr>
          <a:xfrm flipH="1">
            <a:off x="5289795" y="5823076"/>
            <a:ext cx="1650642" cy="954107"/>
          </a:xfrm>
          <a:prstGeom prst="rect">
            <a:avLst/>
          </a:prstGeom>
          <a:solidFill>
            <a:schemeClr val="accent1">
              <a:lumMod val="60000"/>
              <a:lumOff val="40000"/>
            </a:schemeClr>
          </a:solidFill>
        </p:spPr>
        <p:txBody>
          <a:bodyPr wrap="square" rtlCol="0">
            <a:spAutoFit/>
          </a:bodyPr>
          <a:lstStyle/>
          <a:p>
            <a:r>
              <a:rPr lang="en-GB" sz="1400" u="sng" dirty="0"/>
              <a:t>Free School meals as a measure of Socio-Economic Disadvantage</a:t>
            </a:r>
          </a:p>
        </p:txBody>
      </p:sp>
      <p:sp>
        <p:nvSpPr>
          <p:cNvPr id="1025" name="TextBox 1024">
            <a:extLst>
              <a:ext uri="{FF2B5EF4-FFF2-40B4-BE49-F238E27FC236}">
                <a16:creationId xmlns:a16="http://schemas.microsoft.com/office/drawing/2014/main" id="{C8B9EB89-0591-44EE-AC9B-EF25E4062DD2}"/>
              </a:ext>
            </a:extLst>
          </p:cNvPr>
          <p:cNvSpPr txBox="1"/>
          <p:nvPr/>
        </p:nvSpPr>
        <p:spPr>
          <a:xfrm>
            <a:off x="11029877" y="4069434"/>
            <a:ext cx="1739510" cy="230832"/>
          </a:xfrm>
          <a:prstGeom prst="rect">
            <a:avLst/>
          </a:prstGeom>
          <a:noFill/>
        </p:spPr>
        <p:txBody>
          <a:bodyPr wrap="square" rtlCol="0">
            <a:spAutoFit/>
          </a:bodyPr>
          <a:lstStyle/>
          <a:p>
            <a:r>
              <a:rPr lang="en-GB" sz="900" dirty="0"/>
              <a:t>(School A.2020,p.2.</a:t>
            </a:r>
          </a:p>
        </p:txBody>
      </p:sp>
      <p:sp>
        <p:nvSpPr>
          <p:cNvPr id="1027" name="TextBox 1026">
            <a:extLst>
              <a:ext uri="{FF2B5EF4-FFF2-40B4-BE49-F238E27FC236}">
                <a16:creationId xmlns:a16="http://schemas.microsoft.com/office/drawing/2014/main" id="{6171FD5E-E6C7-4060-A024-11187C48AEDC}"/>
              </a:ext>
            </a:extLst>
          </p:cNvPr>
          <p:cNvSpPr txBox="1"/>
          <p:nvPr/>
        </p:nvSpPr>
        <p:spPr>
          <a:xfrm flipH="1">
            <a:off x="9960536" y="1450997"/>
            <a:ext cx="1388734" cy="246221"/>
          </a:xfrm>
          <a:prstGeom prst="rect">
            <a:avLst/>
          </a:prstGeom>
          <a:noFill/>
        </p:spPr>
        <p:txBody>
          <a:bodyPr wrap="square" rtlCol="0">
            <a:spAutoFit/>
          </a:bodyPr>
          <a:lstStyle/>
          <a:p>
            <a:r>
              <a:rPr lang="en-GB" sz="1000" dirty="0"/>
              <a:t>(</a:t>
            </a:r>
            <a:r>
              <a:rPr lang="en-GB" sz="900" dirty="0"/>
              <a:t>School A,2020,p.1</a:t>
            </a:r>
            <a:r>
              <a:rPr lang="en-GB" sz="1000" dirty="0"/>
              <a:t>)</a:t>
            </a:r>
          </a:p>
        </p:txBody>
      </p:sp>
      <p:sp>
        <p:nvSpPr>
          <p:cNvPr id="1029" name="TextBox 1028">
            <a:extLst>
              <a:ext uri="{FF2B5EF4-FFF2-40B4-BE49-F238E27FC236}">
                <a16:creationId xmlns:a16="http://schemas.microsoft.com/office/drawing/2014/main" id="{E1DFCEF6-3A0D-4A04-A89D-741EA7E94151}"/>
              </a:ext>
            </a:extLst>
          </p:cNvPr>
          <p:cNvSpPr txBox="1"/>
          <p:nvPr/>
        </p:nvSpPr>
        <p:spPr>
          <a:xfrm>
            <a:off x="7244080" y="1933835"/>
            <a:ext cx="1734767" cy="246221"/>
          </a:xfrm>
          <a:prstGeom prst="rect">
            <a:avLst/>
          </a:prstGeom>
          <a:noFill/>
        </p:spPr>
        <p:txBody>
          <a:bodyPr wrap="square" rtlCol="0">
            <a:spAutoFit/>
          </a:bodyPr>
          <a:lstStyle/>
          <a:p>
            <a:r>
              <a:rPr lang="en-GB" sz="900" dirty="0"/>
              <a:t>(CPAG,2020</a:t>
            </a:r>
            <a:r>
              <a:rPr lang="en-GB" sz="1000" dirty="0"/>
              <a:t>)</a:t>
            </a:r>
          </a:p>
        </p:txBody>
      </p:sp>
      <p:pic>
        <p:nvPicPr>
          <p:cNvPr id="1031" name="Picture 1030">
            <a:extLst>
              <a:ext uri="{FF2B5EF4-FFF2-40B4-BE49-F238E27FC236}">
                <a16:creationId xmlns:a16="http://schemas.microsoft.com/office/drawing/2014/main" id="{3DD0D092-00AD-40A8-A050-C56CF24D26EA}"/>
              </a:ext>
            </a:extLst>
          </p:cNvPr>
          <p:cNvPicPr>
            <a:picLocks noChangeAspect="1"/>
          </p:cNvPicPr>
          <p:nvPr/>
        </p:nvPicPr>
        <p:blipFill>
          <a:blip r:embed="rId12"/>
          <a:stretch>
            <a:fillRect/>
          </a:stretch>
        </p:blipFill>
        <p:spPr>
          <a:xfrm>
            <a:off x="11122721" y="2685398"/>
            <a:ext cx="996116" cy="755647"/>
          </a:xfrm>
          <a:prstGeom prst="rect">
            <a:avLst/>
          </a:prstGeom>
        </p:spPr>
      </p:pic>
      <p:sp>
        <p:nvSpPr>
          <p:cNvPr id="1033" name="TextBox 1032">
            <a:extLst>
              <a:ext uri="{FF2B5EF4-FFF2-40B4-BE49-F238E27FC236}">
                <a16:creationId xmlns:a16="http://schemas.microsoft.com/office/drawing/2014/main" id="{B598DEDE-044B-46E2-AED0-7F9E87E0FF93}"/>
              </a:ext>
            </a:extLst>
          </p:cNvPr>
          <p:cNvSpPr txBox="1"/>
          <p:nvPr/>
        </p:nvSpPr>
        <p:spPr>
          <a:xfrm>
            <a:off x="10588236" y="3440695"/>
            <a:ext cx="1813808" cy="246221"/>
          </a:xfrm>
          <a:prstGeom prst="rect">
            <a:avLst/>
          </a:prstGeom>
          <a:noFill/>
        </p:spPr>
        <p:txBody>
          <a:bodyPr wrap="square" rtlCol="0">
            <a:spAutoFit/>
          </a:bodyPr>
          <a:lstStyle/>
          <a:p>
            <a:r>
              <a:rPr lang="en-GB" sz="1000" dirty="0"/>
              <a:t>(</a:t>
            </a:r>
            <a:r>
              <a:rPr lang="en-GB" sz="900" dirty="0"/>
              <a:t>Meacham Primary School,2020)</a:t>
            </a:r>
          </a:p>
        </p:txBody>
      </p:sp>
      <p:pic>
        <p:nvPicPr>
          <p:cNvPr id="1034" name="Picture 10">
            <a:extLst>
              <a:ext uri="{FF2B5EF4-FFF2-40B4-BE49-F238E27FC236}">
                <a16:creationId xmlns:a16="http://schemas.microsoft.com/office/drawing/2014/main" id="{69FFDD8F-DCE5-4C8F-AFB3-C4EB0CD0F59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0633" y="4249754"/>
            <a:ext cx="1888717" cy="697696"/>
          </a:xfrm>
          <a:prstGeom prst="rect">
            <a:avLst/>
          </a:prstGeom>
          <a:noFill/>
          <a:extLst>
            <a:ext uri="{909E8E84-426E-40DD-AFC4-6F175D3DCCD1}">
              <a14:hiddenFill xmlns:a14="http://schemas.microsoft.com/office/drawing/2010/main">
                <a:solidFill>
                  <a:srgbClr val="FFFFFF"/>
                </a:solidFill>
              </a14:hiddenFill>
            </a:ext>
          </a:extLst>
        </p:spPr>
      </p:pic>
      <p:sp>
        <p:nvSpPr>
          <p:cNvPr id="1035" name="TextBox 1034">
            <a:extLst>
              <a:ext uri="{FF2B5EF4-FFF2-40B4-BE49-F238E27FC236}">
                <a16:creationId xmlns:a16="http://schemas.microsoft.com/office/drawing/2014/main" id="{4802853F-151E-4B18-8EA6-A613EE1542F2}"/>
              </a:ext>
            </a:extLst>
          </p:cNvPr>
          <p:cNvSpPr txBox="1"/>
          <p:nvPr/>
        </p:nvSpPr>
        <p:spPr>
          <a:xfrm>
            <a:off x="-56839" y="4885603"/>
            <a:ext cx="1620104" cy="230832"/>
          </a:xfrm>
          <a:prstGeom prst="rect">
            <a:avLst/>
          </a:prstGeom>
          <a:noFill/>
        </p:spPr>
        <p:txBody>
          <a:bodyPr wrap="square" rtlCol="0">
            <a:spAutoFit/>
          </a:bodyPr>
          <a:lstStyle/>
          <a:p>
            <a:r>
              <a:rPr lang="en-GB" sz="900" dirty="0"/>
              <a:t>Lansley and Mack,2015</a:t>
            </a:r>
          </a:p>
        </p:txBody>
      </p:sp>
      <p:sp>
        <p:nvSpPr>
          <p:cNvPr id="1036" name="TextBox 1035">
            <a:extLst>
              <a:ext uri="{FF2B5EF4-FFF2-40B4-BE49-F238E27FC236}">
                <a16:creationId xmlns:a16="http://schemas.microsoft.com/office/drawing/2014/main" id="{BFCB63A2-2C7A-4B47-8B74-B828F2BBBF83}"/>
              </a:ext>
            </a:extLst>
          </p:cNvPr>
          <p:cNvSpPr txBox="1"/>
          <p:nvPr/>
        </p:nvSpPr>
        <p:spPr>
          <a:xfrm flipH="1">
            <a:off x="-48206" y="3955908"/>
            <a:ext cx="2241734" cy="276999"/>
          </a:xfrm>
          <a:prstGeom prst="rect">
            <a:avLst/>
          </a:prstGeom>
          <a:solidFill>
            <a:schemeClr val="accent1">
              <a:lumMod val="60000"/>
              <a:lumOff val="40000"/>
            </a:schemeClr>
          </a:solidFill>
        </p:spPr>
        <p:txBody>
          <a:bodyPr wrap="square" rtlCol="0">
            <a:spAutoFit/>
          </a:bodyPr>
          <a:lstStyle/>
          <a:p>
            <a:r>
              <a:rPr lang="en-GB" sz="1200" dirty="0"/>
              <a:t>Breadline Britain 1983 to 2013</a:t>
            </a:r>
          </a:p>
        </p:txBody>
      </p:sp>
      <p:sp>
        <p:nvSpPr>
          <p:cNvPr id="1037" name="TextBox 1036">
            <a:extLst>
              <a:ext uri="{FF2B5EF4-FFF2-40B4-BE49-F238E27FC236}">
                <a16:creationId xmlns:a16="http://schemas.microsoft.com/office/drawing/2014/main" id="{32D60C25-F096-4154-84FB-AD0B0FB5820C}"/>
              </a:ext>
            </a:extLst>
          </p:cNvPr>
          <p:cNvSpPr txBox="1"/>
          <p:nvPr/>
        </p:nvSpPr>
        <p:spPr>
          <a:xfrm flipH="1">
            <a:off x="6763650" y="5349156"/>
            <a:ext cx="1652029" cy="276999"/>
          </a:xfrm>
          <a:prstGeom prst="rect">
            <a:avLst/>
          </a:prstGeom>
          <a:noFill/>
        </p:spPr>
        <p:txBody>
          <a:bodyPr wrap="square" rtlCol="0">
            <a:spAutoFit/>
          </a:bodyPr>
          <a:lstStyle/>
          <a:p>
            <a:r>
              <a:rPr lang="en-GB" sz="1200" dirty="0"/>
              <a:t>Warnock Report 1978</a:t>
            </a:r>
          </a:p>
        </p:txBody>
      </p:sp>
      <p:sp>
        <p:nvSpPr>
          <p:cNvPr id="1038" name="TextBox 1037">
            <a:extLst>
              <a:ext uri="{FF2B5EF4-FFF2-40B4-BE49-F238E27FC236}">
                <a16:creationId xmlns:a16="http://schemas.microsoft.com/office/drawing/2014/main" id="{9EAE3D8F-0119-43AD-AFD0-51766446D5D3}"/>
              </a:ext>
            </a:extLst>
          </p:cNvPr>
          <p:cNvSpPr txBox="1"/>
          <p:nvPr/>
        </p:nvSpPr>
        <p:spPr>
          <a:xfrm flipH="1">
            <a:off x="5822216" y="3455082"/>
            <a:ext cx="2024736" cy="230832"/>
          </a:xfrm>
          <a:prstGeom prst="rect">
            <a:avLst/>
          </a:prstGeom>
          <a:noFill/>
        </p:spPr>
        <p:txBody>
          <a:bodyPr wrap="square" rtlCol="0">
            <a:spAutoFit/>
          </a:bodyPr>
          <a:lstStyle/>
          <a:p>
            <a:r>
              <a:rPr lang="en-GB" sz="900" dirty="0"/>
              <a:t>(David,2016)</a:t>
            </a:r>
          </a:p>
        </p:txBody>
      </p:sp>
      <p:pic>
        <p:nvPicPr>
          <p:cNvPr id="16" name="Picture 15">
            <a:extLst>
              <a:ext uri="{FF2B5EF4-FFF2-40B4-BE49-F238E27FC236}">
                <a16:creationId xmlns:a16="http://schemas.microsoft.com/office/drawing/2014/main" id="{80B5AD65-9F0A-4925-BBCD-1827E41150FC}"/>
              </a:ext>
            </a:extLst>
          </p:cNvPr>
          <p:cNvPicPr>
            <a:picLocks noChangeAspect="1"/>
          </p:cNvPicPr>
          <p:nvPr/>
        </p:nvPicPr>
        <p:blipFill rotWithShape="1">
          <a:blip r:embed="rId14"/>
          <a:srcRect l="7096" t="25566" r="55657" b="22630"/>
          <a:stretch/>
        </p:blipFill>
        <p:spPr>
          <a:xfrm>
            <a:off x="6985623" y="5646138"/>
            <a:ext cx="1781948" cy="1181037"/>
          </a:xfrm>
          <a:prstGeom prst="rect">
            <a:avLst/>
          </a:prstGeom>
        </p:spPr>
      </p:pic>
      <p:sp>
        <p:nvSpPr>
          <p:cNvPr id="131" name="Rectangle 130">
            <a:extLst>
              <a:ext uri="{FF2B5EF4-FFF2-40B4-BE49-F238E27FC236}">
                <a16:creationId xmlns:a16="http://schemas.microsoft.com/office/drawing/2014/main" id="{03084863-0075-4AEE-89E4-89B8D2DA6212}"/>
              </a:ext>
            </a:extLst>
          </p:cNvPr>
          <p:cNvSpPr/>
          <p:nvPr/>
        </p:nvSpPr>
        <p:spPr>
          <a:xfrm>
            <a:off x="6401777" y="6700070"/>
            <a:ext cx="873957" cy="230832"/>
          </a:xfrm>
          <a:prstGeom prst="rect">
            <a:avLst/>
          </a:prstGeom>
        </p:spPr>
        <p:txBody>
          <a:bodyPr wrap="none">
            <a:spAutoFit/>
          </a:bodyPr>
          <a:lstStyle/>
          <a:p>
            <a:r>
              <a:rPr lang="en-GB" sz="900" dirty="0">
                <a:solidFill>
                  <a:srgbClr val="000000"/>
                </a:solidFill>
                <a:latin typeface="Open Sans"/>
              </a:rPr>
              <a:t>(Taylor, 2017)</a:t>
            </a:r>
            <a:endParaRPr lang="en-GB" sz="900" dirty="0"/>
          </a:p>
        </p:txBody>
      </p:sp>
      <p:sp>
        <p:nvSpPr>
          <p:cNvPr id="137" name="TextBox 136">
            <a:extLst>
              <a:ext uri="{FF2B5EF4-FFF2-40B4-BE49-F238E27FC236}">
                <a16:creationId xmlns:a16="http://schemas.microsoft.com/office/drawing/2014/main" id="{6129DCCF-1000-4614-B53A-F0BF8AA41135}"/>
              </a:ext>
            </a:extLst>
          </p:cNvPr>
          <p:cNvSpPr txBox="1"/>
          <p:nvPr/>
        </p:nvSpPr>
        <p:spPr>
          <a:xfrm>
            <a:off x="8842868" y="407513"/>
            <a:ext cx="1605088" cy="230832"/>
          </a:xfrm>
          <a:prstGeom prst="rect">
            <a:avLst/>
          </a:prstGeom>
          <a:noFill/>
        </p:spPr>
        <p:txBody>
          <a:bodyPr wrap="square" rtlCol="0">
            <a:spAutoFit/>
          </a:bodyPr>
          <a:lstStyle/>
          <a:p>
            <a:r>
              <a:rPr lang="en-GB" sz="900" dirty="0"/>
              <a:t>(Communities First,2020)</a:t>
            </a:r>
          </a:p>
        </p:txBody>
      </p:sp>
      <p:sp>
        <p:nvSpPr>
          <p:cNvPr id="145" name="TextBox 144">
            <a:extLst>
              <a:ext uri="{FF2B5EF4-FFF2-40B4-BE49-F238E27FC236}">
                <a16:creationId xmlns:a16="http://schemas.microsoft.com/office/drawing/2014/main" id="{CB10B5A6-1DF6-4BDB-8A02-48EB587D52C7}"/>
              </a:ext>
            </a:extLst>
          </p:cNvPr>
          <p:cNvSpPr txBox="1"/>
          <p:nvPr/>
        </p:nvSpPr>
        <p:spPr>
          <a:xfrm flipH="1">
            <a:off x="10103416" y="6333179"/>
            <a:ext cx="1296079" cy="369332"/>
          </a:xfrm>
          <a:prstGeom prst="rect">
            <a:avLst/>
          </a:prstGeom>
          <a:noFill/>
        </p:spPr>
        <p:txBody>
          <a:bodyPr wrap="square" rtlCol="0">
            <a:spAutoFit/>
          </a:bodyPr>
          <a:lstStyle/>
          <a:p>
            <a:r>
              <a:rPr lang="en-GB" sz="900" dirty="0"/>
              <a:t>(Welsh Government,2015,p.10)</a:t>
            </a:r>
          </a:p>
        </p:txBody>
      </p:sp>
      <p:sp>
        <p:nvSpPr>
          <p:cNvPr id="146" name="TextBox 145">
            <a:extLst>
              <a:ext uri="{FF2B5EF4-FFF2-40B4-BE49-F238E27FC236}">
                <a16:creationId xmlns:a16="http://schemas.microsoft.com/office/drawing/2014/main" id="{A9E473AD-7D42-4ABA-8D90-C2D499DFB2DF}"/>
              </a:ext>
            </a:extLst>
          </p:cNvPr>
          <p:cNvSpPr txBox="1"/>
          <p:nvPr/>
        </p:nvSpPr>
        <p:spPr>
          <a:xfrm flipH="1">
            <a:off x="7561001" y="3424257"/>
            <a:ext cx="1272728" cy="230832"/>
          </a:xfrm>
          <a:prstGeom prst="rect">
            <a:avLst/>
          </a:prstGeom>
          <a:noFill/>
        </p:spPr>
        <p:txBody>
          <a:bodyPr wrap="square" rtlCol="0">
            <a:spAutoFit/>
          </a:bodyPr>
          <a:lstStyle/>
          <a:p>
            <a:r>
              <a:rPr lang="en-GB" sz="900" dirty="0"/>
              <a:t>(Ryan,2001,p.2)</a:t>
            </a:r>
          </a:p>
        </p:txBody>
      </p:sp>
    </p:spTree>
    <p:extLst>
      <p:ext uri="{BB962C8B-B14F-4D97-AF65-F5344CB8AC3E}">
        <p14:creationId xmlns:p14="http://schemas.microsoft.com/office/powerpoint/2010/main" val="2666653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D80BD2-B583-4403-AE05-6C6F61936588}"/>
              </a:ext>
            </a:extLst>
          </p:cNvPr>
          <p:cNvSpPr>
            <a:spLocks noGrp="1"/>
          </p:cNvSpPr>
          <p:nvPr>
            <p:ph type="title"/>
          </p:nvPr>
        </p:nvSpPr>
        <p:spPr>
          <a:xfrm>
            <a:off x="0" y="-147182"/>
            <a:ext cx="10515600" cy="1237701"/>
          </a:xfrm>
        </p:spPr>
        <p:txBody>
          <a:bodyPr>
            <a:normAutofit/>
          </a:bodyPr>
          <a:lstStyle/>
          <a:p>
            <a:r>
              <a:rPr lang="en-GB" sz="1200" dirty="0"/>
              <a:t>Bourquin, P., Joyce, R. and Norris Keiller, A., 2020. </a:t>
            </a:r>
            <a:r>
              <a:rPr lang="en-GB" sz="1200" i="1" dirty="0"/>
              <a:t>Living Standards, Poverty And Inequality In The UK: 2020</a:t>
            </a:r>
            <a:r>
              <a:rPr lang="en-GB" sz="1200" dirty="0"/>
              <a:t>. [online] Ifs.org.uk. Available at: &lt;https://www.ifs.org.uk/uploads/R170-Living-standards-poverty-and-inequality-in-the-UK-2019-2020%20.pdf&gt; [Accessed 10 August 2020],p.22.</a:t>
            </a:r>
          </a:p>
        </p:txBody>
      </p:sp>
      <p:sp>
        <p:nvSpPr>
          <p:cNvPr id="5" name="Rectangle 4">
            <a:extLst>
              <a:ext uri="{FF2B5EF4-FFF2-40B4-BE49-F238E27FC236}">
                <a16:creationId xmlns:a16="http://schemas.microsoft.com/office/drawing/2014/main" id="{E9058820-F328-413D-A9E1-AF9B168400B3}"/>
              </a:ext>
            </a:extLst>
          </p:cNvPr>
          <p:cNvSpPr/>
          <p:nvPr/>
        </p:nvSpPr>
        <p:spPr>
          <a:xfrm>
            <a:off x="0" y="611904"/>
            <a:ext cx="11085299" cy="461665"/>
          </a:xfrm>
          <a:prstGeom prst="rect">
            <a:avLst/>
          </a:prstGeom>
        </p:spPr>
        <p:txBody>
          <a:bodyPr wrap="square">
            <a:spAutoFit/>
          </a:bodyPr>
          <a:lstStyle/>
          <a:p>
            <a:r>
              <a:rPr lang="en-GB" sz="1200" dirty="0" err="1">
                <a:solidFill>
                  <a:srgbClr val="000000"/>
                </a:solidFill>
                <a:latin typeface="+mj-lt"/>
              </a:rPr>
              <a:t>Bynner</a:t>
            </a:r>
            <a:r>
              <a:rPr lang="en-GB" sz="1200" dirty="0">
                <a:solidFill>
                  <a:srgbClr val="000000"/>
                </a:solidFill>
                <a:latin typeface="+mj-lt"/>
              </a:rPr>
              <a:t>, J., 2020. </a:t>
            </a:r>
            <a:r>
              <a:rPr lang="en-GB" sz="1200" i="1" dirty="0">
                <a:solidFill>
                  <a:srgbClr val="000000"/>
                </a:solidFill>
                <a:latin typeface="+mj-lt"/>
              </a:rPr>
              <a:t>Risks And Outcomes Of Social Exclusion Insights From Longitudinal Data</a:t>
            </a:r>
            <a:r>
              <a:rPr lang="en-GB" sz="1200" dirty="0">
                <a:solidFill>
                  <a:srgbClr val="000000"/>
                </a:solidFill>
                <a:latin typeface="+mj-lt"/>
              </a:rPr>
              <a:t>. [online] Oecd.org. Available at: &lt;https://www.oecd.org/education/school/1855785.pdf&gt; [Accessed 16 August 2020],p.3.</a:t>
            </a:r>
            <a:endParaRPr lang="en-GB" sz="1200" dirty="0">
              <a:latin typeface="+mj-lt"/>
            </a:endParaRPr>
          </a:p>
        </p:txBody>
      </p:sp>
      <p:sp>
        <p:nvSpPr>
          <p:cNvPr id="6" name="Rectangle 5">
            <a:extLst>
              <a:ext uri="{FF2B5EF4-FFF2-40B4-BE49-F238E27FC236}">
                <a16:creationId xmlns:a16="http://schemas.microsoft.com/office/drawing/2014/main" id="{2012FD3A-7106-4B66-8F99-AD6417C86EC2}"/>
              </a:ext>
            </a:extLst>
          </p:cNvPr>
          <p:cNvSpPr/>
          <p:nvPr/>
        </p:nvSpPr>
        <p:spPr>
          <a:xfrm>
            <a:off x="0" y="1117822"/>
            <a:ext cx="6881813" cy="276999"/>
          </a:xfrm>
          <a:prstGeom prst="rect">
            <a:avLst/>
          </a:prstGeom>
        </p:spPr>
        <p:txBody>
          <a:bodyPr wrap="square">
            <a:spAutoFit/>
          </a:bodyPr>
          <a:lstStyle/>
          <a:p>
            <a:r>
              <a:rPr lang="en-GB" sz="1200" dirty="0">
                <a:solidFill>
                  <a:srgbClr val="000000"/>
                </a:solidFill>
                <a:latin typeface="+mj-lt"/>
              </a:rPr>
              <a:t>Byrne, D., 2006. </a:t>
            </a:r>
            <a:r>
              <a:rPr lang="en-GB" sz="1200" i="1" dirty="0">
                <a:solidFill>
                  <a:srgbClr val="000000"/>
                </a:solidFill>
                <a:latin typeface="+mj-lt"/>
              </a:rPr>
              <a:t>Social Exclusion</a:t>
            </a:r>
            <a:r>
              <a:rPr lang="en-GB" sz="1200" dirty="0">
                <a:solidFill>
                  <a:srgbClr val="000000"/>
                </a:solidFill>
                <a:latin typeface="+mj-lt"/>
              </a:rPr>
              <a:t>. 2nd ed. Maidenhead: Open University Press,p.55</a:t>
            </a:r>
            <a:r>
              <a:rPr lang="en-GB" sz="1000" dirty="0">
                <a:solidFill>
                  <a:srgbClr val="000000"/>
                </a:solidFill>
                <a:latin typeface="Open Sans"/>
              </a:rPr>
              <a:t>.</a:t>
            </a:r>
            <a:endParaRPr lang="en-GB" sz="1000" dirty="0"/>
          </a:p>
        </p:txBody>
      </p:sp>
      <p:sp>
        <p:nvSpPr>
          <p:cNvPr id="7" name="Rectangle 6">
            <a:extLst>
              <a:ext uri="{FF2B5EF4-FFF2-40B4-BE49-F238E27FC236}">
                <a16:creationId xmlns:a16="http://schemas.microsoft.com/office/drawing/2014/main" id="{D6273CDC-00C6-4219-8E2E-86A431D05745}"/>
              </a:ext>
            </a:extLst>
          </p:cNvPr>
          <p:cNvSpPr/>
          <p:nvPr/>
        </p:nvSpPr>
        <p:spPr>
          <a:xfrm>
            <a:off x="0" y="36435"/>
            <a:ext cx="6015037" cy="276999"/>
          </a:xfrm>
          <a:prstGeom prst="rect">
            <a:avLst/>
          </a:prstGeom>
        </p:spPr>
        <p:txBody>
          <a:bodyPr wrap="square">
            <a:spAutoFit/>
          </a:bodyPr>
          <a:lstStyle/>
          <a:p>
            <a:r>
              <a:rPr lang="en-GB" sz="1200" dirty="0">
                <a:solidFill>
                  <a:srgbClr val="000000"/>
                </a:solidFill>
                <a:latin typeface="+mj-lt"/>
              </a:rPr>
              <a:t>Bates, B., 2016. </a:t>
            </a:r>
            <a:r>
              <a:rPr lang="en-GB" sz="1200" i="1" dirty="0">
                <a:solidFill>
                  <a:srgbClr val="000000"/>
                </a:solidFill>
                <a:latin typeface="+mj-lt"/>
              </a:rPr>
              <a:t>Learning Theories Simplified</a:t>
            </a:r>
            <a:r>
              <a:rPr lang="en-GB" sz="1200" dirty="0">
                <a:solidFill>
                  <a:srgbClr val="000000"/>
                </a:solidFill>
                <a:latin typeface="+mj-lt"/>
              </a:rPr>
              <a:t>. 2nd ed. London: Sage,p.31-335</a:t>
            </a:r>
            <a:r>
              <a:rPr lang="en-GB" sz="1000" dirty="0">
                <a:solidFill>
                  <a:srgbClr val="000000"/>
                </a:solidFill>
                <a:latin typeface="Open Sans"/>
              </a:rPr>
              <a:t>.</a:t>
            </a:r>
            <a:endParaRPr lang="en-GB" sz="1000" dirty="0"/>
          </a:p>
        </p:txBody>
      </p:sp>
      <p:sp>
        <p:nvSpPr>
          <p:cNvPr id="8" name="Rectangle 7">
            <a:extLst>
              <a:ext uri="{FF2B5EF4-FFF2-40B4-BE49-F238E27FC236}">
                <a16:creationId xmlns:a16="http://schemas.microsoft.com/office/drawing/2014/main" id="{B7EADA39-F327-4A15-9DF3-40F769FE9723}"/>
              </a:ext>
            </a:extLst>
          </p:cNvPr>
          <p:cNvSpPr/>
          <p:nvPr/>
        </p:nvSpPr>
        <p:spPr>
          <a:xfrm>
            <a:off x="0" y="1302639"/>
            <a:ext cx="11408230" cy="461665"/>
          </a:xfrm>
          <a:prstGeom prst="rect">
            <a:avLst/>
          </a:prstGeom>
        </p:spPr>
        <p:txBody>
          <a:bodyPr wrap="square">
            <a:spAutoFit/>
          </a:bodyPr>
          <a:lstStyle/>
          <a:p>
            <a:r>
              <a:rPr lang="en-GB" sz="1200" dirty="0">
                <a:solidFill>
                  <a:srgbClr val="000000"/>
                </a:solidFill>
                <a:latin typeface="+mj-lt"/>
              </a:rPr>
              <a:t>Cherry, K., 2020. </a:t>
            </a:r>
            <a:r>
              <a:rPr lang="en-GB" sz="1200" i="1" dirty="0">
                <a:solidFill>
                  <a:srgbClr val="000000"/>
                </a:solidFill>
                <a:latin typeface="+mj-lt"/>
              </a:rPr>
              <a:t>How Maslow's Famous Hierarchy Of Needs Explains Human Motivation</a:t>
            </a:r>
            <a:r>
              <a:rPr lang="en-GB" sz="1200" dirty="0">
                <a:solidFill>
                  <a:srgbClr val="000000"/>
                </a:solidFill>
                <a:latin typeface="+mj-lt"/>
              </a:rPr>
              <a:t>. [online] </a:t>
            </a:r>
            <a:r>
              <a:rPr lang="en-GB" sz="1200" dirty="0" err="1">
                <a:solidFill>
                  <a:srgbClr val="000000"/>
                </a:solidFill>
                <a:latin typeface="+mj-lt"/>
              </a:rPr>
              <a:t>Verywell</a:t>
            </a:r>
            <a:r>
              <a:rPr lang="en-GB" sz="1200" dirty="0">
                <a:solidFill>
                  <a:srgbClr val="000000"/>
                </a:solidFill>
                <a:latin typeface="+mj-lt"/>
              </a:rPr>
              <a:t> Mind. Available at: &lt;https://www.verywellmind.com/what-is-maslows-hierarchy-of-needs-4136760&gt; [Accessed 11 August 2020].</a:t>
            </a:r>
            <a:endParaRPr lang="en-GB" sz="1200" dirty="0">
              <a:latin typeface="+mj-lt"/>
            </a:endParaRPr>
          </a:p>
        </p:txBody>
      </p:sp>
      <p:sp>
        <p:nvSpPr>
          <p:cNvPr id="9" name="Rectangle 8">
            <a:extLst>
              <a:ext uri="{FF2B5EF4-FFF2-40B4-BE49-F238E27FC236}">
                <a16:creationId xmlns:a16="http://schemas.microsoft.com/office/drawing/2014/main" id="{AF26F0CE-20A1-47C4-97ED-FDD7B609A0B2}"/>
              </a:ext>
            </a:extLst>
          </p:cNvPr>
          <p:cNvSpPr/>
          <p:nvPr/>
        </p:nvSpPr>
        <p:spPr>
          <a:xfrm>
            <a:off x="0" y="1749032"/>
            <a:ext cx="10029373" cy="461665"/>
          </a:xfrm>
          <a:prstGeom prst="rect">
            <a:avLst/>
          </a:prstGeom>
        </p:spPr>
        <p:txBody>
          <a:bodyPr wrap="square">
            <a:spAutoFit/>
          </a:bodyPr>
          <a:lstStyle/>
          <a:p>
            <a:r>
              <a:rPr lang="en-GB" sz="1200" dirty="0">
                <a:solidFill>
                  <a:srgbClr val="000000"/>
                </a:solidFill>
                <a:latin typeface="+mj-lt"/>
              </a:rPr>
              <a:t>Children's Rights Education. 2020. </a:t>
            </a:r>
            <a:r>
              <a:rPr lang="en-GB" sz="1200" i="1" dirty="0">
                <a:solidFill>
                  <a:srgbClr val="000000"/>
                </a:solidFill>
                <a:latin typeface="+mj-lt"/>
              </a:rPr>
              <a:t>UN Convention On The Rights Of The Child</a:t>
            </a:r>
            <a:r>
              <a:rPr lang="en-GB" sz="1200" dirty="0">
                <a:solidFill>
                  <a:srgbClr val="000000"/>
                </a:solidFill>
                <a:latin typeface="+mj-lt"/>
              </a:rPr>
              <a:t>. [online] Available at: &lt;http://childrensrightseducation.com/un-convention-on-the-rights-of-the-child1.html&gt; [Accessed 11 August 2020].</a:t>
            </a:r>
            <a:endParaRPr lang="en-GB" sz="1200" dirty="0">
              <a:latin typeface="+mj-lt"/>
            </a:endParaRPr>
          </a:p>
        </p:txBody>
      </p:sp>
      <p:sp>
        <p:nvSpPr>
          <p:cNvPr id="10" name="Rectangle 9">
            <a:extLst>
              <a:ext uri="{FF2B5EF4-FFF2-40B4-BE49-F238E27FC236}">
                <a16:creationId xmlns:a16="http://schemas.microsoft.com/office/drawing/2014/main" id="{29C26F28-017B-4E50-B2F1-3B984E794FBD}"/>
              </a:ext>
            </a:extLst>
          </p:cNvPr>
          <p:cNvSpPr/>
          <p:nvPr/>
        </p:nvSpPr>
        <p:spPr>
          <a:xfrm>
            <a:off x="0" y="2204912"/>
            <a:ext cx="9596438" cy="461665"/>
          </a:xfrm>
          <a:prstGeom prst="rect">
            <a:avLst/>
          </a:prstGeom>
        </p:spPr>
        <p:txBody>
          <a:bodyPr wrap="square">
            <a:spAutoFit/>
          </a:bodyPr>
          <a:lstStyle/>
          <a:p>
            <a:r>
              <a:rPr lang="en-GB" sz="1200" dirty="0">
                <a:solidFill>
                  <a:srgbClr val="000000"/>
                </a:solidFill>
                <a:latin typeface="+mj-lt"/>
              </a:rPr>
              <a:t>The Children's Society. 2020. </a:t>
            </a:r>
            <a:r>
              <a:rPr lang="en-GB" sz="1200" i="1" dirty="0">
                <a:solidFill>
                  <a:srgbClr val="000000"/>
                </a:solidFill>
                <a:latin typeface="+mj-lt"/>
              </a:rPr>
              <a:t>What Are The Effects Of Child Poverty?</a:t>
            </a:r>
            <a:r>
              <a:rPr lang="en-GB" sz="1200" dirty="0">
                <a:solidFill>
                  <a:srgbClr val="000000"/>
                </a:solidFill>
                <a:latin typeface="+mj-lt"/>
              </a:rPr>
              <a:t>. [online] Available at: &lt;https://www.childrenssociety.org.uk/what-we-do/our-work/ending-child-poverty/what-are-the-effects-of-child-poverty&gt; [Accessed 23 August 2020],P.1.</a:t>
            </a:r>
            <a:endParaRPr lang="en-GB" sz="1200" dirty="0">
              <a:latin typeface="+mj-lt"/>
            </a:endParaRPr>
          </a:p>
        </p:txBody>
      </p:sp>
      <p:sp>
        <p:nvSpPr>
          <p:cNvPr id="11" name="Rectangle 10">
            <a:extLst>
              <a:ext uri="{FF2B5EF4-FFF2-40B4-BE49-F238E27FC236}">
                <a16:creationId xmlns:a16="http://schemas.microsoft.com/office/drawing/2014/main" id="{0FF9680F-F370-4968-B5CA-F8632C5A56A5}"/>
              </a:ext>
            </a:extLst>
          </p:cNvPr>
          <p:cNvSpPr/>
          <p:nvPr/>
        </p:nvSpPr>
        <p:spPr>
          <a:xfrm>
            <a:off x="0" y="2651305"/>
            <a:ext cx="8424863" cy="461665"/>
          </a:xfrm>
          <a:prstGeom prst="rect">
            <a:avLst/>
          </a:prstGeom>
        </p:spPr>
        <p:txBody>
          <a:bodyPr wrap="square">
            <a:spAutoFit/>
          </a:bodyPr>
          <a:lstStyle/>
          <a:p>
            <a:r>
              <a:rPr lang="en-GB" sz="1200" dirty="0">
                <a:solidFill>
                  <a:srgbClr val="000000"/>
                </a:solidFill>
                <a:latin typeface="+mj-lt"/>
              </a:rPr>
              <a:t>Children in Wales. 2020. </a:t>
            </a:r>
            <a:r>
              <a:rPr lang="en-GB" sz="1200" i="1" dirty="0">
                <a:solidFill>
                  <a:srgbClr val="000000"/>
                </a:solidFill>
                <a:latin typeface="+mj-lt"/>
              </a:rPr>
              <a:t>Home - Children In Wales</a:t>
            </a:r>
            <a:r>
              <a:rPr lang="en-GB" sz="1200" dirty="0">
                <a:solidFill>
                  <a:srgbClr val="000000"/>
                </a:solidFill>
                <a:latin typeface="+mj-lt"/>
              </a:rPr>
              <a:t>. [online] Available at: &lt;https://www.childreninwales.org.uk/&gt; [Accessed 23 August 2020],P.1</a:t>
            </a:r>
            <a:r>
              <a:rPr lang="en-GB" sz="1000" dirty="0">
                <a:solidFill>
                  <a:srgbClr val="000000"/>
                </a:solidFill>
                <a:latin typeface="Open Sans"/>
              </a:rPr>
              <a:t>.</a:t>
            </a:r>
            <a:endParaRPr lang="en-GB" sz="1000" dirty="0"/>
          </a:p>
        </p:txBody>
      </p:sp>
      <p:sp>
        <p:nvSpPr>
          <p:cNvPr id="12" name="Rectangle 11">
            <a:extLst>
              <a:ext uri="{FF2B5EF4-FFF2-40B4-BE49-F238E27FC236}">
                <a16:creationId xmlns:a16="http://schemas.microsoft.com/office/drawing/2014/main" id="{92B727D3-6D37-4B2C-9CF8-4AAC65A4BB17}"/>
              </a:ext>
            </a:extLst>
          </p:cNvPr>
          <p:cNvSpPr/>
          <p:nvPr/>
        </p:nvSpPr>
        <p:spPr>
          <a:xfrm>
            <a:off x="0" y="3152846"/>
            <a:ext cx="10261600" cy="461665"/>
          </a:xfrm>
          <a:prstGeom prst="rect">
            <a:avLst/>
          </a:prstGeom>
        </p:spPr>
        <p:txBody>
          <a:bodyPr wrap="square">
            <a:spAutoFit/>
          </a:bodyPr>
          <a:lstStyle/>
          <a:p>
            <a:r>
              <a:rPr lang="en-GB" sz="1200" dirty="0">
                <a:solidFill>
                  <a:srgbClr val="000000"/>
                </a:solidFill>
                <a:latin typeface="+mj-lt"/>
              </a:rPr>
              <a:t>Claro, S., </a:t>
            </a:r>
            <a:r>
              <a:rPr lang="en-GB" sz="1200" dirty="0" err="1">
                <a:solidFill>
                  <a:srgbClr val="000000"/>
                </a:solidFill>
                <a:latin typeface="+mj-lt"/>
              </a:rPr>
              <a:t>Paunesku</a:t>
            </a:r>
            <a:r>
              <a:rPr lang="en-GB" sz="1200" dirty="0">
                <a:solidFill>
                  <a:srgbClr val="000000"/>
                </a:solidFill>
                <a:latin typeface="+mj-lt"/>
              </a:rPr>
              <a:t>, D. and Dweck, C., 2016. </a:t>
            </a:r>
            <a:r>
              <a:rPr lang="en-GB" sz="1200" i="1" dirty="0">
                <a:solidFill>
                  <a:srgbClr val="000000"/>
                </a:solidFill>
                <a:latin typeface="+mj-lt"/>
              </a:rPr>
              <a:t>Growth Mindset Tempers The Effects Of Poverty On Academic Achievement</a:t>
            </a:r>
            <a:r>
              <a:rPr lang="en-GB" sz="1200" dirty="0">
                <a:solidFill>
                  <a:srgbClr val="000000"/>
                </a:solidFill>
                <a:latin typeface="+mj-lt"/>
              </a:rPr>
              <a:t>. [online] PNAS. Available at: &lt;https://www.pnas.org/content/113/31/8664&gt; [Accessed 24 August 2020],P.1.</a:t>
            </a:r>
            <a:endParaRPr lang="en-GB" sz="1200" dirty="0">
              <a:latin typeface="+mj-lt"/>
            </a:endParaRPr>
          </a:p>
        </p:txBody>
      </p:sp>
      <p:sp>
        <p:nvSpPr>
          <p:cNvPr id="13" name="Rectangle 12">
            <a:extLst>
              <a:ext uri="{FF2B5EF4-FFF2-40B4-BE49-F238E27FC236}">
                <a16:creationId xmlns:a16="http://schemas.microsoft.com/office/drawing/2014/main" id="{BEA3C87F-A715-4320-9184-D14746B218A8}"/>
              </a:ext>
            </a:extLst>
          </p:cNvPr>
          <p:cNvSpPr/>
          <p:nvPr/>
        </p:nvSpPr>
        <p:spPr>
          <a:xfrm>
            <a:off x="0" y="3625683"/>
            <a:ext cx="9634359" cy="276999"/>
          </a:xfrm>
          <a:prstGeom prst="rect">
            <a:avLst/>
          </a:prstGeom>
        </p:spPr>
        <p:txBody>
          <a:bodyPr wrap="square">
            <a:spAutoFit/>
          </a:bodyPr>
          <a:lstStyle/>
          <a:p>
            <a:r>
              <a:rPr lang="en-GB" sz="1200" dirty="0">
                <a:solidFill>
                  <a:srgbClr val="000000"/>
                </a:solidFill>
                <a:latin typeface="+mj-lt"/>
              </a:rPr>
              <a:t>CPAG. 2020. </a:t>
            </a:r>
            <a:r>
              <a:rPr lang="en-GB" sz="1200" i="1" dirty="0">
                <a:solidFill>
                  <a:srgbClr val="000000"/>
                </a:solidFill>
                <a:latin typeface="+mj-lt"/>
              </a:rPr>
              <a:t>The Effects Of Poverty</a:t>
            </a:r>
            <a:r>
              <a:rPr lang="en-GB" sz="1200" dirty="0">
                <a:solidFill>
                  <a:srgbClr val="000000"/>
                </a:solidFill>
                <a:latin typeface="+mj-lt"/>
              </a:rPr>
              <a:t>. [online] Available at: &lt;https://cpag.org.uk/child-poverty/effects-poverty&gt; [Accessed 12 August 2020].</a:t>
            </a:r>
            <a:endParaRPr lang="en-GB" sz="1200" dirty="0">
              <a:latin typeface="+mj-lt"/>
            </a:endParaRPr>
          </a:p>
        </p:txBody>
      </p:sp>
      <p:sp>
        <p:nvSpPr>
          <p:cNvPr id="14" name="Rectangle 13">
            <a:extLst>
              <a:ext uri="{FF2B5EF4-FFF2-40B4-BE49-F238E27FC236}">
                <a16:creationId xmlns:a16="http://schemas.microsoft.com/office/drawing/2014/main" id="{C614EA1D-157E-4D62-A271-3A1401E013FD}"/>
              </a:ext>
            </a:extLst>
          </p:cNvPr>
          <p:cNvSpPr/>
          <p:nvPr/>
        </p:nvSpPr>
        <p:spPr>
          <a:xfrm>
            <a:off x="0" y="3919493"/>
            <a:ext cx="12137571" cy="461665"/>
          </a:xfrm>
          <a:prstGeom prst="rect">
            <a:avLst/>
          </a:prstGeom>
        </p:spPr>
        <p:txBody>
          <a:bodyPr wrap="square">
            <a:spAutoFit/>
          </a:bodyPr>
          <a:lstStyle/>
          <a:p>
            <a:r>
              <a:rPr lang="en-GB" sz="1200" dirty="0">
                <a:latin typeface="+mj-lt"/>
              </a:rPr>
              <a:t>David, T., 2016. </a:t>
            </a:r>
            <a:r>
              <a:rPr lang="en-GB" sz="1200" i="1" dirty="0">
                <a:latin typeface="+mj-lt"/>
              </a:rPr>
              <a:t>Early Years Pioneers: </a:t>
            </a:r>
            <a:r>
              <a:rPr lang="en-GB" sz="1200" i="1" dirty="0" err="1">
                <a:latin typeface="+mj-lt"/>
              </a:rPr>
              <a:t>Urie</a:t>
            </a:r>
            <a:r>
              <a:rPr lang="en-GB" sz="1200" i="1" dirty="0">
                <a:latin typeface="+mj-lt"/>
              </a:rPr>
              <a:t> Bronfenbrenner</a:t>
            </a:r>
            <a:r>
              <a:rPr lang="en-GB" sz="1200" dirty="0">
                <a:latin typeface="+mj-lt"/>
              </a:rPr>
              <a:t>. [online] Nursery World. Available at: &lt;https://www.nurseryworld.co.uk/features/article/early-years-pioneers-urie-bronfenbrenner&gt; [Accessed 12 August 2020].</a:t>
            </a:r>
          </a:p>
        </p:txBody>
      </p:sp>
      <p:sp>
        <p:nvSpPr>
          <p:cNvPr id="15" name="Rectangle 14">
            <a:extLst>
              <a:ext uri="{FF2B5EF4-FFF2-40B4-BE49-F238E27FC236}">
                <a16:creationId xmlns:a16="http://schemas.microsoft.com/office/drawing/2014/main" id="{B890C6F2-702C-4379-A5A2-620928B1DABC}"/>
              </a:ext>
            </a:extLst>
          </p:cNvPr>
          <p:cNvSpPr/>
          <p:nvPr/>
        </p:nvSpPr>
        <p:spPr>
          <a:xfrm>
            <a:off x="-27217" y="4381158"/>
            <a:ext cx="12192003" cy="461665"/>
          </a:xfrm>
          <a:prstGeom prst="rect">
            <a:avLst/>
          </a:prstGeom>
        </p:spPr>
        <p:txBody>
          <a:bodyPr wrap="square">
            <a:spAutoFit/>
          </a:bodyPr>
          <a:lstStyle/>
          <a:p>
            <a:r>
              <a:rPr lang="en-GB" sz="1200" dirty="0">
                <a:solidFill>
                  <a:srgbClr val="000000"/>
                </a:solidFill>
                <a:latin typeface="+mj-lt"/>
              </a:rPr>
              <a:t>Gillard, D., 2020. </a:t>
            </a:r>
            <a:r>
              <a:rPr lang="en-GB" sz="1200" i="1" dirty="0">
                <a:solidFill>
                  <a:srgbClr val="000000"/>
                </a:solidFill>
                <a:latin typeface="+mj-lt"/>
              </a:rPr>
              <a:t>Warnock Report (1978)</a:t>
            </a:r>
            <a:r>
              <a:rPr lang="en-GB" sz="1200" dirty="0">
                <a:solidFill>
                  <a:srgbClr val="000000"/>
                </a:solidFill>
                <a:latin typeface="+mj-lt"/>
              </a:rPr>
              <a:t>. [online] Educationengland.org.uk. Available at: &lt;http://www.educationengland.org.uk/documents/warnock/warnock1978.html&gt; [Accessed 11 August 2020].</a:t>
            </a:r>
            <a:endParaRPr lang="en-GB" sz="1200" dirty="0">
              <a:latin typeface="+mj-lt"/>
            </a:endParaRPr>
          </a:p>
        </p:txBody>
      </p:sp>
      <p:sp>
        <p:nvSpPr>
          <p:cNvPr id="16" name="Rectangle 15">
            <a:extLst>
              <a:ext uri="{FF2B5EF4-FFF2-40B4-BE49-F238E27FC236}">
                <a16:creationId xmlns:a16="http://schemas.microsoft.com/office/drawing/2014/main" id="{C7358CC9-B350-4914-A582-6F6CD6DA92E5}"/>
              </a:ext>
            </a:extLst>
          </p:cNvPr>
          <p:cNvSpPr/>
          <p:nvPr/>
        </p:nvSpPr>
        <p:spPr>
          <a:xfrm>
            <a:off x="-27217" y="4826902"/>
            <a:ext cx="11717427" cy="276999"/>
          </a:xfrm>
          <a:prstGeom prst="rect">
            <a:avLst/>
          </a:prstGeom>
        </p:spPr>
        <p:txBody>
          <a:bodyPr wrap="square">
            <a:spAutoFit/>
          </a:bodyPr>
          <a:lstStyle/>
          <a:p>
            <a:r>
              <a:rPr lang="en-GB" sz="1200" dirty="0">
                <a:solidFill>
                  <a:srgbClr val="000000"/>
                </a:solidFill>
                <a:latin typeface="+mj-lt"/>
              </a:rPr>
              <a:t>Gov.wales. 2014. </a:t>
            </a:r>
            <a:r>
              <a:rPr lang="en-GB" sz="1200" i="1" dirty="0">
                <a:solidFill>
                  <a:srgbClr val="000000"/>
                </a:solidFill>
                <a:latin typeface="+mj-lt"/>
              </a:rPr>
              <a:t>What Really Works</a:t>
            </a:r>
            <a:r>
              <a:rPr lang="en-GB" sz="1200" dirty="0">
                <a:solidFill>
                  <a:srgbClr val="000000"/>
                </a:solidFill>
                <a:latin typeface="+mj-lt"/>
              </a:rPr>
              <a:t>. [online] Available at: &lt;https://gov.wales/sites/default/files/publications/2018-11/what-really-works.pdf&gt; [Accessed 23 August 2020],p.3</a:t>
            </a:r>
            <a:r>
              <a:rPr lang="en-GB" sz="1000" dirty="0">
                <a:solidFill>
                  <a:srgbClr val="000000"/>
                </a:solidFill>
                <a:latin typeface="Open Sans"/>
              </a:rPr>
              <a:t>.</a:t>
            </a:r>
            <a:endParaRPr lang="en-GB" sz="1000" dirty="0"/>
          </a:p>
        </p:txBody>
      </p:sp>
      <p:sp>
        <p:nvSpPr>
          <p:cNvPr id="17" name="Rectangle 16">
            <a:extLst>
              <a:ext uri="{FF2B5EF4-FFF2-40B4-BE49-F238E27FC236}">
                <a16:creationId xmlns:a16="http://schemas.microsoft.com/office/drawing/2014/main" id="{B1E73A45-1764-46E4-A511-E18C523AEF69}"/>
              </a:ext>
            </a:extLst>
          </p:cNvPr>
          <p:cNvSpPr/>
          <p:nvPr/>
        </p:nvSpPr>
        <p:spPr>
          <a:xfrm>
            <a:off x="-27217" y="5073655"/>
            <a:ext cx="9089570" cy="461665"/>
          </a:xfrm>
          <a:prstGeom prst="rect">
            <a:avLst/>
          </a:prstGeom>
        </p:spPr>
        <p:txBody>
          <a:bodyPr wrap="square">
            <a:spAutoFit/>
          </a:bodyPr>
          <a:lstStyle/>
          <a:p>
            <a:r>
              <a:rPr lang="en-GB" sz="1200" dirty="0">
                <a:solidFill>
                  <a:srgbClr val="000000"/>
                </a:solidFill>
                <a:latin typeface="+mj-lt"/>
              </a:rPr>
              <a:t>Gov.wales. 2015. </a:t>
            </a:r>
            <a:r>
              <a:rPr lang="en-GB" sz="1200" i="1" dirty="0">
                <a:solidFill>
                  <a:srgbClr val="000000"/>
                </a:solidFill>
                <a:latin typeface="+mj-lt"/>
              </a:rPr>
              <a:t>Child Poverty Strategy</a:t>
            </a:r>
            <a:r>
              <a:rPr lang="en-GB" sz="1200" dirty="0">
                <a:solidFill>
                  <a:srgbClr val="000000"/>
                </a:solidFill>
                <a:latin typeface="+mj-lt"/>
              </a:rPr>
              <a:t>. [online] Available at: &lt;https://gov.wales/sites/default/files/publications/2019-06/child-poverty-strategy-for-wales-easy-read-version.pdf&gt; [Accessed 12 August 2020],p.10.</a:t>
            </a:r>
            <a:endParaRPr lang="en-GB" sz="1200" dirty="0">
              <a:latin typeface="+mj-lt"/>
            </a:endParaRPr>
          </a:p>
        </p:txBody>
      </p:sp>
      <p:sp>
        <p:nvSpPr>
          <p:cNvPr id="18" name="Rectangle 17">
            <a:extLst>
              <a:ext uri="{FF2B5EF4-FFF2-40B4-BE49-F238E27FC236}">
                <a16:creationId xmlns:a16="http://schemas.microsoft.com/office/drawing/2014/main" id="{F2CEB699-1B00-4F68-85AD-F6CEA8FF6147}"/>
              </a:ext>
            </a:extLst>
          </p:cNvPr>
          <p:cNvSpPr/>
          <p:nvPr/>
        </p:nvSpPr>
        <p:spPr>
          <a:xfrm>
            <a:off x="-27217" y="5483722"/>
            <a:ext cx="10961914" cy="461665"/>
          </a:xfrm>
          <a:prstGeom prst="rect">
            <a:avLst/>
          </a:prstGeom>
        </p:spPr>
        <p:txBody>
          <a:bodyPr wrap="square">
            <a:spAutoFit/>
          </a:bodyPr>
          <a:lstStyle/>
          <a:p>
            <a:r>
              <a:rPr lang="en-GB" sz="1200" dirty="0">
                <a:solidFill>
                  <a:srgbClr val="000000"/>
                </a:solidFill>
                <a:latin typeface="+mj-lt"/>
              </a:rPr>
              <a:t>Gov.wales. 2015. </a:t>
            </a:r>
            <a:r>
              <a:rPr lang="en-GB" sz="1200" i="1" dirty="0">
                <a:solidFill>
                  <a:srgbClr val="000000"/>
                </a:solidFill>
                <a:latin typeface="+mj-lt"/>
              </a:rPr>
              <a:t>Pupil Deprivation Grant</a:t>
            </a:r>
            <a:r>
              <a:rPr lang="en-GB" sz="1200" dirty="0">
                <a:solidFill>
                  <a:srgbClr val="000000"/>
                </a:solidFill>
                <a:latin typeface="+mj-lt"/>
              </a:rPr>
              <a:t>. [online] Available at: &lt;https://gov.wales/sites/default/files/publications/2018-03/pupil-deprivation-grant-essential-guidance.pdf&gt; [Accessed 11 August 2020],p.3.</a:t>
            </a:r>
            <a:endParaRPr lang="en-GB" sz="1200" dirty="0">
              <a:latin typeface="+mj-lt"/>
            </a:endParaRPr>
          </a:p>
        </p:txBody>
      </p:sp>
      <p:sp>
        <p:nvSpPr>
          <p:cNvPr id="19" name="Rectangle 18">
            <a:extLst>
              <a:ext uri="{FF2B5EF4-FFF2-40B4-BE49-F238E27FC236}">
                <a16:creationId xmlns:a16="http://schemas.microsoft.com/office/drawing/2014/main" id="{A90C39F6-D728-4002-8CC5-CB13FC3E6E5B}"/>
              </a:ext>
            </a:extLst>
          </p:cNvPr>
          <p:cNvSpPr/>
          <p:nvPr/>
        </p:nvSpPr>
        <p:spPr>
          <a:xfrm>
            <a:off x="-27217" y="5920029"/>
            <a:ext cx="9006116" cy="461665"/>
          </a:xfrm>
          <a:prstGeom prst="rect">
            <a:avLst/>
          </a:prstGeom>
        </p:spPr>
        <p:txBody>
          <a:bodyPr wrap="square">
            <a:spAutoFit/>
          </a:bodyPr>
          <a:lstStyle/>
          <a:p>
            <a:r>
              <a:rPr lang="en-GB" sz="1200" dirty="0">
                <a:solidFill>
                  <a:srgbClr val="000000"/>
                </a:solidFill>
                <a:latin typeface="+mj-lt"/>
              </a:rPr>
              <a:t>Gov.wales. 2019. </a:t>
            </a:r>
            <a:r>
              <a:rPr lang="en-GB" sz="1200" i="1" dirty="0">
                <a:solidFill>
                  <a:srgbClr val="000000"/>
                </a:solidFill>
                <a:latin typeface="+mj-lt"/>
              </a:rPr>
              <a:t>The Child Poverty Progress Report</a:t>
            </a:r>
            <a:r>
              <a:rPr lang="en-GB" sz="1200" dirty="0">
                <a:solidFill>
                  <a:srgbClr val="000000"/>
                </a:solidFill>
                <a:latin typeface="+mj-lt"/>
              </a:rPr>
              <a:t>. [online] Available at: &lt;https://gov.wales/sites/default/files/publications/2020-01/child-poverty-strategy-2019-progress-report.pdf&gt; [Accessed 24 August 2020],p.1-30.</a:t>
            </a:r>
            <a:endParaRPr lang="en-GB" sz="1200" dirty="0">
              <a:latin typeface="+mj-lt"/>
            </a:endParaRPr>
          </a:p>
        </p:txBody>
      </p:sp>
      <p:sp>
        <p:nvSpPr>
          <p:cNvPr id="20" name="Rectangle 19">
            <a:extLst>
              <a:ext uri="{FF2B5EF4-FFF2-40B4-BE49-F238E27FC236}">
                <a16:creationId xmlns:a16="http://schemas.microsoft.com/office/drawing/2014/main" id="{0EF195D2-B925-4B5A-9C64-76396D1BB70A}"/>
              </a:ext>
            </a:extLst>
          </p:cNvPr>
          <p:cNvSpPr/>
          <p:nvPr/>
        </p:nvSpPr>
        <p:spPr>
          <a:xfrm>
            <a:off x="0" y="6336143"/>
            <a:ext cx="8915400" cy="461665"/>
          </a:xfrm>
          <a:prstGeom prst="rect">
            <a:avLst/>
          </a:prstGeom>
        </p:spPr>
        <p:txBody>
          <a:bodyPr wrap="square">
            <a:spAutoFit/>
          </a:bodyPr>
          <a:lstStyle/>
          <a:p>
            <a:r>
              <a:rPr lang="en-GB" sz="1200" dirty="0">
                <a:solidFill>
                  <a:srgbClr val="000000"/>
                </a:solidFill>
                <a:latin typeface="+mj-lt"/>
              </a:rPr>
              <a:t>Gregg, P., Harkness, S. and Machin, S., 1999. </a:t>
            </a:r>
            <a:r>
              <a:rPr lang="en-GB" sz="1200" i="1" dirty="0">
                <a:solidFill>
                  <a:srgbClr val="000000"/>
                </a:solidFill>
                <a:latin typeface="+mj-lt"/>
              </a:rPr>
              <a:t>Child Poverty And Its Consequences</a:t>
            </a:r>
            <a:r>
              <a:rPr lang="en-GB" sz="1200" dirty="0">
                <a:solidFill>
                  <a:srgbClr val="000000"/>
                </a:solidFill>
                <a:latin typeface="+mj-lt"/>
              </a:rPr>
              <a:t>. [online] JRF. Available at: &lt;https://www.jrf.org.uk/report/child-poverty-and-its-consequences&gt; [Accessed 17 August 2020],p.1.</a:t>
            </a:r>
            <a:endParaRPr lang="en-GB" sz="1200" dirty="0">
              <a:latin typeface="+mj-lt"/>
            </a:endParaRPr>
          </a:p>
        </p:txBody>
      </p:sp>
      <p:sp>
        <p:nvSpPr>
          <p:cNvPr id="21" name="TextBox 20">
            <a:extLst>
              <a:ext uri="{FF2B5EF4-FFF2-40B4-BE49-F238E27FC236}">
                <a16:creationId xmlns:a16="http://schemas.microsoft.com/office/drawing/2014/main" id="{59CED508-49CC-41F5-A408-5F40388D5015}"/>
              </a:ext>
            </a:extLst>
          </p:cNvPr>
          <p:cNvSpPr txBox="1"/>
          <p:nvPr/>
        </p:nvSpPr>
        <p:spPr>
          <a:xfrm>
            <a:off x="4817179" y="-29888"/>
            <a:ext cx="3630613" cy="369332"/>
          </a:xfrm>
          <a:prstGeom prst="rect">
            <a:avLst/>
          </a:prstGeom>
          <a:noFill/>
        </p:spPr>
        <p:txBody>
          <a:bodyPr wrap="square" rtlCol="0">
            <a:spAutoFit/>
          </a:bodyPr>
          <a:lstStyle/>
          <a:p>
            <a:r>
              <a:rPr lang="en-GB" u="sng" dirty="0"/>
              <a:t>Reference List</a:t>
            </a:r>
          </a:p>
        </p:txBody>
      </p:sp>
    </p:spTree>
    <p:extLst>
      <p:ext uri="{BB962C8B-B14F-4D97-AF65-F5344CB8AC3E}">
        <p14:creationId xmlns:p14="http://schemas.microsoft.com/office/powerpoint/2010/main" val="2856803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39B3DB6-CD41-4D73-8E61-73C13918A778}"/>
              </a:ext>
            </a:extLst>
          </p:cNvPr>
          <p:cNvSpPr/>
          <p:nvPr/>
        </p:nvSpPr>
        <p:spPr>
          <a:xfrm>
            <a:off x="-27218" y="45429"/>
            <a:ext cx="9564912" cy="276999"/>
          </a:xfrm>
          <a:prstGeom prst="rect">
            <a:avLst/>
          </a:prstGeom>
        </p:spPr>
        <p:txBody>
          <a:bodyPr wrap="square">
            <a:spAutoFit/>
          </a:bodyPr>
          <a:lstStyle/>
          <a:p>
            <a:r>
              <a:rPr lang="en-GB" sz="1200" dirty="0" err="1">
                <a:solidFill>
                  <a:srgbClr val="000000"/>
                </a:solidFill>
                <a:latin typeface="+mj-lt"/>
              </a:rPr>
              <a:t>Gray</a:t>
            </a:r>
            <a:r>
              <a:rPr lang="en-GB" sz="1200" dirty="0">
                <a:solidFill>
                  <a:srgbClr val="000000"/>
                </a:solidFill>
                <a:latin typeface="+mj-lt"/>
              </a:rPr>
              <a:t>, C. and </a:t>
            </a:r>
            <a:r>
              <a:rPr lang="en-GB" sz="1200" dirty="0" err="1">
                <a:solidFill>
                  <a:srgbClr val="000000"/>
                </a:solidFill>
                <a:latin typeface="+mj-lt"/>
              </a:rPr>
              <a:t>MacBlain</a:t>
            </a:r>
            <a:r>
              <a:rPr lang="en-GB" sz="1200" dirty="0">
                <a:solidFill>
                  <a:srgbClr val="000000"/>
                </a:solidFill>
                <a:latin typeface="+mj-lt"/>
              </a:rPr>
              <a:t>, S., 2012. </a:t>
            </a:r>
            <a:r>
              <a:rPr lang="en-GB" sz="1200" i="1" dirty="0">
                <a:solidFill>
                  <a:srgbClr val="000000"/>
                </a:solidFill>
                <a:latin typeface="+mj-lt"/>
              </a:rPr>
              <a:t>Learning Theories In Childhood</a:t>
            </a:r>
            <a:r>
              <a:rPr lang="en-GB" sz="1200" dirty="0">
                <a:solidFill>
                  <a:srgbClr val="000000"/>
                </a:solidFill>
                <a:latin typeface="+mj-lt"/>
              </a:rPr>
              <a:t>. 1st ed. London: Sage,p.97-99</a:t>
            </a:r>
            <a:r>
              <a:rPr lang="en-GB" sz="1000" dirty="0">
                <a:solidFill>
                  <a:srgbClr val="000000"/>
                </a:solidFill>
                <a:latin typeface="Open Sans"/>
              </a:rPr>
              <a:t>.</a:t>
            </a:r>
            <a:endParaRPr lang="en-GB" sz="1000" dirty="0"/>
          </a:p>
        </p:txBody>
      </p:sp>
      <p:sp>
        <p:nvSpPr>
          <p:cNvPr id="6" name="Rectangle 5">
            <a:extLst>
              <a:ext uri="{FF2B5EF4-FFF2-40B4-BE49-F238E27FC236}">
                <a16:creationId xmlns:a16="http://schemas.microsoft.com/office/drawing/2014/main" id="{9B1E31DD-B6C8-412F-A936-29B40F0CFE78}"/>
              </a:ext>
            </a:extLst>
          </p:cNvPr>
          <p:cNvSpPr/>
          <p:nvPr/>
        </p:nvSpPr>
        <p:spPr>
          <a:xfrm>
            <a:off x="-48984" y="769110"/>
            <a:ext cx="10203543" cy="461665"/>
          </a:xfrm>
          <a:prstGeom prst="rect">
            <a:avLst/>
          </a:prstGeom>
        </p:spPr>
        <p:txBody>
          <a:bodyPr wrap="square">
            <a:spAutoFit/>
          </a:bodyPr>
          <a:lstStyle/>
          <a:p>
            <a:r>
              <a:rPr lang="en-GB" sz="1200" dirty="0">
                <a:solidFill>
                  <a:srgbClr val="000000"/>
                </a:solidFill>
                <a:latin typeface="+mj-lt"/>
              </a:rPr>
              <a:t>Hughes, M. and Tucker, W., 2018. [online] Ncmedicaljournal.com. Available at: &lt;https://www.ncmedicaljournal.com/content/ncm/79/2/124.full.pdf&gt; [Accessed 15 August 2020],p.1</a:t>
            </a:r>
            <a:r>
              <a:rPr lang="en-GB" sz="1000" dirty="0">
                <a:solidFill>
                  <a:srgbClr val="000000"/>
                </a:solidFill>
                <a:latin typeface="Open Sans"/>
              </a:rPr>
              <a:t>.</a:t>
            </a:r>
            <a:endParaRPr lang="en-GB" sz="1000" dirty="0"/>
          </a:p>
        </p:txBody>
      </p:sp>
      <p:sp>
        <p:nvSpPr>
          <p:cNvPr id="7" name="Rectangle 6">
            <a:extLst>
              <a:ext uri="{FF2B5EF4-FFF2-40B4-BE49-F238E27FC236}">
                <a16:creationId xmlns:a16="http://schemas.microsoft.com/office/drawing/2014/main" id="{F13B2390-B1A5-4C1A-ACD1-D6743ACFE0EC}"/>
              </a:ext>
            </a:extLst>
          </p:cNvPr>
          <p:cNvSpPr/>
          <p:nvPr/>
        </p:nvSpPr>
        <p:spPr>
          <a:xfrm>
            <a:off x="-48984" y="1244649"/>
            <a:ext cx="8461829" cy="461665"/>
          </a:xfrm>
          <a:prstGeom prst="rect">
            <a:avLst/>
          </a:prstGeom>
        </p:spPr>
        <p:txBody>
          <a:bodyPr wrap="square">
            <a:spAutoFit/>
          </a:bodyPr>
          <a:lstStyle/>
          <a:p>
            <a:r>
              <a:rPr lang="en-GB" sz="1200" dirty="0">
                <a:solidFill>
                  <a:srgbClr val="000000"/>
                </a:solidFill>
                <a:latin typeface="+mj-lt"/>
              </a:rPr>
              <a:t>JRF. 2016. </a:t>
            </a:r>
            <a:r>
              <a:rPr lang="en-GB" sz="1200" i="1" dirty="0">
                <a:solidFill>
                  <a:srgbClr val="000000"/>
                </a:solidFill>
                <a:latin typeface="+mj-lt"/>
              </a:rPr>
              <a:t>We Can Solve Poverty In The UK</a:t>
            </a:r>
            <a:r>
              <a:rPr lang="en-GB" sz="1200" dirty="0">
                <a:solidFill>
                  <a:srgbClr val="000000"/>
                </a:solidFill>
                <a:latin typeface="+mj-lt"/>
              </a:rPr>
              <a:t>. [online] Available at: &lt;https://www.jrf.org.uk/report/we-can-solve-poverty-uk&gt; [Accessed 24 August 2020],p.1.</a:t>
            </a:r>
            <a:endParaRPr lang="en-GB" sz="1200" dirty="0">
              <a:latin typeface="+mj-lt"/>
            </a:endParaRPr>
          </a:p>
        </p:txBody>
      </p:sp>
      <p:sp>
        <p:nvSpPr>
          <p:cNvPr id="8" name="Rectangle 7">
            <a:extLst>
              <a:ext uri="{FF2B5EF4-FFF2-40B4-BE49-F238E27FC236}">
                <a16:creationId xmlns:a16="http://schemas.microsoft.com/office/drawing/2014/main" id="{A07429D4-89F9-4378-A003-57BDB0DC8F5B}"/>
              </a:ext>
            </a:extLst>
          </p:cNvPr>
          <p:cNvSpPr/>
          <p:nvPr/>
        </p:nvSpPr>
        <p:spPr>
          <a:xfrm>
            <a:off x="-48984" y="1678294"/>
            <a:ext cx="9829800" cy="461665"/>
          </a:xfrm>
          <a:prstGeom prst="rect">
            <a:avLst/>
          </a:prstGeom>
        </p:spPr>
        <p:txBody>
          <a:bodyPr wrap="square">
            <a:spAutoFit/>
          </a:bodyPr>
          <a:lstStyle/>
          <a:p>
            <a:r>
              <a:rPr lang="en-GB" sz="1200" dirty="0">
                <a:solidFill>
                  <a:srgbClr val="000000"/>
                </a:solidFill>
                <a:latin typeface="+mj-lt"/>
              </a:rPr>
              <a:t>Keith, R., 2020. </a:t>
            </a:r>
            <a:r>
              <a:rPr lang="en-GB" sz="1200" i="1" dirty="0">
                <a:solidFill>
                  <a:srgbClr val="000000"/>
                </a:solidFill>
                <a:latin typeface="+mj-lt"/>
              </a:rPr>
              <a:t>Marcus Rashford: A Brief History Of Free School Meals In The UK</a:t>
            </a:r>
            <a:r>
              <a:rPr lang="en-GB" sz="1200" dirty="0">
                <a:solidFill>
                  <a:srgbClr val="000000"/>
                </a:solidFill>
                <a:latin typeface="+mj-lt"/>
              </a:rPr>
              <a:t>. [online] Menafn.com. Available at: &lt;https://menafn.com/1100649495/Marcus-Rashford-a-brief-history-of-free-school-meals-in-the-UK&gt; [Accessed 17 August 2020],p.1.</a:t>
            </a:r>
            <a:endParaRPr lang="en-GB" sz="1200" dirty="0">
              <a:latin typeface="+mj-lt"/>
            </a:endParaRPr>
          </a:p>
        </p:txBody>
      </p:sp>
      <p:sp>
        <p:nvSpPr>
          <p:cNvPr id="9" name="Rectangle 8">
            <a:extLst>
              <a:ext uri="{FF2B5EF4-FFF2-40B4-BE49-F238E27FC236}">
                <a16:creationId xmlns:a16="http://schemas.microsoft.com/office/drawing/2014/main" id="{B3C92DA7-277B-49D3-9ADB-C0CD0FDCF964}"/>
              </a:ext>
            </a:extLst>
          </p:cNvPr>
          <p:cNvSpPr/>
          <p:nvPr/>
        </p:nvSpPr>
        <p:spPr>
          <a:xfrm>
            <a:off x="-48984" y="2155054"/>
            <a:ext cx="9129485" cy="461665"/>
          </a:xfrm>
          <a:prstGeom prst="rect">
            <a:avLst/>
          </a:prstGeom>
        </p:spPr>
        <p:txBody>
          <a:bodyPr wrap="square">
            <a:spAutoFit/>
          </a:bodyPr>
          <a:lstStyle/>
          <a:p>
            <a:r>
              <a:rPr lang="en-GB" sz="1200" dirty="0">
                <a:solidFill>
                  <a:srgbClr val="000000"/>
                </a:solidFill>
                <a:latin typeface="+mj-lt"/>
              </a:rPr>
              <a:t>Kelsi.org.uk. 2020. </a:t>
            </a:r>
            <a:r>
              <a:rPr lang="en-GB" sz="1200" i="1" dirty="0">
                <a:solidFill>
                  <a:srgbClr val="000000"/>
                </a:solidFill>
                <a:latin typeface="+mj-lt"/>
              </a:rPr>
              <a:t>Sutton Trust Toolkit And 10 Steps To Success - KELSI</a:t>
            </a:r>
            <a:r>
              <a:rPr lang="en-GB" sz="1200" dirty="0">
                <a:solidFill>
                  <a:srgbClr val="000000"/>
                </a:solidFill>
                <a:latin typeface="+mj-lt"/>
              </a:rPr>
              <a:t>. [online] Available at: &lt;https://www.kelsi.org.uk/policies-and-guidance/pupil-premium/sutton-trust-toolkit-and-10-steps-to-success&gt; [Accessed 24 August 2020],p.1.</a:t>
            </a:r>
            <a:endParaRPr lang="en-GB" sz="1200" dirty="0">
              <a:latin typeface="+mj-lt"/>
            </a:endParaRPr>
          </a:p>
        </p:txBody>
      </p:sp>
      <p:sp>
        <p:nvSpPr>
          <p:cNvPr id="10" name="Rectangle 9">
            <a:extLst>
              <a:ext uri="{FF2B5EF4-FFF2-40B4-BE49-F238E27FC236}">
                <a16:creationId xmlns:a16="http://schemas.microsoft.com/office/drawing/2014/main" id="{1301ADA7-0F23-4EB1-9C8C-1DE7B52EE3A1}"/>
              </a:ext>
            </a:extLst>
          </p:cNvPr>
          <p:cNvSpPr/>
          <p:nvPr/>
        </p:nvSpPr>
        <p:spPr>
          <a:xfrm>
            <a:off x="-27218" y="338306"/>
            <a:ext cx="10980060" cy="461665"/>
          </a:xfrm>
          <a:prstGeom prst="rect">
            <a:avLst/>
          </a:prstGeom>
        </p:spPr>
        <p:txBody>
          <a:bodyPr wrap="square">
            <a:spAutoFit/>
          </a:bodyPr>
          <a:lstStyle/>
          <a:p>
            <a:r>
              <a:rPr lang="en-GB" sz="1200" dirty="0">
                <a:solidFill>
                  <a:srgbClr val="000000"/>
                </a:solidFill>
                <a:latin typeface="+mj-lt"/>
              </a:rPr>
              <a:t>Hendrick, C., 2019. </a:t>
            </a:r>
            <a:r>
              <a:rPr lang="en-GB" sz="1200" i="1" dirty="0">
                <a:solidFill>
                  <a:srgbClr val="000000"/>
                </a:solidFill>
                <a:latin typeface="+mj-lt"/>
              </a:rPr>
              <a:t>Schools Love The Idea Of A Growth Mindset, But Does It Work? – Carl Hendrick | Aeon Essays</a:t>
            </a:r>
            <a:r>
              <a:rPr lang="en-GB" sz="1200" dirty="0">
                <a:solidFill>
                  <a:srgbClr val="000000"/>
                </a:solidFill>
                <a:latin typeface="+mj-lt"/>
              </a:rPr>
              <a:t>. [online] Aeon. Available at: &lt;https://aeon.co/essays/schools-love-the-idea-of-a-growth-mindset-but-does-it-work&gt; [Accessed 24 August 2020],p.1.</a:t>
            </a:r>
            <a:endParaRPr lang="en-GB" sz="1200" dirty="0">
              <a:latin typeface="+mj-lt"/>
            </a:endParaRPr>
          </a:p>
        </p:txBody>
      </p:sp>
      <p:sp>
        <p:nvSpPr>
          <p:cNvPr id="11" name="Rectangle 10">
            <a:extLst>
              <a:ext uri="{FF2B5EF4-FFF2-40B4-BE49-F238E27FC236}">
                <a16:creationId xmlns:a16="http://schemas.microsoft.com/office/drawing/2014/main" id="{87C6B940-BF70-4F9A-8013-A1777552C9D4}"/>
              </a:ext>
            </a:extLst>
          </p:cNvPr>
          <p:cNvSpPr/>
          <p:nvPr/>
        </p:nvSpPr>
        <p:spPr>
          <a:xfrm>
            <a:off x="-48984" y="3024704"/>
            <a:ext cx="6096000" cy="276999"/>
          </a:xfrm>
          <a:prstGeom prst="rect">
            <a:avLst/>
          </a:prstGeom>
        </p:spPr>
        <p:txBody>
          <a:bodyPr>
            <a:spAutoFit/>
          </a:bodyPr>
          <a:lstStyle/>
          <a:p>
            <a:r>
              <a:rPr lang="en-GB" sz="1200" dirty="0">
                <a:solidFill>
                  <a:srgbClr val="000000"/>
                </a:solidFill>
                <a:latin typeface="+mj-lt"/>
              </a:rPr>
              <a:t>Lansley, S. and Mack, J., 2015. </a:t>
            </a:r>
            <a:r>
              <a:rPr lang="en-GB" sz="1200" i="1" dirty="0">
                <a:solidFill>
                  <a:srgbClr val="000000"/>
                </a:solidFill>
                <a:latin typeface="+mj-lt"/>
              </a:rPr>
              <a:t>Breadline Britain</a:t>
            </a:r>
            <a:r>
              <a:rPr lang="en-GB" sz="1200" dirty="0">
                <a:solidFill>
                  <a:srgbClr val="000000"/>
                </a:solidFill>
                <a:latin typeface="+mj-lt"/>
              </a:rPr>
              <a:t>. 1st ed. London: </a:t>
            </a:r>
            <a:r>
              <a:rPr lang="en-GB" sz="1200" dirty="0" err="1">
                <a:solidFill>
                  <a:srgbClr val="000000"/>
                </a:solidFill>
                <a:latin typeface="+mj-lt"/>
              </a:rPr>
              <a:t>Oneworld</a:t>
            </a:r>
            <a:r>
              <a:rPr lang="en-GB" sz="1200" dirty="0">
                <a:solidFill>
                  <a:srgbClr val="000000"/>
                </a:solidFill>
                <a:latin typeface="+mj-lt"/>
              </a:rPr>
              <a:t> Publications,p.2-160.</a:t>
            </a:r>
            <a:endParaRPr lang="en-GB" sz="1200" dirty="0">
              <a:latin typeface="+mj-lt"/>
            </a:endParaRPr>
          </a:p>
        </p:txBody>
      </p:sp>
      <p:sp>
        <p:nvSpPr>
          <p:cNvPr id="12" name="Rectangle 11">
            <a:extLst>
              <a:ext uri="{FF2B5EF4-FFF2-40B4-BE49-F238E27FC236}">
                <a16:creationId xmlns:a16="http://schemas.microsoft.com/office/drawing/2014/main" id="{92707B9D-236A-4C4F-8CC0-4D35239A1E33}"/>
              </a:ext>
            </a:extLst>
          </p:cNvPr>
          <p:cNvSpPr/>
          <p:nvPr/>
        </p:nvSpPr>
        <p:spPr>
          <a:xfrm>
            <a:off x="-48984" y="3279239"/>
            <a:ext cx="6881813" cy="276999"/>
          </a:xfrm>
          <a:prstGeom prst="rect">
            <a:avLst/>
          </a:prstGeom>
        </p:spPr>
        <p:txBody>
          <a:bodyPr wrap="square">
            <a:spAutoFit/>
          </a:bodyPr>
          <a:lstStyle/>
          <a:p>
            <a:r>
              <a:rPr lang="en-GB" sz="1200" dirty="0" err="1">
                <a:solidFill>
                  <a:srgbClr val="000000"/>
                </a:solidFill>
                <a:latin typeface="+mj-lt"/>
              </a:rPr>
              <a:t>Levitas</a:t>
            </a:r>
            <a:r>
              <a:rPr lang="en-GB" sz="1200" dirty="0">
                <a:solidFill>
                  <a:srgbClr val="000000"/>
                </a:solidFill>
                <a:latin typeface="+mj-lt"/>
              </a:rPr>
              <a:t>, R., 2005. </a:t>
            </a:r>
            <a:r>
              <a:rPr lang="en-GB" sz="1200" i="1" dirty="0">
                <a:solidFill>
                  <a:srgbClr val="000000"/>
                </a:solidFill>
                <a:latin typeface="+mj-lt"/>
              </a:rPr>
              <a:t>The Inclusive Society?</a:t>
            </a:r>
            <a:r>
              <a:rPr lang="en-GB" sz="1200" dirty="0">
                <a:solidFill>
                  <a:srgbClr val="000000"/>
                </a:solidFill>
                <a:latin typeface="+mj-lt"/>
              </a:rPr>
              <a:t>. 2nd ed. </a:t>
            </a:r>
            <a:r>
              <a:rPr lang="en-GB" sz="1200" dirty="0" err="1">
                <a:solidFill>
                  <a:srgbClr val="000000"/>
                </a:solidFill>
                <a:latin typeface="+mj-lt"/>
              </a:rPr>
              <a:t>Houndmills</a:t>
            </a:r>
            <a:r>
              <a:rPr lang="en-GB" sz="1200" dirty="0">
                <a:solidFill>
                  <a:srgbClr val="000000"/>
                </a:solidFill>
                <a:latin typeface="+mj-lt"/>
              </a:rPr>
              <a:t>, Basingstoke: Palgrave Macmillan,p.7.</a:t>
            </a:r>
            <a:endParaRPr lang="en-GB" sz="1200" dirty="0">
              <a:latin typeface="+mj-lt"/>
            </a:endParaRPr>
          </a:p>
        </p:txBody>
      </p:sp>
      <p:sp>
        <p:nvSpPr>
          <p:cNvPr id="13" name="Rectangle 12">
            <a:extLst>
              <a:ext uri="{FF2B5EF4-FFF2-40B4-BE49-F238E27FC236}">
                <a16:creationId xmlns:a16="http://schemas.microsoft.com/office/drawing/2014/main" id="{D157BDD5-B777-4D2A-AE3A-A797BE4410D2}"/>
              </a:ext>
            </a:extLst>
          </p:cNvPr>
          <p:cNvSpPr/>
          <p:nvPr/>
        </p:nvSpPr>
        <p:spPr>
          <a:xfrm>
            <a:off x="-48984" y="2593900"/>
            <a:ext cx="12137570" cy="461665"/>
          </a:xfrm>
          <a:prstGeom prst="rect">
            <a:avLst/>
          </a:prstGeom>
        </p:spPr>
        <p:txBody>
          <a:bodyPr wrap="square">
            <a:spAutoFit/>
          </a:bodyPr>
          <a:lstStyle/>
          <a:p>
            <a:r>
              <a:rPr lang="en-GB" sz="1200" dirty="0" err="1">
                <a:solidFill>
                  <a:srgbClr val="000000"/>
                </a:solidFill>
                <a:latin typeface="+mj-lt"/>
              </a:rPr>
              <a:t>Kounali</a:t>
            </a:r>
            <a:r>
              <a:rPr lang="en-GB" sz="1200" dirty="0">
                <a:solidFill>
                  <a:srgbClr val="000000"/>
                </a:solidFill>
                <a:latin typeface="+mj-lt"/>
              </a:rPr>
              <a:t>, D., Robinson, T., Goldstein, H. and Lauder, H., 2020. </a:t>
            </a:r>
            <a:r>
              <a:rPr lang="en-GB" sz="1200" i="1" dirty="0">
                <a:solidFill>
                  <a:srgbClr val="000000"/>
                </a:solidFill>
                <a:latin typeface="+mj-lt"/>
              </a:rPr>
              <a:t>The Probity Of Free School Meals For A Proxy Measure Of Disadvantage</a:t>
            </a:r>
            <a:r>
              <a:rPr lang="en-GB" sz="1200" dirty="0">
                <a:solidFill>
                  <a:srgbClr val="000000"/>
                </a:solidFill>
                <a:latin typeface="+mj-lt"/>
              </a:rPr>
              <a:t>. [online] Bath.ac.uk. Available at: &lt;http://www.bath.ac.uk/research/harps/Resources/The%20probity%20of%20Free%20School%20Meals%20wb_old.pdf&gt; [Accessed 17 August 2020],p.1.</a:t>
            </a:r>
            <a:endParaRPr lang="en-GB" sz="1200" dirty="0">
              <a:latin typeface="+mj-lt"/>
            </a:endParaRPr>
          </a:p>
        </p:txBody>
      </p:sp>
      <p:sp>
        <p:nvSpPr>
          <p:cNvPr id="14" name="Rectangle 13">
            <a:extLst>
              <a:ext uri="{FF2B5EF4-FFF2-40B4-BE49-F238E27FC236}">
                <a16:creationId xmlns:a16="http://schemas.microsoft.com/office/drawing/2014/main" id="{496ADB40-01D3-40C6-A00A-6A915900FD7C}"/>
              </a:ext>
            </a:extLst>
          </p:cNvPr>
          <p:cNvSpPr/>
          <p:nvPr/>
        </p:nvSpPr>
        <p:spPr>
          <a:xfrm>
            <a:off x="-61940" y="3569586"/>
            <a:ext cx="9634356" cy="276999"/>
          </a:xfrm>
          <a:prstGeom prst="rect">
            <a:avLst/>
          </a:prstGeom>
        </p:spPr>
        <p:txBody>
          <a:bodyPr wrap="square">
            <a:spAutoFit/>
          </a:bodyPr>
          <a:lstStyle/>
          <a:p>
            <a:r>
              <a:rPr lang="en-GB" sz="1200" dirty="0" err="1">
                <a:solidFill>
                  <a:srgbClr val="000000"/>
                </a:solidFill>
                <a:latin typeface="+mj-lt"/>
              </a:rPr>
              <a:t>Measham</a:t>
            </a:r>
            <a:r>
              <a:rPr lang="en-GB" sz="1200" dirty="0">
                <a:solidFill>
                  <a:srgbClr val="000000"/>
                </a:solidFill>
                <a:latin typeface="+mj-lt"/>
              </a:rPr>
              <a:t> Primary School. 2020. </a:t>
            </a:r>
            <a:r>
              <a:rPr lang="en-GB" sz="1200" i="1" dirty="0">
                <a:solidFill>
                  <a:srgbClr val="000000"/>
                </a:solidFill>
                <a:latin typeface="+mj-lt"/>
              </a:rPr>
              <a:t>ELSA</a:t>
            </a:r>
            <a:r>
              <a:rPr lang="en-GB" sz="1200" dirty="0">
                <a:solidFill>
                  <a:srgbClr val="000000"/>
                </a:solidFill>
                <a:latin typeface="+mj-lt"/>
              </a:rPr>
              <a:t>. [online] Available at: &lt;http://www.meashamprimary.org/elsa.html&gt; [Accessed 12 August 2020].</a:t>
            </a:r>
            <a:endParaRPr lang="en-GB" sz="1200" dirty="0">
              <a:latin typeface="+mj-lt"/>
            </a:endParaRPr>
          </a:p>
        </p:txBody>
      </p:sp>
      <p:sp>
        <p:nvSpPr>
          <p:cNvPr id="15" name="Rectangle 14">
            <a:extLst>
              <a:ext uri="{FF2B5EF4-FFF2-40B4-BE49-F238E27FC236}">
                <a16:creationId xmlns:a16="http://schemas.microsoft.com/office/drawing/2014/main" id="{EF741A79-43BF-4426-B237-31BC8E49DEB4}"/>
              </a:ext>
            </a:extLst>
          </p:cNvPr>
          <p:cNvSpPr/>
          <p:nvPr/>
        </p:nvSpPr>
        <p:spPr>
          <a:xfrm>
            <a:off x="-61940" y="3846585"/>
            <a:ext cx="10105577" cy="461665"/>
          </a:xfrm>
          <a:prstGeom prst="rect">
            <a:avLst/>
          </a:prstGeom>
        </p:spPr>
        <p:txBody>
          <a:bodyPr wrap="square">
            <a:spAutoFit/>
          </a:bodyPr>
          <a:lstStyle/>
          <a:p>
            <a:r>
              <a:rPr lang="en-GB" sz="1200" dirty="0">
                <a:solidFill>
                  <a:srgbClr val="000000"/>
                </a:solidFill>
                <a:latin typeface="+mj-lt"/>
              </a:rPr>
              <a:t>Neath Port Talbot Council for Voluntary Service. 2020. </a:t>
            </a:r>
            <a:r>
              <a:rPr lang="en-GB" sz="1200" i="1" dirty="0">
                <a:solidFill>
                  <a:srgbClr val="000000"/>
                </a:solidFill>
                <a:latin typeface="+mj-lt"/>
              </a:rPr>
              <a:t>Communities-First-Logo</a:t>
            </a:r>
            <a:r>
              <a:rPr lang="en-GB" sz="1200" dirty="0">
                <a:solidFill>
                  <a:srgbClr val="000000"/>
                </a:solidFill>
                <a:latin typeface="+mj-lt"/>
              </a:rPr>
              <a:t>. [online] Available at: &lt;https://www.nptcvs.wales/communities-first-logo/&gt; [Accessed 12 August 2020].</a:t>
            </a:r>
            <a:endParaRPr lang="en-GB" sz="1200" dirty="0">
              <a:latin typeface="+mj-lt"/>
            </a:endParaRPr>
          </a:p>
        </p:txBody>
      </p:sp>
      <p:sp>
        <p:nvSpPr>
          <p:cNvPr id="16" name="Rectangle 15">
            <a:extLst>
              <a:ext uri="{FF2B5EF4-FFF2-40B4-BE49-F238E27FC236}">
                <a16:creationId xmlns:a16="http://schemas.microsoft.com/office/drawing/2014/main" id="{52E11CB4-87FF-4962-87D5-79826498EBDF}"/>
              </a:ext>
            </a:extLst>
          </p:cNvPr>
          <p:cNvSpPr/>
          <p:nvPr/>
        </p:nvSpPr>
        <p:spPr>
          <a:xfrm>
            <a:off x="-27218" y="4309595"/>
            <a:ext cx="9325445" cy="461665"/>
          </a:xfrm>
          <a:prstGeom prst="rect">
            <a:avLst/>
          </a:prstGeom>
        </p:spPr>
        <p:txBody>
          <a:bodyPr wrap="square">
            <a:spAutoFit/>
          </a:bodyPr>
          <a:lstStyle/>
          <a:p>
            <a:r>
              <a:rPr lang="en-GB" sz="1200" dirty="0">
                <a:solidFill>
                  <a:srgbClr val="000000"/>
                </a:solidFill>
                <a:latin typeface="+mj-lt"/>
              </a:rPr>
              <a:t>Pembrokeshire.gov.uk. 2020. </a:t>
            </a:r>
            <a:r>
              <a:rPr lang="en-GB" sz="1200" i="1" dirty="0">
                <a:solidFill>
                  <a:srgbClr val="000000"/>
                </a:solidFill>
                <a:latin typeface="+mj-lt"/>
              </a:rPr>
              <a:t>Springboard</a:t>
            </a:r>
            <a:r>
              <a:rPr lang="en-GB" sz="1200" dirty="0">
                <a:solidFill>
                  <a:srgbClr val="000000"/>
                </a:solidFill>
                <a:latin typeface="+mj-lt"/>
              </a:rPr>
              <a:t>. [online] Available at: &lt;https://www.pembrokeshire.gov.uk/our-courses/springboard&gt; [Accessed 11 August 2020].</a:t>
            </a:r>
            <a:endParaRPr lang="en-GB" sz="1200" dirty="0">
              <a:latin typeface="+mj-lt"/>
            </a:endParaRPr>
          </a:p>
        </p:txBody>
      </p:sp>
      <p:sp>
        <p:nvSpPr>
          <p:cNvPr id="17" name="Rectangle 16">
            <a:extLst>
              <a:ext uri="{FF2B5EF4-FFF2-40B4-BE49-F238E27FC236}">
                <a16:creationId xmlns:a16="http://schemas.microsoft.com/office/drawing/2014/main" id="{0687EFC5-960F-466D-AF81-839E40F5CDC4}"/>
              </a:ext>
            </a:extLst>
          </p:cNvPr>
          <p:cNvSpPr/>
          <p:nvPr/>
        </p:nvSpPr>
        <p:spPr>
          <a:xfrm>
            <a:off x="-27218" y="4742379"/>
            <a:ext cx="6096000" cy="281231"/>
          </a:xfrm>
          <a:prstGeom prst="rect">
            <a:avLst/>
          </a:prstGeom>
        </p:spPr>
        <p:txBody>
          <a:bodyPr>
            <a:spAutoFit/>
          </a:bodyPr>
          <a:lstStyle/>
          <a:p>
            <a:pPr>
              <a:lnSpc>
                <a:spcPct val="107000"/>
              </a:lnSpc>
              <a:spcAft>
                <a:spcPts val="800"/>
              </a:spcAft>
            </a:pPr>
            <a:r>
              <a:rPr lang="en-GB" sz="1200" dirty="0">
                <a:solidFill>
                  <a:srgbClr val="000000"/>
                </a:solidFill>
                <a:latin typeface="+mj-lt"/>
                <a:ea typeface="Calibri" panose="020F0502020204030204" pitchFamily="34" charset="0"/>
                <a:cs typeface="Times New Roman" panose="02020603050405020304" pitchFamily="18" charset="0"/>
              </a:rPr>
              <a:t>Pierson, J., 2010. </a:t>
            </a:r>
            <a:r>
              <a:rPr lang="en-GB" sz="1200" i="1" dirty="0">
                <a:solidFill>
                  <a:srgbClr val="000000"/>
                </a:solidFill>
                <a:latin typeface="+mj-lt"/>
                <a:ea typeface="Calibri" panose="020F0502020204030204" pitchFamily="34" charset="0"/>
                <a:cs typeface="Times New Roman" panose="02020603050405020304" pitchFamily="18" charset="0"/>
              </a:rPr>
              <a:t>Tackling Social Exclusion</a:t>
            </a:r>
            <a:r>
              <a:rPr lang="en-GB" sz="1200" dirty="0">
                <a:solidFill>
                  <a:srgbClr val="000000"/>
                </a:solidFill>
                <a:latin typeface="+mj-lt"/>
                <a:ea typeface="Calibri" panose="020F0502020204030204" pitchFamily="34" charset="0"/>
                <a:cs typeface="Times New Roman" panose="02020603050405020304" pitchFamily="18" charset="0"/>
              </a:rPr>
              <a:t>. 2nd ed. London: Routledge, p11-15</a:t>
            </a:r>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1D95AFC5-83F9-4E80-A433-A0A815A3D861}"/>
              </a:ext>
            </a:extLst>
          </p:cNvPr>
          <p:cNvSpPr/>
          <p:nvPr/>
        </p:nvSpPr>
        <p:spPr>
          <a:xfrm>
            <a:off x="-61940" y="4994729"/>
            <a:ext cx="12192003" cy="461665"/>
          </a:xfrm>
          <a:prstGeom prst="rect">
            <a:avLst/>
          </a:prstGeom>
        </p:spPr>
        <p:txBody>
          <a:bodyPr wrap="square">
            <a:spAutoFit/>
          </a:bodyPr>
          <a:lstStyle/>
          <a:p>
            <a:r>
              <a:rPr lang="en-GB" sz="1200" dirty="0">
                <a:solidFill>
                  <a:srgbClr val="000000"/>
                </a:solidFill>
                <a:latin typeface="+mj-lt"/>
              </a:rPr>
              <a:t>Ryan, J., 2001. </a:t>
            </a:r>
            <a:r>
              <a:rPr lang="en-GB" sz="1200" i="1" dirty="0">
                <a:solidFill>
                  <a:srgbClr val="000000"/>
                </a:solidFill>
                <a:latin typeface="+mj-lt"/>
              </a:rPr>
              <a:t>Bronfenbrenner's Ecological Systems Theory</a:t>
            </a:r>
            <a:r>
              <a:rPr lang="en-GB" sz="1200" dirty="0">
                <a:solidFill>
                  <a:srgbClr val="000000"/>
                </a:solidFill>
                <a:latin typeface="+mj-lt"/>
              </a:rPr>
              <a:t>. [online] Dropoutprevention.org. Available at: &lt;https://dropoutprevention.org/wp-content/uploads/2015/07/paquetteryanwebquest_20091110.pdf&gt; [Accessed 12 August 2020],p.2.</a:t>
            </a:r>
            <a:endParaRPr lang="en-GB" sz="1200" dirty="0">
              <a:latin typeface="+mj-lt"/>
            </a:endParaRPr>
          </a:p>
        </p:txBody>
      </p:sp>
      <p:sp>
        <p:nvSpPr>
          <p:cNvPr id="19" name="Rectangle 18">
            <a:extLst>
              <a:ext uri="{FF2B5EF4-FFF2-40B4-BE49-F238E27FC236}">
                <a16:creationId xmlns:a16="http://schemas.microsoft.com/office/drawing/2014/main" id="{3F2CA5D3-1732-4038-A4AA-5BFCA6A58F02}"/>
              </a:ext>
            </a:extLst>
          </p:cNvPr>
          <p:cNvSpPr/>
          <p:nvPr/>
        </p:nvSpPr>
        <p:spPr>
          <a:xfrm>
            <a:off x="-76199" y="5402864"/>
            <a:ext cx="6096000" cy="276999"/>
          </a:xfrm>
          <a:prstGeom prst="rect">
            <a:avLst/>
          </a:prstGeom>
        </p:spPr>
        <p:txBody>
          <a:bodyPr>
            <a:spAutoFit/>
          </a:bodyPr>
          <a:lstStyle/>
          <a:p>
            <a:r>
              <a:rPr lang="en-GB" sz="1200" dirty="0">
                <a:solidFill>
                  <a:srgbClr val="000000"/>
                </a:solidFill>
                <a:latin typeface="+mj-lt"/>
              </a:rPr>
              <a:t>Sage, R., 2004. </a:t>
            </a:r>
            <a:r>
              <a:rPr lang="en-GB" sz="1200" i="1" dirty="0">
                <a:solidFill>
                  <a:srgbClr val="000000"/>
                </a:solidFill>
                <a:latin typeface="+mj-lt"/>
              </a:rPr>
              <a:t>Inclusion In Schools Making A Difference</a:t>
            </a:r>
            <a:r>
              <a:rPr lang="en-GB" sz="1200" dirty="0">
                <a:solidFill>
                  <a:srgbClr val="000000"/>
                </a:solidFill>
                <a:latin typeface="+mj-lt"/>
              </a:rPr>
              <a:t>. 1st ed. Stafford: MPG Books,p.47</a:t>
            </a:r>
            <a:r>
              <a:rPr lang="en-GB" sz="1000" dirty="0">
                <a:solidFill>
                  <a:srgbClr val="000000"/>
                </a:solidFill>
                <a:latin typeface="Open Sans"/>
              </a:rPr>
              <a:t>.</a:t>
            </a:r>
            <a:endParaRPr lang="en-GB" sz="1000" dirty="0"/>
          </a:p>
        </p:txBody>
      </p:sp>
      <p:sp>
        <p:nvSpPr>
          <p:cNvPr id="20" name="Rectangle 19">
            <a:extLst>
              <a:ext uri="{FF2B5EF4-FFF2-40B4-BE49-F238E27FC236}">
                <a16:creationId xmlns:a16="http://schemas.microsoft.com/office/drawing/2014/main" id="{8CEC266A-C304-4A68-8AAE-4613BAD46415}"/>
              </a:ext>
            </a:extLst>
          </p:cNvPr>
          <p:cNvSpPr/>
          <p:nvPr/>
        </p:nvSpPr>
        <p:spPr>
          <a:xfrm>
            <a:off x="-48984" y="5592011"/>
            <a:ext cx="12017831" cy="646331"/>
          </a:xfrm>
          <a:prstGeom prst="rect">
            <a:avLst/>
          </a:prstGeom>
        </p:spPr>
        <p:txBody>
          <a:bodyPr wrap="square">
            <a:spAutoFit/>
          </a:bodyPr>
          <a:lstStyle/>
          <a:p>
            <a:r>
              <a:rPr lang="en-GB" sz="1200" dirty="0">
                <a:solidFill>
                  <a:srgbClr val="000000"/>
                </a:solidFill>
                <a:latin typeface="+mj-lt"/>
              </a:rPr>
              <a:t>Taylor, C., 2017. </a:t>
            </a:r>
            <a:r>
              <a:rPr lang="en-GB" sz="1200" i="1" dirty="0">
                <a:solidFill>
                  <a:srgbClr val="000000"/>
                </a:solidFill>
                <a:latin typeface="+mj-lt"/>
              </a:rPr>
              <a:t>(PDF) The Reliability Of Free School Meal Eligibility As A Measure Of Socio-Economic Disadvantage: Evidence From The Millennium Cohort Study In Wales</a:t>
            </a:r>
            <a:r>
              <a:rPr lang="en-GB" sz="1200" dirty="0">
                <a:solidFill>
                  <a:srgbClr val="000000"/>
                </a:solidFill>
                <a:latin typeface="+mj-lt"/>
              </a:rPr>
              <a:t>. [online] ResearchGate. Available at: &lt;https://www.researchgate.net/publication/317120550_The_Reliability_of_Free_School_Meal_Eligibility_as_a_Measure_of_Socio-Economic_Disadvantage_Evidence_from_the_Millennium_Cohort_Study_in_Wales&gt; [Accessed 12 August 2020].</a:t>
            </a:r>
            <a:endParaRPr lang="en-GB" sz="1200" dirty="0">
              <a:latin typeface="+mj-lt"/>
            </a:endParaRPr>
          </a:p>
        </p:txBody>
      </p:sp>
      <p:sp>
        <p:nvSpPr>
          <p:cNvPr id="21" name="Rectangle 20">
            <a:extLst>
              <a:ext uri="{FF2B5EF4-FFF2-40B4-BE49-F238E27FC236}">
                <a16:creationId xmlns:a16="http://schemas.microsoft.com/office/drawing/2014/main" id="{D4E796D7-DF87-41AD-BACA-36E311F5A45C}"/>
              </a:ext>
            </a:extLst>
          </p:cNvPr>
          <p:cNvSpPr/>
          <p:nvPr/>
        </p:nvSpPr>
        <p:spPr>
          <a:xfrm>
            <a:off x="-76199" y="6120851"/>
            <a:ext cx="12017832" cy="461665"/>
          </a:xfrm>
          <a:prstGeom prst="rect">
            <a:avLst/>
          </a:prstGeom>
        </p:spPr>
        <p:txBody>
          <a:bodyPr wrap="square">
            <a:spAutoFit/>
          </a:bodyPr>
          <a:lstStyle/>
          <a:p>
            <a:r>
              <a:rPr lang="en-GB" sz="1200" dirty="0">
                <a:solidFill>
                  <a:srgbClr val="000000"/>
                </a:solidFill>
                <a:latin typeface="+mj-lt"/>
              </a:rPr>
              <a:t>Un.org. 2020. </a:t>
            </a:r>
            <a:r>
              <a:rPr lang="en-GB" sz="1200" i="1" dirty="0">
                <a:solidFill>
                  <a:srgbClr val="000000"/>
                </a:solidFill>
                <a:latin typeface="+mj-lt"/>
              </a:rPr>
              <a:t>Sustainable Development Goals (</a:t>
            </a:r>
            <a:r>
              <a:rPr lang="en-GB" sz="1200" i="1" dirty="0" err="1">
                <a:solidFill>
                  <a:srgbClr val="000000"/>
                </a:solidFill>
                <a:latin typeface="+mj-lt"/>
              </a:rPr>
              <a:t>Sdgs</a:t>
            </a:r>
            <a:r>
              <a:rPr lang="en-GB" sz="1200" i="1" dirty="0">
                <a:solidFill>
                  <a:srgbClr val="000000"/>
                </a:solidFill>
                <a:latin typeface="+mj-lt"/>
              </a:rPr>
              <a:t>) And Disability | United Nations Enable</a:t>
            </a:r>
            <a:r>
              <a:rPr lang="en-GB" sz="1200" dirty="0">
                <a:solidFill>
                  <a:srgbClr val="000000"/>
                </a:solidFill>
                <a:latin typeface="+mj-lt"/>
              </a:rPr>
              <a:t>. [online] Available at: &lt;https://www.un.org/development/desa/disabilities/about-us/sustainable-development-goals-sdgs-and-disability.html&gt; [Accessed 11 August 2020].</a:t>
            </a:r>
            <a:endParaRPr lang="en-GB" sz="1200" dirty="0">
              <a:latin typeface="+mj-lt"/>
            </a:endParaRPr>
          </a:p>
        </p:txBody>
      </p:sp>
      <p:sp>
        <p:nvSpPr>
          <p:cNvPr id="22" name="Rectangle 21">
            <a:extLst>
              <a:ext uri="{FF2B5EF4-FFF2-40B4-BE49-F238E27FC236}">
                <a16:creationId xmlns:a16="http://schemas.microsoft.com/office/drawing/2014/main" id="{6451DC0C-AB26-46A8-B39C-B0142B63B9A1}"/>
              </a:ext>
            </a:extLst>
          </p:cNvPr>
          <p:cNvSpPr/>
          <p:nvPr/>
        </p:nvSpPr>
        <p:spPr>
          <a:xfrm>
            <a:off x="-89548" y="6448497"/>
            <a:ext cx="12058395" cy="461665"/>
          </a:xfrm>
          <a:prstGeom prst="rect">
            <a:avLst/>
          </a:prstGeom>
        </p:spPr>
        <p:txBody>
          <a:bodyPr wrap="square">
            <a:spAutoFit/>
          </a:bodyPr>
          <a:lstStyle/>
          <a:p>
            <a:r>
              <a:rPr lang="en-GB" sz="1200" dirty="0">
                <a:latin typeface="+mj-lt"/>
              </a:rPr>
              <a:t>Whittaker, F., 2018. </a:t>
            </a:r>
            <a:r>
              <a:rPr lang="en-GB" sz="1200" i="1" dirty="0">
                <a:latin typeface="+mj-lt"/>
              </a:rPr>
              <a:t>School Staff Warn Eligible Pupils Are Missing Out On Free School Meals</a:t>
            </a:r>
            <a:r>
              <a:rPr lang="en-GB" sz="1200" dirty="0">
                <a:latin typeface="+mj-lt"/>
              </a:rPr>
              <a:t>. [online] Schoolsweek.co.uk. Available at: &lt;https://schoolsweek.co.uk/school-staff-warn-eligible-pupils-are-missing-out-on-free-meals/&gt; [Accessed 19 August 2020],p.1.</a:t>
            </a:r>
          </a:p>
        </p:txBody>
      </p:sp>
    </p:spTree>
    <p:extLst>
      <p:ext uri="{BB962C8B-B14F-4D97-AF65-F5344CB8AC3E}">
        <p14:creationId xmlns:p14="http://schemas.microsoft.com/office/powerpoint/2010/main" val="3167227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21808</TotalTime>
  <Words>2122</Words>
  <Application>Microsoft Office PowerPoint</Application>
  <PresentationFormat>Widescreen</PresentationFormat>
  <Paragraphs>105</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Open Sans</vt:lpstr>
      <vt:lpstr>Wingdings</vt:lpstr>
      <vt:lpstr>Office Theme</vt:lpstr>
      <vt:lpstr>PowerPoint Presentation</vt:lpstr>
      <vt:lpstr>Bourquin, P., Joyce, R. and Norris Keiller, A., 2020. Living Standards, Poverty And Inequality In The UK: 2020. [online] Ifs.org.uk. Available at: &lt;https://www.ifs.org.uk/uploads/R170-Living-standards-poverty-and-inequality-in-the-UK-2019-2020%20.pdf&gt; [Accessed 10 August 2020],p.22.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Evans</dc:creator>
  <cp:lastModifiedBy>Rachel Evans</cp:lastModifiedBy>
  <cp:revision>98</cp:revision>
  <dcterms:created xsi:type="dcterms:W3CDTF">2020-08-06T17:29:05Z</dcterms:created>
  <dcterms:modified xsi:type="dcterms:W3CDTF">2020-08-25T10:10:02Z</dcterms:modified>
</cp:coreProperties>
</file>