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8"/>
  </p:notes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 id="257" r:id="rId14"/>
    <p:sldId id="258" r:id="rId15"/>
    <p:sldId id="259" r:id="rId16"/>
    <p:sldId id="260" r:id="rId1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1" d="100"/>
          <a:sy n="91" d="100"/>
        </p:scale>
        <p:origin x="8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EB9813C-4181-41F3-B585-79EB6ACEB3A6}" type="datetimeFigureOut">
              <a:rPr lang="en-GB" smtClean="0"/>
              <a:t>10/05/2017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3283D25-E4A4-4FC2-89B0-D0264B82D6A3}" type="slidenum">
              <a:rPr lang="en-GB" smtClean="0"/>
              <a:t>‹#›</a:t>
            </a:fld>
            <a:endParaRPr lang="en-GB"/>
          </a:p>
        </p:txBody>
      </p:sp>
    </p:spTree>
    <p:extLst>
      <p:ext uri="{BB962C8B-B14F-4D97-AF65-F5344CB8AC3E}">
        <p14:creationId xmlns:p14="http://schemas.microsoft.com/office/powerpoint/2010/main" val="36739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hatis.techtarget.com/definition/bar-graph"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a:t>
            </a:fld>
            <a:endParaRPr lang="en-GB"/>
          </a:p>
        </p:txBody>
      </p:sp>
    </p:spTree>
    <p:extLst>
      <p:ext uri="{BB962C8B-B14F-4D97-AF65-F5344CB8AC3E}">
        <p14:creationId xmlns:p14="http://schemas.microsoft.com/office/powerpoint/2010/main" val="473485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a:t>
            </a:fld>
            <a:endParaRPr lang="en-GB"/>
          </a:p>
        </p:txBody>
      </p:sp>
    </p:spTree>
    <p:extLst>
      <p:ext uri="{BB962C8B-B14F-4D97-AF65-F5344CB8AC3E}">
        <p14:creationId xmlns:p14="http://schemas.microsoft.com/office/powerpoint/2010/main" val="1746019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3</a:t>
            </a:fld>
            <a:endParaRPr lang="en-GB"/>
          </a:p>
        </p:txBody>
      </p:sp>
    </p:spTree>
    <p:extLst>
      <p:ext uri="{BB962C8B-B14F-4D97-AF65-F5344CB8AC3E}">
        <p14:creationId xmlns:p14="http://schemas.microsoft.com/office/powerpoint/2010/main" val="1250188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4</a:t>
            </a:fld>
            <a:endParaRPr lang="en-GB"/>
          </a:p>
        </p:txBody>
      </p:sp>
    </p:spTree>
    <p:extLst>
      <p:ext uri="{BB962C8B-B14F-4D97-AF65-F5344CB8AC3E}">
        <p14:creationId xmlns:p14="http://schemas.microsoft.com/office/powerpoint/2010/main" val="1801586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5</a:t>
            </a:fld>
            <a:endParaRPr lang="en-GB"/>
          </a:p>
        </p:txBody>
      </p:sp>
    </p:spTree>
    <p:extLst>
      <p:ext uri="{BB962C8B-B14F-4D97-AF65-F5344CB8AC3E}">
        <p14:creationId xmlns:p14="http://schemas.microsoft.com/office/powerpoint/2010/main" val="163124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6</a:t>
            </a:fld>
            <a:endParaRPr lang="en-GB"/>
          </a:p>
        </p:txBody>
      </p:sp>
    </p:spTree>
    <p:extLst>
      <p:ext uri="{BB962C8B-B14F-4D97-AF65-F5344CB8AC3E}">
        <p14:creationId xmlns:p14="http://schemas.microsoft.com/office/powerpoint/2010/main" val="3930425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Pareto chart, also called a Pareto distribution diagram, is a vertical </a:t>
            </a:r>
            <a:r>
              <a:rPr lang="en-US" dirty="0" smtClean="0">
                <a:hlinkClick r:id="rId3"/>
              </a:rPr>
              <a:t>bar graph</a:t>
            </a:r>
            <a:r>
              <a:rPr lang="en-US" dirty="0" smtClean="0"/>
              <a:t> in which values are plotted in decreasing order of relative frequency from left to right. Pareto charts are extremely useful for analyzing what problems need attention first because the taller bars on the chart, which represent frequency, clearly illustrate which variables have the greatest cumulative effect on a given system. The Pareto chart shows the important areas that need to be considered within the decision making process: </a:t>
            </a:r>
          </a:p>
          <a:p>
            <a:endParaRPr lang="en-US" dirty="0" smtClean="0"/>
          </a:p>
          <a:p>
            <a:r>
              <a:rPr lang="en-US" dirty="0" smtClean="0"/>
              <a:t>The cause and effect chart shows all</a:t>
            </a:r>
            <a:r>
              <a:rPr lang="en-US" baseline="0" dirty="0" smtClean="0"/>
              <a:t> the likely problems that could be faced – or the causes of the problem and the effect that it may have</a:t>
            </a:r>
            <a:endParaRPr lang="en-US" dirty="0" smtClean="0"/>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7</a:t>
            </a:fld>
            <a:endParaRPr lang="en-US" dirty="0"/>
          </a:p>
        </p:txBody>
      </p:sp>
    </p:spTree>
    <p:extLst>
      <p:ext uri="{BB962C8B-B14F-4D97-AF65-F5344CB8AC3E}">
        <p14:creationId xmlns:p14="http://schemas.microsoft.com/office/powerpoint/2010/main" val="283597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Judgment principles involve your moral code – what you believe to be right</a:t>
            </a:r>
            <a:r>
              <a:rPr lang="en-US" baseline="0" dirty="0" smtClean="0"/>
              <a:t> or wrong</a:t>
            </a:r>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8</a:t>
            </a:fld>
            <a:endParaRPr lang="en-US" dirty="0"/>
          </a:p>
        </p:txBody>
      </p:sp>
    </p:spTree>
    <p:extLst>
      <p:ext uri="{BB962C8B-B14F-4D97-AF65-F5344CB8AC3E}">
        <p14:creationId xmlns:p14="http://schemas.microsoft.com/office/powerpoint/2010/main" val="2220510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9</a:t>
            </a:fld>
            <a:endParaRPr lang="en-GB"/>
          </a:p>
        </p:txBody>
      </p:sp>
    </p:spTree>
    <p:extLst>
      <p:ext uri="{BB962C8B-B14F-4D97-AF65-F5344CB8AC3E}">
        <p14:creationId xmlns:p14="http://schemas.microsoft.com/office/powerpoint/2010/main" val="2874088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10</a:t>
            </a:fld>
            <a:endParaRPr lang="en-GB"/>
          </a:p>
        </p:txBody>
      </p:sp>
    </p:spTree>
    <p:extLst>
      <p:ext uri="{BB962C8B-B14F-4D97-AF65-F5344CB8AC3E}">
        <p14:creationId xmlns:p14="http://schemas.microsoft.com/office/powerpoint/2010/main" val="3037512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This is one of the best practices that will improve your decision-making skills</a:t>
            </a:r>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11</a:t>
            </a:fld>
            <a:endParaRPr lang="en-US" dirty="0"/>
          </a:p>
        </p:txBody>
      </p:sp>
    </p:spTree>
    <p:extLst>
      <p:ext uri="{BB962C8B-B14F-4D97-AF65-F5344CB8AC3E}">
        <p14:creationId xmlns:p14="http://schemas.microsoft.com/office/powerpoint/2010/main" val="2995246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12</a:t>
            </a:fld>
            <a:endParaRPr lang="en-GB"/>
          </a:p>
        </p:txBody>
      </p:sp>
    </p:spTree>
    <p:extLst>
      <p:ext uri="{BB962C8B-B14F-4D97-AF65-F5344CB8AC3E}">
        <p14:creationId xmlns:p14="http://schemas.microsoft.com/office/powerpoint/2010/main" val="1248544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13</a:t>
            </a:fld>
            <a:endParaRPr lang="en-GB"/>
          </a:p>
        </p:txBody>
      </p:sp>
    </p:spTree>
    <p:extLst>
      <p:ext uri="{BB962C8B-B14F-4D97-AF65-F5344CB8AC3E}">
        <p14:creationId xmlns:p14="http://schemas.microsoft.com/office/powerpoint/2010/main" val="2022338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14</a:t>
            </a:fld>
            <a:endParaRPr lang="en-GB"/>
          </a:p>
        </p:txBody>
      </p:sp>
    </p:spTree>
    <p:extLst>
      <p:ext uri="{BB962C8B-B14F-4D97-AF65-F5344CB8AC3E}">
        <p14:creationId xmlns:p14="http://schemas.microsoft.com/office/powerpoint/2010/main" val="980514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15</a:t>
            </a:fld>
            <a:endParaRPr lang="en-GB"/>
          </a:p>
        </p:txBody>
      </p:sp>
    </p:spTree>
    <p:extLst>
      <p:ext uri="{BB962C8B-B14F-4D97-AF65-F5344CB8AC3E}">
        <p14:creationId xmlns:p14="http://schemas.microsoft.com/office/powerpoint/2010/main" val="3039847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16</a:t>
            </a:fld>
            <a:endParaRPr lang="en-GB"/>
          </a:p>
        </p:txBody>
      </p:sp>
    </p:spTree>
    <p:extLst>
      <p:ext uri="{BB962C8B-B14F-4D97-AF65-F5344CB8AC3E}">
        <p14:creationId xmlns:p14="http://schemas.microsoft.com/office/powerpoint/2010/main" val="147422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63806451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700318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2863629"/>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86542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5647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271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9725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7789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812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91206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6897725"/>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567785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Accounting for Decision Making</a:t>
            </a:r>
            <a:endParaRPr lang="en-GB" dirty="0"/>
          </a:p>
        </p:txBody>
      </p:sp>
      <p:sp>
        <p:nvSpPr>
          <p:cNvPr id="3" name="Subtitle 2"/>
          <p:cNvSpPr>
            <a:spLocks noGrp="1"/>
          </p:cNvSpPr>
          <p:nvPr>
            <p:ph type="subTitle" idx="1"/>
          </p:nvPr>
        </p:nvSpPr>
        <p:spPr/>
        <p:txBody>
          <a:bodyPr>
            <a:normAutofit/>
          </a:bodyPr>
          <a:lstStyle/>
          <a:p>
            <a:r>
              <a:rPr lang="en-GB" sz="4000" dirty="0" smtClean="0"/>
              <a:t>Financial Management for the Hotel Industry</a:t>
            </a:r>
            <a:endParaRPr lang="en-GB" sz="4000" dirty="0"/>
          </a:p>
        </p:txBody>
      </p:sp>
    </p:spTree>
    <p:extLst>
      <p:ext uri="{BB962C8B-B14F-4D97-AF65-F5344CB8AC3E}">
        <p14:creationId xmlns:p14="http://schemas.microsoft.com/office/powerpoint/2010/main" val="3399107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a:t> Usually,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
        <p:nvSpPr>
          <p:cNvPr id="3" name="Title 2"/>
          <p:cNvSpPr>
            <a:spLocks noGrp="1"/>
          </p:cNvSpPr>
          <p:nvPr>
            <p:ph type="title"/>
          </p:nvPr>
        </p:nvSpPr>
        <p:spPr/>
        <p:txBody>
          <a:bodyPr/>
          <a:lstStyle/>
          <a:p>
            <a:r>
              <a:rPr lang="en-US" dirty="0" smtClean="0"/>
              <a:t>Decision Making</a:t>
            </a:r>
            <a:endParaRPr lang="en-US" dirty="0"/>
          </a:p>
        </p:txBody>
      </p:sp>
    </p:spTree>
    <p:extLst>
      <p:ext uri="{BB962C8B-B14F-4D97-AF65-F5344CB8AC3E}">
        <p14:creationId xmlns:p14="http://schemas.microsoft.com/office/powerpoint/2010/main" val="125636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smtClean="0"/>
              <a:t>Usually</a:t>
            </a:r>
            <a:r>
              <a:rPr lang="en-US" sz="2400" dirty="0"/>
              <a:t>,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
        <p:nvSpPr>
          <p:cNvPr id="3" name="Title 2"/>
          <p:cNvSpPr>
            <a:spLocks noGrp="1"/>
          </p:cNvSpPr>
          <p:nvPr>
            <p:ph type="title"/>
          </p:nvPr>
        </p:nvSpPr>
        <p:spPr/>
        <p:txBody>
          <a:bodyPr/>
          <a:lstStyle/>
          <a:p>
            <a:r>
              <a:rPr lang="en-US" dirty="0" smtClean="0"/>
              <a:t>Decision Making</a:t>
            </a:r>
            <a:endParaRPr lang="en-US" dirty="0"/>
          </a:p>
        </p:txBody>
      </p:sp>
    </p:spTree>
    <p:extLst>
      <p:ext uri="{BB962C8B-B14F-4D97-AF65-F5344CB8AC3E}">
        <p14:creationId xmlns:p14="http://schemas.microsoft.com/office/powerpoint/2010/main" val="317503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indent="0" algn="ctr">
              <a:buNone/>
            </a:pPr>
            <a:r>
              <a:rPr lang="en-US" sz="2400" dirty="0" smtClean="0"/>
              <a:t>In </a:t>
            </a:r>
            <a:r>
              <a:rPr lang="en-US" sz="2400" dirty="0"/>
              <a:t>this step, the problem is thoroughly analysed. There are a couple of questions one should ask when it comes to identifying the purpose of the decision</a:t>
            </a:r>
            <a:r>
              <a:rPr lang="en-US" sz="2400" dirty="0" smtClean="0"/>
              <a:t>.</a:t>
            </a:r>
          </a:p>
          <a:p>
            <a:pPr marL="0" indent="0" algn="ctr">
              <a:buNone/>
            </a:pPr>
            <a:endParaRPr lang="en-US" sz="2400" dirty="0"/>
          </a:p>
          <a:p>
            <a:r>
              <a:rPr lang="en-US" sz="2400" dirty="0"/>
              <a:t>What exactly is the problem?</a:t>
            </a:r>
          </a:p>
          <a:p>
            <a:r>
              <a:rPr lang="en-US" sz="2400" dirty="0"/>
              <a:t>Why the problem should be solved?</a:t>
            </a:r>
          </a:p>
          <a:p>
            <a:r>
              <a:rPr lang="en-US" sz="2400" dirty="0"/>
              <a:t>Who are the affected parties of the problem?</a:t>
            </a:r>
          </a:p>
          <a:p>
            <a:r>
              <a:rPr lang="en-US" sz="2400" dirty="0"/>
              <a:t>Does the problem have a deadline or a specific time-line?</a:t>
            </a:r>
          </a:p>
          <a:p>
            <a:endParaRPr lang="en-US" sz="2400" dirty="0"/>
          </a:p>
        </p:txBody>
      </p:sp>
      <p:sp>
        <p:nvSpPr>
          <p:cNvPr id="3" name="Title 2"/>
          <p:cNvSpPr>
            <a:spLocks noGrp="1"/>
          </p:cNvSpPr>
          <p:nvPr>
            <p:ph type="title"/>
          </p:nvPr>
        </p:nvSpPr>
        <p:spPr/>
        <p:txBody>
          <a:bodyPr>
            <a:normAutofit fontScale="90000"/>
          </a:bodyPr>
          <a:lstStyle/>
          <a:p>
            <a:r>
              <a:rPr lang="en-US" sz="3600" b="1" dirty="0"/>
              <a:t>Step 1: Identification of the purpose of the decision</a:t>
            </a:r>
            <a:br>
              <a:rPr lang="en-US" sz="3600" b="1" dirty="0"/>
            </a:br>
            <a:endParaRPr lang="en-US" sz="3600" dirty="0"/>
          </a:p>
        </p:txBody>
      </p:sp>
    </p:spTree>
    <p:extLst>
      <p:ext uri="{BB962C8B-B14F-4D97-AF65-F5344CB8AC3E}">
        <p14:creationId xmlns:p14="http://schemas.microsoft.com/office/powerpoint/2010/main" val="1338743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One </a:t>
            </a:r>
            <a:r>
              <a:rPr lang="en-US" sz="2400" dirty="0"/>
              <a:t>problem </a:t>
            </a:r>
            <a:r>
              <a:rPr lang="en-US" sz="2400" dirty="0" smtClean="0"/>
              <a:t>faced by an </a:t>
            </a:r>
            <a:r>
              <a:rPr lang="en-US" sz="2400" dirty="0"/>
              <a:t>organization </a:t>
            </a:r>
            <a:r>
              <a:rPr lang="en-US" sz="2400" dirty="0" smtClean="0"/>
              <a:t>could be the </a:t>
            </a:r>
            <a:r>
              <a:rPr lang="en-US" sz="2400" dirty="0"/>
              <a:t>stakeholders. In addition, there can be dozens of factors involved and affected by the problem.</a:t>
            </a:r>
          </a:p>
          <a:p>
            <a:r>
              <a:rPr lang="en-US" sz="2400" dirty="0"/>
              <a:t>In the process of solving </a:t>
            </a:r>
            <a:r>
              <a:rPr lang="en-US" sz="2400" dirty="0" smtClean="0"/>
              <a:t>a problem</a:t>
            </a:r>
            <a:r>
              <a:rPr lang="en-US" sz="2400" dirty="0"/>
              <a:t>, </a:t>
            </a:r>
            <a:r>
              <a:rPr lang="en-US" sz="2400" dirty="0" smtClean="0"/>
              <a:t>it is important to gather </a:t>
            </a:r>
            <a:r>
              <a:rPr lang="en-US" sz="2400" dirty="0"/>
              <a:t>as much as information related to the factors and stakeholders involved in the problem. </a:t>
            </a:r>
            <a:endParaRPr lang="en-US" sz="2400" dirty="0" smtClean="0"/>
          </a:p>
          <a:p>
            <a:endParaRPr lang="en-US" sz="2400" dirty="0"/>
          </a:p>
        </p:txBody>
      </p:sp>
      <p:sp>
        <p:nvSpPr>
          <p:cNvPr id="3" name="Title 2"/>
          <p:cNvSpPr>
            <a:spLocks noGrp="1"/>
          </p:cNvSpPr>
          <p:nvPr>
            <p:ph type="title"/>
          </p:nvPr>
        </p:nvSpPr>
        <p:spPr/>
        <p:txBody>
          <a:bodyPr/>
          <a:lstStyle/>
          <a:p>
            <a:r>
              <a:rPr lang="en-US" sz="3600" b="1" dirty="0"/>
              <a:t>Step 2: Information gathering</a:t>
            </a:r>
            <a:br>
              <a:rPr lang="en-US" sz="3600" b="1" dirty="0"/>
            </a:br>
            <a:endParaRPr lang="en-US" sz="3600" dirty="0"/>
          </a:p>
        </p:txBody>
      </p:sp>
    </p:spTree>
    <p:extLst>
      <p:ext uri="{BB962C8B-B14F-4D97-AF65-F5344CB8AC3E}">
        <p14:creationId xmlns:p14="http://schemas.microsoft.com/office/powerpoint/2010/main" val="4277644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T</a:t>
            </a:r>
            <a:r>
              <a:rPr lang="en-US" sz="2400" dirty="0" smtClean="0"/>
              <a:t>he </a:t>
            </a:r>
            <a:r>
              <a:rPr lang="en-US" sz="2400" dirty="0"/>
              <a:t>baseline criteria for judging the alternatives should be set up. </a:t>
            </a:r>
            <a:endParaRPr lang="en-US" sz="2400" dirty="0" smtClean="0"/>
          </a:p>
          <a:p>
            <a:r>
              <a:rPr lang="en-US" sz="2400" dirty="0" smtClean="0"/>
              <a:t>When </a:t>
            </a:r>
            <a:r>
              <a:rPr lang="en-US" sz="2400" dirty="0"/>
              <a:t>it comes to defining the criteria, </a:t>
            </a:r>
            <a:r>
              <a:rPr lang="en-US" sz="2400" dirty="0" smtClean="0"/>
              <a:t>organisational </a:t>
            </a:r>
            <a:r>
              <a:rPr lang="en-US" sz="2400" dirty="0"/>
              <a:t>goals as well as the </a:t>
            </a:r>
            <a:r>
              <a:rPr lang="en-US" sz="2400" dirty="0" smtClean="0"/>
              <a:t>culture </a:t>
            </a:r>
            <a:r>
              <a:rPr lang="en-US" sz="2400" dirty="0"/>
              <a:t>should be taken into consideration.</a:t>
            </a:r>
          </a:p>
          <a:p>
            <a:endParaRPr lang="en-US" sz="2400" dirty="0"/>
          </a:p>
        </p:txBody>
      </p:sp>
      <p:sp>
        <p:nvSpPr>
          <p:cNvPr id="3" name="Title 2"/>
          <p:cNvSpPr>
            <a:spLocks noGrp="1"/>
          </p:cNvSpPr>
          <p:nvPr>
            <p:ph type="title"/>
          </p:nvPr>
        </p:nvSpPr>
        <p:spPr/>
        <p:txBody>
          <a:bodyPr>
            <a:normAutofit fontScale="90000"/>
          </a:bodyPr>
          <a:lstStyle/>
          <a:p>
            <a:r>
              <a:rPr lang="en-US" sz="3600" b="1" dirty="0"/>
              <a:t>Step 3: Principles for judging the alternatives</a:t>
            </a:r>
            <a:br>
              <a:rPr lang="en-US" sz="3600" b="1" dirty="0"/>
            </a:br>
            <a:endParaRPr lang="en-US" sz="3600" dirty="0"/>
          </a:p>
        </p:txBody>
      </p:sp>
    </p:spTree>
    <p:extLst>
      <p:ext uri="{BB962C8B-B14F-4D97-AF65-F5344CB8AC3E}">
        <p14:creationId xmlns:p14="http://schemas.microsoft.com/office/powerpoint/2010/main" val="176424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Brainstorming:  </a:t>
            </a:r>
            <a:r>
              <a:rPr lang="en-US" sz="2400" dirty="0"/>
              <a:t>list down all the </a:t>
            </a:r>
            <a:r>
              <a:rPr lang="en-US" sz="2400" dirty="0" smtClean="0"/>
              <a:t>ideas </a:t>
            </a:r>
          </a:p>
          <a:p>
            <a:r>
              <a:rPr lang="en-US" sz="2400" dirty="0" smtClean="0"/>
              <a:t>Before </a:t>
            </a:r>
            <a:r>
              <a:rPr lang="en-US" sz="2400" dirty="0"/>
              <a:t>the idea generation step, it is vital to understand the causes of the problem and </a:t>
            </a:r>
            <a:r>
              <a:rPr lang="en-US" sz="2400" dirty="0" err="1" smtClean="0"/>
              <a:t>prioritise</a:t>
            </a:r>
            <a:r>
              <a:rPr lang="en-US" sz="2400" dirty="0" smtClean="0"/>
              <a:t> the causes</a:t>
            </a:r>
            <a:r>
              <a:rPr lang="en-US" sz="2400" dirty="0"/>
              <a:t>.</a:t>
            </a:r>
          </a:p>
          <a:p>
            <a:r>
              <a:rPr lang="en-US" sz="2400" dirty="0" smtClean="0"/>
              <a:t>Then</a:t>
            </a:r>
            <a:r>
              <a:rPr lang="en-US" sz="2400" dirty="0"/>
              <a:t>, </a:t>
            </a:r>
            <a:r>
              <a:rPr lang="en-US" sz="2400" dirty="0" smtClean="0"/>
              <a:t>move </a:t>
            </a:r>
            <a:r>
              <a:rPr lang="en-US" sz="2400" dirty="0"/>
              <a:t>on generating all possible solutions (alternatives) for the problem </a:t>
            </a:r>
            <a:r>
              <a:rPr lang="en-US" sz="2400" dirty="0" smtClean="0"/>
              <a:t>at </a:t>
            </a:r>
            <a:r>
              <a:rPr lang="en-US" sz="2400" dirty="0"/>
              <a:t>hand.</a:t>
            </a:r>
          </a:p>
          <a:p>
            <a:endParaRPr lang="en-US" sz="2400" dirty="0"/>
          </a:p>
        </p:txBody>
      </p:sp>
      <p:sp>
        <p:nvSpPr>
          <p:cNvPr id="3" name="Title 2"/>
          <p:cNvSpPr>
            <a:spLocks noGrp="1"/>
          </p:cNvSpPr>
          <p:nvPr>
            <p:ph type="title"/>
          </p:nvPr>
        </p:nvSpPr>
        <p:spPr/>
        <p:txBody>
          <a:bodyPr>
            <a:normAutofit fontScale="90000"/>
          </a:bodyPr>
          <a:lstStyle/>
          <a:p>
            <a:r>
              <a:rPr lang="en-US" sz="3600" b="1" dirty="0"/>
              <a:t>Step 4: Brainstorm and analyse the different choices</a:t>
            </a:r>
            <a:br>
              <a:rPr lang="en-US" sz="3600" b="1" dirty="0"/>
            </a:br>
            <a:endParaRPr lang="en-US" sz="3600" dirty="0"/>
          </a:p>
        </p:txBody>
      </p:sp>
    </p:spTree>
    <p:extLst>
      <p:ext uri="{BB962C8B-B14F-4D97-AF65-F5344CB8AC3E}">
        <p14:creationId xmlns:p14="http://schemas.microsoft.com/office/powerpoint/2010/main" val="1866208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Use your </a:t>
            </a:r>
            <a:r>
              <a:rPr lang="en-US" sz="2400" dirty="0" smtClean="0"/>
              <a:t>judgment </a:t>
            </a:r>
            <a:r>
              <a:rPr lang="en-US" sz="2400" dirty="0"/>
              <a:t>principles and decision-making criteria to evaluate each alternative. </a:t>
            </a:r>
            <a:endParaRPr lang="en-US" sz="2400" dirty="0" smtClean="0"/>
          </a:p>
          <a:p>
            <a:r>
              <a:rPr lang="en-US" sz="2400" dirty="0" smtClean="0"/>
              <a:t>In </a:t>
            </a:r>
            <a:r>
              <a:rPr lang="en-US" sz="2400" dirty="0"/>
              <a:t>this step, experience and effectiveness of the </a:t>
            </a:r>
            <a:r>
              <a:rPr lang="en-US" sz="2400" dirty="0" smtClean="0"/>
              <a:t>judgment </a:t>
            </a:r>
            <a:r>
              <a:rPr lang="en-US" sz="2400" dirty="0"/>
              <a:t>principles come into play. </a:t>
            </a:r>
            <a:endParaRPr lang="en-US" sz="2400" dirty="0" smtClean="0"/>
          </a:p>
          <a:p>
            <a:r>
              <a:rPr lang="en-US" sz="2400" dirty="0" smtClean="0"/>
              <a:t>You </a:t>
            </a:r>
            <a:r>
              <a:rPr lang="en-US" sz="2400" dirty="0"/>
              <a:t>need to compare each alternative for their positives and negatives.</a:t>
            </a:r>
          </a:p>
        </p:txBody>
      </p:sp>
      <p:sp>
        <p:nvSpPr>
          <p:cNvPr id="3" name="Title 2"/>
          <p:cNvSpPr>
            <a:spLocks noGrp="1"/>
          </p:cNvSpPr>
          <p:nvPr>
            <p:ph type="title"/>
          </p:nvPr>
        </p:nvSpPr>
        <p:spPr/>
        <p:txBody>
          <a:bodyPr/>
          <a:lstStyle/>
          <a:p>
            <a:r>
              <a:rPr lang="en-US" sz="3600" b="1" dirty="0"/>
              <a:t>Step 5: Evaluation of alternatives</a:t>
            </a:r>
            <a:br>
              <a:rPr lang="en-US" sz="3600" b="1" dirty="0"/>
            </a:br>
            <a:endParaRPr lang="en-US" sz="3600" dirty="0"/>
          </a:p>
        </p:txBody>
      </p:sp>
    </p:spTree>
    <p:extLst>
      <p:ext uri="{BB962C8B-B14F-4D97-AF65-F5344CB8AC3E}">
        <p14:creationId xmlns:p14="http://schemas.microsoft.com/office/powerpoint/2010/main" val="1283181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Once you go through from Step 1 to Step 5, this step is easy. </a:t>
            </a:r>
            <a:endParaRPr lang="en-US" sz="2400" dirty="0" smtClean="0"/>
          </a:p>
          <a:p>
            <a:r>
              <a:rPr lang="en-US" sz="2400" dirty="0" smtClean="0"/>
              <a:t>In </a:t>
            </a:r>
            <a:r>
              <a:rPr lang="en-US" sz="2400" dirty="0"/>
              <a:t>addition, the selection of the best alternative is an informed decision since you have already followed a methodology to derive and select the best alternative.</a:t>
            </a:r>
          </a:p>
        </p:txBody>
      </p:sp>
      <p:sp>
        <p:nvSpPr>
          <p:cNvPr id="3" name="Title 2"/>
          <p:cNvSpPr>
            <a:spLocks noGrp="1"/>
          </p:cNvSpPr>
          <p:nvPr>
            <p:ph type="title"/>
          </p:nvPr>
        </p:nvSpPr>
        <p:spPr/>
        <p:txBody>
          <a:bodyPr/>
          <a:lstStyle/>
          <a:p>
            <a:r>
              <a:rPr lang="en-US" sz="3600" b="1" dirty="0"/>
              <a:t>Step 6: Select the best alternative</a:t>
            </a:r>
            <a:br>
              <a:rPr lang="en-US" sz="3600" b="1" dirty="0"/>
            </a:br>
            <a:endParaRPr lang="en-US" sz="3600" dirty="0"/>
          </a:p>
        </p:txBody>
      </p:sp>
    </p:spTree>
    <p:extLst>
      <p:ext uri="{BB962C8B-B14F-4D97-AF65-F5344CB8AC3E}">
        <p14:creationId xmlns:p14="http://schemas.microsoft.com/office/powerpoint/2010/main" val="1659367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b="1" dirty="0"/>
          </a:p>
          <a:p>
            <a:r>
              <a:rPr lang="en-US" sz="2400" dirty="0"/>
              <a:t>Convert your decision into a plan or a sequence of activities. </a:t>
            </a:r>
            <a:endParaRPr lang="en-US" sz="2400" dirty="0" smtClean="0"/>
          </a:p>
          <a:p>
            <a:r>
              <a:rPr lang="en-US" sz="2400" dirty="0" smtClean="0"/>
              <a:t>Then the execution of the </a:t>
            </a:r>
            <a:r>
              <a:rPr lang="en-US" sz="2400" dirty="0"/>
              <a:t>plan </a:t>
            </a:r>
            <a:r>
              <a:rPr lang="en-US" sz="2400" dirty="0" smtClean="0"/>
              <a:t>can be undertaken, either by management themselves or </a:t>
            </a:r>
            <a:r>
              <a:rPr lang="en-US" sz="2400" dirty="0"/>
              <a:t>with the help of subordinates.</a:t>
            </a:r>
          </a:p>
          <a:p>
            <a:endParaRPr lang="en-US" sz="2400" dirty="0"/>
          </a:p>
        </p:txBody>
      </p:sp>
      <p:sp>
        <p:nvSpPr>
          <p:cNvPr id="3" name="Title 2"/>
          <p:cNvSpPr>
            <a:spLocks noGrp="1"/>
          </p:cNvSpPr>
          <p:nvPr>
            <p:ph type="title"/>
          </p:nvPr>
        </p:nvSpPr>
        <p:spPr/>
        <p:txBody>
          <a:bodyPr/>
          <a:lstStyle/>
          <a:p>
            <a:r>
              <a:rPr lang="en-US" sz="3600" b="1" dirty="0"/>
              <a:t>Step 7: Execute the decision</a:t>
            </a:r>
            <a:br>
              <a:rPr lang="en-US" sz="3600" b="1" dirty="0"/>
            </a:br>
            <a:endParaRPr lang="en-US" sz="3600" dirty="0"/>
          </a:p>
        </p:txBody>
      </p:sp>
    </p:spTree>
    <p:extLst>
      <p:ext uri="{BB962C8B-B14F-4D97-AF65-F5344CB8AC3E}">
        <p14:creationId xmlns:p14="http://schemas.microsoft.com/office/powerpoint/2010/main" val="3681546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Evaluate the outcome of </a:t>
            </a:r>
            <a:r>
              <a:rPr lang="en-US" sz="2400" dirty="0" smtClean="0"/>
              <a:t>the </a:t>
            </a:r>
            <a:r>
              <a:rPr lang="en-US" sz="2400" dirty="0"/>
              <a:t>decision. </a:t>
            </a:r>
            <a:endParaRPr lang="en-US" sz="2400" dirty="0" smtClean="0"/>
          </a:p>
          <a:p>
            <a:r>
              <a:rPr lang="en-US" sz="2400" dirty="0" smtClean="0"/>
              <a:t>Determine </a:t>
            </a:r>
            <a:r>
              <a:rPr lang="en-US" sz="2400" dirty="0"/>
              <a:t>whether there is anything </a:t>
            </a:r>
            <a:r>
              <a:rPr lang="en-US" sz="2400" dirty="0" smtClean="0"/>
              <a:t>that </a:t>
            </a:r>
            <a:r>
              <a:rPr lang="en-US" sz="2400" dirty="0"/>
              <a:t>c</a:t>
            </a:r>
            <a:r>
              <a:rPr lang="en-US" sz="2400" dirty="0" smtClean="0"/>
              <a:t>ould be learnt, and if so, correct </a:t>
            </a:r>
            <a:r>
              <a:rPr lang="en-US" sz="2400" dirty="0"/>
              <a:t>in future decision making. </a:t>
            </a:r>
            <a:endParaRPr lang="en-US" sz="2400" dirty="0" smtClean="0"/>
          </a:p>
        </p:txBody>
      </p:sp>
      <p:sp>
        <p:nvSpPr>
          <p:cNvPr id="3" name="Title 2"/>
          <p:cNvSpPr>
            <a:spLocks noGrp="1"/>
          </p:cNvSpPr>
          <p:nvPr>
            <p:ph type="title"/>
          </p:nvPr>
        </p:nvSpPr>
        <p:spPr/>
        <p:txBody>
          <a:bodyPr/>
          <a:lstStyle/>
          <a:p>
            <a:r>
              <a:rPr lang="en-US" sz="3600" b="1" dirty="0"/>
              <a:t>Step 8: Evaluate the results</a:t>
            </a:r>
            <a:br>
              <a:rPr lang="en-US" sz="3600" b="1" dirty="0"/>
            </a:br>
            <a:endParaRPr lang="en-US" sz="3600" dirty="0"/>
          </a:p>
        </p:txBody>
      </p:sp>
    </p:spTree>
    <p:extLst>
      <p:ext uri="{BB962C8B-B14F-4D97-AF65-F5344CB8AC3E}">
        <p14:creationId xmlns:p14="http://schemas.microsoft.com/office/powerpoint/2010/main" val="3115042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When it comes to making decisions, one should always weigh the positive and negative business consequences and should favour the positive outcomes.</a:t>
            </a:r>
          </a:p>
          <a:p>
            <a:r>
              <a:rPr lang="en-US" dirty="0" smtClean="0"/>
              <a:t>However, not all decisions result in an easy path.  There are occasions </a:t>
            </a:r>
            <a:r>
              <a:rPr lang="en-US" dirty="0"/>
              <a:t>when </a:t>
            </a:r>
            <a:r>
              <a:rPr lang="en-US" dirty="0" smtClean="0"/>
              <a:t>management are faced with </a:t>
            </a:r>
            <a:r>
              <a:rPr lang="en-US" dirty="0"/>
              <a:t>confrontation after making the tough decision.</a:t>
            </a:r>
          </a:p>
          <a:p>
            <a:r>
              <a:rPr lang="en-US" dirty="0"/>
              <a:t>But, making the decisions and accepting its consequences </a:t>
            </a:r>
            <a:r>
              <a:rPr lang="en-US" dirty="0" smtClean="0"/>
              <a:t>is an important aspect of the decision making process</a:t>
            </a:r>
            <a:endParaRPr lang="en-US" dirty="0"/>
          </a:p>
          <a:p>
            <a:endParaRPr lang="en-US" dirty="0"/>
          </a:p>
        </p:txBody>
      </p:sp>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1966562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400" dirty="0"/>
              <a:t>Accounting is a service activity. It uses words and symbols to </a:t>
            </a:r>
            <a:r>
              <a:rPr lang="en-GB" sz="2400" dirty="0" smtClean="0"/>
              <a:t>communicate financial </a:t>
            </a:r>
            <a:r>
              <a:rPr lang="en-GB" sz="2400" dirty="0"/>
              <a:t>information useful for decision making. The terminology and </a:t>
            </a:r>
            <a:r>
              <a:rPr lang="en-GB" sz="2400" dirty="0" smtClean="0"/>
              <a:t>symbols used </a:t>
            </a:r>
            <a:r>
              <a:rPr lang="en-GB" sz="2400" dirty="0"/>
              <a:t>have developed from the earliest known accounting records. </a:t>
            </a:r>
            <a:endParaRPr lang="en-GB" sz="2400" dirty="0" smtClean="0"/>
          </a:p>
          <a:p>
            <a:r>
              <a:rPr lang="en-GB" sz="2400" dirty="0" smtClean="0"/>
              <a:t>As </a:t>
            </a:r>
            <a:r>
              <a:rPr lang="en-GB" sz="2400" dirty="0"/>
              <a:t>a </a:t>
            </a:r>
            <a:r>
              <a:rPr lang="en-GB" sz="2400" dirty="0" smtClean="0"/>
              <a:t>profession, accounting </a:t>
            </a:r>
            <a:r>
              <a:rPr lang="en-GB" sz="2400" dirty="0"/>
              <a:t>has evolved in response to society’s need for economic information </a:t>
            </a:r>
            <a:r>
              <a:rPr lang="en-GB" sz="2400" dirty="0" smtClean="0"/>
              <a:t>to help </a:t>
            </a:r>
            <a:r>
              <a:rPr lang="en-GB" sz="2400" dirty="0"/>
              <a:t>people make economic decisions. </a:t>
            </a:r>
            <a:endParaRPr lang="en-GB" sz="2400" dirty="0" smtClean="0"/>
          </a:p>
          <a:p>
            <a:r>
              <a:rPr lang="en-GB" sz="2400" dirty="0" smtClean="0"/>
              <a:t>Accounting </a:t>
            </a:r>
            <a:r>
              <a:rPr lang="en-GB" sz="2400" dirty="0"/>
              <a:t>is often called the ‘language </a:t>
            </a:r>
            <a:r>
              <a:rPr lang="en-GB" sz="2400" dirty="0" smtClean="0"/>
              <a:t>of business</a:t>
            </a:r>
            <a:r>
              <a:rPr lang="en-GB" sz="2400" dirty="0"/>
              <a:t>’. To be effective, the recipient must understand the message that </a:t>
            </a:r>
            <a:r>
              <a:rPr lang="en-GB" sz="2400" dirty="0" smtClean="0"/>
              <a:t>the sender </a:t>
            </a:r>
            <a:r>
              <a:rPr lang="en-GB" sz="2400" dirty="0"/>
              <a:t>intends to convey. </a:t>
            </a:r>
            <a:endParaRPr lang="en-GB" sz="2400" dirty="0" smtClean="0"/>
          </a:p>
        </p:txBody>
      </p:sp>
      <p:sp>
        <p:nvSpPr>
          <p:cNvPr id="2" name="Title 1"/>
          <p:cNvSpPr>
            <a:spLocks noGrp="1"/>
          </p:cNvSpPr>
          <p:nvPr>
            <p:ph type="title"/>
          </p:nvPr>
        </p:nvSpPr>
        <p:spPr/>
        <p:txBody>
          <a:bodyPr/>
          <a:lstStyle/>
          <a:p>
            <a:r>
              <a:rPr lang="en-GB" dirty="0" smtClean="0"/>
              <a:t>How does Accounting aid the Decision Making Process?</a:t>
            </a:r>
            <a:endParaRPr lang="en-GB" dirty="0"/>
          </a:p>
        </p:txBody>
      </p:sp>
    </p:spTree>
    <p:extLst>
      <p:ext uri="{BB962C8B-B14F-4D97-AF65-F5344CB8AC3E}">
        <p14:creationId xmlns:p14="http://schemas.microsoft.com/office/powerpoint/2010/main" val="341067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420130"/>
            <a:ext cx="8915400" cy="5491092"/>
          </a:xfrm>
        </p:spPr>
        <p:txBody>
          <a:bodyPr>
            <a:noAutofit/>
          </a:bodyPr>
          <a:lstStyle/>
          <a:p>
            <a:r>
              <a:rPr lang="en-GB" sz="2400" dirty="0"/>
              <a:t>You must learn the meaning of the words and </a:t>
            </a:r>
            <a:r>
              <a:rPr lang="en-GB" sz="2400" dirty="0" smtClean="0"/>
              <a:t>symbols used </a:t>
            </a:r>
            <a:r>
              <a:rPr lang="en-GB" sz="2400" dirty="0"/>
              <a:t>by accountants. Many people with little knowledge of accounting </a:t>
            </a:r>
            <a:r>
              <a:rPr lang="en-GB" sz="2400" dirty="0" smtClean="0"/>
              <a:t>must interpret </a:t>
            </a:r>
            <a:r>
              <a:rPr lang="en-GB" sz="2400" dirty="0"/>
              <a:t>accounting data</a:t>
            </a:r>
            <a:r>
              <a:rPr lang="en-GB" sz="2400" dirty="0" smtClean="0"/>
              <a:t>.</a:t>
            </a:r>
          </a:p>
          <a:p>
            <a:endParaRPr lang="en-GB" sz="2400" dirty="0"/>
          </a:p>
          <a:p>
            <a:r>
              <a:rPr lang="en-GB" sz="2400" dirty="0" smtClean="0"/>
              <a:t>Accounting </a:t>
            </a:r>
            <a:r>
              <a:rPr lang="en-GB" sz="2400" dirty="0"/>
              <a:t>has been defined as the process of identifying, measuring, </a:t>
            </a:r>
            <a:r>
              <a:rPr lang="en-GB" sz="2400" dirty="0" smtClean="0"/>
              <a:t>recording and </a:t>
            </a:r>
            <a:r>
              <a:rPr lang="en-GB" sz="2400" dirty="0"/>
              <a:t>communicating economic information to permit informed judgements </a:t>
            </a:r>
            <a:r>
              <a:rPr lang="en-GB" sz="2400" dirty="0" smtClean="0"/>
              <a:t>and economic </a:t>
            </a:r>
            <a:r>
              <a:rPr lang="en-GB" sz="2400" dirty="0"/>
              <a:t>decisions. </a:t>
            </a:r>
            <a:endParaRPr lang="en-GB" sz="2400" dirty="0" smtClean="0"/>
          </a:p>
          <a:p>
            <a:endParaRPr lang="en-GB" sz="2400" dirty="0" smtClean="0"/>
          </a:p>
          <a:p>
            <a:r>
              <a:rPr lang="en-GB" sz="2400" dirty="0" smtClean="0"/>
              <a:t>The </a:t>
            </a:r>
            <a:r>
              <a:rPr lang="en-GB" sz="2400" dirty="0"/>
              <a:t>primary purpose of accounting is to help </a:t>
            </a:r>
            <a:r>
              <a:rPr lang="en-GB" sz="2400" dirty="0" smtClean="0"/>
              <a:t>managers make economic </a:t>
            </a:r>
            <a:r>
              <a:rPr lang="en-GB" sz="2400" dirty="0"/>
              <a:t>decisions. In our society resources must be allocated among and </a:t>
            </a:r>
            <a:r>
              <a:rPr lang="en-GB" sz="2400" dirty="0" smtClean="0"/>
              <a:t>within all </a:t>
            </a:r>
            <a:r>
              <a:rPr lang="en-GB" sz="2400" dirty="0"/>
              <a:t>kinds of entities. </a:t>
            </a:r>
          </a:p>
        </p:txBody>
      </p:sp>
    </p:spTree>
    <p:extLst>
      <p:ext uri="{BB962C8B-B14F-4D97-AF65-F5344CB8AC3E}">
        <p14:creationId xmlns:p14="http://schemas.microsoft.com/office/powerpoint/2010/main" val="2922901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Accounting information provides the basis for making decisions about resource allocation. To be useful, data must be identified, measured, recorded, classified, summarised and communicated to potential users.</a:t>
            </a:r>
          </a:p>
          <a:p>
            <a:r>
              <a:rPr lang="en-GB" sz="2400" dirty="0"/>
              <a:t>These are the critical elements of accounting.</a:t>
            </a:r>
          </a:p>
          <a:p>
            <a:endParaRPr lang="en-GB" sz="24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332154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The ultimate objective of accounting is to provide information in reports </a:t>
            </a:r>
            <a:r>
              <a:rPr lang="en-GB" sz="2400" dirty="0" smtClean="0"/>
              <a:t>which can </a:t>
            </a:r>
            <a:r>
              <a:rPr lang="en-GB" sz="2400" dirty="0"/>
              <a:t>be used by </a:t>
            </a:r>
            <a:r>
              <a:rPr lang="en-GB" sz="2400" b="1" dirty="0"/>
              <a:t>internal </a:t>
            </a:r>
            <a:r>
              <a:rPr lang="en-GB" sz="2400" dirty="0"/>
              <a:t>and </a:t>
            </a:r>
            <a:r>
              <a:rPr lang="en-GB" sz="2400" b="1" dirty="0"/>
              <a:t>external </a:t>
            </a:r>
            <a:r>
              <a:rPr lang="en-GB" sz="2400" dirty="0"/>
              <a:t>decision makers. </a:t>
            </a:r>
            <a:endParaRPr lang="en-GB" sz="2400" dirty="0" smtClean="0"/>
          </a:p>
          <a:p>
            <a:r>
              <a:rPr lang="en-GB" sz="2400" dirty="0" smtClean="0"/>
              <a:t>The </a:t>
            </a:r>
            <a:r>
              <a:rPr lang="en-GB" sz="2400" dirty="0"/>
              <a:t>preparation of </a:t>
            </a:r>
            <a:r>
              <a:rPr lang="en-GB" sz="2400" dirty="0" smtClean="0"/>
              <a:t>this information </a:t>
            </a:r>
            <a:r>
              <a:rPr lang="en-GB" sz="2400" dirty="0"/>
              <a:t>for users (decision makers) outside the entity is called </a:t>
            </a:r>
            <a:r>
              <a:rPr lang="en-GB" sz="2400" dirty="0" smtClean="0"/>
              <a:t>financial accounting.</a:t>
            </a:r>
          </a:p>
          <a:p>
            <a:r>
              <a:rPr lang="en-GB" sz="2400" dirty="0" smtClean="0"/>
              <a:t>The preparation </a:t>
            </a:r>
            <a:r>
              <a:rPr lang="en-GB" sz="2400" dirty="0"/>
              <a:t>of information for use by decision makers inside the entity to plan </a:t>
            </a:r>
            <a:r>
              <a:rPr lang="en-GB" sz="2400" dirty="0" smtClean="0"/>
              <a:t>and control </a:t>
            </a:r>
            <a:r>
              <a:rPr lang="en-GB" sz="2400" dirty="0"/>
              <a:t>operations is called management accounting. Inside users </a:t>
            </a:r>
            <a:r>
              <a:rPr lang="en-GB" sz="2400" dirty="0" smtClean="0"/>
              <a:t>means management</a:t>
            </a:r>
            <a:r>
              <a:rPr lang="en-GB" sz="2400" dirty="0"/>
              <a:t>.</a:t>
            </a:r>
          </a:p>
        </p:txBody>
      </p:sp>
      <p:sp>
        <p:nvSpPr>
          <p:cNvPr id="2" name="Title 1"/>
          <p:cNvSpPr>
            <a:spLocks noGrp="1"/>
          </p:cNvSpPr>
          <p:nvPr>
            <p:ph type="title"/>
          </p:nvPr>
        </p:nvSpPr>
        <p:spPr/>
        <p:txBody>
          <a:bodyPr/>
          <a:lstStyle/>
          <a:p>
            <a:r>
              <a:rPr lang="en-GB" b="1" dirty="0"/>
              <a:t>The potential users of accounting information</a:t>
            </a:r>
            <a:endParaRPr lang="en-GB" dirty="0"/>
          </a:p>
        </p:txBody>
      </p:sp>
    </p:spTree>
    <p:extLst>
      <p:ext uri="{BB962C8B-B14F-4D97-AF65-F5344CB8AC3E}">
        <p14:creationId xmlns:p14="http://schemas.microsoft.com/office/powerpoint/2010/main" val="19005957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interpretation of the financial statements</Template>
  <TotalTime>82</TotalTime>
  <Words>998</Words>
  <Application>Microsoft Office PowerPoint</Application>
  <PresentationFormat>Widescreen</PresentationFormat>
  <Paragraphs>82</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Book Antiqua</vt:lpstr>
      <vt:lpstr>Calibri</vt:lpstr>
      <vt:lpstr>Wingdings</vt:lpstr>
      <vt:lpstr>Hardcover</vt:lpstr>
      <vt:lpstr>Accounting for Decision Making</vt:lpstr>
      <vt:lpstr>Decision Making</vt:lpstr>
      <vt:lpstr>Decision Making</vt:lpstr>
      <vt:lpstr>Step 1: Identification of the purpose of the decision </vt:lpstr>
      <vt:lpstr>Step 2: Information gathering </vt:lpstr>
      <vt:lpstr>Step 3: Principles for judging the alternatives </vt:lpstr>
      <vt:lpstr>Step 4: Brainstorm and analyse the different choices </vt:lpstr>
      <vt:lpstr>Step 5: Evaluation of alternatives </vt:lpstr>
      <vt:lpstr>Step 6: Select the best alternative </vt:lpstr>
      <vt:lpstr>Step 7: Execute the decision </vt:lpstr>
      <vt:lpstr>Step 8: Evaluate the results </vt:lpstr>
      <vt:lpstr>PowerPoint Presentation</vt:lpstr>
      <vt:lpstr>How does Accounting aid the Decision Making Process?</vt:lpstr>
      <vt:lpstr>PowerPoint Presentation</vt:lpstr>
      <vt:lpstr>PowerPoint Presentation</vt:lpstr>
      <vt:lpstr>The potential users of accounting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Decision Making</dc:title>
  <dc:creator>Marie Pitson</dc:creator>
  <cp:lastModifiedBy>Marie Pitson</cp:lastModifiedBy>
  <cp:revision>3</cp:revision>
  <cp:lastPrinted>2017-01-23T09:06:54Z</cp:lastPrinted>
  <dcterms:created xsi:type="dcterms:W3CDTF">2016-09-27T06:38:02Z</dcterms:created>
  <dcterms:modified xsi:type="dcterms:W3CDTF">2017-05-10T06:48:41Z</dcterms:modified>
</cp:coreProperties>
</file>