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8"/>
  </p:notesMasterIdLst>
  <p:sldIdLst>
    <p:sldId id="350" r:id="rId3"/>
    <p:sldId id="376" r:id="rId4"/>
    <p:sldId id="351" r:id="rId5"/>
    <p:sldId id="355" r:id="rId6"/>
    <p:sldId id="354" r:id="rId7"/>
    <p:sldId id="362" r:id="rId8"/>
    <p:sldId id="363" r:id="rId9"/>
    <p:sldId id="356" r:id="rId10"/>
    <p:sldId id="371" r:id="rId11"/>
    <p:sldId id="365" r:id="rId12"/>
    <p:sldId id="366" r:id="rId13"/>
    <p:sldId id="387" r:id="rId14"/>
    <p:sldId id="367" r:id="rId15"/>
    <p:sldId id="358" r:id="rId16"/>
    <p:sldId id="359" r:id="rId17"/>
    <p:sldId id="368" r:id="rId18"/>
    <p:sldId id="369" r:id="rId19"/>
    <p:sldId id="385" r:id="rId20"/>
    <p:sldId id="388" r:id="rId21"/>
    <p:sldId id="389" r:id="rId22"/>
    <p:sldId id="390" r:id="rId23"/>
    <p:sldId id="391" r:id="rId24"/>
    <p:sldId id="392" r:id="rId25"/>
    <p:sldId id="393" r:id="rId26"/>
    <p:sldId id="394" r:id="rId27"/>
    <p:sldId id="396" r:id="rId28"/>
    <p:sldId id="397" r:id="rId29"/>
    <p:sldId id="398" r:id="rId30"/>
    <p:sldId id="399" r:id="rId31"/>
    <p:sldId id="400" r:id="rId32"/>
    <p:sldId id="401" r:id="rId33"/>
    <p:sldId id="402" r:id="rId34"/>
    <p:sldId id="403" r:id="rId35"/>
    <p:sldId id="404" r:id="rId36"/>
    <p:sldId id="405" r:id="rId37"/>
    <p:sldId id="406" r:id="rId38"/>
    <p:sldId id="407" r:id="rId39"/>
    <p:sldId id="408" r:id="rId40"/>
    <p:sldId id="409" r:id="rId41"/>
    <p:sldId id="410" r:id="rId42"/>
    <p:sldId id="411" r:id="rId43"/>
    <p:sldId id="412" r:id="rId44"/>
    <p:sldId id="413" r:id="rId45"/>
    <p:sldId id="414" r:id="rId46"/>
    <p:sldId id="370" r:id="rId47"/>
    <p:sldId id="360" r:id="rId48"/>
    <p:sldId id="372" r:id="rId49"/>
    <p:sldId id="373" r:id="rId50"/>
    <p:sldId id="386" r:id="rId51"/>
    <p:sldId id="330" r:id="rId52"/>
    <p:sldId id="374" r:id="rId53"/>
    <p:sldId id="298" r:id="rId54"/>
    <p:sldId id="375" r:id="rId55"/>
    <p:sldId id="309" r:id="rId56"/>
    <p:sldId id="308" r:id="rId5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l"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1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183" autoAdjust="0"/>
  </p:normalViewPr>
  <p:slideViewPr>
    <p:cSldViewPr>
      <p:cViewPr varScale="1">
        <p:scale>
          <a:sx n="74" d="100"/>
          <a:sy n="74" d="100"/>
        </p:scale>
        <p:origin x="1275" y="33"/>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541"/>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viewProps" Target="view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commentAuthors" Target="commentAuthor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19DD270-8AC8-477E-9F0F-E0CDF66115BA}" type="datetimeFigureOut">
              <a:rPr lang="en-US" smtClean="0"/>
              <a:pPr/>
              <a:t>11/15/2022</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C8CD8FF-618E-45FF-9446-15C68C31D94D}" type="slidenum">
              <a:rPr lang="en-US" smtClean="0"/>
              <a:pPr/>
              <a:t>‹#›</a:t>
            </a:fld>
            <a:endParaRPr lang="en-US"/>
          </a:p>
        </p:txBody>
      </p:sp>
    </p:spTree>
    <p:extLst>
      <p:ext uri="{BB962C8B-B14F-4D97-AF65-F5344CB8AC3E}">
        <p14:creationId xmlns:p14="http://schemas.microsoft.com/office/powerpoint/2010/main" val="1810713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Show</a:t>
            </a:r>
            <a:r>
              <a:rPr lang="en-GB" altLang="en-US" baseline="0" dirty="0"/>
              <a:t> video clip.</a:t>
            </a:r>
          </a:p>
          <a:p>
            <a:endParaRPr lang="en-GB" altLang="en-US" baseline="0" dirty="0"/>
          </a:p>
          <a:p>
            <a:r>
              <a:rPr lang="en-GB" altLang="en-US" baseline="0" dirty="0"/>
              <a:t>Is this a group or a team?  What characteristics does it have?</a:t>
            </a:r>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52398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we a group? Are we a team?  Are we neither?</a:t>
            </a:r>
          </a:p>
          <a:p>
            <a:endParaRPr lang="en-GB" dirty="0"/>
          </a:p>
          <a:p>
            <a:r>
              <a:rPr lang="en-GB" dirty="0"/>
              <a:t>Who is a member of a sports team?</a:t>
            </a:r>
          </a:p>
          <a:p>
            <a:endParaRPr lang="en-GB" dirty="0"/>
          </a:p>
          <a:p>
            <a:r>
              <a:rPr lang="en-GB" dirty="0"/>
              <a:t>Pick 6 to stand at the front – Are they</a:t>
            </a:r>
            <a:r>
              <a:rPr lang="en-GB" baseline="0" dirty="0"/>
              <a:t> a group, a team or neither?</a:t>
            </a:r>
          </a:p>
          <a:p>
            <a:r>
              <a:rPr lang="en-GB" baseline="0" dirty="0"/>
              <a:t>Give them a task – line up in alphabetical order of surname.</a:t>
            </a:r>
          </a:p>
          <a:p>
            <a:r>
              <a:rPr lang="en-GB" baseline="0" dirty="0"/>
              <a:t>Is the answer to the question different now?</a:t>
            </a:r>
          </a:p>
          <a:p>
            <a:r>
              <a:rPr lang="en-GB" baseline="0" dirty="0"/>
              <a:t>If I was to set you a longer term goal to work on would that change the answer?</a:t>
            </a:r>
          </a:p>
          <a:p>
            <a:r>
              <a:rPr lang="en-GB" baseline="0" dirty="0"/>
              <a:t>Ask one individual what are the characteristics of the team they play for – What makes them a team?</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3268933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5</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512815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Sports teams.  What other reasons do people come together as teams?</a:t>
            </a:r>
          </a:p>
          <a:p>
            <a:r>
              <a:rPr lang="en-GB" dirty="0"/>
              <a:t>Work Teams:</a:t>
            </a:r>
          </a:p>
          <a:p>
            <a:r>
              <a:rPr lang="en-GB" dirty="0"/>
              <a:t>Management</a:t>
            </a:r>
            <a:r>
              <a:rPr lang="en-GB" baseline="0" dirty="0"/>
              <a:t> team, production team, marketing team?</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6</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3252359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different definitions but common themes.</a:t>
            </a:r>
          </a:p>
        </p:txBody>
      </p:sp>
      <p:sp>
        <p:nvSpPr>
          <p:cNvPr id="4" name="Slide Number Placeholder 3"/>
          <p:cNvSpPr>
            <a:spLocks noGrp="1"/>
          </p:cNvSpPr>
          <p:nvPr>
            <p:ph type="sldNum" sz="quarter" idx="10"/>
          </p:nvPr>
        </p:nvSpPr>
        <p:spPr/>
        <p:txBody>
          <a:bodyPr/>
          <a:lstStyle/>
          <a:p>
            <a:fld id="{47C7649C-5D2E-4AAE-91B6-EF2CD6EE2628}" type="slidenum">
              <a:rPr lang="en-GB" smtClean="0"/>
              <a:t>7</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540538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8</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3114173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9</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2387915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10</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208272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11</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3201374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factors at</a:t>
            </a:r>
            <a:r>
              <a:rPr lang="en-GB" baseline="0" dirty="0"/>
              <a:t> work here which van be summarised under four broad headings.  We will discuss each in more detail.  </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12</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323119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13</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4174793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14</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20099128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workplace</a:t>
            </a:r>
            <a:r>
              <a:rPr lang="en-GB" baseline="0" dirty="0"/>
              <a:t> has changed        </a:t>
            </a:r>
            <a:r>
              <a:rPr lang="en-GB" dirty="0"/>
              <a:t>Globalisation and IT has changed how we work – people increasingly don’t work together face to face but can be separated geographically</a:t>
            </a:r>
            <a:r>
              <a:rPr lang="en-GB" baseline="0" dirty="0"/>
              <a:t> whilst working closely together.  </a:t>
            </a:r>
          </a:p>
          <a:p>
            <a:endParaRPr lang="en-GB" baseline="0" dirty="0"/>
          </a:p>
          <a:p>
            <a:r>
              <a:rPr lang="en-GB" baseline="0" dirty="0"/>
              <a:t>The tech delivers the main interaction – very different way of working requiring more self-management.  Don’t need an ‘office environment’ with set hours.  </a:t>
            </a:r>
          </a:p>
          <a:p>
            <a:endParaRPr lang="en-GB" baseline="0" dirty="0"/>
          </a:p>
          <a:p>
            <a:r>
              <a:rPr lang="en-GB" baseline="0" dirty="0"/>
              <a:t>Does it work?  They said videoconferencing would end international business travel.  It hasn’t.  This way isn’t for everybody. There are cultural differences between countries to consider for example .</a:t>
            </a:r>
          </a:p>
          <a:p>
            <a:endParaRPr lang="en-GB" baseline="0" dirty="0"/>
          </a:p>
          <a:p>
            <a:endParaRPr lang="en-US" dirty="0"/>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15</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3572718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16</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3873362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17</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3968992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r>
              <a:rPr lang="en-GB" altLang="en-US"/>
              <a:t>Set the context for the model but the explanations are on the following slides.</a:t>
            </a:r>
          </a:p>
          <a:p>
            <a:endParaRPr lang="en-GB" altLang="en-US"/>
          </a:p>
          <a:p>
            <a:r>
              <a:rPr lang="en-GB" altLang="en-US"/>
              <a:t>Has anyone seen this model before?  Do they understand the terminology?</a:t>
            </a:r>
          </a:p>
        </p:txBody>
      </p:sp>
      <p:sp>
        <p:nvSpPr>
          <p:cNvPr id="27652" name="Slide Number Placeholder 3"/>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fld id="{CBACE5CE-2A1B-4300-A49A-D20AC9717233}" type="slidenum">
              <a:rPr lang="en-GB" altLang="en-US"/>
              <a:pPr/>
              <a:t>19</a:t>
            </a:fld>
            <a:endParaRPr lang="en-GB" altLang="en-US"/>
          </a:p>
        </p:txBody>
      </p:sp>
    </p:spTree>
    <p:extLst>
      <p:ext uri="{BB962C8B-B14F-4D97-AF65-F5344CB8AC3E}">
        <p14:creationId xmlns:p14="http://schemas.microsoft.com/office/powerpoint/2010/main" val="2273629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8204517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434604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196256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36237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001928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5044856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2210373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465517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376456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990728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9894389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732131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21521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023845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381559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4741664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284501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534527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787761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766376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0244450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183450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9073962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750497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3258952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45</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12622995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46</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369568448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47</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2017629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Cloke and Goldsmith</a:t>
            </a:r>
            <a:r>
              <a:rPr lang="en-GB" baseline="0" dirty="0"/>
              <a:t> – 10 special skills for teamwork – the things team members can develop to build successful self-managing teams </a:t>
            </a:r>
          </a:p>
          <a:p>
            <a:endParaRPr lang="en-GB" baseline="0" dirty="0"/>
          </a:p>
          <a:p>
            <a:r>
              <a:rPr lang="en-GB" baseline="0" dirty="0"/>
              <a:t>Team leadership role is crucial – trust, clear communication, full participation and self management</a:t>
            </a:r>
          </a:p>
          <a:p>
            <a:endParaRPr lang="en-GB" baseline="0" dirty="0"/>
          </a:p>
          <a:p>
            <a:r>
              <a:rPr lang="en-GB" baseline="0" dirty="0"/>
              <a:t>Can the team:</a:t>
            </a:r>
          </a:p>
          <a:p>
            <a:r>
              <a:rPr lang="en-GB" baseline="0" dirty="0"/>
              <a:t>Overcome problems together</a:t>
            </a:r>
          </a:p>
          <a:p>
            <a:r>
              <a:rPr lang="en-GB" baseline="0" dirty="0"/>
              <a:t>Show honesty, listen well</a:t>
            </a:r>
          </a:p>
          <a:p>
            <a:r>
              <a:rPr lang="en-GB" baseline="0" dirty="0"/>
              <a:t>Develop skills</a:t>
            </a:r>
          </a:p>
          <a:p>
            <a:r>
              <a:rPr lang="en-GB" baseline="0" dirty="0"/>
              <a:t>Members take personal responsibility</a:t>
            </a:r>
          </a:p>
          <a:p>
            <a:r>
              <a:rPr lang="en-GB" baseline="0" dirty="0"/>
              <a:t>Broaden their horizons by looking at different perspectives on issues</a:t>
            </a:r>
          </a:p>
          <a:p>
            <a:r>
              <a:rPr lang="en-GB" baseline="0" dirty="0"/>
              <a:t>Learn and be self-critical</a:t>
            </a:r>
          </a:p>
          <a:p>
            <a:endParaRPr lang="en-GB" baseline="0" dirty="0"/>
          </a:p>
          <a:p>
            <a:r>
              <a:rPr lang="en-GB" baseline="0" dirty="0"/>
              <a:t>Identify new challenges and opportunities</a:t>
            </a:r>
          </a:p>
          <a:p>
            <a:r>
              <a:rPr lang="en-GB" baseline="0" dirty="0"/>
              <a:t>Streamline the way they work – have shorter, more productive meetings</a:t>
            </a:r>
          </a:p>
          <a:p>
            <a:r>
              <a:rPr lang="en-GB" baseline="0" dirty="0"/>
              <a:t>Problem solve and resolve conflict</a:t>
            </a:r>
          </a:p>
          <a:p>
            <a:endParaRPr lang="en-GB" baseline="0" dirty="0"/>
          </a:p>
          <a:p>
            <a:r>
              <a:rPr lang="en-GB" baseline="0" dirty="0"/>
              <a:t>And finally</a:t>
            </a:r>
          </a:p>
          <a:p>
            <a:endParaRPr lang="en-GB" baseline="0" dirty="0"/>
          </a:p>
          <a:p>
            <a:r>
              <a:rPr lang="en-GB" baseline="0" dirty="0"/>
              <a:t>Take pleasure from achievement of a team task?</a:t>
            </a:r>
          </a:p>
          <a:p>
            <a:endParaRPr lang="en-GB" baseline="0" dirty="0"/>
          </a:p>
          <a:p>
            <a:r>
              <a:rPr lang="en-GB" baseline="0" dirty="0"/>
              <a:t>Again all great in theory, but workable in practice?  You’re going to find out.   Fasten your safety belts – it could be a bumpy ride.......</a:t>
            </a:r>
          </a:p>
          <a:p>
            <a:endParaRPr lang="en-GB" baseline="0" dirty="0"/>
          </a:p>
          <a:p>
            <a:r>
              <a:rPr lang="en-GB" baseline="0" dirty="0"/>
              <a:t> </a:t>
            </a:r>
            <a:endParaRPr lang="en-GB" dirty="0"/>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48</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91186353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is true – we’ve got to probe into how people behave</a:t>
            </a:r>
            <a:r>
              <a:rPr lang="en-GB" baseline="0" dirty="0"/>
              <a:t> and interact in a group setting – if you spend a fortune on players in a football team, they might be great individually but it doesn’t necessarily guarantee on the field success for them as a team – unless you’re Chelsea or Man City?</a:t>
            </a:r>
          </a:p>
          <a:p>
            <a:endParaRPr lang="en-GB" baseline="0" dirty="0"/>
          </a:p>
          <a:p>
            <a:r>
              <a:rPr lang="en-GB" baseline="0" dirty="0"/>
              <a:t>We need to get the right mix of people for the team to work effectively – not everyone who’s really good at what they do is necessarily a team player – sometimes good to have sceptics who like to change things.  </a:t>
            </a:r>
          </a:p>
          <a:p>
            <a:endParaRPr lang="en-GB" baseline="0" dirty="0"/>
          </a:p>
          <a:p>
            <a:endParaRPr lang="en-GB" baseline="0" dirty="0"/>
          </a:p>
          <a:p>
            <a:endParaRPr lang="en-GB" baseline="0" dirty="0"/>
          </a:p>
          <a:p>
            <a:endParaRPr lang="en-GB" baseline="0" dirty="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50</a:t>
            </a:fld>
            <a:endParaRPr lang="en-US"/>
          </a:p>
        </p:txBody>
      </p:sp>
    </p:spTree>
    <p:extLst>
      <p:ext uri="{BB962C8B-B14F-4D97-AF65-F5344CB8AC3E}">
        <p14:creationId xmlns:p14="http://schemas.microsoft.com/office/powerpoint/2010/main" val="291736780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a:t>Belbin</a:t>
            </a:r>
            <a:r>
              <a:rPr lang="en-GB" dirty="0"/>
              <a:t> identified 9 key roles that people</a:t>
            </a:r>
            <a:r>
              <a:rPr lang="en-GB" baseline="0" dirty="0"/>
              <a:t> tend to play in teams.  We’ll get on to the detail next.  </a:t>
            </a:r>
          </a:p>
          <a:p>
            <a:endParaRPr lang="en-GB" baseline="0" dirty="0"/>
          </a:p>
          <a:p>
            <a:r>
              <a:rPr lang="en-GB" baseline="0" dirty="0"/>
              <a:t>So each of these represents ways of behaving or characteristics that help us tell one team member apart from another based on how they interact and deal with one another.</a:t>
            </a:r>
          </a:p>
          <a:p>
            <a:endParaRPr lang="en-GB" baseline="0" dirty="0"/>
          </a:p>
          <a:p>
            <a:r>
              <a:rPr lang="en-GB" baseline="0" dirty="0"/>
              <a:t>The way the theory works is that for each of these roles you have particular strengths but also what’s called ‘allowable weaknesses’ because people can’t be good at absolutely everything.</a:t>
            </a:r>
          </a:p>
          <a:p>
            <a:endParaRPr lang="en-GB" baseline="0" dirty="0"/>
          </a:p>
          <a:p>
            <a:r>
              <a:rPr lang="en-GB" baseline="0" dirty="0"/>
              <a:t>So certain people like doing certain things and not others – they might avoid or overlook certain things they don’t like/enjoy doing.  </a:t>
            </a:r>
          </a:p>
          <a:p>
            <a:r>
              <a:rPr lang="en-GB" baseline="0" dirty="0"/>
              <a:t>Some people like thinking up great plans or new ideas but can’t be bothered to work out the details about how to make them happen – somebody else can do that.  </a:t>
            </a:r>
          </a:p>
          <a:p>
            <a:endParaRPr lang="en-GB" baseline="0" dirty="0"/>
          </a:p>
          <a:p>
            <a:r>
              <a:rPr lang="en-GB" baseline="0" dirty="0"/>
              <a:t>Not all teams need all of these at all times as we’ll see but the earlier comment that no-one’s perfect but a team can be is a thought worth holding as you approach this second assignment.  </a:t>
            </a:r>
          </a:p>
          <a:p>
            <a:endParaRPr lang="en-GB" baseline="0" dirty="0"/>
          </a:p>
          <a:p>
            <a:r>
              <a:rPr lang="en-GB" baseline="0" dirty="0"/>
              <a:t>Let’s look at these more </a:t>
            </a:r>
            <a:r>
              <a:rPr lang="en-GB" baseline="0" dirty="0" err="1"/>
              <a:t>closelt</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52</a:t>
            </a:fld>
            <a:endParaRPr lang="en-US"/>
          </a:p>
        </p:txBody>
      </p:sp>
    </p:spTree>
    <p:extLst>
      <p:ext uri="{BB962C8B-B14F-4D97-AF65-F5344CB8AC3E}">
        <p14:creationId xmlns:p14="http://schemas.microsoft.com/office/powerpoint/2010/main" val="429025949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a:t>Belbin</a:t>
            </a:r>
            <a:r>
              <a:rPr lang="en-GB" dirty="0"/>
              <a:t> identified 9 key roles that people</a:t>
            </a:r>
            <a:r>
              <a:rPr lang="en-GB" baseline="0" dirty="0"/>
              <a:t> tend to play in teams.  We’ll get on to the detail next.  </a:t>
            </a:r>
          </a:p>
          <a:p>
            <a:endParaRPr lang="en-GB" baseline="0" dirty="0"/>
          </a:p>
          <a:p>
            <a:r>
              <a:rPr lang="en-GB" baseline="0" dirty="0"/>
              <a:t>So each of these represents ways of behaving or characteristics that help us tell one team member apart from another based on how they interact and deal with one another.</a:t>
            </a:r>
          </a:p>
          <a:p>
            <a:endParaRPr lang="en-GB" baseline="0" dirty="0"/>
          </a:p>
          <a:p>
            <a:r>
              <a:rPr lang="en-GB" baseline="0" dirty="0"/>
              <a:t>The way the theory works is that for each of these roles you have particular strengths but also what’s called ‘allowable weaknesses’ because people can’t be good at absolutely everything.</a:t>
            </a:r>
          </a:p>
          <a:p>
            <a:endParaRPr lang="en-GB" baseline="0" dirty="0"/>
          </a:p>
          <a:p>
            <a:r>
              <a:rPr lang="en-GB" baseline="0" dirty="0"/>
              <a:t>So certain people like doing certain things and not others – they might avoid or overlook certain things they don’t like/enjoy doing.  </a:t>
            </a:r>
          </a:p>
          <a:p>
            <a:r>
              <a:rPr lang="en-GB" baseline="0" dirty="0"/>
              <a:t>Some people like thinking up great plans or new ideas but can’t be bothered to work out the details about how to make them happen – somebody else can do that.  </a:t>
            </a:r>
          </a:p>
          <a:p>
            <a:endParaRPr lang="en-GB" baseline="0" dirty="0"/>
          </a:p>
          <a:p>
            <a:r>
              <a:rPr lang="en-GB" baseline="0" dirty="0"/>
              <a:t>Not all teams need all of these at all times as we’ll see but the earlier comment that no-one’s perfect but a team can be is a thought worth holding as you approach this second assignment.  </a:t>
            </a:r>
          </a:p>
          <a:p>
            <a:endParaRPr lang="en-GB" baseline="0" dirty="0"/>
          </a:p>
          <a:p>
            <a:r>
              <a:rPr lang="en-GB" baseline="0" dirty="0"/>
              <a:t>Let’s look at these more </a:t>
            </a:r>
            <a:r>
              <a:rPr lang="en-GB" baseline="0" dirty="0" err="1"/>
              <a:t>closelt</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53</a:t>
            </a:fld>
            <a:endParaRPr lang="en-US"/>
          </a:p>
        </p:txBody>
      </p:sp>
    </p:spTree>
    <p:extLst>
      <p:ext uri="{BB962C8B-B14F-4D97-AF65-F5344CB8AC3E}">
        <p14:creationId xmlns:p14="http://schemas.microsoft.com/office/powerpoint/2010/main" val="402659526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C8CD8FF-618E-45FF-9446-15C68C31D94D}" type="slidenum">
              <a:rPr lang="en-US" smtClean="0"/>
              <a:pPr/>
              <a:t>54</a:t>
            </a:fld>
            <a:endParaRPr lang="en-US"/>
          </a:p>
        </p:txBody>
      </p:sp>
    </p:spTree>
    <p:extLst>
      <p:ext uri="{BB962C8B-B14F-4D97-AF65-F5344CB8AC3E}">
        <p14:creationId xmlns:p14="http://schemas.microsoft.com/office/powerpoint/2010/main" val="167045735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Here we</a:t>
            </a:r>
            <a:r>
              <a:rPr lang="en-GB" baseline="0" dirty="0"/>
              <a:t> have them listed in the first column with their respective ‘role contribution’ and ‘allowable weakness’</a:t>
            </a:r>
          </a:p>
          <a:p>
            <a:endParaRPr lang="en-GB" baseline="0" dirty="0"/>
          </a:p>
          <a:p>
            <a:r>
              <a:rPr lang="en-GB" baseline="0" dirty="0"/>
              <a:t>That is what they like to do the most, and what that means they sometimes tend to overlook or not do so well as a result of that behavioural tendency.</a:t>
            </a:r>
          </a:p>
          <a:p>
            <a:endParaRPr lang="en-GB" baseline="0" dirty="0"/>
          </a:p>
          <a:p>
            <a:r>
              <a:rPr lang="en-GB" baseline="0" dirty="0" err="1"/>
              <a:t>Eg</a:t>
            </a:r>
            <a:r>
              <a:rPr lang="en-GB" baseline="0" dirty="0"/>
              <a:t>  Plant – creative, imaginative, unorthodox, solves difficult problems – sounds great  but.... Can mean they ignore details and be too preoccupied to communicate effectively – so every style has its pluses and minuses. </a:t>
            </a:r>
          </a:p>
          <a:p>
            <a:endParaRPr lang="en-GB" baseline="0" dirty="0"/>
          </a:p>
          <a:p>
            <a:r>
              <a:rPr lang="en-GB" baseline="0" dirty="0"/>
              <a:t>So teams need these characters and features to be creative – but which are you?  We’ll try to find out in the tutorials  </a:t>
            </a:r>
          </a:p>
          <a:p>
            <a:endParaRPr lang="en-GB" baseline="0" dirty="0"/>
          </a:p>
          <a:p>
            <a:endParaRPr lang="en-GB" baseline="0" dirty="0"/>
          </a:p>
          <a:p>
            <a:endParaRPr lang="en-GB" baseline="0" dirty="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55</a:t>
            </a:fld>
            <a:endParaRPr lang="en-US"/>
          </a:p>
        </p:txBody>
      </p:sp>
    </p:spTree>
    <p:extLst>
      <p:ext uri="{BB962C8B-B14F-4D97-AF65-F5344CB8AC3E}">
        <p14:creationId xmlns:p14="http://schemas.microsoft.com/office/powerpoint/2010/main" val="1658737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BF879-D946-4D58-95B1-BAD2784DD234}" type="datetimeFigureOut">
              <a:rPr lang="en-US" smtClean="0"/>
              <a:pPr/>
              <a:t>11/15/2022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91132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48233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2005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84653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79103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61646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50340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18365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37109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484557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15/11/2022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89290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9037121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219197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BF879-D946-4D58-95B1-BAD2784DD234}" type="datetimeFigureOut">
              <a:rPr lang="en-US" smtClean="0"/>
              <a:pPr/>
              <a:t>11/15/2022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95D532-98F1-4A18-BC7F-67C6FBD38D5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15/11/2022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07734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hyperlink" Target="http://youtu.be/sYSvdXTCd50" TargetMode="External"/><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3.xml"/><Relationship Id="rId1" Type="http://schemas.openxmlformats.org/officeDocument/2006/relationships/video" Target="https://www.youtube.com/embed/nRYRZg8YSso"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3.xml"/></Relationships>
</file>

<file path=ppt/slides/_rels/slide4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3.xml"/><Relationship Id="rId1" Type="http://schemas.openxmlformats.org/officeDocument/2006/relationships/video" Target="https://www.youtube.com/embed/U_VRDWqLNNc" TargetMode="Externa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7.xml"/><Relationship Id="rId1" Type="http://schemas.openxmlformats.org/officeDocument/2006/relationships/slideLayout" Target="../slideLayouts/slideLayout23.xml"/></Relationships>
</file>

<file path=ppt/slides/_rels/slide5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8.xml"/><Relationship Id="rId1" Type="http://schemas.openxmlformats.org/officeDocument/2006/relationships/slideLayout" Target="../slideLayouts/slideLayout23.xml"/></Relationships>
</file>

<file path=ppt/slides/_rels/slide54.xml.rels><?xml version="1.0" encoding="UTF-8" standalone="yes"?>
<Relationships xmlns="http://schemas.openxmlformats.org/package/2006/relationships"><Relationship Id="rId3" Type="http://schemas.openxmlformats.org/officeDocument/2006/relationships/hyperlink" Target="https://youtu.be/-efhOLVgEvM" TargetMode="External"/><Relationship Id="rId2" Type="http://schemas.openxmlformats.org/officeDocument/2006/relationships/notesSlide" Target="../notesSlides/notesSlide49.xml"/><Relationship Id="rId1" Type="http://schemas.openxmlformats.org/officeDocument/2006/relationships/slideLayout" Target="../slideLayouts/slideLayout23.xml"/></Relationships>
</file>

<file path=ppt/slides/_rels/slide5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br>
              <a:rPr lang="en-GB" dirty="0">
                <a:solidFill>
                  <a:schemeClr val="bg1"/>
                </a:solidFill>
              </a:rPr>
            </a:br>
            <a:r>
              <a:rPr lang="en-GB" sz="4900" dirty="0">
                <a:solidFill>
                  <a:schemeClr val="bg1"/>
                </a:solidFill>
              </a:rPr>
              <a:t>Groups and Teams</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587857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240"/>
            <a:ext cx="9144000" cy="6827520"/>
          </a:xfrm>
          <a:prstGeom prst="rect">
            <a:avLst/>
          </a:prstGeom>
        </p:spPr>
      </p:pic>
    </p:spTree>
    <p:extLst>
      <p:ext uri="{BB962C8B-B14F-4D97-AF65-F5344CB8AC3E}">
        <p14:creationId xmlns:p14="http://schemas.microsoft.com/office/powerpoint/2010/main" val="2910709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933089"/>
            <a:ext cx="8328025" cy="219075"/>
          </a:xfrm>
        </p:spPr>
        <p:txBody>
          <a:bodyPr>
            <a:noAutofit/>
          </a:bodyPr>
          <a:lstStyle/>
          <a:p>
            <a:pPr algn="l" eaLnBrk="1" hangingPunct="1"/>
            <a:r>
              <a:rPr lang="en-US" altLang="en-US" sz="3200" dirty="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170948162"/>
              </p:ext>
            </p:extLst>
          </p:nvPr>
        </p:nvGraphicFramePr>
        <p:xfrm>
          <a:off x="404813" y="1455016"/>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hlinkClick r:id="rId3"/>
                        </a:rPr>
                        <a:t>Definition of a work group or team</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Why</a:t>
                      </a:r>
                      <a:r>
                        <a:rPr lang="en-US" sz="1700" b="0" baseline="0" dirty="0">
                          <a:solidFill>
                            <a:schemeClr val="tx1"/>
                          </a:solidFill>
                        </a:rPr>
                        <a:t> do we need teams?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a:t>Group cohesiveness</a:t>
                      </a:r>
                      <a:r>
                        <a:rPr lang="en-US" sz="1700" baseline="0" dirty="0"/>
                        <a:t> and performance</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a:solidFill>
                            <a:schemeClr val="bg1"/>
                          </a:solidFill>
                        </a:rPr>
                        <a:t>4</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dirty="0"/>
                        <a:t>Building effective teams</a:t>
                      </a: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a:p>
        </p:txBody>
      </p:sp>
    </p:spTree>
    <p:extLst>
      <p:ext uri="{BB962C8B-B14F-4D97-AF65-F5344CB8AC3E}">
        <p14:creationId xmlns:p14="http://schemas.microsoft.com/office/powerpoint/2010/main" val="863336988"/>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a:solidFill>
                  <a:schemeClr val="tx1"/>
                </a:solidFill>
              </a:rPr>
              <a:t>1. Definition of a work group or team</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r>
              <a:rPr lang="en-GB" dirty="0"/>
              <a:t>What is a group?  </a:t>
            </a:r>
          </a:p>
          <a:p>
            <a:r>
              <a:rPr lang="en-GB" dirty="0"/>
              <a:t>What is a team?</a:t>
            </a:r>
          </a:p>
          <a:p>
            <a:endParaRPr lang="en-GB" dirty="0"/>
          </a:p>
          <a:p>
            <a:r>
              <a:rPr lang="en-GB" dirty="0"/>
              <a:t>Are they different?  If so, how?</a:t>
            </a:r>
            <a:endParaRPr lang="en-US" dirty="0"/>
          </a:p>
          <a:p>
            <a:pPr>
              <a:buNone/>
            </a:pPr>
            <a:endParaRPr lang="en-US"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Discussion</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a:t>
            </a:fld>
            <a:endParaRPr lang="en-US"/>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8224" y="3587956"/>
            <a:ext cx="2428875" cy="1885950"/>
          </a:xfrm>
          <a:prstGeom prst="rect">
            <a:avLst/>
          </a:prstGeom>
        </p:spPr>
      </p:pic>
    </p:spTree>
    <p:extLst>
      <p:ext uri="{BB962C8B-B14F-4D97-AF65-F5344CB8AC3E}">
        <p14:creationId xmlns:p14="http://schemas.microsoft.com/office/powerpoint/2010/main" val="325131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a:solidFill>
                  <a:schemeClr val="tx1"/>
                </a:solidFill>
              </a:rPr>
              <a:t>1. Definition 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pPr marL="0" indent="0">
              <a:buNone/>
            </a:pPr>
            <a:r>
              <a:rPr lang="en-GB" dirty="0"/>
              <a:t>Any number of people who:</a:t>
            </a:r>
          </a:p>
          <a:p>
            <a:pPr marL="0" indent="0">
              <a:buNone/>
            </a:pPr>
            <a:endParaRPr lang="en-GB" dirty="0"/>
          </a:p>
          <a:p>
            <a:pPr lvl="1"/>
            <a:r>
              <a:rPr lang="en-GB" dirty="0"/>
              <a:t>Interact with one another</a:t>
            </a:r>
          </a:p>
          <a:p>
            <a:pPr lvl="1"/>
            <a:r>
              <a:rPr lang="en-GB" dirty="0"/>
              <a:t>Are psychologically aware of one another</a:t>
            </a:r>
          </a:p>
          <a:p>
            <a:pPr lvl="1"/>
            <a:r>
              <a:rPr lang="en-GB" dirty="0"/>
              <a:t>Perceive themselves to be a group</a:t>
            </a:r>
          </a:p>
          <a:p>
            <a:pPr marL="457200" lvl="1" indent="0" algn="r">
              <a:buNone/>
            </a:pPr>
            <a:r>
              <a:rPr lang="en-GB" sz="2000" dirty="0"/>
              <a:t>(Schein, 1988)</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Definition of a work group</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5</a:t>
            </a:fld>
            <a:endParaRPr lang="en-US"/>
          </a:p>
        </p:txBody>
      </p:sp>
    </p:spTree>
    <p:extLst>
      <p:ext uri="{BB962C8B-B14F-4D97-AF65-F5344CB8AC3E}">
        <p14:creationId xmlns:p14="http://schemas.microsoft.com/office/powerpoint/2010/main" val="3582796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a:solidFill>
                  <a:schemeClr val="tx1"/>
                </a:solidFill>
              </a:rPr>
              <a:t>1. Definition 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pPr marL="0" indent="0">
              <a:buNone/>
            </a:pPr>
            <a:r>
              <a:rPr lang="en-GB" dirty="0"/>
              <a:t>‘The term ‘team’ is used loosely to describe many different groupings and a variety of different labels are given to the types of teams……It is doubtful whether any definition of types of teams would be universally acceptable.’</a:t>
            </a:r>
          </a:p>
          <a:p>
            <a:pPr marL="0" indent="0" algn="r">
              <a:buNone/>
            </a:pPr>
            <a:r>
              <a:rPr lang="en-GB" sz="2400" dirty="0"/>
              <a:t>(ACAS)</a:t>
            </a:r>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Definition of a team</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6</a:t>
            </a:fld>
            <a:endParaRPr lang="en-US"/>
          </a:p>
        </p:txBody>
      </p:sp>
    </p:spTree>
    <p:extLst>
      <p:ext uri="{BB962C8B-B14F-4D97-AF65-F5344CB8AC3E}">
        <p14:creationId xmlns:p14="http://schemas.microsoft.com/office/powerpoint/2010/main" val="4251709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a:solidFill>
                  <a:schemeClr val="tx1"/>
                </a:solidFill>
              </a:rPr>
              <a:t>1. Definition 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62500" lnSpcReduction="20000"/>
          </a:bodyPr>
          <a:lstStyle/>
          <a:p>
            <a:pPr marL="0" indent="0">
              <a:lnSpc>
                <a:spcPct val="120000"/>
              </a:lnSpc>
              <a:buNone/>
            </a:pPr>
            <a:r>
              <a:rPr lang="en-GB" dirty="0">
                <a:cs typeface="Arial" panose="020B0604020202020204" pitchFamily="34" charset="0"/>
              </a:rPr>
              <a:t>‘A team is more than just a group with a </a:t>
            </a:r>
            <a:r>
              <a:rPr lang="en-GB" b="1" dirty="0">
                <a:cs typeface="Arial" panose="020B0604020202020204" pitchFamily="34" charset="0"/>
              </a:rPr>
              <a:t>common aim. </a:t>
            </a:r>
          </a:p>
          <a:p>
            <a:pPr marL="0" indent="0">
              <a:lnSpc>
                <a:spcPct val="120000"/>
              </a:lnSpc>
              <a:buNone/>
            </a:pPr>
            <a:r>
              <a:rPr lang="en-GB" dirty="0">
                <a:cs typeface="Arial" panose="020B0604020202020204" pitchFamily="34" charset="0"/>
              </a:rPr>
              <a:t>It is a group in which the </a:t>
            </a:r>
            <a:r>
              <a:rPr lang="en-GB" b="1" dirty="0">
                <a:cs typeface="Arial" panose="020B0604020202020204" pitchFamily="34" charset="0"/>
              </a:rPr>
              <a:t>contributions</a:t>
            </a:r>
            <a:r>
              <a:rPr lang="en-GB" dirty="0">
                <a:cs typeface="Arial" panose="020B0604020202020204" pitchFamily="34" charset="0"/>
              </a:rPr>
              <a:t> of individuals are seen as complementary.     </a:t>
            </a:r>
          </a:p>
          <a:p>
            <a:pPr marL="0" indent="0">
              <a:lnSpc>
                <a:spcPct val="120000"/>
              </a:lnSpc>
              <a:buNone/>
            </a:pPr>
            <a:r>
              <a:rPr lang="en-GB" b="1" dirty="0">
                <a:cs typeface="Arial" panose="020B0604020202020204" pitchFamily="34" charset="0"/>
              </a:rPr>
              <a:t>Collaboration</a:t>
            </a:r>
            <a:r>
              <a:rPr lang="en-GB" dirty="0">
                <a:cs typeface="Arial" panose="020B0604020202020204" pitchFamily="34" charset="0"/>
              </a:rPr>
              <a:t>, working together is the keynote of a team activity’ </a:t>
            </a:r>
          </a:p>
          <a:p>
            <a:pPr marL="0" indent="0">
              <a:lnSpc>
                <a:spcPct val="120000"/>
              </a:lnSpc>
              <a:buNone/>
            </a:pPr>
            <a:r>
              <a:rPr lang="en-GB" i="1" dirty="0">
                <a:cs typeface="Arial" panose="020B0604020202020204" pitchFamily="34" charset="0"/>
              </a:rPr>
              <a:t>(</a:t>
            </a:r>
            <a:r>
              <a:rPr lang="en-GB" sz="2400" i="1" dirty="0">
                <a:cs typeface="Arial" panose="020B0604020202020204" pitchFamily="34" charset="0"/>
              </a:rPr>
              <a:t>Adair, 1986)</a:t>
            </a:r>
            <a:endParaRPr lang="en-GB" i="1" dirty="0">
              <a:cs typeface="Arial" panose="020B0604020202020204" pitchFamily="34" charset="0"/>
            </a:endParaRPr>
          </a:p>
          <a:p>
            <a:pPr marL="0" indent="0">
              <a:lnSpc>
                <a:spcPct val="120000"/>
              </a:lnSpc>
              <a:buNone/>
            </a:pPr>
            <a:r>
              <a:rPr lang="en-GB" dirty="0">
                <a:cs typeface="Arial" panose="020B0604020202020204" pitchFamily="34" charset="0"/>
              </a:rPr>
              <a:t>‘Teams occur when a number of people have a </a:t>
            </a:r>
            <a:r>
              <a:rPr lang="en-GB" b="1" dirty="0">
                <a:cs typeface="Arial" panose="020B0604020202020204" pitchFamily="34" charset="0"/>
              </a:rPr>
              <a:t>common goal </a:t>
            </a:r>
            <a:r>
              <a:rPr lang="en-GB" dirty="0">
                <a:cs typeface="Arial" panose="020B0604020202020204" pitchFamily="34" charset="0"/>
              </a:rPr>
              <a:t>and recognise that their personal success is dependent on the success of others. </a:t>
            </a:r>
          </a:p>
          <a:p>
            <a:pPr marL="0" indent="0">
              <a:lnSpc>
                <a:spcPct val="120000"/>
              </a:lnSpc>
              <a:buNone/>
            </a:pPr>
            <a:r>
              <a:rPr lang="en-GB" dirty="0">
                <a:cs typeface="Arial" panose="020B0604020202020204" pitchFamily="34" charset="0"/>
              </a:rPr>
              <a:t>They are all </a:t>
            </a:r>
            <a:r>
              <a:rPr lang="en-GB" b="1" dirty="0">
                <a:cs typeface="Arial" panose="020B0604020202020204" pitchFamily="34" charset="0"/>
              </a:rPr>
              <a:t>interdependent</a:t>
            </a:r>
            <a:r>
              <a:rPr lang="en-GB" dirty="0">
                <a:cs typeface="Arial" panose="020B0604020202020204" pitchFamily="34" charset="0"/>
              </a:rPr>
              <a:t>.</a:t>
            </a:r>
          </a:p>
          <a:p>
            <a:pPr marL="0" indent="0">
              <a:lnSpc>
                <a:spcPct val="120000"/>
              </a:lnSpc>
              <a:buNone/>
            </a:pPr>
            <a:r>
              <a:rPr lang="en-GB" dirty="0">
                <a:cs typeface="Arial" panose="020B0604020202020204" pitchFamily="34" charset="0"/>
              </a:rPr>
              <a:t>In practice, this means that in most teams people will </a:t>
            </a:r>
            <a:r>
              <a:rPr lang="en-GB" b="1" dirty="0">
                <a:cs typeface="Arial" panose="020B0604020202020204" pitchFamily="34" charset="0"/>
              </a:rPr>
              <a:t>contribute </a:t>
            </a:r>
            <a:r>
              <a:rPr lang="en-GB" dirty="0">
                <a:cs typeface="Arial" panose="020B0604020202020204" pitchFamily="34" charset="0"/>
              </a:rPr>
              <a:t>individual skills many of which will be different.’ </a:t>
            </a:r>
            <a:r>
              <a:rPr lang="en-GB" i="1" dirty="0">
                <a:cs typeface="Arial" panose="020B0604020202020204" pitchFamily="34" charset="0"/>
              </a:rPr>
              <a:t>(</a:t>
            </a:r>
            <a:r>
              <a:rPr lang="en-GB" i="1" dirty="0" err="1">
                <a:cs typeface="Arial" panose="020B0604020202020204" pitchFamily="34" charset="0"/>
              </a:rPr>
              <a:t>c</a:t>
            </a:r>
            <a:r>
              <a:rPr lang="en-GB" sz="2400" i="1" dirty="0" err="1">
                <a:cs typeface="Arial" panose="020B0604020202020204" pitchFamily="34" charset="0"/>
              </a:rPr>
              <a:t>rainer</a:t>
            </a:r>
            <a:r>
              <a:rPr lang="en-GB" sz="2400" i="1" dirty="0">
                <a:cs typeface="Arial" panose="020B0604020202020204" pitchFamily="34" charset="0"/>
              </a:rPr>
              <a:t>, 1998)</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Definition of a team</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7</a:t>
            </a:fld>
            <a:endParaRPr lang="en-US"/>
          </a:p>
        </p:txBody>
      </p:sp>
    </p:spTree>
    <p:extLst>
      <p:ext uri="{BB962C8B-B14F-4D97-AF65-F5344CB8AC3E}">
        <p14:creationId xmlns:p14="http://schemas.microsoft.com/office/powerpoint/2010/main" val="1625453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a:t>Why do we need teams?</a:t>
            </a:r>
          </a:p>
        </p:txBody>
      </p:sp>
      <p:sp>
        <p:nvSpPr>
          <p:cNvPr id="7" name="Vertical Text Placeholder 6"/>
          <p:cNvSpPr>
            <a:spLocks noGrp="1"/>
          </p:cNvSpPr>
          <p:nvPr>
            <p:ph type="body" orient="vert" idx="1"/>
          </p:nvPr>
        </p:nvSpPr>
        <p:spPr>
          <a:xfrm>
            <a:off x="405584" y="1586673"/>
            <a:ext cx="8318832" cy="4002567"/>
          </a:xfrm>
        </p:spPr>
        <p:txBody>
          <a:bodyPr>
            <a:normAutofit fontScale="85000" lnSpcReduction="10000"/>
          </a:bodyPr>
          <a:lstStyle/>
          <a:p>
            <a:pPr>
              <a:lnSpc>
                <a:spcPct val="85000"/>
              </a:lnSpc>
            </a:pPr>
            <a:r>
              <a:rPr lang="en-GB" dirty="0"/>
              <a:t>Certain tasks can be performed only through the combined efforts of a number of individuals working together.</a:t>
            </a:r>
          </a:p>
          <a:p>
            <a:pPr>
              <a:lnSpc>
                <a:spcPct val="85000"/>
              </a:lnSpc>
            </a:pPr>
            <a:r>
              <a:rPr lang="en-GB" dirty="0"/>
              <a:t>Collusion between members, e.g. to share unpopular tasks and aid creativity and initiative.</a:t>
            </a:r>
          </a:p>
          <a:p>
            <a:pPr>
              <a:lnSpc>
                <a:spcPct val="85000"/>
              </a:lnSpc>
            </a:pPr>
            <a:r>
              <a:rPr lang="en-GB" dirty="0"/>
              <a:t>Companionship, mutual understanding and support.</a:t>
            </a:r>
          </a:p>
          <a:p>
            <a:pPr>
              <a:lnSpc>
                <a:spcPct val="85000"/>
              </a:lnSpc>
            </a:pPr>
            <a:r>
              <a:rPr lang="en-GB" dirty="0"/>
              <a:t>Provide a sense of belonging, identity and status.</a:t>
            </a:r>
          </a:p>
          <a:p>
            <a:pPr>
              <a:lnSpc>
                <a:spcPct val="85000"/>
              </a:lnSpc>
            </a:pPr>
            <a:r>
              <a:rPr lang="en-GB" dirty="0"/>
              <a:t>Provide guidelines on generally acceptable behaviour.</a:t>
            </a:r>
          </a:p>
          <a:p>
            <a:pPr>
              <a:lnSpc>
                <a:spcPct val="85000"/>
              </a:lnSpc>
            </a:pPr>
            <a:r>
              <a:rPr lang="en-GB" dirty="0"/>
              <a:t>Offer protection for its membership.</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Reasons for forming groups or teams</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8</a:t>
            </a:fld>
            <a:endParaRPr lang="en-US"/>
          </a:p>
        </p:txBody>
      </p:sp>
    </p:spTree>
    <p:extLst>
      <p:ext uri="{BB962C8B-B14F-4D97-AF65-F5344CB8AC3E}">
        <p14:creationId xmlns:p14="http://schemas.microsoft.com/office/powerpoint/2010/main" val="162075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a:t>Why do we need teams?</a:t>
            </a:r>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The Importance of Teamwork</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9</a:t>
            </a:fld>
            <a:endParaRPr lang="en-US"/>
          </a:p>
        </p:txBody>
      </p:sp>
      <p:sp>
        <p:nvSpPr>
          <p:cNvPr id="9" name="Rectangle 3"/>
          <p:cNvSpPr>
            <a:spLocks noGrp="1" noChangeArrowheads="1"/>
          </p:cNvSpPr>
          <p:nvPr>
            <p:ph type="body" orient="vert" idx="1"/>
          </p:nvPr>
        </p:nvSpPr>
        <p:spPr/>
        <p:txBody>
          <a:bodyPr>
            <a:normAutofit fontScale="92500"/>
          </a:bodyPr>
          <a:lstStyle/>
          <a:p>
            <a:pPr>
              <a:buFontTx/>
              <a:buNone/>
            </a:pPr>
            <a:r>
              <a:rPr lang="en-GB" dirty="0"/>
              <a:t>Teamwork increases organisational competitiveness by:</a:t>
            </a:r>
          </a:p>
          <a:p>
            <a:pPr lvl="1"/>
            <a:r>
              <a:rPr lang="en-GB" dirty="0"/>
              <a:t>Improving productivity</a:t>
            </a:r>
          </a:p>
          <a:p>
            <a:pPr lvl="1"/>
            <a:r>
              <a:rPr lang="en-GB" dirty="0"/>
              <a:t>Improving quality and encouraging innovation</a:t>
            </a:r>
          </a:p>
          <a:p>
            <a:pPr lvl="1"/>
            <a:r>
              <a:rPr lang="en-GB" dirty="0"/>
              <a:t>Taking advantage of opportunities provided by technological advances</a:t>
            </a:r>
          </a:p>
          <a:p>
            <a:pPr lvl="1"/>
            <a:r>
              <a:rPr lang="en-GB" dirty="0"/>
              <a:t>Improving employee motivation and commitment</a:t>
            </a:r>
          </a:p>
          <a:p>
            <a:pPr lvl="1">
              <a:buNone/>
            </a:pPr>
            <a:r>
              <a:rPr lang="en-GB" dirty="0"/>
              <a:t>(ACAS)</a:t>
            </a:r>
          </a:p>
        </p:txBody>
      </p:sp>
    </p:spTree>
    <p:extLst>
      <p:ext uri="{BB962C8B-B14F-4D97-AF65-F5344CB8AC3E}">
        <p14:creationId xmlns:p14="http://schemas.microsoft.com/office/powerpoint/2010/main" val="99051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44624"/>
            <a:ext cx="8229600" cy="1143000"/>
          </a:xfrm>
        </p:spPr>
        <p:txBody>
          <a:bodyPr>
            <a:normAutofit/>
          </a:bodyPr>
          <a:lstStyle/>
          <a:p>
            <a:r>
              <a:rPr lang="en-US" sz="2400" dirty="0">
                <a:solidFill>
                  <a:schemeClr val="tx1"/>
                </a:solidFill>
              </a:rPr>
              <a:t>1. Definition of a work group or team</a:t>
            </a:r>
            <a:br>
              <a:rPr lang="en-US" sz="2400" dirty="0">
                <a:solidFill>
                  <a:schemeClr val="tx1"/>
                </a:solidFill>
              </a:rPr>
            </a:br>
            <a:endParaRPr lang="en-GB" sz="2400" dirty="0"/>
          </a:p>
        </p:txBody>
      </p:sp>
      <p:sp>
        <p:nvSpPr>
          <p:cNvPr id="8" name="Vertical Text Placeholder 7"/>
          <p:cNvSpPr>
            <a:spLocks noGrp="1"/>
          </p:cNvSpPr>
          <p:nvPr>
            <p:ph type="body" orient="vert" idx="13"/>
          </p:nvPr>
        </p:nvSpPr>
        <p:spPr>
          <a:xfrm>
            <a:off x="406146" y="822722"/>
            <a:ext cx="8317230" cy="369741"/>
          </a:xfrm>
        </p:spPr>
        <p:txBody>
          <a:bodyPr>
            <a:normAutofit fontScale="70000" lnSpcReduction="20000"/>
          </a:bodyPr>
          <a:lstStyle/>
          <a:p>
            <a:pPr marL="0" indent="0">
              <a:buNone/>
            </a:pPr>
            <a:r>
              <a:rPr lang="en-GB" dirty="0"/>
              <a:t>Formal and Informal Groups or teams </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10</a:t>
            </a:fld>
            <a:endParaRPr lang="en-US"/>
          </a:p>
        </p:txBody>
      </p:sp>
      <p:sp>
        <p:nvSpPr>
          <p:cNvPr id="9" name="Rectangle 3"/>
          <p:cNvSpPr txBox="1">
            <a:spLocks noChangeArrowheads="1"/>
          </p:cNvSpPr>
          <p:nvPr/>
        </p:nvSpPr>
        <p:spPr>
          <a:xfrm>
            <a:off x="412750" y="1230391"/>
            <a:ext cx="4038600" cy="4502865"/>
          </a:xfrm>
          <a:prstGeom prst="rect">
            <a:avLst/>
          </a:prstGeom>
        </p:spPr>
        <p:txBody>
          <a:bodyPr vert="horz" lIns="91440" tIns="108000" rIns="72000" bIns="7200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Tx/>
              <a:buNone/>
            </a:pPr>
            <a:r>
              <a:rPr lang="en-GB" sz="2000" b="1" dirty="0"/>
              <a:t>Formal Groups</a:t>
            </a:r>
          </a:p>
          <a:p>
            <a:pPr>
              <a:lnSpc>
                <a:spcPct val="90000"/>
              </a:lnSpc>
            </a:pPr>
            <a:r>
              <a:rPr lang="en-GB" sz="2200" dirty="0"/>
              <a:t>Are created to achieve </a:t>
            </a:r>
            <a:r>
              <a:rPr lang="en-GB" sz="2200" b="1" dirty="0"/>
              <a:t>specific organisational objectives </a:t>
            </a:r>
            <a:r>
              <a:rPr lang="en-GB" sz="2200" dirty="0"/>
              <a:t>and are concerned with the</a:t>
            </a:r>
            <a:br>
              <a:rPr lang="en-GB" sz="2200" dirty="0"/>
            </a:br>
            <a:r>
              <a:rPr lang="en-GB" sz="2200" b="1" dirty="0"/>
              <a:t>co-ordination</a:t>
            </a:r>
            <a:r>
              <a:rPr lang="en-GB" sz="2200" dirty="0"/>
              <a:t> of work activities</a:t>
            </a:r>
          </a:p>
          <a:p>
            <a:pPr>
              <a:lnSpc>
                <a:spcPct val="90000"/>
              </a:lnSpc>
            </a:pPr>
            <a:r>
              <a:rPr lang="en-GB" sz="2200" dirty="0"/>
              <a:t>Group members have </a:t>
            </a:r>
            <a:r>
              <a:rPr lang="en-GB" sz="2200" b="1" dirty="0"/>
              <a:t>defined roles </a:t>
            </a:r>
            <a:r>
              <a:rPr lang="en-GB" sz="2200" dirty="0"/>
              <a:t>and the nature of work tasks to be undertaken is a predominant feature of the group</a:t>
            </a:r>
          </a:p>
          <a:p>
            <a:pPr>
              <a:lnSpc>
                <a:spcPct val="90000"/>
              </a:lnSpc>
            </a:pPr>
            <a:r>
              <a:rPr lang="en-GB" sz="2200" dirty="0"/>
              <a:t>Tend to be relatively </a:t>
            </a:r>
            <a:r>
              <a:rPr lang="en-GB" sz="2200" b="1" dirty="0"/>
              <a:t>permanent</a:t>
            </a:r>
            <a:r>
              <a:rPr lang="en-GB" sz="2200" dirty="0"/>
              <a:t>, although there may be a change in the membership of the team</a:t>
            </a:r>
          </a:p>
        </p:txBody>
      </p:sp>
      <p:sp>
        <p:nvSpPr>
          <p:cNvPr id="10" name="Rectangle 4"/>
          <p:cNvSpPr txBox="1">
            <a:spLocks noChangeArrowheads="1"/>
          </p:cNvSpPr>
          <p:nvPr/>
        </p:nvSpPr>
        <p:spPr>
          <a:xfrm>
            <a:off x="4603750" y="1230390"/>
            <a:ext cx="4038600" cy="4030015"/>
          </a:xfrm>
          <a:prstGeom prst="rect">
            <a:avLst/>
          </a:prstGeom>
          <a:noFill/>
        </p:spPr>
        <p:txBody>
          <a:bodyPr wrap="square">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Tx/>
              <a:buNone/>
            </a:pPr>
            <a:r>
              <a:rPr lang="en-GB" sz="2000" b="1" dirty="0"/>
              <a:t>Informal Groups</a:t>
            </a:r>
          </a:p>
          <a:p>
            <a:pPr>
              <a:lnSpc>
                <a:spcPct val="90000"/>
              </a:lnSpc>
            </a:pPr>
            <a:r>
              <a:rPr lang="en-GB" sz="2200" dirty="0"/>
              <a:t>Serve to satisfy the </a:t>
            </a:r>
            <a:r>
              <a:rPr lang="en-GB" sz="2200" b="1" dirty="0"/>
              <a:t>psychological and social needs of group members</a:t>
            </a:r>
            <a:r>
              <a:rPr lang="en-GB" sz="2200" dirty="0"/>
              <a:t> not related necessarily to the tasks to be undertaken</a:t>
            </a:r>
          </a:p>
          <a:p>
            <a:pPr>
              <a:lnSpc>
                <a:spcPct val="90000"/>
              </a:lnSpc>
            </a:pPr>
            <a:endParaRPr lang="en-GB" sz="2200" dirty="0"/>
          </a:p>
          <a:p>
            <a:pPr>
              <a:lnSpc>
                <a:spcPct val="90000"/>
              </a:lnSpc>
            </a:pPr>
            <a:r>
              <a:rPr lang="en-GB" sz="2200" dirty="0"/>
              <a:t>They are </a:t>
            </a:r>
            <a:r>
              <a:rPr lang="en-GB" sz="2200" b="1" dirty="0"/>
              <a:t>based on personal relationships </a:t>
            </a:r>
            <a:r>
              <a:rPr lang="en-GB" sz="2200" dirty="0"/>
              <a:t>and membership can cut across the formal structure of the organisation </a:t>
            </a:r>
          </a:p>
        </p:txBody>
      </p:sp>
    </p:spTree>
    <p:extLst>
      <p:ext uri="{BB962C8B-B14F-4D97-AF65-F5344CB8AC3E}">
        <p14:creationId xmlns:p14="http://schemas.microsoft.com/office/powerpoint/2010/main" val="3854858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a:solidFill>
                  <a:schemeClr val="tx1"/>
                </a:solidFill>
              </a:rPr>
              <a:t>1. Definition of a work group or team</a:t>
            </a:r>
            <a:br>
              <a:rPr lang="en-US" sz="2400" dirty="0">
                <a:solidFill>
                  <a:schemeClr val="tx1"/>
                </a:solidFill>
              </a:rPr>
            </a:br>
            <a:endParaRPr lang="en-GB" sz="2400" dirty="0"/>
          </a:p>
        </p:txBody>
      </p:sp>
      <p:sp>
        <p:nvSpPr>
          <p:cNvPr id="8" name="Vertical Text Placeholder 7"/>
          <p:cNvSpPr>
            <a:spLocks noGrp="1"/>
          </p:cNvSpPr>
          <p:nvPr>
            <p:ph type="body" orient="vert" idx="13"/>
          </p:nvPr>
        </p:nvSpPr>
        <p:spPr>
          <a:xfrm>
            <a:off x="406146" y="980728"/>
            <a:ext cx="8317230" cy="369741"/>
          </a:xfrm>
        </p:spPr>
        <p:txBody>
          <a:bodyPr>
            <a:normAutofit fontScale="70000" lnSpcReduction="20000"/>
          </a:bodyPr>
          <a:lstStyle/>
          <a:p>
            <a:pPr marL="0" indent="0">
              <a:buNone/>
            </a:pPr>
            <a:r>
              <a:rPr lang="en-GB" dirty="0"/>
              <a:t>informal groups within the formal structure of an organisation</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11</a:t>
            </a:fld>
            <a:endParaRPr lang="en-US"/>
          </a:p>
        </p:txBody>
      </p:sp>
      <p:pic>
        <p:nvPicPr>
          <p:cNvPr id="9" name="Picture 3" descr="O:\Graphics\Powerpoint\PE_UK\PE254-Mullins\Final files\GIF\ch08\M08NF003.gif"/>
          <p:cNvPicPr>
            <a:picLocks noChangeAspect="1" noChangeArrowheads="1"/>
          </p:cNvPicPr>
          <p:nvPr/>
        </p:nvPicPr>
        <p:blipFill>
          <a:blip r:embed="rId3" cstate="print"/>
          <a:srcRect/>
          <a:stretch>
            <a:fillRect/>
          </a:stretch>
        </p:blipFill>
        <p:spPr bwMode="auto">
          <a:xfrm>
            <a:off x="289696" y="1430196"/>
            <a:ext cx="8461375" cy="5005387"/>
          </a:xfrm>
          <a:prstGeom prst="rect">
            <a:avLst/>
          </a:prstGeom>
          <a:noFill/>
        </p:spPr>
      </p:pic>
      <p:sp>
        <p:nvSpPr>
          <p:cNvPr id="2" name="Rounded Rectangle 1"/>
          <p:cNvSpPr/>
          <p:nvPr/>
        </p:nvSpPr>
        <p:spPr>
          <a:xfrm>
            <a:off x="5868144" y="5301208"/>
            <a:ext cx="1008112" cy="79208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5042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normAutofit/>
          </a:bodyPr>
          <a:lstStyle/>
          <a:p>
            <a:pPr algn="l"/>
            <a:r>
              <a:rPr lang="en-GB" sz="2400" dirty="0"/>
              <a:t>Group cohesiveness and performance </a:t>
            </a:r>
          </a:p>
        </p:txBody>
      </p:sp>
      <p:sp>
        <p:nvSpPr>
          <p:cNvPr id="8" name="Vertical Text Placeholder 7"/>
          <p:cNvSpPr>
            <a:spLocks noGrp="1"/>
          </p:cNvSpPr>
          <p:nvPr>
            <p:ph type="body" orient="vert" idx="13"/>
          </p:nvPr>
        </p:nvSpPr>
        <p:spPr>
          <a:xfrm>
            <a:off x="406146" y="1052037"/>
            <a:ext cx="8317230" cy="369741"/>
          </a:xfrm>
        </p:spPr>
        <p:txBody>
          <a:bodyPr>
            <a:normAutofit fontScale="70000" lnSpcReduction="20000"/>
          </a:bodyPr>
          <a:lstStyle/>
          <a:p>
            <a:pPr marL="0" indent="0">
              <a:buNone/>
            </a:pPr>
            <a:r>
              <a:rPr lang="en-GB" dirty="0"/>
              <a:t>Factors contributing to group cohesiveness and performance</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12</a:t>
            </a:fld>
            <a:endParaRPr lang="en-US"/>
          </a:p>
        </p:txBody>
      </p:sp>
      <p:pic>
        <p:nvPicPr>
          <p:cNvPr id="9" name="Picture 6" descr="F:\Powerpoint\pe_uk\PE105-Mullins\Final_Files\GIF\ch08\C08NF004.gif"/>
          <p:cNvPicPr>
            <a:picLocks noChangeAspect="1" noChangeArrowheads="1"/>
          </p:cNvPicPr>
          <p:nvPr/>
        </p:nvPicPr>
        <p:blipFill>
          <a:blip r:embed="rId3" cstate="print"/>
          <a:srcRect/>
          <a:stretch>
            <a:fillRect/>
          </a:stretch>
        </p:blipFill>
        <p:spPr bwMode="auto">
          <a:xfrm>
            <a:off x="2080396" y="1484784"/>
            <a:ext cx="4879975" cy="4354512"/>
          </a:xfrm>
          <a:prstGeom prst="rect">
            <a:avLst/>
          </a:prstGeom>
          <a:noFill/>
        </p:spPr>
      </p:pic>
    </p:spTree>
    <p:extLst>
      <p:ext uri="{BB962C8B-B14F-4D97-AF65-F5344CB8AC3E}">
        <p14:creationId xmlns:p14="http://schemas.microsoft.com/office/powerpoint/2010/main" val="1524483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9"/>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2940" y="3587956"/>
            <a:ext cx="2536676" cy="2054708"/>
          </a:xfrm>
          <a:prstGeom prst="rect">
            <a:avLst/>
          </a:prstGeom>
        </p:spPr>
      </p:pic>
      <p:sp>
        <p:nvSpPr>
          <p:cNvPr id="6" name="Title 5"/>
          <p:cNvSpPr>
            <a:spLocks noGrp="1"/>
          </p:cNvSpPr>
          <p:nvPr>
            <p:ph type="title"/>
          </p:nvPr>
        </p:nvSpPr>
        <p:spPr>
          <a:xfrm>
            <a:off x="405584" y="274638"/>
            <a:ext cx="8229600" cy="1143000"/>
          </a:xfrm>
        </p:spPr>
        <p:txBody>
          <a:bodyPr>
            <a:normAutofit/>
          </a:bodyPr>
          <a:lstStyle/>
          <a:p>
            <a:pPr algn="l"/>
            <a:r>
              <a:rPr lang="en-GB" sz="2400" dirty="0"/>
              <a:t>Group cohesiveness and performance</a:t>
            </a:r>
          </a:p>
        </p:txBody>
      </p:sp>
      <p:sp>
        <p:nvSpPr>
          <p:cNvPr id="7" name="Vertical Text Placeholder 6"/>
          <p:cNvSpPr>
            <a:spLocks noGrp="1"/>
          </p:cNvSpPr>
          <p:nvPr>
            <p:ph type="body" orient="vert" idx="1"/>
          </p:nvPr>
        </p:nvSpPr>
        <p:spPr>
          <a:xfrm>
            <a:off x="405584" y="1586673"/>
            <a:ext cx="8318832" cy="4002567"/>
          </a:xfrm>
        </p:spPr>
        <p:txBody>
          <a:bodyPr>
            <a:normAutofit lnSpcReduction="10000"/>
          </a:bodyPr>
          <a:lstStyle/>
          <a:p>
            <a:r>
              <a:rPr lang="en-GB" dirty="0"/>
              <a:t>Size of the group</a:t>
            </a:r>
          </a:p>
          <a:p>
            <a:pPr lvl="1"/>
            <a:r>
              <a:rPr lang="en-GB" dirty="0"/>
              <a:t>Ideal size appears to be up to 12 members.</a:t>
            </a:r>
          </a:p>
          <a:p>
            <a:r>
              <a:rPr lang="en-GB" dirty="0"/>
              <a:t>Compatibility of members</a:t>
            </a:r>
          </a:p>
          <a:p>
            <a:pPr lvl="1"/>
            <a:r>
              <a:rPr lang="en-GB" dirty="0"/>
              <a:t>Shared attitudes and values help promote cohesiveness.</a:t>
            </a:r>
          </a:p>
          <a:p>
            <a:r>
              <a:rPr lang="en-GB" dirty="0"/>
              <a:t>Permanence </a:t>
            </a:r>
          </a:p>
          <a:p>
            <a:pPr lvl="1"/>
            <a:r>
              <a:rPr lang="en-GB" dirty="0"/>
              <a:t>Cohesiveness develops better if </a:t>
            </a:r>
          </a:p>
          <a:p>
            <a:pPr marL="457200" lvl="1" indent="0">
              <a:buNone/>
            </a:pPr>
            <a:r>
              <a:rPr lang="en-GB" dirty="0"/>
              <a:t>changes occur slowly.</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Membership Factors</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13</a:t>
            </a:fld>
            <a:endParaRPr lang="en-US"/>
          </a:p>
        </p:txBody>
      </p:sp>
    </p:spTree>
    <p:extLst>
      <p:ext uri="{BB962C8B-B14F-4D97-AF65-F5344CB8AC3E}">
        <p14:creationId xmlns:p14="http://schemas.microsoft.com/office/powerpoint/2010/main" val="45357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0" y="1204784"/>
            <a:ext cx="9144000" cy="4448432"/>
          </a:xfrm>
          <a:prstGeom prst="rect">
            <a:avLst/>
          </a:prstGeom>
        </p:spPr>
      </p:pic>
      <p:sp>
        <p:nvSpPr>
          <p:cNvPr id="6" name="Title 5"/>
          <p:cNvSpPr>
            <a:spLocks noGrp="1"/>
          </p:cNvSpPr>
          <p:nvPr>
            <p:ph type="title"/>
          </p:nvPr>
        </p:nvSpPr>
        <p:spPr>
          <a:xfrm>
            <a:off x="405584" y="274638"/>
            <a:ext cx="8229600" cy="1143000"/>
          </a:xfrm>
        </p:spPr>
        <p:txBody>
          <a:bodyPr>
            <a:normAutofit/>
          </a:bodyPr>
          <a:lstStyle/>
          <a:p>
            <a:pPr algn="l"/>
            <a:r>
              <a:rPr lang="en-GB" sz="2400" dirty="0"/>
              <a:t>Group cohesiveness and performance</a:t>
            </a:r>
          </a:p>
        </p:txBody>
      </p:sp>
      <p:sp>
        <p:nvSpPr>
          <p:cNvPr id="7" name="Vertical Text Placeholder 6"/>
          <p:cNvSpPr>
            <a:spLocks noGrp="1"/>
          </p:cNvSpPr>
          <p:nvPr>
            <p:ph type="body" orient="vert" idx="1"/>
          </p:nvPr>
        </p:nvSpPr>
        <p:spPr>
          <a:xfrm>
            <a:off x="405584" y="1586673"/>
            <a:ext cx="8318832" cy="4002567"/>
          </a:xfrm>
        </p:spPr>
        <p:txBody>
          <a:bodyPr>
            <a:normAutofit fontScale="92500" lnSpcReduction="10000"/>
          </a:bodyPr>
          <a:lstStyle/>
          <a:p>
            <a:r>
              <a:rPr lang="en-GB" dirty="0"/>
              <a:t>Nature of the task</a:t>
            </a:r>
          </a:p>
          <a:p>
            <a:pPr lvl="1"/>
            <a:r>
              <a:rPr lang="en-GB" dirty="0"/>
              <a:t>Similarity of tasks or problems </a:t>
            </a:r>
          </a:p>
          <a:p>
            <a:r>
              <a:rPr lang="en-GB" dirty="0"/>
              <a:t>Physical setting</a:t>
            </a:r>
          </a:p>
          <a:p>
            <a:pPr lvl="1"/>
            <a:r>
              <a:rPr lang="en-GB" dirty="0"/>
              <a:t>Physical proximity </a:t>
            </a:r>
          </a:p>
          <a:p>
            <a:r>
              <a:rPr lang="en-GB" dirty="0"/>
              <a:t>Communications</a:t>
            </a:r>
          </a:p>
          <a:p>
            <a:pPr lvl="1"/>
            <a:r>
              <a:rPr lang="en-GB" dirty="0"/>
              <a:t>Ease of communication</a:t>
            </a:r>
          </a:p>
          <a:p>
            <a:r>
              <a:rPr lang="en-GB" dirty="0"/>
              <a:t>Technology</a:t>
            </a:r>
          </a:p>
          <a:p>
            <a:pPr lvl="1"/>
            <a:r>
              <a:rPr lang="en-GB" dirty="0"/>
              <a:t>Nature of technology, task and skills </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Work Environment Factors</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14</a:t>
            </a:fld>
            <a:endParaRPr lang="en-US"/>
          </a:p>
        </p:txBody>
      </p:sp>
    </p:spTree>
    <p:extLst>
      <p:ext uri="{BB962C8B-B14F-4D97-AF65-F5344CB8AC3E}">
        <p14:creationId xmlns:p14="http://schemas.microsoft.com/office/powerpoint/2010/main" val="3662147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724128" y="2313994"/>
            <a:ext cx="3295452" cy="3283093"/>
          </a:xfrm>
          <a:prstGeom prst="rect">
            <a:avLst/>
          </a:prstGeom>
        </p:spPr>
      </p:pic>
      <p:sp>
        <p:nvSpPr>
          <p:cNvPr id="6" name="Title 5"/>
          <p:cNvSpPr>
            <a:spLocks noGrp="1"/>
          </p:cNvSpPr>
          <p:nvPr>
            <p:ph type="title"/>
          </p:nvPr>
        </p:nvSpPr>
        <p:spPr>
          <a:xfrm>
            <a:off x="405584" y="274638"/>
            <a:ext cx="8229600" cy="1143000"/>
          </a:xfrm>
        </p:spPr>
        <p:txBody>
          <a:bodyPr>
            <a:normAutofit/>
          </a:bodyPr>
          <a:lstStyle/>
          <a:p>
            <a:r>
              <a:rPr lang="en-GB" sz="2400" dirty="0"/>
              <a:t>Group cohesiveness and performance</a:t>
            </a:r>
          </a:p>
        </p:txBody>
      </p:sp>
      <p:sp>
        <p:nvSpPr>
          <p:cNvPr id="7" name="Vertical Text Placeholder 6"/>
          <p:cNvSpPr>
            <a:spLocks noGrp="1"/>
          </p:cNvSpPr>
          <p:nvPr>
            <p:ph type="body" orient="vert" idx="1"/>
          </p:nvPr>
        </p:nvSpPr>
        <p:spPr>
          <a:xfrm>
            <a:off x="405584" y="1586673"/>
            <a:ext cx="8414888" cy="4002567"/>
          </a:xfrm>
        </p:spPr>
        <p:txBody>
          <a:bodyPr>
            <a:normAutofit fontScale="92500" lnSpcReduction="10000"/>
          </a:bodyPr>
          <a:lstStyle/>
          <a:p>
            <a:r>
              <a:rPr lang="en-GB" dirty="0"/>
              <a:t>A collection of people who are geographically separated but still work together closely.</a:t>
            </a:r>
          </a:p>
          <a:p>
            <a:r>
              <a:rPr lang="en-GB" dirty="0"/>
              <a:t>The primary interaction among members is by some electronic information and communication process.</a:t>
            </a:r>
          </a:p>
          <a:p>
            <a:r>
              <a:rPr lang="en-GB" dirty="0"/>
              <a:t>Experience shows the importance of trust, democracy, shared control and expert power in managing and leading dispersed teams.</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Work Environment Factors – Virtual Teams</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15</a:t>
            </a:fld>
            <a:endParaRPr lang="en-US"/>
          </a:p>
        </p:txBody>
      </p:sp>
    </p:spTree>
    <p:extLst>
      <p:ext uri="{BB962C8B-B14F-4D97-AF65-F5344CB8AC3E}">
        <p14:creationId xmlns:p14="http://schemas.microsoft.com/office/powerpoint/2010/main" val="2279734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b="7215"/>
          <a:stretch/>
        </p:blipFill>
        <p:spPr>
          <a:xfrm>
            <a:off x="5827082" y="3284983"/>
            <a:ext cx="3240286" cy="2160241"/>
          </a:xfrm>
          <a:prstGeom prst="rect">
            <a:avLst/>
          </a:prstGeom>
        </p:spPr>
      </p:pic>
      <p:sp>
        <p:nvSpPr>
          <p:cNvPr id="6" name="Title 5"/>
          <p:cNvSpPr>
            <a:spLocks noGrp="1"/>
          </p:cNvSpPr>
          <p:nvPr>
            <p:ph type="title"/>
          </p:nvPr>
        </p:nvSpPr>
        <p:spPr>
          <a:xfrm>
            <a:off x="405584" y="274638"/>
            <a:ext cx="8229600" cy="1143000"/>
          </a:xfrm>
        </p:spPr>
        <p:txBody>
          <a:bodyPr>
            <a:normAutofit/>
          </a:bodyPr>
          <a:lstStyle/>
          <a:p>
            <a:pPr algn="l"/>
            <a:r>
              <a:rPr lang="en-GB" sz="2400" dirty="0"/>
              <a:t>Group cohesiveness and performance</a:t>
            </a:r>
          </a:p>
        </p:txBody>
      </p:sp>
      <p:sp>
        <p:nvSpPr>
          <p:cNvPr id="7" name="Vertical Text Placeholder 6"/>
          <p:cNvSpPr>
            <a:spLocks noGrp="1"/>
          </p:cNvSpPr>
          <p:nvPr>
            <p:ph type="body" orient="vert" idx="1"/>
          </p:nvPr>
        </p:nvSpPr>
        <p:spPr>
          <a:xfrm>
            <a:off x="405584" y="1586673"/>
            <a:ext cx="8318832" cy="4002567"/>
          </a:xfrm>
        </p:spPr>
        <p:txBody>
          <a:bodyPr>
            <a:normAutofit fontScale="92500" lnSpcReduction="20000"/>
          </a:bodyPr>
          <a:lstStyle/>
          <a:p>
            <a:r>
              <a:rPr lang="en-GB" dirty="0"/>
              <a:t>Management and leadership</a:t>
            </a:r>
          </a:p>
          <a:p>
            <a:pPr lvl="1"/>
            <a:r>
              <a:rPr lang="en-GB" dirty="0"/>
              <a:t>The importance of fostering mutual trust</a:t>
            </a:r>
          </a:p>
          <a:p>
            <a:r>
              <a:rPr lang="en-GB" dirty="0"/>
              <a:t>Human Resources (HR) policies and procedures</a:t>
            </a:r>
          </a:p>
          <a:p>
            <a:pPr lvl="1"/>
            <a:r>
              <a:rPr lang="en-GB" dirty="0"/>
              <a:t>Equity and fairness</a:t>
            </a:r>
          </a:p>
          <a:p>
            <a:r>
              <a:rPr lang="en-GB" dirty="0"/>
              <a:t>Success</a:t>
            </a:r>
          </a:p>
          <a:p>
            <a:pPr lvl="1"/>
            <a:r>
              <a:rPr lang="en-GB" dirty="0"/>
              <a:t>As a positive motivator</a:t>
            </a:r>
          </a:p>
          <a:p>
            <a:r>
              <a:rPr lang="en-GB" dirty="0"/>
              <a:t>External threat</a:t>
            </a:r>
          </a:p>
          <a:p>
            <a:pPr lvl="1"/>
            <a:r>
              <a:rPr lang="en-GB" dirty="0"/>
              <a:t>May cause internal cohesiveness</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Organisational Factors</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16</a:t>
            </a:fld>
            <a:endParaRPr lang="en-US"/>
          </a:p>
        </p:txBody>
      </p:sp>
    </p:spTree>
    <p:extLst>
      <p:ext uri="{BB962C8B-B14F-4D97-AF65-F5344CB8AC3E}">
        <p14:creationId xmlns:p14="http://schemas.microsoft.com/office/powerpoint/2010/main" val="33317863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a:t>Group cohesiveness and performance</a:t>
            </a:r>
          </a:p>
        </p:txBody>
      </p:sp>
      <p:sp>
        <p:nvSpPr>
          <p:cNvPr id="7" name="Vertical Text Placeholder 6"/>
          <p:cNvSpPr>
            <a:spLocks noGrp="1"/>
          </p:cNvSpPr>
          <p:nvPr>
            <p:ph type="body" orient="vert" idx="1"/>
          </p:nvPr>
        </p:nvSpPr>
        <p:spPr>
          <a:xfrm>
            <a:off x="405584" y="1586673"/>
            <a:ext cx="8318832" cy="4002567"/>
          </a:xfrm>
        </p:spPr>
        <p:txBody>
          <a:bodyPr>
            <a:normAutofit fontScale="92500" lnSpcReduction="20000"/>
          </a:bodyPr>
          <a:lstStyle/>
          <a:p>
            <a:pPr>
              <a:lnSpc>
                <a:spcPct val="95000"/>
              </a:lnSpc>
            </a:pPr>
            <a:r>
              <a:rPr lang="en-GB" sz="2800" b="1" dirty="0"/>
              <a:t>Forming</a:t>
            </a:r>
          </a:p>
          <a:p>
            <a:pPr lvl="1">
              <a:lnSpc>
                <a:spcPct val="95000"/>
              </a:lnSpc>
            </a:pPr>
            <a:r>
              <a:rPr lang="en-GB" dirty="0"/>
              <a:t>Initial formation: the ‘polite’ stage</a:t>
            </a:r>
          </a:p>
          <a:p>
            <a:pPr>
              <a:lnSpc>
                <a:spcPct val="95000"/>
              </a:lnSpc>
            </a:pPr>
            <a:r>
              <a:rPr lang="en-GB" sz="2800" b="1" dirty="0"/>
              <a:t>Storming</a:t>
            </a:r>
          </a:p>
          <a:p>
            <a:pPr lvl="1">
              <a:lnSpc>
                <a:spcPct val="95000"/>
              </a:lnSpc>
            </a:pPr>
            <a:r>
              <a:rPr lang="en-GB" dirty="0"/>
              <a:t>Testing the group: power struggles and conflict</a:t>
            </a:r>
          </a:p>
          <a:p>
            <a:pPr>
              <a:lnSpc>
                <a:spcPct val="95000"/>
              </a:lnSpc>
            </a:pPr>
            <a:r>
              <a:rPr lang="en-GB" sz="2800" b="1" dirty="0"/>
              <a:t>Norming</a:t>
            </a:r>
          </a:p>
          <a:p>
            <a:pPr lvl="1">
              <a:lnSpc>
                <a:spcPct val="95000"/>
              </a:lnSpc>
            </a:pPr>
            <a:r>
              <a:rPr lang="en-GB" dirty="0"/>
              <a:t>Consolidating: standards and guidelines are set</a:t>
            </a:r>
          </a:p>
          <a:p>
            <a:pPr>
              <a:lnSpc>
                <a:spcPct val="95000"/>
              </a:lnSpc>
            </a:pPr>
            <a:r>
              <a:rPr lang="en-GB" sz="2800" b="1" dirty="0"/>
              <a:t>Performing</a:t>
            </a:r>
          </a:p>
          <a:p>
            <a:pPr lvl="1">
              <a:lnSpc>
                <a:spcPct val="95000"/>
              </a:lnSpc>
            </a:pPr>
            <a:r>
              <a:rPr lang="en-GB" dirty="0"/>
              <a:t>The effective operating stage</a:t>
            </a:r>
          </a:p>
          <a:p>
            <a:pPr>
              <a:lnSpc>
                <a:spcPct val="95000"/>
              </a:lnSpc>
            </a:pPr>
            <a:r>
              <a:rPr lang="en-GB" sz="2800" b="1" dirty="0"/>
              <a:t>Adjourning</a:t>
            </a:r>
          </a:p>
          <a:p>
            <a:pPr lvl="1">
              <a:lnSpc>
                <a:spcPct val="95000"/>
              </a:lnSpc>
            </a:pPr>
            <a:r>
              <a:rPr lang="en-GB" dirty="0"/>
              <a:t>Disbanding once the task is complete</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Group Development &amp; Maturity Factors</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17</a:t>
            </a:fld>
            <a:endParaRPr lang="en-US"/>
          </a:p>
        </p:txBody>
      </p:sp>
    </p:spTree>
    <p:extLst>
      <p:ext uri="{BB962C8B-B14F-4D97-AF65-F5344CB8AC3E}">
        <p14:creationId xmlns:p14="http://schemas.microsoft.com/office/powerpoint/2010/main" val="2540420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nRYRZg8YSso"/>
          <p:cNvPicPr>
            <a:picLocks noRot="1" noChangeAspect="1"/>
          </p:cNvPicPr>
          <p:nvPr>
            <a:videoFile r:link="rId1"/>
          </p:nvPr>
        </p:nvPicPr>
        <p:blipFill>
          <a:blip r:embed="rId3"/>
          <a:stretch>
            <a:fillRect/>
          </a:stretch>
        </p:blipFill>
        <p:spPr>
          <a:xfrm>
            <a:off x="107504" y="404664"/>
            <a:ext cx="8869582" cy="4989140"/>
          </a:xfrm>
          <a:prstGeom prst="rect">
            <a:avLst/>
          </a:prstGeom>
        </p:spPr>
      </p:pic>
    </p:spTree>
    <p:extLst>
      <p:ext uri="{BB962C8B-B14F-4D97-AF65-F5344CB8AC3E}">
        <p14:creationId xmlns:p14="http://schemas.microsoft.com/office/powerpoint/2010/main" val="848669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sz="4000">
                <a:latin typeface="Arial" panose="020B0604020202020204" pitchFamily="34" charset="0"/>
                <a:cs typeface="Arial" panose="020B0604020202020204" pitchFamily="34" charset="0"/>
              </a:rPr>
              <a:t>Stages Teams Go Through</a:t>
            </a:r>
            <a:endParaRPr lang="en-GB" altLang="en-US" sz="4000"/>
          </a:p>
        </p:txBody>
      </p:sp>
      <p:sp>
        <p:nvSpPr>
          <p:cNvPr id="4" name="Oval 3">
            <a:extLst>
              <a:ext uri="{FF2B5EF4-FFF2-40B4-BE49-F238E27FC236}">
                <a16:creationId xmlns:a16="http://schemas.microsoft.com/office/drawing/2014/main" id="{34BB6010-FF7B-4128-9EC2-2D9202E5E188}"/>
              </a:ext>
            </a:extLst>
          </p:cNvPr>
          <p:cNvSpPr/>
          <p:nvPr/>
        </p:nvSpPr>
        <p:spPr>
          <a:xfrm>
            <a:off x="179388" y="4149725"/>
            <a:ext cx="1954212" cy="1295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Forming</a:t>
            </a:r>
          </a:p>
        </p:txBody>
      </p:sp>
      <p:sp>
        <p:nvSpPr>
          <p:cNvPr id="5" name="Oval 4">
            <a:extLst>
              <a:ext uri="{FF2B5EF4-FFF2-40B4-BE49-F238E27FC236}">
                <a16:creationId xmlns:a16="http://schemas.microsoft.com/office/drawing/2014/main" id="{C2CE93D8-5EB6-477D-917D-2EA86F590E61}"/>
              </a:ext>
            </a:extLst>
          </p:cNvPr>
          <p:cNvSpPr/>
          <p:nvPr/>
        </p:nvSpPr>
        <p:spPr>
          <a:xfrm>
            <a:off x="2438400" y="3141663"/>
            <a:ext cx="1954213" cy="1295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Storming</a:t>
            </a:r>
          </a:p>
        </p:txBody>
      </p:sp>
      <p:sp>
        <p:nvSpPr>
          <p:cNvPr id="6" name="Oval 5">
            <a:extLst>
              <a:ext uri="{FF2B5EF4-FFF2-40B4-BE49-F238E27FC236}">
                <a16:creationId xmlns:a16="http://schemas.microsoft.com/office/drawing/2014/main" id="{0A2D6405-3396-4665-9419-54392417B560}"/>
              </a:ext>
            </a:extLst>
          </p:cNvPr>
          <p:cNvSpPr/>
          <p:nvPr/>
        </p:nvSpPr>
        <p:spPr>
          <a:xfrm>
            <a:off x="4697413" y="2135188"/>
            <a:ext cx="1954212" cy="12969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Norming</a:t>
            </a:r>
          </a:p>
        </p:txBody>
      </p:sp>
      <p:sp>
        <p:nvSpPr>
          <p:cNvPr id="7" name="Oval 6">
            <a:extLst>
              <a:ext uri="{FF2B5EF4-FFF2-40B4-BE49-F238E27FC236}">
                <a16:creationId xmlns:a16="http://schemas.microsoft.com/office/drawing/2014/main" id="{538C20EA-D721-411A-B016-E55C98423B89}"/>
              </a:ext>
            </a:extLst>
          </p:cNvPr>
          <p:cNvSpPr/>
          <p:nvPr/>
        </p:nvSpPr>
        <p:spPr>
          <a:xfrm>
            <a:off x="6980238" y="1128713"/>
            <a:ext cx="1954212" cy="1295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00" dirty="0"/>
              <a:t>Performing</a:t>
            </a:r>
          </a:p>
        </p:txBody>
      </p:sp>
      <p:cxnSp>
        <p:nvCxnSpPr>
          <p:cNvPr id="17" name="Straight Connector 16">
            <a:extLst>
              <a:ext uri="{FF2B5EF4-FFF2-40B4-BE49-F238E27FC236}">
                <a16:creationId xmlns:a16="http://schemas.microsoft.com/office/drawing/2014/main" id="{74B48456-C35D-47C6-91C2-B7BE83804D9F}"/>
              </a:ext>
            </a:extLst>
          </p:cNvPr>
          <p:cNvCxnSpPr/>
          <p:nvPr/>
        </p:nvCxnSpPr>
        <p:spPr>
          <a:xfrm flipV="1">
            <a:off x="1998663" y="4149725"/>
            <a:ext cx="576262" cy="2873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5591999-099D-404E-BDF7-A7965BEC7006}"/>
              </a:ext>
            </a:extLst>
          </p:cNvPr>
          <p:cNvCxnSpPr/>
          <p:nvPr/>
        </p:nvCxnSpPr>
        <p:spPr>
          <a:xfrm flipV="1">
            <a:off x="4246563" y="3146425"/>
            <a:ext cx="574675" cy="2889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D6470CF-A4DB-47E3-81B5-3A8744D7CA64}"/>
              </a:ext>
            </a:extLst>
          </p:cNvPr>
          <p:cNvCxnSpPr/>
          <p:nvPr/>
        </p:nvCxnSpPr>
        <p:spPr>
          <a:xfrm flipV="1">
            <a:off x="6494463" y="2114550"/>
            <a:ext cx="576262" cy="28892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4494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z="4800">
                <a:cs typeface="Arial" panose="020B0604020202020204" pitchFamily="34" charset="0"/>
              </a:rPr>
              <a:t>Tuckman [2]</a:t>
            </a:r>
          </a:p>
        </p:txBody>
      </p:sp>
      <p:sp>
        <p:nvSpPr>
          <p:cNvPr id="28675" name="Rectangle 3"/>
          <p:cNvSpPr>
            <a:spLocks noGrp="1" noChangeArrowheads="1"/>
          </p:cNvSpPr>
          <p:nvPr>
            <p:ph idx="1"/>
          </p:nvPr>
        </p:nvSpPr>
        <p:spPr>
          <a:xfrm>
            <a:off x="457200" y="1600200"/>
            <a:ext cx="8229600" cy="3916363"/>
          </a:xfrm>
        </p:spPr>
        <p:txBody>
          <a:bodyPr/>
          <a:lstStyle/>
          <a:p>
            <a:pPr eaLnBrk="1" hangingPunct="1">
              <a:buFont typeface="Monotype Sorts" pitchFamily="2" charset="2"/>
              <a:buNone/>
            </a:pPr>
            <a:r>
              <a:rPr lang="en-GB" altLang="en-US" b="1">
                <a:latin typeface="Arial" panose="020B0604020202020204" pitchFamily="34" charset="0"/>
                <a:cs typeface="Arial" panose="020B0604020202020204" pitchFamily="34" charset="0"/>
              </a:rPr>
              <a:t>Stage 1 – Forming</a:t>
            </a:r>
          </a:p>
          <a:p>
            <a:pPr eaLnBrk="1" hangingPunct="1">
              <a:buFont typeface="Monotype Sorts" pitchFamily="2" charset="2"/>
              <a:buNone/>
            </a:pPr>
            <a:endParaRPr lang="en-GB" altLang="en-US" b="1">
              <a:latin typeface="Arial" panose="020B0604020202020204" pitchFamily="34" charset="0"/>
              <a:cs typeface="Arial" panose="020B0604020202020204" pitchFamily="34" charset="0"/>
            </a:endParaRPr>
          </a:p>
          <a:p>
            <a:pPr eaLnBrk="1" hangingPunct="1"/>
            <a:r>
              <a:rPr lang="en-GB" altLang="en-US" sz="2400">
                <a:latin typeface="Arial" panose="020B0604020202020204" pitchFamily="34" charset="0"/>
                <a:cs typeface="Arial" panose="020B0604020202020204" pitchFamily="34" charset="0"/>
              </a:rPr>
              <a:t>Team members are introduced and get to know each other and begin to understand the reason for the team’s existence.</a:t>
            </a:r>
            <a:endParaRPr lang="en-GB" alt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7826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z="4800">
                <a:cs typeface="Arial" panose="020B0604020202020204" pitchFamily="34" charset="0"/>
              </a:rPr>
              <a:t>Tuckman [3]</a:t>
            </a:r>
          </a:p>
        </p:txBody>
      </p:sp>
      <p:sp>
        <p:nvSpPr>
          <p:cNvPr id="30723" name="Rectangle 3"/>
          <p:cNvSpPr>
            <a:spLocks noGrp="1" noChangeArrowheads="1"/>
          </p:cNvSpPr>
          <p:nvPr>
            <p:ph idx="1"/>
          </p:nvPr>
        </p:nvSpPr>
        <p:spPr>
          <a:xfrm>
            <a:off x="457200" y="1600200"/>
            <a:ext cx="8229600" cy="3916363"/>
          </a:xfrm>
        </p:spPr>
        <p:txBody>
          <a:bodyPr/>
          <a:lstStyle/>
          <a:p>
            <a:pPr eaLnBrk="1" hangingPunct="1">
              <a:buFont typeface="Monotype Sorts" pitchFamily="2" charset="2"/>
              <a:buNone/>
            </a:pPr>
            <a:r>
              <a:rPr lang="en-GB" altLang="en-US" b="1">
                <a:latin typeface="Arial" panose="020B0604020202020204" pitchFamily="34" charset="0"/>
                <a:cs typeface="Arial" panose="020B0604020202020204" pitchFamily="34" charset="0"/>
              </a:rPr>
              <a:t>Stage 2 – Storming</a:t>
            </a:r>
          </a:p>
          <a:p>
            <a:pPr eaLnBrk="1" hangingPunct="1">
              <a:buFont typeface="Monotype Sorts" pitchFamily="2" charset="2"/>
              <a:buNone/>
            </a:pPr>
            <a:endParaRPr lang="en-GB" altLang="en-US">
              <a:latin typeface="Arial" panose="020B0604020202020204" pitchFamily="34" charset="0"/>
              <a:cs typeface="Arial" panose="020B0604020202020204" pitchFamily="34" charset="0"/>
            </a:endParaRPr>
          </a:p>
          <a:p>
            <a:pPr eaLnBrk="1" hangingPunct="1"/>
            <a:r>
              <a:rPr lang="en-GB" altLang="en-US" sz="2400">
                <a:latin typeface="Arial" panose="020B0604020202020204" pitchFamily="34" charset="0"/>
                <a:cs typeface="Arial" panose="020B0604020202020204" pitchFamily="34" charset="0"/>
              </a:rPr>
              <a:t>Storming, meaning stormy relationships where differences in views and opinions have occurred and conflicts and arguments emerge.</a:t>
            </a:r>
          </a:p>
        </p:txBody>
      </p:sp>
    </p:spTree>
    <p:extLst>
      <p:ext uri="{BB962C8B-B14F-4D97-AF65-F5344CB8AC3E}">
        <p14:creationId xmlns:p14="http://schemas.microsoft.com/office/powerpoint/2010/main" val="1788557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z="4800">
                <a:cs typeface="Arial" panose="020B0604020202020204" pitchFamily="34" charset="0"/>
              </a:rPr>
              <a:t>Tuckman [4]</a:t>
            </a:r>
          </a:p>
        </p:txBody>
      </p:sp>
      <p:sp>
        <p:nvSpPr>
          <p:cNvPr id="32771" name="Rectangle 3"/>
          <p:cNvSpPr>
            <a:spLocks noGrp="1" noChangeArrowheads="1"/>
          </p:cNvSpPr>
          <p:nvPr>
            <p:ph idx="1"/>
          </p:nvPr>
        </p:nvSpPr>
        <p:spPr>
          <a:xfrm>
            <a:off x="457200" y="1600200"/>
            <a:ext cx="8229600" cy="3916363"/>
          </a:xfrm>
        </p:spPr>
        <p:txBody>
          <a:bodyPr/>
          <a:lstStyle/>
          <a:p>
            <a:pPr eaLnBrk="1" hangingPunct="1">
              <a:buFont typeface="Monotype Sorts" pitchFamily="2" charset="2"/>
              <a:buNone/>
            </a:pPr>
            <a:r>
              <a:rPr lang="en-GB" altLang="en-US" b="1">
                <a:latin typeface="Arial" panose="020B0604020202020204" pitchFamily="34" charset="0"/>
                <a:cs typeface="Arial" panose="020B0604020202020204" pitchFamily="34" charset="0"/>
              </a:rPr>
              <a:t>Stage 3 – Norming</a:t>
            </a:r>
          </a:p>
          <a:p>
            <a:pPr eaLnBrk="1" hangingPunct="1">
              <a:buFont typeface="Monotype Sorts" pitchFamily="2" charset="2"/>
              <a:buNone/>
            </a:pPr>
            <a:endParaRPr lang="en-GB" altLang="en-US">
              <a:latin typeface="Arial" panose="020B0604020202020204" pitchFamily="34" charset="0"/>
              <a:cs typeface="Arial" panose="020B0604020202020204" pitchFamily="34" charset="0"/>
            </a:endParaRPr>
          </a:p>
          <a:p>
            <a:pPr eaLnBrk="1" hangingPunct="1"/>
            <a:r>
              <a:rPr lang="en-GB" altLang="en-US" sz="2400">
                <a:latin typeface="Arial" panose="020B0604020202020204" pitchFamily="34" charset="0"/>
                <a:cs typeface="Arial" panose="020B0604020202020204" pitchFamily="34" charset="0"/>
              </a:rPr>
              <a:t>The group sets out the normal expectations and standards, agrees goals and how to achieve them.</a:t>
            </a:r>
          </a:p>
        </p:txBody>
      </p:sp>
    </p:spTree>
    <p:extLst>
      <p:ext uri="{BB962C8B-B14F-4D97-AF65-F5344CB8AC3E}">
        <p14:creationId xmlns:p14="http://schemas.microsoft.com/office/powerpoint/2010/main" val="28434583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z="4800">
                <a:cs typeface="Arial" panose="020B0604020202020204" pitchFamily="34" charset="0"/>
              </a:rPr>
              <a:t>Tuckman [5]</a:t>
            </a:r>
          </a:p>
        </p:txBody>
      </p:sp>
      <p:sp>
        <p:nvSpPr>
          <p:cNvPr id="34819" name="Rectangle 3"/>
          <p:cNvSpPr>
            <a:spLocks noGrp="1" noChangeArrowheads="1"/>
          </p:cNvSpPr>
          <p:nvPr>
            <p:ph idx="1"/>
          </p:nvPr>
        </p:nvSpPr>
        <p:spPr>
          <a:xfrm>
            <a:off x="457200" y="1600200"/>
            <a:ext cx="8229600" cy="3916363"/>
          </a:xfrm>
        </p:spPr>
        <p:txBody>
          <a:bodyPr/>
          <a:lstStyle/>
          <a:p>
            <a:pPr eaLnBrk="1" hangingPunct="1">
              <a:buFont typeface="Monotype Sorts" pitchFamily="2" charset="2"/>
              <a:buNone/>
            </a:pPr>
            <a:r>
              <a:rPr lang="en-GB" altLang="en-US" b="1">
                <a:latin typeface="Arial" panose="020B0604020202020204" pitchFamily="34" charset="0"/>
                <a:cs typeface="Arial" panose="020B0604020202020204" pitchFamily="34" charset="0"/>
              </a:rPr>
              <a:t>Stage 4 – Performing</a:t>
            </a:r>
          </a:p>
          <a:p>
            <a:pPr eaLnBrk="1" hangingPunct="1">
              <a:buFont typeface="Monotype Sorts" pitchFamily="2" charset="2"/>
              <a:buNone/>
            </a:pPr>
            <a:endParaRPr lang="en-GB" altLang="en-US">
              <a:latin typeface="Arial" panose="020B0604020202020204" pitchFamily="34" charset="0"/>
              <a:cs typeface="Arial" panose="020B0604020202020204" pitchFamily="34" charset="0"/>
            </a:endParaRPr>
          </a:p>
          <a:p>
            <a:pPr eaLnBrk="1" hangingPunct="1"/>
            <a:r>
              <a:rPr lang="en-GB" altLang="en-US" sz="2400">
                <a:latin typeface="Arial" panose="020B0604020202020204" pitchFamily="34" charset="0"/>
                <a:cs typeface="Arial" panose="020B0604020202020204" pitchFamily="34" charset="0"/>
              </a:rPr>
              <a:t>The team starts to achieve the outcomes needed to successfully complete the team’s agreed goals.</a:t>
            </a:r>
          </a:p>
        </p:txBody>
      </p:sp>
    </p:spTree>
    <p:extLst>
      <p:ext uri="{BB962C8B-B14F-4D97-AF65-F5344CB8AC3E}">
        <p14:creationId xmlns:p14="http://schemas.microsoft.com/office/powerpoint/2010/main" val="1958551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z="4800">
                <a:cs typeface="Arial" panose="020B0604020202020204" pitchFamily="34" charset="0"/>
              </a:rPr>
              <a:t>Tuckman [6]</a:t>
            </a:r>
          </a:p>
        </p:txBody>
      </p:sp>
      <p:sp>
        <p:nvSpPr>
          <p:cNvPr id="36867" name="Rectangle 3"/>
          <p:cNvSpPr>
            <a:spLocks noGrp="1" noChangeArrowheads="1"/>
          </p:cNvSpPr>
          <p:nvPr>
            <p:ph idx="1"/>
          </p:nvPr>
        </p:nvSpPr>
        <p:spPr>
          <a:xfrm>
            <a:off x="457200" y="1600200"/>
            <a:ext cx="8229600" cy="3916363"/>
          </a:xfrm>
        </p:spPr>
        <p:txBody>
          <a:bodyPr/>
          <a:lstStyle/>
          <a:p>
            <a:pPr eaLnBrk="1" hangingPunct="1">
              <a:lnSpc>
                <a:spcPct val="90000"/>
              </a:lnSpc>
              <a:buFont typeface="Monotype Sorts" pitchFamily="2" charset="2"/>
              <a:buNone/>
            </a:pPr>
            <a:r>
              <a:rPr lang="en-GB" altLang="en-US">
                <a:latin typeface="Arial" panose="020B0604020202020204" pitchFamily="34" charset="0"/>
                <a:cs typeface="Arial" panose="020B0604020202020204" pitchFamily="34" charset="0"/>
              </a:rPr>
              <a:t>A final phase (not in Tuckman’s original theory): </a:t>
            </a:r>
            <a:r>
              <a:rPr lang="en-GB" altLang="en-US" b="1">
                <a:latin typeface="Arial" panose="020B0604020202020204" pitchFamily="34" charset="0"/>
                <a:cs typeface="Arial" panose="020B0604020202020204" pitchFamily="34" charset="0"/>
              </a:rPr>
              <a:t>Stage 5 – Mourning</a:t>
            </a:r>
          </a:p>
          <a:p>
            <a:pPr eaLnBrk="1" hangingPunct="1">
              <a:lnSpc>
                <a:spcPct val="90000"/>
              </a:lnSpc>
              <a:buFont typeface="Monotype Sorts" pitchFamily="2" charset="2"/>
              <a:buNone/>
            </a:pPr>
            <a:endParaRPr lang="en-GB" altLang="en-US">
              <a:latin typeface="Arial" panose="020B0604020202020204" pitchFamily="34" charset="0"/>
              <a:cs typeface="Arial" panose="020B0604020202020204" pitchFamily="34" charset="0"/>
            </a:endParaRPr>
          </a:p>
          <a:p>
            <a:pPr eaLnBrk="1" hangingPunct="1">
              <a:lnSpc>
                <a:spcPct val="90000"/>
              </a:lnSpc>
            </a:pPr>
            <a:r>
              <a:rPr lang="en-GB" altLang="en-US" sz="2400">
                <a:latin typeface="Arial" panose="020B0604020202020204" pitchFamily="34" charset="0"/>
                <a:cs typeface="Arial" panose="020B0604020202020204" pitchFamily="34" charset="0"/>
              </a:rPr>
              <a:t>The completing of the project and dealing with the issues learned and the loss, sadness or relief of leaving the team.</a:t>
            </a:r>
          </a:p>
        </p:txBody>
      </p:sp>
    </p:spTree>
    <p:extLst>
      <p:ext uri="{BB962C8B-B14F-4D97-AF65-F5344CB8AC3E}">
        <p14:creationId xmlns:p14="http://schemas.microsoft.com/office/powerpoint/2010/main" val="1072202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ltLang="en-US" sz="4800">
                <a:cs typeface="Arial" panose="020B0604020202020204" pitchFamily="34" charset="0"/>
              </a:rPr>
              <a:t>Tuckman [7]</a:t>
            </a:r>
          </a:p>
        </p:txBody>
      </p:sp>
      <p:sp>
        <p:nvSpPr>
          <p:cNvPr id="38915" name="Rectangle 3"/>
          <p:cNvSpPr>
            <a:spLocks noGrp="1" noChangeArrowheads="1"/>
          </p:cNvSpPr>
          <p:nvPr>
            <p:ph idx="1"/>
          </p:nvPr>
        </p:nvSpPr>
        <p:spPr>
          <a:xfrm>
            <a:off x="457200" y="1600200"/>
            <a:ext cx="8229600" cy="3916363"/>
          </a:xfrm>
        </p:spPr>
        <p:txBody>
          <a:bodyPr/>
          <a:lstStyle/>
          <a:p>
            <a:pPr eaLnBrk="1" hangingPunct="1">
              <a:lnSpc>
                <a:spcPct val="90000"/>
              </a:lnSpc>
            </a:pPr>
            <a:r>
              <a:rPr lang="en-GB" altLang="en-US" sz="2400">
                <a:latin typeface="Arial" panose="020B0604020202020204" pitchFamily="34" charset="0"/>
                <a:cs typeface="Arial" panose="020B0604020202020204" pitchFamily="34" charset="0"/>
              </a:rPr>
              <a:t>If you adopt this theory as a guide to action in teams it would suggest certain behaviours for team members and facilitating actions for team leaders. Each stage is revisited in three sections: </a:t>
            </a:r>
          </a:p>
          <a:p>
            <a:pPr lvl="1" eaLnBrk="1" hangingPunct="1">
              <a:lnSpc>
                <a:spcPct val="90000"/>
              </a:lnSpc>
            </a:pPr>
            <a:r>
              <a:rPr lang="en-GB" altLang="en-US" sz="2000">
                <a:latin typeface="Arial" panose="020B0604020202020204" pitchFamily="34" charset="0"/>
                <a:cs typeface="Arial" panose="020B0604020202020204" pitchFamily="34" charset="0"/>
              </a:rPr>
              <a:t>characteristics of the stage</a:t>
            </a:r>
          </a:p>
          <a:p>
            <a:pPr lvl="1" eaLnBrk="1" hangingPunct="1">
              <a:lnSpc>
                <a:spcPct val="90000"/>
              </a:lnSpc>
            </a:pPr>
            <a:r>
              <a:rPr lang="en-GB" altLang="en-US" sz="2000">
                <a:latin typeface="Arial" panose="020B0604020202020204" pitchFamily="34" charset="0"/>
                <a:cs typeface="Arial" panose="020B0604020202020204" pitchFamily="34" charset="0"/>
              </a:rPr>
              <a:t>team behaviours likely to occur </a:t>
            </a:r>
          </a:p>
          <a:p>
            <a:pPr lvl="1" eaLnBrk="1" hangingPunct="1">
              <a:lnSpc>
                <a:spcPct val="90000"/>
              </a:lnSpc>
            </a:pPr>
            <a:r>
              <a:rPr lang="en-GB" altLang="en-US" sz="2000">
                <a:latin typeface="Arial" panose="020B0604020202020204" pitchFamily="34" charset="0"/>
                <a:cs typeface="Arial" panose="020B0604020202020204" pitchFamily="34" charset="0"/>
              </a:rPr>
              <a:t>actions for leaders.</a:t>
            </a:r>
            <a:endParaRPr lang="en-GB" altLang="en-US" sz="20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8618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1 – Forming </a:t>
            </a:r>
          </a:p>
        </p:txBody>
      </p:sp>
      <p:sp>
        <p:nvSpPr>
          <p:cNvPr id="43011" name="Rectangle 3"/>
          <p:cNvSpPr>
            <a:spLocks noGrp="1" noChangeArrowheads="1"/>
          </p:cNvSpPr>
          <p:nvPr>
            <p:ph idx="1"/>
          </p:nvPr>
        </p:nvSpPr>
        <p:spPr>
          <a:xfrm>
            <a:off x="457200" y="1600200"/>
            <a:ext cx="8229600" cy="3916363"/>
          </a:xfrm>
        </p:spPr>
        <p:txBody>
          <a:bodyPr/>
          <a:lstStyle/>
          <a:p>
            <a:pPr eaLnBrk="1" hangingPunct="1">
              <a:lnSpc>
                <a:spcPct val="9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90000"/>
              </a:lnSpc>
            </a:pPr>
            <a:r>
              <a:rPr lang="en-GB" altLang="en-US" sz="2400">
                <a:latin typeface="Arial" panose="020B0604020202020204" pitchFamily="34" charset="0"/>
                <a:cs typeface="Arial" panose="020B0604020202020204"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p:txBody>
      </p:sp>
    </p:spTree>
    <p:extLst>
      <p:ext uri="{BB962C8B-B14F-4D97-AF65-F5344CB8AC3E}">
        <p14:creationId xmlns:p14="http://schemas.microsoft.com/office/powerpoint/2010/main" val="532509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1 – Forming</a:t>
            </a:r>
          </a:p>
        </p:txBody>
      </p:sp>
      <p:sp>
        <p:nvSpPr>
          <p:cNvPr id="45059" name="Rectangle 3"/>
          <p:cNvSpPr>
            <a:spLocks noGrp="1" noChangeArrowheads="1"/>
          </p:cNvSpPr>
          <p:nvPr>
            <p:ph idx="1"/>
          </p:nvPr>
        </p:nvSpPr>
        <p:spPr>
          <a:xfrm>
            <a:off x="457200" y="1600200"/>
            <a:ext cx="8229600" cy="3916363"/>
          </a:xfrm>
        </p:spPr>
        <p:txBody>
          <a:bodyPr/>
          <a:lstStyle/>
          <a:p>
            <a:pPr eaLnBrk="1" hangingPunct="1">
              <a:lnSpc>
                <a:spcPct val="9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90000"/>
              </a:lnSpc>
            </a:pPr>
            <a:r>
              <a:rPr lang="en-GB" altLang="en-US" sz="2400">
                <a:latin typeface="Arial" panose="020B0604020202020204" pitchFamily="34" charset="0"/>
                <a:cs typeface="Arial" panose="020B0604020202020204" pitchFamily="34" charset="0"/>
              </a:rPr>
              <a:t>Members will present themselves.</a:t>
            </a:r>
          </a:p>
          <a:p>
            <a:pPr eaLnBrk="1" hangingPunct="1">
              <a:lnSpc>
                <a:spcPct val="90000"/>
              </a:lnSpc>
            </a:pPr>
            <a:r>
              <a:rPr lang="en-GB" altLang="en-US" sz="2400">
                <a:latin typeface="Arial" panose="020B0604020202020204" pitchFamily="34" charset="0"/>
                <a:cs typeface="Arial" panose="020B0604020202020204" pitchFamily="34" charset="0"/>
              </a:rPr>
              <a:t>Try to understand and relate to the team goal.</a:t>
            </a:r>
          </a:p>
          <a:p>
            <a:pPr eaLnBrk="1" hangingPunct="1">
              <a:lnSpc>
                <a:spcPct val="90000"/>
              </a:lnSpc>
            </a:pPr>
            <a:r>
              <a:rPr lang="en-GB" altLang="en-US" sz="2400">
                <a:latin typeface="Arial" panose="020B0604020202020204" pitchFamily="34" charset="0"/>
                <a:cs typeface="Arial" panose="020B0604020202020204" pitchFamily="34" charset="0"/>
              </a:rPr>
              <a:t>The team will try to define and explore the team goal.</a:t>
            </a:r>
          </a:p>
          <a:p>
            <a:pPr eaLnBrk="1" hangingPunct="1">
              <a:lnSpc>
                <a:spcPct val="90000"/>
              </a:lnSpc>
            </a:pPr>
            <a:r>
              <a:rPr lang="en-GB" altLang="en-US" sz="2400">
                <a:latin typeface="Arial" panose="020B0604020202020204" pitchFamily="34" charset="0"/>
                <a:cs typeface="Arial" panose="020B0604020202020204" pitchFamily="34" charset="0"/>
              </a:rPr>
              <a:t>Try to set out steps to achieve the goal.</a:t>
            </a:r>
          </a:p>
          <a:p>
            <a:pPr eaLnBrk="1" hangingPunct="1">
              <a:lnSpc>
                <a:spcPct val="90000"/>
              </a:lnSpc>
            </a:pPr>
            <a:r>
              <a:rPr lang="en-GB" altLang="en-US" sz="2400">
                <a:latin typeface="Arial" panose="020B0604020202020204" pitchFamily="34" charset="0"/>
                <a:cs typeface="Arial" panose="020B0604020202020204" pitchFamily="34" charset="0"/>
              </a:rPr>
              <a:t>Try to fit themselves into a role in the team.</a:t>
            </a:r>
          </a:p>
        </p:txBody>
      </p:sp>
    </p:spTree>
    <p:extLst>
      <p:ext uri="{BB962C8B-B14F-4D97-AF65-F5344CB8AC3E}">
        <p14:creationId xmlns:p14="http://schemas.microsoft.com/office/powerpoint/2010/main" val="29063403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1 – Forming</a:t>
            </a:r>
          </a:p>
        </p:txBody>
      </p:sp>
      <p:sp>
        <p:nvSpPr>
          <p:cNvPr id="47107"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Leader’s actions</a:t>
            </a:r>
          </a:p>
          <a:p>
            <a:pPr eaLnBrk="1" hangingPunct="1">
              <a:lnSpc>
                <a:spcPct val="80000"/>
              </a:lnSpc>
            </a:pPr>
            <a:r>
              <a:rPr lang="en-GB" altLang="en-US" sz="240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sz="240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sz="240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sz="2400">
                <a:latin typeface="Arial" panose="020B0604020202020204" pitchFamily="34" charset="0"/>
                <a:cs typeface="Arial" panose="020B0604020202020204" pitchFamily="34" charset="0"/>
              </a:rPr>
              <a:t>Move the team onto the storming stage at the correct time.</a:t>
            </a:r>
            <a:endParaRPr lang="en-GB" alt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36699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2 – Storming </a:t>
            </a:r>
          </a:p>
        </p:txBody>
      </p:sp>
      <p:sp>
        <p:nvSpPr>
          <p:cNvPr id="49155"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80000"/>
              </a:lnSpc>
            </a:pPr>
            <a:r>
              <a:rPr lang="en-GB" altLang="en-US" sz="2400">
                <a:latin typeface="Arial" panose="020B0604020202020204" pitchFamily="34" charset="0"/>
                <a:cs typeface="Arial" panose="020B0604020202020204"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p:txBody>
      </p:sp>
    </p:spTree>
    <p:extLst>
      <p:ext uri="{BB962C8B-B14F-4D97-AF65-F5344CB8AC3E}">
        <p14:creationId xmlns:p14="http://schemas.microsoft.com/office/powerpoint/2010/main" val="42672268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2 – Storming</a:t>
            </a:r>
          </a:p>
        </p:txBody>
      </p:sp>
      <p:sp>
        <p:nvSpPr>
          <p:cNvPr id="51203"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80000"/>
              </a:lnSpc>
            </a:pPr>
            <a:r>
              <a:rPr lang="en-GB" altLang="en-US" sz="2400">
                <a:latin typeface="Arial" panose="020B0604020202020204" pitchFamily="34" charset="0"/>
                <a:cs typeface="Arial" panose="020B0604020202020204" pitchFamily="34" charset="0"/>
              </a:rPr>
              <a:t>Team members start to reveal their true selves, for better or worse.</a:t>
            </a:r>
          </a:p>
          <a:p>
            <a:pPr eaLnBrk="1" hangingPunct="1">
              <a:lnSpc>
                <a:spcPct val="80000"/>
              </a:lnSpc>
            </a:pPr>
            <a:r>
              <a:rPr lang="en-GB" altLang="en-US" sz="2400">
                <a:latin typeface="Arial" panose="020B0604020202020204" pitchFamily="34" charset="0"/>
                <a:cs typeface="Arial" panose="020B0604020202020204" pitchFamily="34" charset="0"/>
              </a:rPr>
              <a:t>Team members start to be impatient and frustrated with the progress the team is making.</a:t>
            </a:r>
          </a:p>
          <a:p>
            <a:pPr eaLnBrk="1" hangingPunct="1">
              <a:lnSpc>
                <a:spcPct val="80000"/>
              </a:lnSpc>
            </a:pPr>
            <a:r>
              <a:rPr lang="en-GB" altLang="en-US" sz="2400">
                <a:latin typeface="Arial" panose="020B0604020202020204" pitchFamily="34" charset="0"/>
                <a:cs typeface="Arial" panose="020B0604020202020204" pitchFamily="34" charset="0"/>
              </a:rPr>
              <a:t>Team members ‘tread on each other’s toes’ and they defend their positions or leave.</a:t>
            </a:r>
          </a:p>
          <a:p>
            <a:pPr eaLnBrk="1" hangingPunct="1">
              <a:lnSpc>
                <a:spcPct val="80000"/>
              </a:lnSpc>
            </a:pPr>
            <a:r>
              <a:rPr lang="en-GB" altLang="en-US" sz="2400">
                <a:latin typeface="Arial" panose="020B0604020202020204" pitchFamily="34" charset="0"/>
                <a:cs typeface="Arial" panose="020B0604020202020204" pitchFamily="34" charset="0"/>
              </a:rPr>
              <a:t>There will be general feelings of instability and mutiny.</a:t>
            </a:r>
          </a:p>
        </p:txBody>
      </p:sp>
    </p:spTree>
    <p:extLst>
      <p:ext uri="{BB962C8B-B14F-4D97-AF65-F5344CB8AC3E}">
        <p14:creationId xmlns:p14="http://schemas.microsoft.com/office/powerpoint/2010/main" val="28200367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2 – Storming</a:t>
            </a:r>
            <a:endParaRPr lang="en-GB" altLang="en-US" sz="3200" b="1">
              <a:cs typeface="Arial" panose="020B0604020202020204" pitchFamily="34" charset="0"/>
            </a:endParaRPr>
          </a:p>
        </p:txBody>
      </p:sp>
      <p:sp>
        <p:nvSpPr>
          <p:cNvPr id="20483" name="Rectangle 3"/>
          <p:cNvSpPr>
            <a:spLocks noGrp="1" noChangeArrowheads="1"/>
          </p:cNvSpPr>
          <p:nvPr>
            <p:ph idx="1"/>
          </p:nvPr>
        </p:nvSpPr>
        <p:spPr>
          <a:xfrm>
            <a:off x="457200" y="1600200"/>
            <a:ext cx="8229600" cy="3916363"/>
          </a:xfrm>
        </p:spPr>
        <p:txBody>
          <a:bodyPr rtlCol="0">
            <a:normAutofit fontScale="92500"/>
          </a:bodyPr>
          <a:lstStyle/>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Accept that the storming stage is vital to the team’s success.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Do not be put off or intimidated by the instability and aggression of this phase.</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Remind the group that this stage is a natural point in the development of the group.</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Manage the tensions and aggressions and turn them into positive actions.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Surface and address the conflicts – the team cannot move on until this is done.</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Know the point to move the team on to the norming stage.</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36723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3 – Norming</a:t>
            </a:r>
          </a:p>
        </p:txBody>
      </p:sp>
      <p:sp>
        <p:nvSpPr>
          <p:cNvPr id="55299"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80000"/>
              </a:lnSpc>
            </a:pPr>
            <a:r>
              <a:rPr lang="en-GB" altLang="en-US" sz="2400">
                <a:latin typeface="Arial" panose="020B0604020202020204" pitchFamily="34" charset="0"/>
                <a:cs typeface="Arial" panose="020B0604020202020204"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p:txBody>
      </p:sp>
    </p:spTree>
    <p:extLst>
      <p:ext uri="{BB962C8B-B14F-4D97-AF65-F5344CB8AC3E}">
        <p14:creationId xmlns:p14="http://schemas.microsoft.com/office/powerpoint/2010/main" val="35336526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3 – Norming</a:t>
            </a:r>
          </a:p>
        </p:txBody>
      </p:sp>
      <p:sp>
        <p:nvSpPr>
          <p:cNvPr id="57347"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80000"/>
              </a:lnSpc>
            </a:pPr>
            <a:r>
              <a:rPr lang="en-GB" altLang="en-US" sz="2400">
                <a:latin typeface="Arial" panose="020B0604020202020204" pitchFamily="34" charset="0"/>
                <a:cs typeface="Arial" panose="020B0604020202020204" pitchFamily="34" charset="0"/>
              </a:rPr>
              <a:t>The rules of membership and performance that may have been overlooked in the conflict of the previous stage are now taken very seriously. </a:t>
            </a:r>
          </a:p>
          <a:p>
            <a:pPr eaLnBrk="1" hangingPunct="1">
              <a:lnSpc>
                <a:spcPct val="80000"/>
              </a:lnSpc>
            </a:pPr>
            <a:r>
              <a:rPr lang="en-GB" altLang="en-US" sz="2400">
                <a:latin typeface="Arial" panose="020B0604020202020204" pitchFamily="34" charset="0"/>
                <a:cs typeface="Arial" panose="020B0604020202020204" pitchFamily="34" charset="0"/>
              </a:rPr>
              <a:t>There will be a move from ideas generation to planning and decision-making. </a:t>
            </a:r>
          </a:p>
          <a:p>
            <a:pPr eaLnBrk="1" hangingPunct="1">
              <a:lnSpc>
                <a:spcPct val="80000"/>
              </a:lnSpc>
            </a:pPr>
            <a:r>
              <a:rPr lang="en-GB" altLang="en-US" sz="2400">
                <a:latin typeface="Arial" panose="020B0604020202020204" pitchFamily="34" charset="0"/>
                <a:cs typeface="Arial" panose="020B0604020202020204" pitchFamily="34" charset="0"/>
              </a:rPr>
              <a:t>There will be limited discussion and much more action. </a:t>
            </a:r>
          </a:p>
          <a:p>
            <a:pPr eaLnBrk="1" hangingPunct="1">
              <a:lnSpc>
                <a:spcPct val="80000"/>
              </a:lnSpc>
            </a:pPr>
            <a:r>
              <a:rPr lang="en-GB" altLang="en-US" sz="2400">
                <a:latin typeface="Arial" panose="020B0604020202020204" pitchFamily="34" charset="0"/>
                <a:cs typeface="Arial" panose="020B0604020202020204" pitchFamily="34" charset="0"/>
              </a:rPr>
              <a:t>Subgroups, both formal and informal, may be formed to progress towards the final goal more quickly. </a:t>
            </a:r>
          </a:p>
          <a:p>
            <a:pPr eaLnBrk="1" hangingPunct="1">
              <a:lnSpc>
                <a:spcPct val="80000"/>
              </a:lnSpc>
            </a:pPr>
            <a:r>
              <a:rPr lang="en-GB" altLang="en-US" sz="2400">
                <a:latin typeface="Arial" panose="020B0604020202020204" pitchFamily="34" charset="0"/>
                <a:cs typeface="Arial" panose="020B0604020202020204" pitchFamily="34" charset="0"/>
              </a:rPr>
              <a:t>There will be very little explicit conflict; there may however be some tacit (behind-the-scenes) conflict.</a:t>
            </a:r>
          </a:p>
        </p:txBody>
      </p:sp>
    </p:spTree>
    <p:extLst>
      <p:ext uri="{BB962C8B-B14F-4D97-AF65-F5344CB8AC3E}">
        <p14:creationId xmlns:p14="http://schemas.microsoft.com/office/powerpoint/2010/main" val="30677676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3 – Norming</a:t>
            </a:r>
          </a:p>
        </p:txBody>
      </p:sp>
      <p:sp>
        <p:nvSpPr>
          <p:cNvPr id="23555" name="Rectangle 3"/>
          <p:cNvSpPr>
            <a:spLocks noGrp="1" noChangeArrowheads="1"/>
          </p:cNvSpPr>
          <p:nvPr>
            <p:ph idx="1"/>
          </p:nvPr>
        </p:nvSpPr>
        <p:spPr>
          <a:xfrm>
            <a:off x="457200" y="1600200"/>
            <a:ext cx="8229600" cy="3916363"/>
          </a:xfrm>
        </p:spPr>
        <p:txBody>
          <a:bodyPr rtlCol="0">
            <a:normAutofit lnSpcReduction="10000"/>
          </a:bodyPr>
          <a:lstStyle/>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As leader you must keep the team focused on the task and its timely completion.</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Control the team and ensure they are following the agreed plans to completion.</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Control the amount of informal subgrouping that may occur.</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Watch out for and control tacit conflict (a </a:t>
            </a:r>
            <a:r>
              <a:rPr lang="en-GB" altLang="en-US" sz="2400" dirty="0" err="1">
                <a:latin typeface="Arial" panose="020B0604020202020204" pitchFamily="34" charset="0"/>
                <a:cs typeface="Arial" panose="020B0604020202020204" pitchFamily="34" charset="0"/>
              </a:rPr>
              <a:t>spillover</a:t>
            </a:r>
            <a:r>
              <a:rPr lang="en-GB" altLang="en-US" sz="2400" dirty="0">
                <a:latin typeface="Arial" panose="020B0604020202020204" pitchFamily="34" charset="0"/>
                <a:cs typeface="Arial" panose="020B0604020202020204" pitchFamily="34" charset="0"/>
              </a:rPr>
              <a:t> from the storming stage).</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Control and relieve stress and pressure; act as the team ‘lubricant’.</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Inject some humour and fun.</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9567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4 – Performing</a:t>
            </a:r>
          </a:p>
        </p:txBody>
      </p:sp>
      <p:sp>
        <p:nvSpPr>
          <p:cNvPr id="61443"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80000"/>
              </a:lnSpc>
            </a:pPr>
            <a:r>
              <a:rPr lang="en-GB" altLang="en-US" sz="2400">
                <a:latin typeface="Arial" panose="020B0604020202020204" pitchFamily="34" charset="0"/>
                <a:cs typeface="Arial" panose="020B0604020202020204"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p:txBody>
      </p:sp>
    </p:spTree>
    <p:extLst>
      <p:ext uri="{BB962C8B-B14F-4D97-AF65-F5344CB8AC3E}">
        <p14:creationId xmlns:p14="http://schemas.microsoft.com/office/powerpoint/2010/main" val="10186143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4 – Performing</a:t>
            </a:r>
          </a:p>
        </p:txBody>
      </p:sp>
      <p:sp>
        <p:nvSpPr>
          <p:cNvPr id="63491"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80000"/>
              </a:lnSpc>
            </a:pPr>
            <a:r>
              <a:rPr lang="en-GB" altLang="en-US" sz="2400">
                <a:latin typeface="Arial" panose="020B0604020202020204" pitchFamily="34" charset="0"/>
                <a:cs typeface="Arial" panose="020B0604020202020204" pitchFamily="34" charset="0"/>
              </a:rPr>
              <a:t>Productive and output-driven, there will be very little unnecessary communication.</a:t>
            </a:r>
          </a:p>
          <a:p>
            <a:pPr eaLnBrk="1" hangingPunct="1">
              <a:lnSpc>
                <a:spcPct val="80000"/>
              </a:lnSpc>
            </a:pPr>
            <a:r>
              <a:rPr lang="en-GB" altLang="en-US" sz="2400">
                <a:latin typeface="Arial" panose="020B0604020202020204" pitchFamily="34" charset="0"/>
                <a:cs typeface="Arial" panose="020B0604020202020204" pitchFamily="34" charset="0"/>
              </a:rPr>
              <a:t>The team will be cohesive and stick together.</a:t>
            </a:r>
          </a:p>
          <a:p>
            <a:pPr eaLnBrk="1" hangingPunct="1">
              <a:lnSpc>
                <a:spcPct val="80000"/>
              </a:lnSpc>
            </a:pPr>
            <a:r>
              <a:rPr lang="en-GB" altLang="en-US" sz="2400">
                <a:latin typeface="Arial" panose="020B0604020202020204" pitchFamily="34" charset="0"/>
                <a:cs typeface="Arial" panose="020B0604020202020204" pitchFamily="34" charset="0"/>
              </a:rPr>
              <a:t>The team will be proactive and fast to respond to problems.</a:t>
            </a:r>
          </a:p>
          <a:p>
            <a:pPr eaLnBrk="1" hangingPunct="1">
              <a:lnSpc>
                <a:spcPct val="80000"/>
              </a:lnSpc>
            </a:pPr>
            <a:r>
              <a:rPr lang="en-GB" altLang="en-US" sz="2400">
                <a:latin typeface="Arial" panose="020B0604020202020204" pitchFamily="34" charset="0"/>
                <a:cs typeface="Arial" panose="020B0604020202020204" pitchFamily="34" charset="0"/>
              </a:rPr>
              <a:t>The team will respond to criticism from within the team but be intolerant of criticism from outside of the team.</a:t>
            </a:r>
          </a:p>
        </p:txBody>
      </p:sp>
    </p:spTree>
    <p:extLst>
      <p:ext uri="{BB962C8B-B14F-4D97-AF65-F5344CB8AC3E}">
        <p14:creationId xmlns:p14="http://schemas.microsoft.com/office/powerpoint/2010/main" val="12267786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4 – Performing</a:t>
            </a:r>
          </a:p>
        </p:txBody>
      </p:sp>
      <p:sp>
        <p:nvSpPr>
          <p:cNvPr id="65539"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Leader’s actions</a:t>
            </a:r>
          </a:p>
          <a:p>
            <a:pPr eaLnBrk="1" hangingPunct="1">
              <a:lnSpc>
                <a:spcPct val="80000"/>
              </a:lnSpc>
            </a:pPr>
            <a:r>
              <a:rPr lang="en-GB" altLang="en-US" sz="240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sz="240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sz="240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sz="240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783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5 – Mourning</a:t>
            </a:r>
          </a:p>
        </p:txBody>
      </p:sp>
      <p:sp>
        <p:nvSpPr>
          <p:cNvPr id="67587"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Characteristics</a:t>
            </a:r>
          </a:p>
          <a:p>
            <a:pPr eaLnBrk="1" hangingPunct="1">
              <a:lnSpc>
                <a:spcPct val="80000"/>
              </a:lnSpc>
            </a:pPr>
            <a:r>
              <a:rPr lang="en-GB" altLang="en-US" sz="2400">
                <a:latin typeface="Arial" panose="020B0604020202020204" pitchFamily="34" charset="0"/>
                <a:cs typeface="Arial" panose="020B0604020202020204"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p:txBody>
      </p:sp>
    </p:spTree>
    <p:extLst>
      <p:ext uri="{BB962C8B-B14F-4D97-AF65-F5344CB8AC3E}">
        <p14:creationId xmlns:p14="http://schemas.microsoft.com/office/powerpoint/2010/main" val="17149032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5 – Mourning</a:t>
            </a:r>
          </a:p>
        </p:txBody>
      </p:sp>
      <p:sp>
        <p:nvSpPr>
          <p:cNvPr id="69635"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Behaviours</a:t>
            </a:r>
          </a:p>
          <a:p>
            <a:pPr eaLnBrk="1" hangingPunct="1">
              <a:lnSpc>
                <a:spcPct val="80000"/>
              </a:lnSpc>
            </a:pPr>
            <a:r>
              <a:rPr lang="en-GB" altLang="en-US" sz="2400">
                <a:latin typeface="Arial" panose="020B0604020202020204" pitchFamily="34" charset="0"/>
                <a:cs typeface="Arial" panose="020B0604020202020204" pitchFamily="34" charset="0"/>
              </a:rPr>
              <a:t>elation at the success of achievement and then a sense of deflation as the challenge has disappeared</a:t>
            </a:r>
          </a:p>
          <a:p>
            <a:pPr eaLnBrk="1" hangingPunct="1">
              <a:lnSpc>
                <a:spcPct val="80000"/>
              </a:lnSpc>
            </a:pPr>
            <a:r>
              <a:rPr lang="en-GB" altLang="en-US" sz="2400">
                <a:latin typeface="Arial" panose="020B0604020202020204" pitchFamily="34" charset="0"/>
                <a:cs typeface="Arial" panose="020B0604020202020204" pitchFamily="34" charset="0"/>
              </a:rPr>
              <a:t>a sense of loss as the tight cohesive social group is gradually disbanded</a:t>
            </a:r>
          </a:p>
          <a:p>
            <a:pPr eaLnBrk="1" hangingPunct="1">
              <a:lnSpc>
                <a:spcPct val="80000"/>
              </a:lnSpc>
            </a:pPr>
            <a:r>
              <a:rPr lang="en-GB" altLang="en-US" sz="2400">
                <a:latin typeface="Arial" panose="020B0604020202020204" pitchFamily="34" charset="0"/>
                <a:cs typeface="Arial" panose="020B0604020202020204" pitchFamily="34" charset="0"/>
              </a:rPr>
              <a:t>divided loyalties as team members move on to other teams</a:t>
            </a:r>
          </a:p>
          <a:p>
            <a:pPr eaLnBrk="1" hangingPunct="1">
              <a:lnSpc>
                <a:spcPct val="80000"/>
              </a:lnSpc>
            </a:pPr>
            <a:r>
              <a:rPr lang="en-GB" altLang="en-US" sz="2400">
                <a:latin typeface="Arial" panose="020B0604020202020204" pitchFamily="34" charset="0"/>
                <a:cs typeface="Arial" panose="020B0604020202020204" pitchFamily="34" charset="0"/>
              </a:rPr>
              <a:t>relief at being free of a dysfunctional team</a:t>
            </a:r>
          </a:p>
        </p:txBody>
      </p:sp>
    </p:spTree>
    <p:extLst>
      <p:ext uri="{BB962C8B-B14F-4D97-AF65-F5344CB8AC3E}">
        <p14:creationId xmlns:p14="http://schemas.microsoft.com/office/powerpoint/2010/main" val="13507764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5 – Mourning</a:t>
            </a:r>
          </a:p>
        </p:txBody>
      </p:sp>
      <p:sp>
        <p:nvSpPr>
          <p:cNvPr id="71683"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a:latin typeface="Arial" panose="020B0604020202020204" pitchFamily="34" charset="0"/>
                <a:cs typeface="Arial" panose="020B0604020202020204" pitchFamily="34" charset="0"/>
              </a:rPr>
              <a:t>Leader’s actions</a:t>
            </a:r>
          </a:p>
          <a:p>
            <a:pPr eaLnBrk="1" hangingPunct="1">
              <a:lnSpc>
                <a:spcPct val="80000"/>
              </a:lnSpc>
            </a:pPr>
            <a:r>
              <a:rPr lang="en-GB" altLang="en-US" sz="240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sz="240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sz="240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sz="240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sz="2400">
                <a:latin typeface="Arial" panose="020B0604020202020204" pitchFamily="34" charset="0"/>
                <a:cs typeface="Arial" panose="020B0604020202020204" pitchFamily="34" charset="0"/>
              </a:rPr>
              <a:t>Arrange network structures after the death of the team.</a:t>
            </a:r>
          </a:p>
        </p:txBody>
      </p:sp>
    </p:spTree>
    <p:extLst>
      <p:ext uri="{BB962C8B-B14F-4D97-AF65-F5344CB8AC3E}">
        <p14:creationId xmlns:p14="http://schemas.microsoft.com/office/powerpoint/2010/main" val="5836549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Tuckman</a:t>
            </a:r>
          </a:p>
        </p:txBody>
      </p:sp>
      <p:sp>
        <p:nvSpPr>
          <p:cNvPr id="73731" name="Rectangle 3"/>
          <p:cNvSpPr>
            <a:spLocks noGrp="1" noChangeArrowheads="1"/>
          </p:cNvSpPr>
          <p:nvPr>
            <p:ph idx="1"/>
          </p:nvPr>
        </p:nvSpPr>
        <p:spPr>
          <a:xfrm>
            <a:off x="457200" y="1600200"/>
            <a:ext cx="8229600" cy="3916363"/>
          </a:xfrm>
        </p:spPr>
        <p:txBody>
          <a:bodyPr/>
          <a:lstStyle/>
          <a:p>
            <a:pPr eaLnBrk="1" hangingPunct="1">
              <a:lnSpc>
                <a:spcPct val="80000"/>
              </a:lnSpc>
            </a:pPr>
            <a:r>
              <a:rPr lang="en-GB" altLang="en-US" sz="2400">
                <a:latin typeface="Arial" panose="020B0604020202020204" pitchFamily="34" charset="0"/>
                <a:cs typeface="Arial" panose="020B0604020202020204" pitchFamily="34" charset="0"/>
              </a:rPr>
              <a:t>In summary, there is an argument for recognising that teams work through progressive stages towards a conclusion. If this were accepted then as a member and/or leader of a team, it would seem effective to adjust behaviours towards the expectations of those progressive stages. Remember that most managers will have been taught this basic theory at some point, so your performance as a team member will be assessed against these expected behaviours.</a:t>
            </a:r>
          </a:p>
        </p:txBody>
      </p:sp>
    </p:spTree>
    <p:extLst>
      <p:ext uri="{BB962C8B-B14F-4D97-AF65-F5344CB8AC3E}">
        <p14:creationId xmlns:p14="http://schemas.microsoft.com/office/powerpoint/2010/main" val="34710538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altLang="en-US" sz="5400">
                <a:cs typeface="Arial" panose="020B0604020202020204" pitchFamily="34" charset="0"/>
              </a:rPr>
              <a:t>Tuckman</a:t>
            </a:r>
          </a:p>
        </p:txBody>
      </p:sp>
      <p:sp>
        <p:nvSpPr>
          <p:cNvPr id="75779" name="Rectangle 3"/>
          <p:cNvSpPr>
            <a:spLocks noGrp="1" noChangeArrowheads="1"/>
          </p:cNvSpPr>
          <p:nvPr>
            <p:ph idx="1"/>
          </p:nvPr>
        </p:nvSpPr>
        <p:spPr>
          <a:xfrm>
            <a:off x="457200" y="1600200"/>
            <a:ext cx="8229600" cy="3916363"/>
          </a:xfrm>
        </p:spPr>
        <p:txBody>
          <a:bodyPr/>
          <a:lstStyle/>
          <a:p>
            <a:pPr eaLnBrk="1" hangingPunct="1">
              <a:lnSpc>
                <a:spcPct val="90000"/>
              </a:lnSpc>
            </a:pPr>
            <a:r>
              <a:rPr lang="en-GB" altLang="en-US" sz="2400">
                <a:latin typeface="Arial" panose="020B0604020202020204" pitchFamily="34" charset="0"/>
                <a:cs typeface="Arial" panose="020B0604020202020204" pitchFamily="34" charset="0"/>
              </a:rPr>
              <a:t>For example, if you start introducing conflict in the performing stage your behaviour will be viewed as dysfunctional. Or, if you insist on thinking about performance issues at the forming stage, other team members will exclude or reject you. Remember that early in the team’s life the participants can be changed; you have to be accepted to stay in the team.</a:t>
            </a:r>
          </a:p>
        </p:txBody>
      </p:sp>
    </p:spTree>
    <p:extLst>
      <p:ext uri="{BB962C8B-B14F-4D97-AF65-F5344CB8AC3E}">
        <p14:creationId xmlns:p14="http://schemas.microsoft.com/office/powerpoint/2010/main" val="3065024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hangingPunct="1"/>
            <a:r>
              <a:rPr lang="en-GB" altLang="en-US" sz="5400">
                <a:cs typeface="Arial" panose="020B0604020202020204" pitchFamily="34" charset="0"/>
              </a:rPr>
              <a:t>Tuckman</a:t>
            </a:r>
          </a:p>
        </p:txBody>
      </p:sp>
      <p:sp>
        <p:nvSpPr>
          <p:cNvPr id="77827" name="Rectangle 3"/>
          <p:cNvSpPr>
            <a:spLocks noGrp="1" noChangeArrowheads="1"/>
          </p:cNvSpPr>
          <p:nvPr>
            <p:ph idx="1"/>
          </p:nvPr>
        </p:nvSpPr>
        <p:spPr>
          <a:xfrm>
            <a:off x="457200" y="1600200"/>
            <a:ext cx="8229600" cy="3916363"/>
          </a:xfrm>
        </p:spPr>
        <p:txBody>
          <a:bodyPr/>
          <a:lstStyle/>
          <a:p>
            <a:pPr eaLnBrk="1" hangingPunct="1">
              <a:lnSpc>
                <a:spcPct val="90000"/>
              </a:lnSpc>
            </a:pPr>
            <a:r>
              <a:rPr lang="en-GB" altLang="en-US" sz="2400">
                <a:latin typeface="Arial" panose="020B0604020202020204" pitchFamily="34" charset="0"/>
                <a:cs typeface="Arial" panose="020B0604020202020204" pitchFamily="34" charset="0"/>
              </a:rPr>
              <a:t>This argument would lead us to the question of whether all teams must follow Tuckman’s progressive stages. Clearly this would be too deterministic, but as you contribute to successful teams you will realise that teams do work through stages but they do not always follow the theory. Remember, some teams fail and do not achieve their goals. </a:t>
            </a:r>
            <a:endParaRPr lang="en-GB" alt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81506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altLang="en-US" sz="5400">
                <a:cs typeface="Arial" panose="020B0604020202020204" pitchFamily="34" charset="0"/>
              </a:rPr>
              <a:t>Tuckman</a:t>
            </a:r>
          </a:p>
        </p:txBody>
      </p:sp>
      <p:sp>
        <p:nvSpPr>
          <p:cNvPr id="79875" name="Rectangle 3"/>
          <p:cNvSpPr>
            <a:spLocks noGrp="1" noChangeArrowheads="1"/>
          </p:cNvSpPr>
          <p:nvPr>
            <p:ph idx="1"/>
          </p:nvPr>
        </p:nvSpPr>
        <p:spPr>
          <a:xfrm>
            <a:off x="457200" y="1600200"/>
            <a:ext cx="8229600" cy="3916363"/>
          </a:xfrm>
        </p:spPr>
        <p:txBody>
          <a:bodyPr/>
          <a:lstStyle/>
          <a:p>
            <a:pPr eaLnBrk="1" hangingPunct="1">
              <a:lnSpc>
                <a:spcPct val="80000"/>
              </a:lnSpc>
            </a:pPr>
            <a:r>
              <a:rPr lang="en-GB" altLang="en-US" sz="2400">
                <a:latin typeface="Arial" panose="020B0604020202020204" pitchFamily="34" charset="0"/>
                <a:cs typeface="Arial" panose="020B0604020202020204" pitchFamily="34" charset="0"/>
              </a:rPr>
              <a:t>Teams are dynamic entities; they are driven by the people and personalities within them. You will experience wide variations of teamworking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14575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a:t>Group cohesiveness and performance</a:t>
            </a:r>
          </a:p>
        </p:txBody>
      </p:sp>
      <p:sp>
        <p:nvSpPr>
          <p:cNvPr id="7" name="Vertical Text Placeholder 6"/>
          <p:cNvSpPr>
            <a:spLocks noGrp="1"/>
          </p:cNvSpPr>
          <p:nvPr>
            <p:ph type="body" orient="vert" idx="1"/>
          </p:nvPr>
        </p:nvSpPr>
        <p:spPr>
          <a:xfrm>
            <a:off x="405584" y="1586673"/>
            <a:ext cx="8318832" cy="4002567"/>
          </a:xfrm>
        </p:spPr>
        <p:txBody>
          <a:bodyPr>
            <a:normAutofit fontScale="77500" lnSpcReduction="20000"/>
          </a:bodyPr>
          <a:lstStyle/>
          <a:p>
            <a:r>
              <a:rPr lang="en-GB" dirty="0"/>
              <a:t>Strong groups can perform well.</a:t>
            </a:r>
          </a:p>
          <a:p>
            <a:r>
              <a:rPr lang="en-GB" dirty="0"/>
              <a:t>Interactions may be mutually helpful.</a:t>
            </a:r>
          </a:p>
          <a:p>
            <a:r>
              <a:rPr lang="en-GB" dirty="0"/>
              <a:t>Social cohesiveness can result in low turnover and absenteeism.</a:t>
            </a:r>
          </a:p>
          <a:p>
            <a:endParaRPr lang="en-GB" dirty="0"/>
          </a:p>
          <a:p>
            <a:r>
              <a:rPr lang="en-GB" dirty="0"/>
              <a:t>Strong groups are not always high performing groups.</a:t>
            </a:r>
          </a:p>
          <a:p>
            <a:r>
              <a:rPr lang="en-GB" dirty="0"/>
              <a:t>Group norms may outweigh organisational standards.</a:t>
            </a:r>
          </a:p>
          <a:p>
            <a:r>
              <a:rPr lang="en-GB" dirty="0"/>
              <a:t>Once developed the culture of a strong group can be hard to change.</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Strong Groups – Advantage or Problem?</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45</a:t>
            </a:fld>
            <a:endParaRPr lang="en-US"/>
          </a:p>
        </p:txBody>
      </p:sp>
    </p:spTree>
    <p:extLst>
      <p:ext uri="{BB962C8B-B14F-4D97-AF65-F5344CB8AC3E}">
        <p14:creationId xmlns:p14="http://schemas.microsoft.com/office/powerpoint/2010/main" val="19886717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a:t>Building effective teams</a:t>
            </a:r>
          </a:p>
        </p:txBody>
      </p:sp>
      <p:sp>
        <p:nvSpPr>
          <p:cNvPr id="7" name="Vertical Text Placeholder 6"/>
          <p:cNvSpPr>
            <a:spLocks noGrp="1"/>
          </p:cNvSpPr>
          <p:nvPr>
            <p:ph type="body" orient="vert" idx="1"/>
          </p:nvPr>
        </p:nvSpPr>
        <p:spPr>
          <a:xfrm>
            <a:off x="405584" y="1586673"/>
            <a:ext cx="8318832" cy="4002567"/>
          </a:xfrm>
        </p:spPr>
        <p:txBody>
          <a:bodyPr>
            <a:normAutofit fontScale="85000" lnSpcReduction="10000"/>
          </a:bodyPr>
          <a:lstStyle/>
          <a:p>
            <a:pPr>
              <a:lnSpc>
                <a:spcPct val="90000"/>
              </a:lnSpc>
            </a:pPr>
            <a:r>
              <a:rPr lang="en-GB" dirty="0"/>
              <a:t>A belief in shared aims and objectives</a:t>
            </a:r>
          </a:p>
          <a:p>
            <a:pPr>
              <a:lnSpc>
                <a:spcPct val="90000"/>
              </a:lnSpc>
            </a:pPr>
            <a:r>
              <a:rPr lang="en-GB" dirty="0"/>
              <a:t>A sense of belonging to the group</a:t>
            </a:r>
          </a:p>
          <a:p>
            <a:pPr>
              <a:lnSpc>
                <a:spcPct val="90000"/>
              </a:lnSpc>
            </a:pPr>
            <a:r>
              <a:rPr lang="en-GB" dirty="0"/>
              <a:t>Acceptance of group values and norms</a:t>
            </a:r>
          </a:p>
          <a:p>
            <a:pPr>
              <a:lnSpc>
                <a:spcPct val="90000"/>
              </a:lnSpc>
            </a:pPr>
            <a:r>
              <a:rPr lang="en-GB" dirty="0"/>
              <a:t>A feeling of mutual trust and dependency</a:t>
            </a:r>
          </a:p>
          <a:p>
            <a:pPr>
              <a:lnSpc>
                <a:spcPct val="90000"/>
              </a:lnSpc>
            </a:pPr>
            <a:r>
              <a:rPr lang="en-GB" dirty="0"/>
              <a:t>Full participation and consensus in decisions</a:t>
            </a:r>
          </a:p>
          <a:p>
            <a:pPr>
              <a:lnSpc>
                <a:spcPct val="90000"/>
              </a:lnSpc>
            </a:pPr>
            <a:r>
              <a:rPr lang="en-GB" dirty="0"/>
              <a:t>A free flow of information and communication</a:t>
            </a:r>
          </a:p>
          <a:p>
            <a:pPr>
              <a:lnSpc>
                <a:spcPct val="90000"/>
              </a:lnSpc>
            </a:pPr>
            <a:r>
              <a:rPr lang="en-GB" dirty="0"/>
              <a:t>Open expression of feelings and disagreements</a:t>
            </a:r>
          </a:p>
          <a:p>
            <a:pPr>
              <a:lnSpc>
                <a:spcPct val="90000"/>
              </a:lnSpc>
            </a:pPr>
            <a:r>
              <a:rPr lang="en-GB" dirty="0"/>
              <a:t>Conflict resolution within the group</a:t>
            </a:r>
          </a:p>
          <a:p>
            <a:pPr>
              <a:lnSpc>
                <a:spcPct val="90000"/>
              </a:lnSpc>
            </a:pPr>
            <a:r>
              <a:rPr lang="en-GB" dirty="0"/>
              <a:t>Low levels of staff turnover, absenteeism etc.</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Characteristics of an Effective Team</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46</a:t>
            </a:fld>
            <a:endParaRPr lang="en-US"/>
          </a:p>
        </p:txBody>
      </p:sp>
    </p:spTree>
    <p:extLst>
      <p:ext uri="{BB962C8B-B14F-4D97-AF65-F5344CB8AC3E}">
        <p14:creationId xmlns:p14="http://schemas.microsoft.com/office/powerpoint/2010/main" val="15112020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a:t>Building effective teams</a:t>
            </a:r>
          </a:p>
        </p:txBody>
      </p:sp>
      <p:sp>
        <p:nvSpPr>
          <p:cNvPr id="7" name="Vertical Text Placeholder 6"/>
          <p:cNvSpPr>
            <a:spLocks noGrp="1"/>
          </p:cNvSpPr>
          <p:nvPr>
            <p:ph type="body" orient="vert" idx="1"/>
          </p:nvPr>
        </p:nvSpPr>
        <p:spPr>
          <a:xfrm>
            <a:off x="405584" y="1586673"/>
            <a:ext cx="8318832" cy="4002567"/>
          </a:xfrm>
        </p:spPr>
        <p:txBody>
          <a:bodyPr>
            <a:normAutofit fontScale="85000" lnSpcReduction="20000"/>
          </a:bodyPr>
          <a:lstStyle/>
          <a:p>
            <a:r>
              <a:rPr lang="en-GB" dirty="0"/>
              <a:t>Clarification of objectives and resources</a:t>
            </a:r>
          </a:p>
          <a:p>
            <a:r>
              <a:rPr lang="en-GB" dirty="0"/>
              <a:t>Organisational processes and clarification of roles</a:t>
            </a:r>
          </a:p>
          <a:p>
            <a:r>
              <a:rPr lang="en-GB" dirty="0"/>
              <a:t>Empowerment, decision-making and channels of communication</a:t>
            </a:r>
          </a:p>
          <a:p>
            <a:r>
              <a:rPr lang="en-GB" dirty="0"/>
              <a:t>Patterns of interaction, task and maintenance functions</a:t>
            </a:r>
          </a:p>
          <a:p>
            <a:r>
              <a:rPr lang="en-GB" dirty="0"/>
              <a:t>Social processes and the informal organisation</a:t>
            </a:r>
          </a:p>
          <a:p>
            <a:r>
              <a:rPr lang="en-GB" dirty="0"/>
              <a:t>Management systems and leadership style</a:t>
            </a:r>
          </a:p>
          <a:p>
            <a:r>
              <a:rPr lang="en-GB" dirty="0"/>
              <a:t>Training and development</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The Role of the Line-manager </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47</a:t>
            </a:fld>
            <a:endParaRPr lang="en-US"/>
          </a:p>
        </p:txBody>
      </p:sp>
    </p:spTree>
    <p:extLst>
      <p:ext uri="{BB962C8B-B14F-4D97-AF65-F5344CB8AC3E}">
        <p14:creationId xmlns:p14="http://schemas.microsoft.com/office/powerpoint/2010/main" val="8538625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a:t>Building effective teams</a:t>
            </a:r>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a:t>Skills for Successful Teamwork</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48</a:t>
            </a:fld>
            <a:endParaRPr lang="en-US"/>
          </a:p>
        </p:txBody>
      </p:sp>
      <p:sp>
        <p:nvSpPr>
          <p:cNvPr id="9" name="Rectangle 3"/>
          <p:cNvSpPr txBox="1">
            <a:spLocks noChangeArrowheads="1"/>
          </p:cNvSpPr>
          <p:nvPr/>
        </p:nvSpPr>
        <p:spPr>
          <a:xfrm>
            <a:off x="452438" y="1522413"/>
            <a:ext cx="4038600" cy="4059743"/>
          </a:xfrm>
          <a:prstGeom prst="rect">
            <a:avLst/>
          </a:prstGeom>
        </p:spPr>
        <p:txBody>
          <a:bodyPr vert="horz" lIns="91440" tIns="108000" rIns="72000" bIns="72000" rtlCol="0">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Self management</a:t>
            </a:r>
          </a:p>
          <a:p>
            <a:r>
              <a:rPr lang="en-GB" sz="2800" dirty="0"/>
              <a:t>Communication</a:t>
            </a:r>
          </a:p>
          <a:p>
            <a:r>
              <a:rPr lang="en-GB" sz="2800" dirty="0"/>
              <a:t>Leadership</a:t>
            </a:r>
          </a:p>
          <a:p>
            <a:r>
              <a:rPr lang="en-GB" sz="2800" dirty="0"/>
              <a:t>Responsibility</a:t>
            </a:r>
          </a:p>
          <a:p>
            <a:r>
              <a:rPr lang="en-GB" sz="2800" dirty="0"/>
              <a:t>Supportiveness of diversity</a:t>
            </a:r>
          </a:p>
          <a:p>
            <a:r>
              <a:rPr lang="en-GB" sz="2800" dirty="0"/>
              <a:t>Feedback and evaluation</a:t>
            </a:r>
          </a:p>
        </p:txBody>
      </p:sp>
      <p:sp>
        <p:nvSpPr>
          <p:cNvPr id="10" name="Rectangle 4"/>
          <p:cNvSpPr txBox="1">
            <a:spLocks noChangeArrowheads="1"/>
          </p:cNvSpPr>
          <p:nvPr/>
        </p:nvSpPr>
        <p:spPr>
          <a:xfrm>
            <a:off x="4476750" y="1522413"/>
            <a:ext cx="4038600" cy="4573560"/>
          </a:xfrm>
          <a:prstGeom prst="rect">
            <a:avLst/>
          </a:prstGeom>
          <a:noFill/>
          <a:ln/>
        </p:spPr>
        <p:txBody>
          <a:bodyPr wrap="square">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Strategic planning</a:t>
            </a:r>
          </a:p>
          <a:p>
            <a:r>
              <a:rPr lang="en-GB" sz="2800" dirty="0"/>
              <a:t>Shaping successful meetings</a:t>
            </a:r>
          </a:p>
          <a:p>
            <a:r>
              <a:rPr lang="en-GB" sz="2800" dirty="0"/>
              <a:t>Resolving conflicts</a:t>
            </a:r>
          </a:p>
          <a:p>
            <a:endParaRPr lang="en-GB" sz="2800" dirty="0"/>
          </a:p>
          <a:p>
            <a:pPr>
              <a:buFont typeface="Arial" pitchFamily="34" charset="0"/>
              <a:buNone/>
            </a:pPr>
            <a:r>
              <a:rPr lang="en-GB" sz="2800" b="1" dirty="0"/>
              <a:t>And........</a:t>
            </a:r>
          </a:p>
          <a:p>
            <a:r>
              <a:rPr lang="en-GB" sz="2800" b="1" dirty="0"/>
              <a:t>Enjoyment. Have fun!</a:t>
            </a:r>
          </a:p>
          <a:p>
            <a:pPr>
              <a:buFont typeface="Arial" pitchFamily="34" charset="0"/>
              <a:buNone/>
            </a:pPr>
            <a:endParaRPr lang="en-GB" sz="2800" dirty="0"/>
          </a:p>
        </p:txBody>
      </p:sp>
    </p:spTree>
    <p:extLst>
      <p:ext uri="{BB962C8B-B14F-4D97-AF65-F5344CB8AC3E}">
        <p14:creationId xmlns:p14="http://schemas.microsoft.com/office/powerpoint/2010/main" val="151809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U_VRDWqLNNc"/>
          <p:cNvPicPr>
            <a:picLocks noRot="1" noChangeAspect="1"/>
          </p:cNvPicPr>
          <p:nvPr>
            <a:videoFile r:link="rId1"/>
          </p:nvPr>
        </p:nvPicPr>
        <p:blipFill>
          <a:blip r:embed="rId3"/>
          <a:stretch>
            <a:fillRect/>
          </a:stretch>
        </p:blipFill>
        <p:spPr>
          <a:xfrm>
            <a:off x="179512" y="188640"/>
            <a:ext cx="8832982" cy="4968552"/>
          </a:xfrm>
          <a:prstGeom prst="rect">
            <a:avLst/>
          </a:prstGeom>
        </p:spPr>
      </p:pic>
    </p:spTree>
    <p:extLst>
      <p:ext uri="{BB962C8B-B14F-4D97-AF65-F5344CB8AC3E}">
        <p14:creationId xmlns:p14="http://schemas.microsoft.com/office/powerpoint/2010/main" val="9776310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type="body" orient="vert" idx="1"/>
          </p:nvPr>
        </p:nvSpPr>
        <p:spPr/>
        <p:txBody>
          <a:bodyPr>
            <a:normAutofit/>
          </a:bodyPr>
          <a:lstStyle/>
          <a:p>
            <a:pPr>
              <a:buFontTx/>
              <a:buNone/>
            </a:pPr>
            <a:r>
              <a:rPr lang="en-GB" i="1" dirty="0"/>
              <a:t> ‘Teamwork does not, of course, guarantee in itself good results. As in sport, there can be good teams and poor teams. And as in sport, it all depends on how the players play together.’</a:t>
            </a:r>
          </a:p>
          <a:p>
            <a:pPr>
              <a:buFontTx/>
              <a:buNone/>
            </a:pPr>
            <a:r>
              <a:rPr lang="en-GB" sz="2000" b="1" dirty="0"/>
              <a:t>									Belbin</a:t>
            </a:r>
          </a:p>
          <a:p>
            <a:pPr>
              <a:buFontTx/>
              <a:buNone/>
            </a:pPr>
            <a:endParaRPr lang="en-GB" sz="2000" dirty="0"/>
          </a:p>
          <a:p>
            <a:pPr>
              <a:buFontTx/>
              <a:buNone/>
            </a:pPr>
            <a:r>
              <a:rPr lang="en-GB" sz="2800" dirty="0"/>
              <a:t>	</a:t>
            </a:r>
            <a:endParaRPr lang="en-GB" sz="2400" dirty="0"/>
          </a:p>
        </p:txBody>
      </p:sp>
    </p:spTree>
    <p:extLst>
      <p:ext uri="{BB962C8B-B14F-4D97-AF65-F5344CB8AC3E}">
        <p14:creationId xmlns:p14="http://schemas.microsoft.com/office/powerpoint/2010/main" val="25172056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Effective Teams</a:t>
            </a:r>
          </a:p>
        </p:txBody>
      </p:sp>
      <p:sp>
        <p:nvSpPr>
          <p:cNvPr id="3" name="Vertical Text Placeholder 2"/>
          <p:cNvSpPr>
            <a:spLocks noGrp="1"/>
          </p:cNvSpPr>
          <p:nvPr>
            <p:ph type="body" orient="vert" idx="1"/>
          </p:nvPr>
        </p:nvSpPr>
        <p:spPr/>
        <p:txBody>
          <a:bodyPr>
            <a:normAutofit/>
          </a:bodyPr>
          <a:lstStyle/>
          <a:p>
            <a:pPr marL="0" indent="0">
              <a:buNone/>
            </a:pPr>
            <a:r>
              <a:rPr lang="en-GB" sz="2800" dirty="0"/>
              <a:t>A team-role is a pattern of behaviour, characteristic of the way in which one team member interacts with another whose performance serves to facilitate the progress of the team as a whole.</a:t>
            </a:r>
          </a:p>
          <a:p>
            <a:pPr marL="0" indent="0">
              <a:buNone/>
            </a:pPr>
            <a:endParaRPr lang="en-GB" sz="2800" dirty="0"/>
          </a:p>
          <a:p>
            <a:r>
              <a:rPr lang="en-GB" sz="2800" i="1" dirty="0"/>
              <a:t>“No one’s perfect, but a team can be”</a:t>
            </a:r>
          </a:p>
          <a:p>
            <a:r>
              <a:rPr lang="en-GB" sz="2800" i="1" dirty="0"/>
              <a:t>“There’s no ‘I’ in team”</a:t>
            </a:r>
          </a:p>
          <a:p>
            <a:pPr marL="0" indent="0">
              <a:buNone/>
            </a:pPr>
            <a:endParaRPr lang="en-GB" sz="2800" dirty="0"/>
          </a:p>
        </p:txBody>
      </p:sp>
      <p:sp>
        <p:nvSpPr>
          <p:cNvPr id="4" name="Vertical Text Placeholder 3"/>
          <p:cNvSpPr>
            <a:spLocks noGrp="1"/>
          </p:cNvSpPr>
          <p:nvPr>
            <p:ph type="body" orient="vert" idx="13"/>
          </p:nvPr>
        </p:nvSpPr>
        <p:spPr/>
        <p:txBody>
          <a:bodyPr/>
          <a:lstStyle/>
          <a:p>
            <a:pPr marL="0" indent="0">
              <a:buNone/>
            </a:pPr>
            <a:r>
              <a:rPr lang="en-GB" dirty="0"/>
              <a:t>Team Roles</a:t>
            </a:r>
          </a:p>
        </p:txBody>
      </p:sp>
    </p:spTree>
    <p:extLst>
      <p:ext uri="{BB962C8B-B14F-4D97-AF65-F5344CB8AC3E}">
        <p14:creationId xmlns:p14="http://schemas.microsoft.com/office/powerpoint/2010/main" val="4503483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a:bodyPr>
          <a:lstStyle/>
          <a:p>
            <a:pPr algn="l"/>
            <a:r>
              <a:rPr lang="en-GB" sz="3600" dirty="0">
                <a:solidFill>
                  <a:schemeClr val="tx2"/>
                </a:solidFill>
              </a:rPr>
              <a:t>Building Effective Teams</a:t>
            </a:r>
          </a:p>
        </p:txBody>
      </p:sp>
      <p:sp>
        <p:nvSpPr>
          <p:cNvPr id="48131" name="Rectangle 3"/>
          <p:cNvSpPr>
            <a:spLocks noGrp="1" noChangeArrowheads="1"/>
          </p:cNvSpPr>
          <p:nvPr>
            <p:ph type="body" orient="vert" idx="1"/>
          </p:nvPr>
        </p:nvSpPr>
        <p:spPr/>
        <p:txBody>
          <a:bodyPr>
            <a:normAutofit/>
          </a:bodyPr>
          <a:lstStyle/>
          <a:p>
            <a:r>
              <a:rPr lang="en-GB" dirty="0"/>
              <a:t>Plant</a:t>
            </a:r>
          </a:p>
          <a:p>
            <a:r>
              <a:rPr lang="en-GB" dirty="0"/>
              <a:t>Resource investigator</a:t>
            </a:r>
          </a:p>
          <a:p>
            <a:r>
              <a:rPr lang="en-GB" dirty="0"/>
              <a:t>Co-ordinator</a:t>
            </a:r>
          </a:p>
          <a:p>
            <a:r>
              <a:rPr lang="en-GB" dirty="0"/>
              <a:t>Shaper</a:t>
            </a:r>
          </a:p>
          <a:p>
            <a:r>
              <a:rPr lang="en-GB" dirty="0"/>
              <a:t>Monitor-evaluator</a:t>
            </a:r>
          </a:p>
          <a:p>
            <a:endParaRPr lang="en-GB" dirty="0"/>
          </a:p>
          <a:p>
            <a:pPr>
              <a:buNone/>
            </a:pPr>
            <a:endParaRPr lang="en-GB" dirty="0"/>
          </a:p>
          <a:p>
            <a:endParaRPr lang="en-GB" dirty="0"/>
          </a:p>
          <a:p>
            <a:endParaRPr lang="en-GB" dirty="0"/>
          </a:p>
        </p:txBody>
      </p:sp>
      <p:sp>
        <p:nvSpPr>
          <p:cNvPr id="48132" name="Rectangle 4"/>
          <p:cNvSpPr>
            <a:spLocks noGrp="1" noChangeArrowheads="1"/>
          </p:cNvSpPr>
          <p:nvPr>
            <p:ph type="body" orient="vert" idx="13"/>
          </p:nvPr>
        </p:nvSpPr>
        <p:spPr/>
        <p:txBody>
          <a:bodyPr>
            <a:normAutofit fontScale="62500" lnSpcReduction="20000"/>
          </a:bodyPr>
          <a:lstStyle/>
          <a:p>
            <a:pPr marL="0" indent="0">
              <a:buNone/>
            </a:pPr>
            <a:r>
              <a:rPr lang="en-GB" sz="3200" dirty="0"/>
              <a:t>Belbin’s 9 team roles</a:t>
            </a:r>
          </a:p>
        </p:txBody>
      </p:sp>
      <p:pic>
        <p:nvPicPr>
          <p:cNvPr id="6" name="Picture 5" descr="belbin.bmp"/>
          <p:cNvPicPr>
            <a:picLocks noChangeAspect="1"/>
          </p:cNvPicPr>
          <p:nvPr/>
        </p:nvPicPr>
        <p:blipFill>
          <a:blip r:embed="rId3" cstate="print"/>
          <a:stretch>
            <a:fillRect/>
          </a:stretch>
        </p:blipFill>
        <p:spPr>
          <a:xfrm>
            <a:off x="5097744" y="2768348"/>
            <a:ext cx="3635896" cy="2772903"/>
          </a:xfrm>
          <a:prstGeom prst="rect">
            <a:avLst/>
          </a:prstGeom>
        </p:spPr>
      </p:pic>
    </p:spTree>
    <p:extLst>
      <p:ext uri="{BB962C8B-B14F-4D97-AF65-F5344CB8AC3E}">
        <p14:creationId xmlns:p14="http://schemas.microsoft.com/office/powerpoint/2010/main" val="12823059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a:bodyPr>
          <a:lstStyle/>
          <a:p>
            <a:pPr algn="l"/>
            <a:r>
              <a:rPr lang="en-GB" sz="3600" dirty="0">
                <a:solidFill>
                  <a:schemeClr val="tx2"/>
                </a:solidFill>
              </a:rPr>
              <a:t>Building Effective Teams</a:t>
            </a:r>
          </a:p>
        </p:txBody>
      </p:sp>
      <p:sp>
        <p:nvSpPr>
          <p:cNvPr id="48131" name="Rectangle 3"/>
          <p:cNvSpPr>
            <a:spLocks noGrp="1" noChangeArrowheads="1"/>
          </p:cNvSpPr>
          <p:nvPr>
            <p:ph type="body" orient="vert" idx="1"/>
          </p:nvPr>
        </p:nvSpPr>
        <p:spPr/>
        <p:txBody>
          <a:bodyPr>
            <a:normAutofit/>
          </a:bodyPr>
          <a:lstStyle/>
          <a:p>
            <a:r>
              <a:rPr lang="en-GB" dirty="0"/>
              <a:t>Implementer</a:t>
            </a:r>
          </a:p>
          <a:p>
            <a:r>
              <a:rPr lang="en-GB" dirty="0"/>
              <a:t>Team Worker</a:t>
            </a:r>
          </a:p>
          <a:p>
            <a:r>
              <a:rPr lang="en-GB" dirty="0"/>
              <a:t>Specialist</a:t>
            </a:r>
          </a:p>
          <a:p>
            <a:r>
              <a:rPr lang="en-GB" dirty="0"/>
              <a:t>Completer Finisher</a:t>
            </a:r>
          </a:p>
          <a:p>
            <a:pPr>
              <a:buNone/>
            </a:pPr>
            <a:endParaRPr lang="en-GB" dirty="0"/>
          </a:p>
          <a:p>
            <a:endParaRPr lang="en-GB" dirty="0"/>
          </a:p>
          <a:p>
            <a:endParaRPr lang="en-GB" dirty="0"/>
          </a:p>
        </p:txBody>
      </p:sp>
      <p:sp>
        <p:nvSpPr>
          <p:cNvPr id="48132" name="Rectangle 4"/>
          <p:cNvSpPr>
            <a:spLocks noGrp="1" noChangeArrowheads="1"/>
          </p:cNvSpPr>
          <p:nvPr>
            <p:ph type="body" orient="vert" idx="13"/>
          </p:nvPr>
        </p:nvSpPr>
        <p:spPr/>
        <p:txBody>
          <a:bodyPr>
            <a:normAutofit fontScale="62500" lnSpcReduction="20000"/>
          </a:bodyPr>
          <a:lstStyle/>
          <a:p>
            <a:pPr marL="0" indent="0">
              <a:buNone/>
            </a:pPr>
            <a:r>
              <a:rPr lang="en-GB" sz="3200" dirty="0"/>
              <a:t>Belbin’s 9 team roles</a:t>
            </a:r>
          </a:p>
        </p:txBody>
      </p:sp>
      <p:pic>
        <p:nvPicPr>
          <p:cNvPr id="6" name="Picture 5" descr="belbin.bmp"/>
          <p:cNvPicPr>
            <a:picLocks noChangeAspect="1"/>
          </p:cNvPicPr>
          <p:nvPr/>
        </p:nvPicPr>
        <p:blipFill>
          <a:blip r:embed="rId3" cstate="print"/>
          <a:stretch>
            <a:fillRect/>
          </a:stretch>
        </p:blipFill>
        <p:spPr>
          <a:xfrm>
            <a:off x="5097744" y="2768348"/>
            <a:ext cx="3635896" cy="2772903"/>
          </a:xfrm>
          <a:prstGeom prst="rect">
            <a:avLst/>
          </a:prstGeom>
        </p:spPr>
      </p:pic>
    </p:spTree>
    <p:extLst>
      <p:ext uri="{BB962C8B-B14F-4D97-AF65-F5344CB8AC3E}">
        <p14:creationId xmlns:p14="http://schemas.microsoft.com/office/powerpoint/2010/main" val="11609989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schemeClr val="tx2"/>
                </a:solidFill>
              </a:rPr>
              <a:t>Activity</a:t>
            </a:r>
            <a:r>
              <a:rPr lang="en-GB" dirty="0"/>
              <a:t> </a:t>
            </a:r>
          </a:p>
        </p:txBody>
      </p:sp>
      <p:sp>
        <p:nvSpPr>
          <p:cNvPr id="3" name="Content Placeholder 2"/>
          <p:cNvSpPr>
            <a:spLocks noGrp="1"/>
          </p:cNvSpPr>
          <p:nvPr>
            <p:ph type="body" orient="vert" idx="1"/>
          </p:nvPr>
        </p:nvSpPr>
        <p:spPr/>
        <p:txBody>
          <a:bodyPr>
            <a:normAutofit/>
          </a:bodyPr>
          <a:lstStyle/>
          <a:p>
            <a:r>
              <a:rPr lang="en-GB" dirty="0"/>
              <a:t>Lets watch the clip and review Belbin’s team roles</a:t>
            </a:r>
          </a:p>
          <a:p>
            <a:r>
              <a:rPr lang="en-GB" dirty="0"/>
              <a:t>Consider which one best describes you?</a:t>
            </a:r>
          </a:p>
          <a:p>
            <a:r>
              <a:rPr lang="en-GB" dirty="0"/>
              <a:t>Write it down</a:t>
            </a:r>
          </a:p>
          <a:p>
            <a:pPr>
              <a:buNone/>
            </a:pPr>
            <a:r>
              <a:rPr lang="en-GB" dirty="0">
                <a:hlinkClick r:id="rId3"/>
              </a:rPr>
              <a:t>https://youtu.be/-efhOLVgEvM</a:t>
            </a:r>
            <a:r>
              <a:rPr lang="en-GB" dirty="0"/>
              <a:t> </a:t>
            </a:r>
          </a:p>
        </p:txBody>
      </p:sp>
    </p:spTree>
    <p:extLst>
      <p:ext uri="{BB962C8B-B14F-4D97-AF65-F5344CB8AC3E}">
        <p14:creationId xmlns:p14="http://schemas.microsoft.com/office/powerpoint/2010/main" val="36225912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280988" y="5859463"/>
            <a:ext cx="8534400" cy="553998"/>
          </a:xfrm>
          <a:prstGeom prst="rect">
            <a:avLst/>
          </a:prstGeom>
          <a:noFill/>
          <a:ln w="9525">
            <a:noFill/>
            <a:miter lim="800000"/>
            <a:headEnd/>
            <a:tailEnd/>
          </a:ln>
          <a:effectLst/>
        </p:spPr>
        <p:txBody>
          <a:bodyPr>
            <a:spAutoFit/>
          </a:bodyPr>
          <a:lstStyle/>
          <a:p>
            <a:pPr eaLnBrk="0" hangingPunct="0">
              <a:spcBef>
                <a:spcPct val="50000"/>
              </a:spcBef>
            </a:pPr>
            <a:r>
              <a:rPr lang="en-GB" sz="1200" dirty="0"/>
              <a:t>Table 9.1 </a:t>
            </a:r>
            <a:r>
              <a:rPr lang="en-GB" dirty="0"/>
              <a:t> </a:t>
            </a:r>
            <a:r>
              <a:rPr lang="en-GB" dirty="0" err="1"/>
              <a:t>Belbin’s</a:t>
            </a:r>
            <a:r>
              <a:rPr lang="en-GB" dirty="0"/>
              <a:t> evolved nine team roles</a:t>
            </a:r>
          </a:p>
          <a:p>
            <a:pPr eaLnBrk="0" hangingPunct="0">
              <a:spcBef>
                <a:spcPct val="50000"/>
              </a:spcBef>
            </a:pPr>
            <a:r>
              <a:rPr lang="en-GB" sz="800" i="1" dirty="0"/>
              <a:t>Source</a:t>
            </a:r>
            <a:r>
              <a:rPr lang="en-GB" sz="800" dirty="0"/>
              <a:t>: </a:t>
            </a:r>
            <a:r>
              <a:rPr lang="en-GB" sz="800" dirty="0" err="1"/>
              <a:t>Belbin</a:t>
            </a:r>
            <a:r>
              <a:rPr lang="en-GB" sz="800" dirty="0"/>
              <a:t>, R. M. </a:t>
            </a:r>
            <a:r>
              <a:rPr lang="en-GB" sz="800" i="1" dirty="0"/>
              <a:t>Team Roles at Work</a:t>
            </a:r>
            <a:r>
              <a:rPr lang="en-GB" sz="800" dirty="0"/>
              <a:t>, Butterworth-Heinemann (a division of Reed Elsevier UK Ltd) and </a:t>
            </a:r>
            <a:r>
              <a:rPr lang="en-GB" sz="800" dirty="0" err="1"/>
              <a:t>Belbin</a:t>
            </a:r>
            <a:r>
              <a:rPr lang="en-GB" sz="800" dirty="0"/>
              <a:t> Associates (1993), p. 23. Reproduced with permission</a:t>
            </a:r>
          </a:p>
        </p:txBody>
      </p:sp>
      <p:pic>
        <p:nvPicPr>
          <p:cNvPr id="4100" name="Picture 4" descr="O:\Graphics\Powerpoint\PE_UK\PE254-Mullins\Final files\GIF\ch09\M09NT001.gif"/>
          <p:cNvPicPr>
            <a:picLocks noChangeAspect="1" noChangeArrowheads="1"/>
          </p:cNvPicPr>
          <p:nvPr/>
        </p:nvPicPr>
        <p:blipFill>
          <a:blip r:embed="rId3" cstate="print"/>
          <a:srcRect/>
          <a:stretch>
            <a:fillRect/>
          </a:stretch>
        </p:blipFill>
        <p:spPr bwMode="auto">
          <a:xfrm>
            <a:off x="677863" y="360363"/>
            <a:ext cx="7794625" cy="5445125"/>
          </a:xfrm>
          <a:prstGeom prst="rect">
            <a:avLst/>
          </a:prstGeom>
          <a:noFill/>
        </p:spPr>
      </p:pic>
    </p:spTree>
    <p:extLst>
      <p:ext uri="{BB962C8B-B14F-4D97-AF65-F5344CB8AC3E}">
        <p14:creationId xmlns:p14="http://schemas.microsoft.com/office/powerpoint/2010/main" val="3063060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1047</TotalTime>
  <Words>3788</Words>
  <Application>Microsoft Office PowerPoint</Application>
  <PresentationFormat>On-screen Show (4:3)</PresentationFormat>
  <Paragraphs>459</Paragraphs>
  <Slides>55</Slides>
  <Notes>50</Notes>
  <HiddenSlides>1</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55</vt:i4>
      </vt:variant>
    </vt:vector>
  </HeadingPairs>
  <TitlesOfParts>
    <vt:vector size="62" baseType="lpstr">
      <vt:lpstr>Monotype Sorts</vt:lpstr>
      <vt:lpstr>Myriad Pro</vt:lpstr>
      <vt:lpstr>Arial</vt:lpstr>
      <vt:lpstr>Calibri</vt:lpstr>
      <vt:lpstr>Times New Roman</vt:lpstr>
      <vt:lpstr>Office Theme</vt:lpstr>
      <vt:lpstr>20140311PresentationUWTSDTemplate</vt:lpstr>
      <vt:lpstr> Groups and Teams </vt:lpstr>
      <vt:lpstr>PowerPoint Presentation</vt:lpstr>
      <vt:lpstr>Session Overview</vt:lpstr>
      <vt:lpstr>1. Definition of a work group or team</vt:lpstr>
      <vt:lpstr>1. Definition of a work group or team </vt:lpstr>
      <vt:lpstr>1. Definition of a work group or team </vt:lpstr>
      <vt:lpstr>1. Definition of a work group or team </vt:lpstr>
      <vt:lpstr>Why do we need teams?</vt:lpstr>
      <vt:lpstr>Why do we need teams?</vt:lpstr>
      <vt:lpstr>1. Definition of a work group or team </vt:lpstr>
      <vt:lpstr>1. Definition of a work group or team </vt:lpstr>
      <vt:lpstr>Group cohesiveness and performance </vt:lpstr>
      <vt:lpstr>Group cohesiveness and performance</vt:lpstr>
      <vt:lpstr>Group cohesiveness and performance</vt:lpstr>
      <vt:lpstr>Group cohesiveness and performance</vt:lpstr>
      <vt:lpstr>Group cohesiveness and performance</vt:lpstr>
      <vt:lpstr>Group cohesiveness and performance</vt:lpstr>
      <vt:lpstr>PowerPoint Presentation</vt:lpstr>
      <vt:lpstr>Stages Teams Go Through</vt:lpstr>
      <vt:lpstr>Tuckman [2]</vt:lpstr>
      <vt:lpstr>Tuckman [3]</vt:lpstr>
      <vt:lpstr>Tuckman [4]</vt:lpstr>
      <vt:lpstr>Tuckman [5]</vt:lpstr>
      <vt:lpstr>Tuckman [6]</vt:lpstr>
      <vt:lpstr>Tuckman [7]</vt:lpstr>
      <vt:lpstr>Stage 1 – Forming </vt:lpstr>
      <vt:lpstr>Stage 1 – Forming</vt:lpstr>
      <vt:lpstr>Stage 1 – Forming</vt:lpstr>
      <vt:lpstr>Stage 2 – Storming </vt:lpstr>
      <vt:lpstr>Stage 2 – Storming</vt:lpstr>
      <vt:lpstr>Stage 2 – Storming</vt:lpstr>
      <vt:lpstr>Stage 3 – Norming</vt:lpstr>
      <vt:lpstr>Stage 3 – Norming</vt:lpstr>
      <vt:lpstr>Stage 3 – Norming</vt:lpstr>
      <vt:lpstr>Stage 4 – Performing</vt:lpstr>
      <vt:lpstr>Stage 4 – Performing</vt:lpstr>
      <vt:lpstr>Stage 4 – Performing</vt:lpstr>
      <vt:lpstr>Stage 5 – Mourning</vt:lpstr>
      <vt:lpstr>Stage 5 – Mourning</vt:lpstr>
      <vt:lpstr>Stage 5 – Mourning</vt:lpstr>
      <vt:lpstr>Tuckman</vt:lpstr>
      <vt:lpstr>Tuckman</vt:lpstr>
      <vt:lpstr>Tuckman</vt:lpstr>
      <vt:lpstr>Tuckman</vt:lpstr>
      <vt:lpstr>Group cohesiveness and performance</vt:lpstr>
      <vt:lpstr>Building effective teams</vt:lpstr>
      <vt:lpstr>Building effective teams</vt:lpstr>
      <vt:lpstr>Building effective teams</vt:lpstr>
      <vt:lpstr>PowerPoint Presentation</vt:lpstr>
      <vt:lpstr>PowerPoint Presentation</vt:lpstr>
      <vt:lpstr>Building Effective Teams</vt:lpstr>
      <vt:lpstr>Building Effective Teams</vt:lpstr>
      <vt:lpstr>Building Effective Teams</vt:lpstr>
      <vt:lpstr>Activity </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and Organisational Behaviour</dc:title>
  <dc:creator>Michael Davies</dc:creator>
  <cp:lastModifiedBy>Laura James</cp:lastModifiedBy>
  <cp:revision>76</cp:revision>
  <cp:lastPrinted>2016-09-21T09:47:29Z</cp:lastPrinted>
  <dcterms:created xsi:type="dcterms:W3CDTF">2011-09-23T09:02:53Z</dcterms:created>
  <dcterms:modified xsi:type="dcterms:W3CDTF">2022-11-15T13:13:07Z</dcterms:modified>
</cp:coreProperties>
</file>