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9" r:id="rId4"/>
    <p:sldId id="261" r:id="rId5"/>
    <p:sldId id="262" r:id="rId6"/>
    <p:sldId id="265" r:id="rId7"/>
    <p:sldId id="263" r:id="rId8"/>
    <p:sldId id="266" r:id="rId9"/>
    <p:sldId id="267"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BC0C5"/>
    <a:srgbClr val="E735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39" autoAdjust="0"/>
    <p:restoredTop sz="94660"/>
  </p:normalViewPr>
  <p:slideViewPr>
    <p:cSldViewPr snapToGrid="0" showGuides="1">
      <p:cViewPr>
        <p:scale>
          <a:sx n="67" d="100"/>
          <a:sy n="67" d="100"/>
        </p:scale>
        <p:origin x="72"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7342C5-3CCE-49D6-8E99-6A704C078722}"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83A6B34-D48E-4841-A04E-2939E3D613A7}">
      <dgm:prSet/>
      <dgm:spPr/>
      <dgm:t>
        <a:bodyPr/>
        <a:lstStyle/>
        <a:p>
          <a:r>
            <a:rPr lang="en-GB" dirty="0"/>
            <a:t>Component -2</a:t>
          </a:r>
        </a:p>
        <a:p>
          <a:r>
            <a:rPr lang="en-GB" dirty="0"/>
            <a:t>Presentation </a:t>
          </a:r>
          <a:endParaRPr lang="en-US" dirty="0"/>
        </a:p>
      </dgm:t>
    </dgm:pt>
    <dgm:pt modelId="{400E8372-C281-445F-BA69-BCFA838EA5B7}" type="parTrans" cxnId="{21613B16-B9BB-4868-835C-D76639F83BEC}">
      <dgm:prSet/>
      <dgm:spPr/>
      <dgm:t>
        <a:bodyPr/>
        <a:lstStyle/>
        <a:p>
          <a:endParaRPr lang="en-US"/>
        </a:p>
      </dgm:t>
    </dgm:pt>
    <dgm:pt modelId="{BAEE9876-652A-48A8-AFC4-4ED11C0DED22}" type="sibTrans" cxnId="{21613B16-B9BB-4868-835C-D76639F83BEC}">
      <dgm:prSet/>
      <dgm:spPr/>
      <dgm:t>
        <a:bodyPr/>
        <a:lstStyle/>
        <a:p>
          <a:endParaRPr lang="en-US"/>
        </a:p>
      </dgm:t>
    </dgm:pt>
    <dgm:pt modelId="{B432C0D3-4A99-43BD-987F-20763C3C092A}">
      <dgm:prSet/>
      <dgm:spPr/>
      <dgm:t>
        <a:bodyPr/>
        <a:lstStyle/>
        <a:p>
          <a:r>
            <a:rPr lang="en-GB"/>
            <a:t>PROGRAMME: MASTER OF BUSINESS ADMINISTRATION</a:t>
          </a:r>
          <a:endParaRPr lang="en-US"/>
        </a:p>
      </dgm:t>
    </dgm:pt>
    <dgm:pt modelId="{D7D83E26-65FB-4164-8BF3-76395E0CF33B}" type="parTrans" cxnId="{F95EB6CB-C277-47B2-9469-224E79F962D6}">
      <dgm:prSet/>
      <dgm:spPr/>
      <dgm:t>
        <a:bodyPr/>
        <a:lstStyle/>
        <a:p>
          <a:endParaRPr lang="en-US"/>
        </a:p>
      </dgm:t>
    </dgm:pt>
    <dgm:pt modelId="{6D50D645-6806-4CE8-A81B-411A5A4603B7}" type="sibTrans" cxnId="{F95EB6CB-C277-47B2-9469-224E79F962D6}">
      <dgm:prSet/>
      <dgm:spPr/>
      <dgm:t>
        <a:bodyPr/>
        <a:lstStyle/>
        <a:p>
          <a:endParaRPr lang="en-US"/>
        </a:p>
      </dgm:t>
    </dgm:pt>
    <dgm:pt modelId="{0C8A0D1A-AEEE-4B3C-A400-810F55EACAAB}">
      <dgm:prSet/>
      <dgm:spPr/>
      <dgm:t>
        <a:bodyPr/>
        <a:lstStyle/>
        <a:p>
          <a:r>
            <a:rPr lang="en-GB"/>
            <a:t>MODULE: MARKETING MANANGEMENT</a:t>
          </a:r>
          <a:endParaRPr lang="en-US"/>
        </a:p>
      </dgm:t>
    </dgm:pt>
    <dgm:pt modelId="{A8FB994D-8C6F-4F2D-969B-D246B00E39F5}" type="parTrans" cxnId="{104E57A6-FAB3-45CF-AFF5-73A2394FE798}">
      <dgm:prSet/>
      <dgm:spPr/>
      <dgm:t>
        <a:bodyPr/>
        <a:lstStyle/>
        <a:p>
          <a:endParaRPr lang="en-US"/>
        </a:p>
      </dgm:t>
    </dgm:pt>
    <dgm:pt modelId="{90D17382-4024-497C-932C-27535AEFEDFE}" type="sibTrans" cxnId="{104E57A6-FAB3-45CF-AFF5-73A2394FE798}">
      <dgm:prSet/>
      <dgm:spPr/>
      <dgm:t>
        <a:bodyPr/>
        <a:lstStyle/>
        <a:p>
          <a:endParaRPr lang="en-US"/>
        </a:p>
      </dgm:t>
    </dgm:pt>
    <dgm:pt modelId="{5162A135-F5EF-4D2B-AF02-1F5458A7F497}">
      <dgm:prSet/>
      <dgm:spPr/>
      <dgm:t>
        <a:bodyPr/>
        <a:lstStyle/>
        <a:p>
          <a:r>
            <a:rPr lang="en-GB"/>
            <a:t>MODULE CODE: LCMB7001</a:t>
          </a:r>
          <a:endParaRPr lang="en-US"/>
        </a:p>
      </dgm:t>
    </dgm:pt>
    <dgm:pt modelId="{3709E1FC-74AD-4B95-AF27-AAE3CDC40282}" type="parTrans" cxnId="{2FA7C222-C63E-4C2E-9BF5-9400F1EBABC4}">
      <dgm:prSet/>
      <dgm:spPr/>
      <dgm:t>
        <a:bodyPr/>
        <a:lstStyle/>
        <a:p>
          <a:endParaRPr lang="en-US"/>
        </a:p>
      </dgm:t>
    </dgm:pt>
    <dgm:pt modelId="{32299836-B464-4CB3-B000-0123FC99545F}" type="sibTrans" cxnId="{2FA7C222-C63E-4C2E-9BF5-9400F1EBABC4}">
      <dgm:prSet/>
      <dgm:spPr/>
      <dgm:t>
        <a:bodyPr/>
        <a:lstStyle/>
        <a:p>
          <a:endParaRPr lang="en-US"/>
        </a:p>
      </dgm:t>
    </dgm:pt>
    <dgm:pt modelId="{B5A859D6-C9D6-4115-9846-1A6E58701E38}">
      <dgm:prSet/>
      <dgm:spPr/>
      <dgm:t>
        <a:bodyPr/>
        <a:lstStyle/>
        <a:p>
          <a:r>
            <a:rPr lang="en-GB"/>
            <a:t>LECTURER: PROF. EFUA ADAMS</a:t>
          </a:r>
          <a:endParaRPr lang="en-US"/>
        </a:p>
      </dgm:t>
    </dgm:pt>
    <dgm:pt modelId="{7C7F1FB4-6BF2-47ED-9F8E-6DF08E479AA1}" type="parTrans" cxnId="{EEBE716F-3897-417C-9B92-FC647BF0F7B2}">
      <dgm:prSet/>
      <dgm:spPr/>
      <dgm:t>
        <a:bodyPr/>
        <a:lstStyle/>
        <a:p>
          <a:endParaRPr lang="en-US"/>
        </a:p>
      </dgm:t>
    </dgm:pt>
    <dgm:pt modelId="{F25A39C7-38B7-4A19-819F-7228666BA017}" type="sibTrans" cxnId="{EEBE716F-3897-417C-9B92-FC647BF0F7B2}">
      <dgm:prSet/>
      <dgm:spPr/>
      <dgm:t>
        <a:bodyPr/>
        <a:lstStyle/>
        <a:p>
          <a:endParaRPr lang="en-US"/>
        </a:p>
      </dgm:t>
    </dgm:pt>
    <dgm:pt modelId="{7FA78D61-C11E-4443-88C6-3F69AA649828}">
      <dgm:prSet/>
      <dgm:spPr/>
      <dgm:t>
        <a:bodyPr/>
        <a:lstStyle/>
        <a:p>
          <a:r>
            <a:rPr lang="en-GB"/>
            <a:t>STUDENT NAME: AMUL MOHANBHAI SOLANKI</a:t>
          </a:r>
          <a:endParaRPr lang="en-US"/>
        </a:p>
      </dgm:t>
    </dgm:pt>
    <dgm:pt modelId="{10F806BA-1AD2-47DD-8118-88A88F4B42BB}" type="parTrans" cxnId="{CD75E5A1-9BA8-47D3-B60C-F6D1A0EA0FAF}">
      <dgm:prSet/>
      <dgm:spPr/>
      <dgm:t>
        <a:bodyPr/>
        <a:lstStyle/>
        <a:p>
          <a:endParaRPr lang="en-US"/>
        </a:p>
      </dgm:t>
    </dgm:pt>
    <dgm:pt modelId="{AC739DED-C793-4EE5-B9B0-1F0F4A78F35E}" type="sibTrans" cxnId="{CD75E5A1-9BA8-47D3-B60C-F6D1A0EA0FAF}">
      <dgm:prSet/>
      <dgm:spPr/>
      <dgm:t>
        <a:bodyPr/>
        <a:lstStyle/>
        <a:p>
          <a:endParaRPr lang="en-US"/>
        </a:p>
      </dgm:t>
    </dgm:pt>
    <dgm:pt modelId="{8954868B-E600-48F5-8325-22C97D10D02F}">
      <dgm:prSet/>
      <dgm:spPr/>
      <dgm:t>
        <a:bodyPr/>
        <a:lstStyle/>
        <a:p>
          <a:r>
            <a:rPr lang="en-GB"/>
            <a:t>STUDENT ID: 2225208</a:t>
          </a:r>
          <a:endParaRPr lang="en-US"/>
        </a:p>
      </dgm:t>
    </dgm:pt>
    <dgm:pt modelId="{71CB1455-94C7-4A1F-A8C2-6C9423779EE0}" type="parTrans" cxnId="{63C07054-0739-40EB-902E-985A7B3684C6}">
      <dgm:prSet/>
      <dgm:spPr/>
      <dgm:t>
        <a:bodyPr/>
        <a:lstStyle/>
        <a:p>
          <a:endParaRPr lang="en-US"/>
        </a:p>
      </dgm:t>
    </dgm:pt>
    <dgm:pt modelId="{ED4C02A7-497A-4787-A508-D5B498507A8F}" type="sibTrans" cxnId="{63C07054-0739-40EB-902E-985A7B3684C6}">
      <dgm:prSet/>
      <dgm:spPr/>
      <dgm:t>
        <a:bodyPr/>
        <a:lstStyle/>
        <a:p>
          <a:endParaRPr lang="en-US"/>
        </a:p>
      </dgm:t>
    </dgm:pt>
    <dgm:pt modelId="{B0FFA925-B0F4-4DB7-A65E-7714DE02C5FF}" type="pres">
      <dgm:prSet presAssocID="{7B7342C5-3CCE-49D6-8E99-6A704C078722}" presName="root" presStyleCnt="0">
        <dgm:presLayoutVars>
          <dgm:dir/>
          <dgm:resizeHandles val="exact"/>
        </dgm:presLayoutVars>
      </dgm:prSet>
      <dgm:spPr/>
    </dgm:pt>
    <dgm:pt modelId="{12BF3BA5-8ABF-4148-BD8B-10A0BC86971B}" type="pres">
      <dgm:prSet presAssocID="{C83A6B34-D48E-4841-A04E-2939E3D613A7}" presName="compNode" presStyleCnt="0"/>
      <dgm:spPr/>
    </dgm:pt>
    <dgm:pt modelId="{8BD3930B-26FB-4770-829D-FADD00364E8C}" type="pres">
      <dgm:prSet presAssocID="{C83A6B34-D48E-4841-A04E-2939E3D613A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sta"/>
        </a:ext>
      </dgm:extLst>
    </dgm:pt>
    <dgm:pt modelId="{05194620-2CBA-4D5C-8DD9-C861AB9C5963}" type="pres">
      <dgm:prSet presAssocID="{C83A6B34-D48E-4841-A04E-2939E3D613A7}" presName="spaceRect" presStyleCnt="0"/>
      <dgm:spPr/>
    </dgm:pt>
    <dgm:pt modelId="{D22FECE6-A7FD-4557-ADA5-5ED9B603D28A}" type="pres">
      <dgm:prSet presAssocID="{C83A6B34-D48E-4841-A04E-2939E3D613A7}" presName="textRect" presStyleLbl="revTx" presStyleIdx="0" presStyleCnt="7">
        <dgm:presLayoutVars>
          <dgm:chMax val="1"/>
          <dgm:chPref val="1"/>
        </dgm:presLayoutVars>
      </dgm:prSet>
      <dgm:spPr/>
    </dgm:pt>
    <dgm:pt modelId="{30114C93-1F9D-4B30-B3F1-58B698DEBA8D}" type="pres">
      <dgm:prSet presAssocID="{BAEE9876-652A-48A8-AFC4-4ED11C0DED22}" presName="sibTrans" presStyleCnt="0"/>
      <dgm:spPr/>
    </dgm:pt>
    <dgm:pt modelId="{B1DAF812-D647-4A7B-BA33-C9C7DFB7732C}" type="pres">
      <dgm:prSet presAssocID="{B432C0D3-4A99-43BD-987F-20763C3C092A}" presName="compNode" presStyleCnt="0"/>
      <dgm:spPr/>
    </dgm:pt>
    <dgm:pt modelId="{A7B5CE42-4673-4524-8FCF-ED5B88DB3EBE}" type="pres">
      <dgm:prSet presAssocID="{B432C0D3-4A99-43BD-987F-20763C3C092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99A1EF80-74A8-4DAB-A6A0-2A18C297AF13}" type="pres">
      <dgm:prSet presAssocID="{B432C0D3-4A99-43BD-987F-20763C3C092A}" presName="spaceRect" presStyleCnt="0"/>
      <dgm:spPr/>
    </dgm:pt>
    <dgm:pt modelId="{7911FAF9-D197-4543-A412-523103102E42}" type="pres">
      <dgm:prSet presAssocID="{B432C0D3-4A99-43BD-987F-20763C3C092A}" presName="textRect" presStyleLbl="revTx" presStyleIdx="1" presStyleCnt="7">
        <dgm:presLayoutVars>
          <dgm:chMax val="1"/>
          <dgm:chPref val="1"/>
        </dgm:presLayoutVars>
      </dgm:prSet>
      <dgm:spPr/>
    </dgm:pt>
    <dgm:pt modelId="{C0679E54-32E1-471A-8DEF-5C53F6DDAD5C}" type="pres">
      <dgm:prSet presAssocID="{6D50D645-6806-4CE8-A81B-411A5A4603B7}" presName="sibTrans" presStyleCnt="0"/>
      <dgm:spPr/>
    </dgm:pt>
    <dgm:pt modelId="{527A98AC-982C-47DB-860B-E2AF9346FB99}" type="pres">
      <dgm:prSet presAssocID="{0C8A0D1A-AEEE-4B3C-A400-810F55EACAAB}" presName="compNode" presStyleCnt="0"/>
      <dgm:spPr/>
    </dgm:pt>
    <dgm:pt modelId="{4AF9B174-7859-4E33-8B9F-256E77283169}" type="pres">
      <dgm:prSet presAssocID="{0C8A0D1A-AEEE-4B3C-A400-810F55EACAA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816B0254-ADE4-4812-9878-7716EB090790}" type="pres">
      <dgm:prSet presAssocID="{0C8A0D1A-AEEE-4B3C-A400-810F55EACAAB}" presName="spaceRect" presStyleCnt="0"/>
      <dgm:spPr/>
    </dgm:pt>
    <dgm:pt modelId="{85F389C2-9216-40F8-AD27-5DAE9405941C}" type="pres">
      <dgm:prSet presAssocID="{0C8A0D1A-AEEE-4B3C-A400-810F55EACAAB}" presName="textRect" presStyleLbl="revTx" presStyleIdx="2" presStyleCnt="7">
        <dgm:presLayoutVars>
          <dgm:chMax val="1"/>
          <dgm:chPref val="1"/>
        </dgm:presLayoutVars>
      </dgm:prSet>
      <dgm:spPr/>
    </dgm:pt>
    <dgm:pt modelId="{15D1427F-7F85-4990-96EC-7BC29ACC4C90}" type="pres">
      <dgm:prSet presAssocID="{90D17382-4024-497C-932C-27535AEFEDFE}" presName="sibTrans" presStyleCnt="0"/>
      <dgm:spPr/>
    </dgm:pt>
    <dgm:pt modelId="{C46B61D8-5FE6-4ED3-84C4-8A15D599A36D}" type="pres">
      <dgm:prSet presAssocID="{5162A135-F5EF-4D2B-AF02-1F5458A7F497}" presName="compNode" presStyleCnt="0"/>
      <dgm:spPr/>
    </dgm:pt>
    <dgm:pt modelId="{BC769721-A6C6-43C1-A720-7A5BFC1D8396}" type="pres">
      <dgm:prSet presAssocID="{5162A135-F5EF-4D2B-AF02-1F5458A7F49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cessor"/>
        </a:ext>
      </dgm:extLst>
    </dgm:pt>
    <dgm:pt modelId="{5585F0EC-B012-4097-AED9-264EE32366DA}" type="pres">
      <dgm:prSet presAssocID="{5162A135-F5EF-4D2B-AF02-1F5458A7F497}" presName="spaceRect" presStyleCnt="0"/>
      <dgm:spPr/>
    </dgm:pt>
    <dgm:pt modelId="{0942C0CB-3C38-4946-8B55-0F5FEED034BB}" type="pres">
      <dgm:prSet presAssocID="{5162A135-F5EF-4D2B-AF02-1F5458A7F497}" presName="textRect" presStyleLbl="revTx" presStyleIdx="3" presStyleCnt="7">
        <dgm:presLayoutVars>
          <dgm:chMax val="1"/>
          <dgm:chPref val="1"/>
        </dgm:presLayoutVars>
      </dgm:prSet>
      <dgm:spPr/>
    </dgm:pt>
    <dgm:pt modelId="{609FA955-6AA7-4F1D-982C-8D27D695AFA3}" type="pres">
      <dgm:prSet presAssocID="{32299836-B464-4CB3-B000-0123FC99545F}" presName="sibTrans" presStyleCnt="0"/>
      <dgm:spPr/>
    </dgm:pt>
    <dgm:pt modelId="{5A6F2FC4-A5FF-4434-B94B-04FDBE22ECF5}" type="pres">
      <dgm:prSet presAssocID="{B5A859D6-C9D6-4115-9846-1A6E58701E38}" presName="compNode" presStyleCnt="0"/>
      <dgm:spPr/>
    </dgm:pt>
    <dgm:pt modelId="{78BCA90F-10A3-43BF-9486-09BCBB7D0250}" type="pres">
      <dgm:prSet presAssocID="{B5A859D6-C9D6-4115-9846-1A6E58701E3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E1D87F00-0872-4DC0-90D1-909D5F9579EC}" type="pres">
      <dgm:prSet presAssocID="{B5A859D6-C9D6-4115-9846-1A6E58701E38}" presName="spaceRect" presStyleCnt="0"/>
      <dgm:spPr/>
    </dgm:pt>
    <dgm:pt modelId="{97176D7F-82CB-4E3B-A5DE-1BB688102ECB}" type="pres">
      <dgm:prSet presAssocID="{B5A859D6-C9D6-4115-9846-1A6E58701E38}" presName="textRect" presStyleLbl="revTx" presStyleIdx="4" presStyleCnt="7">
        <dgm:presLayoutVars>
          <dgm:chMax val="1"/>
          <dgm:chPref val="1"/>
        </dgm:presLayoutVars>
      </dgm:prSet>
      <dgm:spPr/>
    </dgm:pt>
    <dgm:pt modelId="{DC63F58C-B3E1-469F-BB61-B8BA924D5622}" type="pres">
      <dgm:prSet presAssocID="{F25A39C7-38B7-4A19-819F-7228666BA017}" presName="sibTrans" presStyleCnt="0"/>
      <dgm:spPr/>
    </dgm:pt>
    <dgm:pt modelId="{EFF82C06-C00D-4847-9D0B-A93F26372183}" type="pres">
      <dgm:prSet presAssocID="{7FA78D61-C11E-4443-88C6-3F69AA649828}" presName="compNode" presStyleCnt="0"/>
      <dgm:spPr/>
    </dgm:pt>
    <dgm:pt modelId="{753C3213-10D0-4AA1-B5EA-BDBAA923858B}" type="pres">
      <dgm:prSet presAssocID="{7FA78D61-C11E-4443-88C6-3F69AA64982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arget Audience"/>
        </a:ext>
      </dgm:extLst>
    </dgm:pt>
    <dgm:pt modelId="{7F0660D6-F0E3-4F76-9EE7-7931F50CA4E8}" type="pres">
      <dgm:prSet presAssocID="{7FA78D61-C11E-4443-88C6-3F69AA649828}" presName="spaceRect" presStyleCnt="0"/>
      <dgm:spPr/>
    </dgm:pt>
    <dgm:pt modelId="{DE764094-BBC5-4008-8828-9DDBEF0170CF}" type="pres">
      <dgm:prSet presAssocID="{7FA78D61-C11E-4443-88C6-3F69AA649828}" presName="textRect" presStyleLbl="revTx" presStyleIdx="5" presStyleCnt="7">
        <dgm:presLayoutVars>
          <dgm:chMax val="1"/>
          <dgm:chPref val="1"/>
        </dgm:presLayoutVars>
      </dgm:prSet>
      <dgm:spPr/>
    </dgm:pt>
    <dgm:pt modelId="{A36B96A4-A3F3-4544-99E3-94469243AAEC}" type="pres">
      <dgm:prSet presAssocID="{AC739DED-C793-4EE5-B9B0-1F0F4A78F35E}" presName="sibTrans" presStyleCnt="0"/>
      <dgm:spPr/>
    </dgm:pt>
    <dgm:pt modelId="{0D82DA15-7B0F-41EA-B719-25BB61180183}" type="pres">
      <dgm:prSet presAssocID="{8954868B-E600-48F5-8325-22C97D10D02F}" presName="compNode" presStyleCnt="0"/>
      <dgm:spPr/>
    </dgm:pt>
    <dgm:pt modelId="{37E25BBE-9C76-4AA6-8A40-52BC59B85A71}" type="pres">
      <dgm:prSet presAssocID="{8954868B-E600-48F5-8325-22C97D10D02F}"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mployee Badge"/>
        </a:ext>
      </dgm:extLst>
    </dgm:pt>
    <dgm:pt modelId="{A0E90BE0-862B-4185-88EE-922FD81AD79F}" type="pres">
      <dgm:prSet presAssocID="{8954868B-E600-48F5-8325-22C97D10D02F}" presName="spaceRect" presStyleCnt="0"/>
      <dgm:spPr/>
    </dgm:pt>
    <dgm:pt modelId="{1532175F-34DC-46AF-AFAF-EE8DBFAFC8FE}" type="pres">
      <dgm:prSet presAssocID="{8954868B-E600-48F5-8325-22C97D10D02F}" presName="textRect" presStyleLbl="revTx" presStyleIdx="6" presStyleCnt="7">
        <dgm:presLayoutVars>
          <dgm:chMax val="1"/>
          <dgm:chPref val="1"/>
        </dgm:presLayoutVars>
      </dgm:prSet>
      <dgm:spPr/>
    </dgm:pt>
  </dgm:ptLst>
  <dgm:cxnLst>
    <dgm:cxn modelId="{8E97090D-26AF-470C-ABDB-1E2C4A9BA8FA}" type="presOf" srcId="{8954868B-E600-48F5-8325-22C97D10D02F}" destId="{1532175F-34DC-46AF-AFAF-EE8DBFAFC8FE}" srcOrd="0" destOrd="0" presId="urn:microsoft.com/office/officeart/2018/2/layout/IconLabelList"/>
    <dgm:cxn modelId="{21613B16-B9BB-4868-835C-D76639F83BEC}" srcId="{7B7342C5-3CCE-49D6-8E99-6A704C078722}" destId="{C83A6B34-D48E-4841-A04E-2939E3D613A7}" srcOrd="0" destOrd="0" parTransId="{400E8372-C281-445F-BA69-BCFA838EA5B7}" sibTransId="{BAEE9876-652A-48A8-AFC4-4ED11C0DED22}"/>
    <dgm:cxn modelId="{FD3F6C1D-944B-498E-B573-D284D56844C7}" type="presOf" srcId="{7B7342C5-3CCE-49D6-8E99-6A704C078722}" destId="{B0FFA925-B0F4-4DB7-A65E-7714DE02C5FF}" srcOrd="0" destOrd="0" presId="urn:microsoft.com/office/officeart/2018/2/layout/IconLabelList"/>
    <dgm:cxn modelId="{2FA7C222-C63E-4C2E-9BF5-9400F1EBABC4}" srcId="{7B7342C5-3CCE-49D6-8E99-6A704C078722}" destId="{5162A135-F5EF-4D2B-AF02-1F5458A7F497}" srcOrd="3" destOrd="0" parTransId="{3709E1FC-74AD-4B95-AF27-AAE3CDC40282}" sibTransId="{32299836-B464-4CB3-B000-0123FC99545F}"/>
    <dgm:cxn modelId="{AE4CCA2C-045D-445B-91F8-0B6C4CEB4CC8}" type="presOf" srcId="{C83A6B34-D48E-4841-A04E-2939E3D613A7}" destId="{D22FECE6-A7FD-4557-ADA5-5ED9B603D28A}" srcOrd="0" destOrd="0" presId="urn:microsoft.com/office/officeart/2018/2/layout/IconLabelList"/>
    <dgm:cxn modelId="{EEBE716F-3897-417C-9B92-FC647BF0F7B2}" srcId="{7B7342C5-3CCE-49D6-8E99-6A704C078722}" destId="{B5A859D6-C9D6-4115-9846-1A6E58701E38}" srcOrd="4" destOrd="0" parTransId="{7C7F1FB4-6BF2-47ED-9F8E-6DF08E479AA1}" sibTransId="{F25A39C7-38B7-4A19-819F-7228666BA017}"/>
    <dgm:cxn modelId="{3615F371-2231-423F-A048-FA9FC9BA36F8}" type="presOf" srcId="{7FA78D61-C11E-4443-88C6-3F69AA649828}" destId="{DE764094-BBC5-4008-8828-9DDBEF0170CF}" srcOrd="0" destOrd="0" presId="urn:microsoft.com/office/officeart/2018/2/layout/IconLabelList"/>
    <dgm:cxn modelId="{63C07054-0739-40EB-902E-985A7B3684C6}" srcId="{7B7342C5-3CCE-49D6-8E99-6A704C078722}" destId="{8954868B-E600-48F5-8325-22C97D10D02F}" srcOrd="6" destOrd="0" parTransId="{71CB1455-94C7-4A1F-A8C2-6C9423779EE0}" sibTransId="{ED4C02A7-497A-4787-A508-D5B498507A8F}"/>
    <dgm:cxn modelId="{3D3C3256-672B-4B33-8686-FAEBB116F2F2}" type="presOf" srcId="{0C8A0D1A-AEEE-4B3C-A400-810F55EACAAB}" destId="{85F389C2-9216-40F8-AD27-5DAE9405941C}" srcOrd="0" destOrd="0" presId="urn:microsoft.com/office/officeart/2018/2/layout/IconLabelList"/>
    <dgm:cxn modelId="{99518F7D-279A-458D-A012-0D2CD96EA360}" type="presOf" srcId="{B432C0D3-4A99-43BD-987F-20763C3C092A}" destId="{7911FAF9-D197-4543-A412-523103102E42}" srcOrd="0" destOrd="0" presId="urn:microsoft.com/office/officeart/2018/2/layout/IconLabelList"/>
    <dgm:cxn modelId="{47061E87-41AC-46B3-A7B1-32E9D390AA13}" type="presOf" srcId="{5162A135-F5EF-4D2B-AF02-1F5458A7F497}" destId="{0942C0CB-3C38-4946-8B55-0F5FEED034BB}" srcOrd="0" destOrd="0" presId="urn:microsoft.com/office/officeart/2018/2/layout/IconLabelList"/>
    <dgm:cxn modelId="{CD75E5A1-9BA8-47D3-B60C-F6D1A0EA0FAF}" srcId="{7B7342C5-3CCE-49D6-8E99-6A704C078722}" destId="{7FA78D61-C11E-4443-88C6-3F69AA649828}" srcOrd="5" destOrd="0" parTransId="{10F806BA-1AD2-47DD-8118-88A88F4B42BB}" sibTransId="{AC739DED-C793-4EE5-B9B0-1F0F4A78F35E}"/>
    <dgm:cxn modelId="{104E57A6-FAB3-45CF-AFF5-73A2394FE798}" srcId="{7B7342C5-3CCE-49D6-8E99-6A704C078722}" destId="{0C8A0D1A-AEEE-4B3C-A400-810F55EACAAB}" srcOrd="2" destOrd="0" parTransId="{A8FB994D-8C6F-4F2D-969B-D246B00E39F5}" sibTransId="{90D17382-4024-497C-932C-27535AEFEDFE}"/>
    <dgm:cxn modelId="{F95EB6CB-C277-47B2-9469-224E79F962D6}" srcId="{7B7342C5-3CCE-49D6-8E99-6A704C078722}" destId="{B432C0D3-4A99-43BD-987F-20763C3C092A}" srcOrd="1" destOrd="0" parTransId="{D7D83E26-65FB-4164-8BF3-76395E0CF33B}" sibTransId="{6D50D645-6806-4CE8-A81B-411A5A4603B7}"/>
    <dgm:cxn modelId="{A034A9FD-A671-41B7-BAF3-EEE9B8CB1FB0}" type="presOf" srcId="{B5A859D6-C9D6-4115-9846-1A6E58701E38}" destId="{97176D7F-82CB-4E3B-A5DE-1BB688102ECB}" srcOrd="0" destOrd="0" presId="urn:microsoft.com/office/officeart/2018/2/layout/IconLabelList"/>
    <dgm:cxn modelId="{16BCE77D-7E1B-4E91-85E7-7D7D9F02CCE1}" type="presParOf" srcId="{B0FFA925-B0F4-4DB7-A65E-7714DE02C5FF}" destId="{12BF3BA5-8ABF-4148-BD8B-10A0BC86971B}" srcOrd="0" destOrd="0" presId="urn:microsoft.com/office/officeart/2018/2/layout/IconLabelList"/>
    <dgm:cxn modelId="{8AC23F3B-41E9-4C3D-911D-63F9F5B1A658}" type="presParOf" srcId="{12BF3BA5-8ABF-4148-BD8B-10A0BC86971B}" destId="{8BD3930B-26FB-4770-829D-FADD00364E8C}" srcOrd="0" destOrd="0" presId="urn:microsoft.com/office/officeart/2018/2/layout/IconLabelList"/>
    <dgm:cxn modelId="{94DDBC52-9130-4A87-92EF-5340905486B4}" type="presParOf" srcId="{12BF3BA5-8ABF-4148-BD8B-10A0BC86971B}" destId="{05194620-2CBA-4D5C-8DD9-C861AB9C5963}" srcOrd="1" destOrd="0" presId="urn:microsoft.com/office/officeart/2018/2/layout/IconLabelList"/>
    <dgm:cxn modelId="{F278C84B-67FA-45EF-A582-8D917F2CED62}" type="presParOf" srcId="{12BF3BA5-8ABF-4148-BD8B-10A0BC86971B}" destId="{D22FECE6-A7FD-4557-ADA5-5ED9B603D28A}" srcOrd="2" destOrd="0" presId="urn:microsoft.com/office/officeart/2018/2/layout/IconLabelList"/>
    <dgm:cxn modelId="{72093D2B-5A4D-45F8-8E36-C7AC8DE76DAD}" type="presParOf" srcId="{B0FFA925-B0F4-4DB7-A65E-7714DE02C5FF}" destId="{30114C93-1F9D-4B30-B3F1-58B698DEBA8D}" srcOrd="1" destOrd="0" presId="urn:microsoft.com/office/officeart/2018/2/layout/IconLabelList"/>
    <dgm:cxn modelId="{673244EC-A498-47C5-979F-BFB596FE4745}" type="presParOf" srcId="{B0FFA925-B0F4-4DB7-A65E-7714DE02C5FF}" destId="{B1DAF812-D647-4A7B-BA33-C9C7DFB7732C}" srcOrd="2" destOrd="0" presId="urn:microsoft.com/office/officeart/2018/2/layout/IconLabelList"/>
    <dgm:cxn modelId="{F9845D90-08A2-4248-9BAE-3B117AC8A2C5}" type="presParOf" srcId="{B1DAF812-D647-4A7B-BA33-C9C7DFB7732C}" destId="{A7B5CE42-4673-4524-8FCF-ED5B88DB3EBE}" srcOrd="0" destOrd="0" presId="urn:microsoft.com/office/officeart/2018/2/layout/IconLabelList"/>
    <dgm:cxn modelId="{B6F8CFC6-25AA-4FB1-8157-B180B36304DB}" type="presParOf" srcId="{B1DAF812-D647-4A7B-BA33-C9C7DFB7732C}" destId="{99A1EF80-74A8-4DAB-A6A0-2A18C297AF13}" srcOrd="1" destOrd="0" presId="urn:microsoft.com/office/officeart/2018/2/layout/IconLabelList"/>
    <dgm:cxn modelId="{08AA3F3A-C8F2-4927-9929-A1199548CD42}" type="presParOf" srcId="{B1DAF812-D647-4A7B-BA33-C9C7DFB7732C}" destId="{7911FAF9-D197-4543-A412-523103102E42}" srcOrd="2" destOrd="0" presId="urn:microsoft.com/office/officeart/2018/2/layout/IconLabelList"/>
    <dgm:cxn modelId="{997777A1-B224-49EC-85E9-CCC991041989}" type="presParOf" srcId="{B0FFA925-B0F4-4DB7-A65E-7714DE02C5FF}" destId="{C0679E54-32E1-471A-8DEF-5C53F6DDAD5C}" srcOrd="3" destOrd="0" presId="urn:microsoft.com/office/officeart/2018/2/layout/IconLabelList"/>
    <dgm:cxn modelId="{BDC2824B-19A3-489C-BD69-7C90D62AFD05}" type="presParOf" srcId="{B0FFA925-B0F4-4DB7-A65E-7714DE02C5FF}" destId="{527A98AC-982C-47DB-860B-E2AF9346FB99}" srcOrd="4" destOrd="0" presId="urn:microsoft.com/office/officeart/2018/2/layout/IconLabelList"/>
    <dgm:cxn modelId="{8813D0C9-F073-4733-B55A-29E25004463E}" type="presParOf" srcId="{527A98AC-982C-47DB-860B-E2AF9346FB99}" destId="{4AF9B174-7859-4E33-8B9F-256E77283169}" srcOrd="0" destOrd="0" presId="urn:microsoft.com/office/officeart/2018/2/layout/IconLabelList"/>
    <dgm:cxn modelId="{B782C14B-29A7-442B-8BE0-BEC88271E07F}" type="presParOf" srcId="{527A98AC-982C-47DB-860B-E2AF9346FB99}" destId="{816B0254-ADE4-4812-9878-7716EB090790}" srcOrd="1" destOrd="0" presId="urn:microsoft.com/office/officeart/2018/2/layout/IconLabelList"/>
    <dgm:cxn modelId="{B574616D-A76F-4734-AA5A-A5E97CDAD3EB}" type="presParOf" srcId="{527A98AC-982C-47DB-860B-E2AF9346FB99}" destId="{85F389C2-9216-40F8-AD27-5DAE9405941C}" srcOrd="2" destOrd="0" presId="urn:microsoft.com/office/officeart/2018/2/layout/IconLabelList"/>
    <dgm:cxn modelId="{CB492FE0-2585-4797-8C54-84EE4DB619E7}" type="presParOf" srcId="{B0FFA925-B0F4-4DB7-A65E-7714DE02C5FF}" destId="{15D1427F-7F85-4990-96EC-7BC29ACC4C90}" srcOrd="5" destOrd="0" presId="urn:microsoft.com/office/officeart/2018/2/layout/IconLabelList"/>
    <dgm:cxn modelId="{64A05C29-6C4E-4CC5-A2B5-3665853E8AB6}" type="presParOf" srcId="{B0FFA925-B0F4-4DB7-A65E-7714DE02C5FF}" destId="{C46B61D8-5FE6-4ED3-84C4-8A15D599A36D}" srcOrd="6" destOrd="0" presId="urn:microsoft.com/office/officeart/2018/2/layout/IconLabelList"/>
    <dgm:cxn modelId="{AD9DCF5E-4CD8-432C-9ED9-E18617A867B0}" type="presParOf" srcId="{C46B61D8-5FE6-4ED3-84C4-8A15D599A36D}" destId="{BC769721-A6C6-43C1-A720-7A5BFC1D8396}" srcOrd="0" destOrd="0" presId="urn:microsoft.com/office/officeart/2018/2/layout/IconLabelList"/>
    <dgm:cxn modelId="{A89BB459-9D60-4F4F-AA17-2B7014390908}" type="presParOf" srcId="{C46B61D8-5FE6-4ED3-84C4-8A15D599A36D}" destId="{5585F0EC-B012-4097-AED9-264EE32366DA}" srcOrd="1" destOrd="0" presId="urn:microsoft.com/office/officeart/2018/2/layout/IconLabelList"/>
    <dgm:cxn modelId="{C45B8A6F-BFCE-4B2C-8728-1870FCE766B5}" type="presParOf" srcId="{C46B61D8-5FE6-4ED3-84C4-8A15D599A36D}" destId="{0942C0CB-3C38-4946-8B55-0F5FEED034BB}" srcOrd="2" destOrd="0" presId="urn:microsoft.com/office/officeart/2018/2/layout/IconLabelList"/>
    <dgm:cxn modelId="{DE250CB0-451C-48CA-A849-E94A9DB78F0D}" type="presParOf" srcId="{B0FFA925-B0F4-4DB7-A65E-7714DE02C5FF}" destId="{609FA955-6AA7-4F1D-982C-8D27D695AFA3}" srcOrd="7" destOrd="0" presId="urn:microsoft.com/office/officeart/2018/2/layout/IconLabelList"/>
    <dgm:cxn modelId="{1FCC18B6-3EFF-46F6-BE9A-4F097E83C1B5}" type="presParOf" srcId="{B0FFA925-B0F4-4DB7-A65E-7714DE02C5FF}" destId="{5A6F2FC4-A5FF-4434-B94B-04FDBE22ECF5}" srcOrd="8" destOrd="0" presId="urn:microsoft.com/office/officeart/2018/2/layout/IconLabelList"/>
    <dgm:cxn modelId="{F84FEDE8-0D13-41B3-865E-B0E185432999}" type="presParOf" srcId="{5A6F2FC4-A5FF-4434-B94B-04FDBE22ECF5}" destId="{78BCA90F-10A3-43BF-9486-09BCBB7D0250}" srcOrd="0" destOrd="0" presId="urn:microsoft.com/office/officeart/2018/2/layout/IconLabelList"/>
    <dgm:cxn modelId="{36EE5564-84D9-42CD-927F-EC1022C7D133}" type="presParOf" srcId="{5A6F2FC4-A5FF-4434-B94B-04FDBE22ECF5}" destId="{E1D87F00-0872-4DC0-90D1-909D5F9579EC}" srcOrd="1" destOrd="0" presId="urn:microsoft.com/office/officeart/2018/2/layout/IconLabelList"/>
    <dgm:cxn modelId="{A2EB2460-C98A-44B6-8B07-39D5B2B89884}" type="presParOf" srcId="{5A6F2FC4-A5FF-4434-B94B-04FDBE22ECF5}" destId="{97176D7F-82CB-4E3B-A5DE-1BB688102ECB}" srcOrd="2" destOrd="0" presId="urn:microsoft.com/office/officeart/2018/2/layout/IconLabelList"/>
    <dgm:cxn modelId="{44FD83DD-9726-4C1B-A50D-5AFA3C8D6C42}" type="presParOf" srcId="{B0FFA925-B0F4-4DB7-A65E-7714DE02C5FF}" destId="{DC63F58C-B3E1-469F-BB61-B8BA924D5622}" srcOrd="9" destOrd="0" presId="urn:microsoft.com/office/officeart/2018/2/layout/IconLabelList"/>
    <dgm:cxn modelId="{0294B855-C1A3-42C8-84B0-3E511D86269E}" type="presParOf" srcId="{B0FFA925-B0F4-4DB7-A65E-7714DE02C5FF}" destId="{EFF82C06-C00D-4847-9D0B-A93F26372183}" srcOrd="10" destOrd="0" presId="urn:microsoft.com/office/officeart/2018/2/layout/IconLabelList"/>
    <dgm:cxn modelId="{F5055349-964D-4724-8918-8BBD1C133109}" type="presParOf" srcId="{EFF82C06-C00D-4847-9D0B-A93F26372183}" destId="{753C3213-10D0-4AA1-B5EA-BDBAA923858B}" srcOrd="0" destOrd="0" presId="urn:microsoft.com/office/officeart/2018/2/layout/IconLabelList"/>
    <dgm:cxn modelId="{AFE87549-1D35-4F23-BA56-FFA585FA765E}" type="presParOf" srcId="{EFF82C06-C00D-4847-9D0B-A93F26372183}" destId="{7F0660D6-F0E3-4F76-9EE7-7931F50CA4E8}" srcOrd="1" destOrd="0" presId="urn:microsoft.com/office/officeart/2018/2/layout/IconLabelList"/>
    <dgm:cxn modelId="{6BE62258-61DC-4C2A-9645-3CBB3E9378BF}" type="presParOf" srcId="{EFF82C06-C00D-4847-9D0B-A93F26372183}" destId="{DE764094-BBC5-4008-8828-9DDBEF0170CF}" srcOrd="2" destOrd="0" presId="urn:microsoft.com/office/officeart/2018/2/layout/IconLabelList"/>
    <dgm:cxn modelId="{F4CBF63C-AF11-40EC-B442-2E7F07BE50FC}" type="presParOf" srcId="{B0FFA925-B0F4-4DB7-A65E-7714DE02C5FF}" destId="{A36B96A4-A3F3-4544-99E3-94469243AAEC}" srcOrd="11" destOrd="0" presId="urn:microsoft.com/office/officeart/2018/2/layout/IconLabelList"/>
    <dgm:cxn modelId="{0FE1F0DC-0E96-4EBA-AB5A-EE0313B8386B}" type="presParOf" srcId="{B0FFA925-B0F4-4DB7-A65E-7714DE02C5FF}" destId="{0D82DA15-7B0F-41EA-B719-25BB61180183}" srcOrd="12" destOrd="0" presId="urn:microsoft.com/office/officeart/2018/2/layout/IconLabelList"/>
    <dgm:cxn modelId="{5B9615B8-193B-407A-87C9-412BD5D08AEE}" type="presParOf" srcId="{0D82DA15-7B0F-41EA-B719-25BB61180183}" destId="{37E25BBE-9C76-4AA6-8A40-52BC59B85A71}" srcOrd="0" destOrd="0" presId="urn:microsoft.com/office/officeart/2018/2/layout/IconLabelList"/>
    <dgm:cxn modelId="{2884873D-B6BE-45B5-83DA-8F0F89F84AFF}" type="presParOf" srcId="{0D82DA15-7B0F-41EA-B719-25BB61180183}" destId="{A0E90BE0-862B-4185-88EE-922FD81AD79F}" srcOrd="1" destOrd="0" presId="urn:microsoft.com/office/officeart/2018/2/layout/IconLabelList"/>
    <dgm:cxn modelId="{AEAB8CDE-C5BE-48B7-BAA3-53A77BF6778D}" type="presParOf" srcId="{0D82DA15-7B0F-41EA-B719-25BB61180183}" destId="{1532175F-34DC-46AF-AFAF-EE8DBFAFC8F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454369-8CB1-4F30-B27A-C528591ACE9B}" type="doc">
      <dgm:prSet loTypeId="urn:microsoft.com/office/officeart/2005/8/layout/matrix1" loCatId="matrix" qsTypeId="urn:microsoft.com/office/officeart/2005/8/quickstyle/3d3" qsCatId="3D" csTypeId="urn:microsoft.com/office/officeart/2005/8/colors/accent1_2" csCatId="accent1" phldr="1"/>
      <dgm:spPr/>
      <dgm:t>
        <a:bodyPr/>
        <a:lstStyle/>
        <a:p>
          <a:endParaRPr lang="en-IN"/>
        </a:p>
      </dgm:t>
    </dgm:pt>
    <dgm:pt modelId="{5BA67248-96DA-43E0-B317-FD1B5A06C959}">
      <dgm:prSet phldrT="[Text]" custT="1"/>
      <dgm:spPr>
        <a:gradFill rotWithShape="0">
          <a:gsLst>
            <a:gs pos="0">
              <a:srgbClr val="E735EB"/>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IN" sz="2800" dirty="0">
              <a:effectLst/>
              <a:latin typeface="Calibri" panose="020F0502020204030204" pitchFamily="34" charset="0"/>
              <a:ea typeface="Calibri" panose="020F0502020204030204" pitchFamily="34" charset="0"/>
              <a:cs typeface="Shruti" panose="020B0502040204020203" pitchFamily="34" charset="0"/>
            </a:rPr>
            <a:t>the intensity of rivalry among existing competitors</a:t>
          </a:r>
          <a:endParaRPr lang="en-IN" sz="2800" dirty="0"/>
        </a:p>
      </dgm:t>
    </dgm:pt>
    <dgm:pt modelId="{1B8367EA-BB94-454F-92E1-1983FA5A9D5A}" type="parTrans" cxnId="{BCE647F1-7322-4966-A560-3D450513BB18}">
      <dgm:prSet/>
      <dgm:spPr/>
      <dgm:t>
        <a:bodyPr/>
        <a:lstStyle/>
        <a:p>
          <a:endParaRPr lang="en-IN"/>
        </a:p>
      </dgm:t>
    </dgm:pt>
    <dgm:pt modelId="{A3BF331E-2796-4B3F-ABD2-97C92BDD2F6D}" type="sibTrans" cxnId="{BCE647F1-7322-4966-A560-3D450513BB18}">
      <dgm:prSet/>
      <dgm:spPr/>
      <dgm:t>
        <a:bodyPr/>
        <a:lstStyle/>
        <a:p>
          <a:endParaRPr lang="en-IN"/>
        </a:p>
      </dgm:t>
    </dgm:pt>
    <dgm:pt modelId="{6A0F9A0C-38C6-42F8-A481-C624CDBB121A}">
      <dgm:prSet phldrT="[Text]" custT="1"/>
      <dgm:spPr>
        <a:gradFill rotWithShape="0">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50800" dist="50800" dir="5400000" algn="ctr" rotWithShape="0">
            <a:srgbClr val="FFFF00"/>
          </a:outerShdw>
        </a:effectLst>
      </dgm:spPr>
      <dgm:t>
        <a:bodyPr/>
        <a:lstStyle/>
        <a:p>
          <a:r>
            <a:rPr lang="en-IN" sz="3200" dirty="0">
              <a:effectLst/>
              <a:latin typeface="Calibri" panose="020F0502020204030204" pitchFamily="34" charset="0"/>
              <a:ea typeface="Calibri" panose="020F0502020204030204" pitchFamily="34" charset="0"/>
              <a:cs typeface="Shruti" panose="020B0502040204020203" pitchFamily="34" charset="0"/>
            </a:rPr>
            <a:t>the threat of new entries</a:t>
          </a:r>
          <a:endParaRPr lang="en-IN" sz="3200" dirty="0"/>
        </a:p>
      </dgm:t>
    </dgm:pt>
    <dgm:pt modelId="{308CEBE5-29DF-462A-BE8D-40E5198D6820}" type="parTrans" cxnId="{690C754B-8B66-4DD7-B1B3-07DE05D4C54A}">
      <dgm:prSet/>
      <dgm:spPr/>
      <dgm:t>
        <a:bodyPr/>
        <a:lstStyle/>
        <a:p>
          <a:endParaRPr lang="en-IN"/>
        </a:p>
      </dgm:t>
    </dgm:pt>
    <dgm:pt modelId="{11700339-6E7E-41A5-A699-08778B06074C}" type="sibTrans" cxnId="{690C754B-8B66-4DD7-B1B3-07DE05D4C54A}">
      <dgm:prSet/>
      <dgm:spPr/>
      <dgm:t>
        <a:bodyPr/>
        <a:lstStyle/>
        <a:p>
          <a:endParaRPr lang="en-IN"/>
        </a:p>
      </dgm:t>
    </dgm:pt>
    <dgm:pt modelId="{2E09F14B-F879-4B85-ADAA-7F33F6B6C11B}">
      <dgm:prSet phldrT="[Text]" custT="1"/>
      <dgm:spPr>
        <a:gradFill rotWithShape="0">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IN" sz="3200" dirty="0">
              <a:effectLst/>
              <a:latin typeface="Calibri" panose="020F0502020204030204" pitchFamily="34" charset="0"/>
              <a:ea typeface="Calibri" panose="020F0502020204030204" pitchFamily="34" charset="0"/>
              <a:cs typeface="Shruti" panose="020B0502040204020203" pitchFamily="34" charset="0"/>
            </a:rPr>
            <a:t>the bargaining power of suppliers</a:t>
          </a:r>
          <a:endParaRPr lang="en-IN" sz="3200" dirty="0"/>
        </a:p>
      </dgm:t>
    </dgm:pt>
    <dgm:pt modelId="{B0C5B6F8-E9D7-418F-9BFE-A8BB3B2F5471}" type="parTrans" cxnId="{2D2D997D-4BF7-4ED1-92A5-66DD1C9D8F77}">
      <dgm:prSet/>
      <dgm:spPr/>
      <dgm:t>
        <a:bodyPr/>
        <a:lstStyle/>
        <a:p>
          <a:endParaRPr lang="en-IN"/>
        </a:p>
      </dgm:t>
    </dgm:pt>
    <dgm:pt modelId="{A7667506-135B-42C8-BF8B-FDFB9A018468}" type="sibTrans" cxnId="{2D2D997D-4BF7-4ED1-92A5-66DD1C9D8F77}">
      <dgm:prSet/>
      <dgm:spPr/>
      <dgm:t>
        <a:bodyPr/>
        <a:lstStyle/>
        <a:p>
          <a:endParaRPr lang="en-IN"/>
        </a:p>
      </dgm:t>
    </dgm:pt>
    <dgm:pt modelId="{23F2E8BC-36B7-4830-B763-81D51CA54923}">
      <dgm:prSet phldrT="[Text]" custT="1"/>
      <dgm:spPr>
        <a:gradFill rotWithShape="0">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IN" sz="3200" dirty="0">
              <a:effectLst/>
              <a:latin typeface="Calibri" panose="020F0502020204030204" pitchFamily="34" charset="0"/>
              <a:ea typeface="Calibri" panose="020F0502020204030204" pitchFamily="34" charset="0"/>
              <a:cs typeface="Shruti" panose="020B0502040204020203" pitchFamily="34" charset="0"/>
            </a:rPr>
            <a:t>the threat of substitutes</a:t>
          </a:r>
          <a:endParaRPr lang="en-IN" sz="3200" dirty="0"/>
        </a:p>
      </dgm:t>
    </dgm:pt>
    <dgm:pt modelId="{1A9C101E-D436-456A-B187-9CDEA8C4D40B}" type="parTrans" cxnId="{10FD9EA6-2703-4132-9DBC-CBFFAEC7DD35}">
      <dgm:prSet/>
      <dgm:spPr/>
      <dgm:t>
        <a:bodyPr/>
        <a:lstStyle/>
        <a:p>
          <a:endParaRPr lang="en-IN"/>
        </a:p>
      </dgm:t>
    </dgm:pt>
    <dgm:pt modelId="{A1819E8C-58D1-4524-B35F-A61465C29F66}" type="sibTrans" cxnId="{10FD9EA6-2703-4132-9DBC-CBFFAEC7DD35}">
      <dgm:prSet/>
      <dgm:spPr/>
      <dgm:t>
        <a:bodyPr/>
        <a:lstStyle/>
        <a:p>
          <a:endParaRPr lang="en-IN"/>
        </a:p>
      </dgm:t>
    </dgm:pt>
    <dgm:pt modelId="{7BA32F7E-21F8-4ED8-B018-8EE40A82EC6D}">
      <dgm:prSet/>
      <dgm:spPr/>
      <dgm:t>
        <a:bodyPr/>
        <a:lstStyle/>
        <a:p>
          <a:endParaRPr lang="en-IN" sz="2000"/>
        </a:p>
      </dgm:t>
    </dgm:pt>
    <dgm:pt modelId="{7D0100D1-9976-49FC-9CED-7F1E9148BED7}" type="parTrans" cxnId="{7AA64722-93A9-49EA-AB7C-42BB57303C38}">
      <dgm:prSet/>
      <dgm:spPr/>
      <dgm:t>
        <a:bodyPr/>
        <a:lstStyle/>
        <a:p>
          <a:endParaRPr lang="en-IN"/>
        </a:p>
      </dgm:t>
    </dgm:pt>
    <dgm:pt modelId="{1A4C0DD8-FF5B-4388-A272-2F5F1F269FEA}" type="sibTrans" cxnId="{7AA64722-93A9-49EA-AB7C-42BB57303C38}">
      <dgm:prSet/>
      <dgm:spPr/>
      <dgm:t>
        <a:bodyPr/>
        <a:lstStyle/>
        <a:p>
          <a:endParaRPr lang="en-IN"/>
        </a:p>
      </dgm:t>
    </dgm:pt>
    <dgm:pt modelId="{B506B5FD-25A2-4D5C-A635-5F0D3DE4BAEC}">
      <dgm:prSet phldrT="[Text]" custT="1"/>
      <dgm:spPr>
        <a:gradFill rotWithShape="0">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IN" sz="3200" dirty="0">
              <a:effectLst/>
              <a:latin typeface="Calibri" panose="020F0502020204030204" pitchFamily="34" charset="0"/>
              <a:ea typeface="Calibri" panose="020F0502020204030204" pitchFamily="34" charset="0"/>
              <a:cs typeface="Shruti" panose="020B0502040204020203" pitchFamily="34" charset="0"/>
            </a:rPr>
            <a:t>the bargaining power of buyers</a:t>
          </a:r>
          <a:endParaRPr lang="en-IN" sz="3200" dirty="0"/>
        </a:p>
      </dgm:t>
    </dgm:pt>
    <dgm:pt modelId="{6B5138A0-F0A8-437D-BFF5-56F8FE11CF49}" type="sibTrans" cxnId="{4C5BBBCC-CAB7-4515-87C1-336507953A87}">
      <dgm:prSet/>
      <dgm:spPr/>
      <dgm:t>
        <a:bodyPr/>
        <a:lstStyle/>
        <a:p>
          <a:endParaRPr lang="en-IN"/>
        </a:p>
      </dgm:t>
    </dgm:pt>
    <dgm:pt modelId="{BDC0BB22-8EB4-4E7C-85A2-8A203BDD8B58}" type="parTrans" cxnId="{4C5BBBCC-CAB7-4515-87C1-336507953A87}">
      <dgm:prSet/>
      <dgm:spPr/>
      <dgm:t>
        <a:bodyPr/>
        <a:lstStyle/>
        <a:p>
          <a:endParaRPr lang="en-IN"/>
        </a:p>
      </dgm:t>
    </dgm:pt>
    <dgm:pt modelId="{61D1CA4D-C366-4B01-BDCF-CE835EA86423}" type="pres">
      <dgm:prSet presAssocID="{13454369-8CB1-4F30-B27A-C528591ACE9B}" presName="diagram" presStyleCnt="0">
        <dgm:presLayoutVars>
          <dgm:chMax val="1"/>
          <dgm:dir/>
          <dgm:animLvl val="ctr"/>
          <dgm:resizeHandles val="exact"/>
        </dgm:presLayoutVars>
      </dgm:prSet>
      <dgm:spPr/>
    </dgm:pt>
    <dgm:pt modelId="{ED2F08C7-E350-4B29-82E7-9EEDC6A855EE}" type="pres">
      <dgm:prSet presAssocID="{13454369-8CB1-4F30-B27A-C528591ACE9B}" presName="matrix" presStyleCnt="0"/>
      <dgm:spPr/>
    </dgm:pt>
    <dgm:pt modelId="{A21C9179-C66B-41A7-A2E5-595177AC4FE2}" type="pres">
      <dgm:prSet presAssocID="{13454369-8CB1-4F30-B27A-C528591ACE9B}" presName="tile1" presStyleLbl="node1" presStyleIdx="0" presStyleCnt="4"/>
      <dgm:spPr/>
    </dgm:pt>
    <dgm:pt modelId="{26CEB5A1-5746-4D85-BE9C-DE36A0B387D5}" type="pres">
      <dgm:prSet presAssocID="{13454369-8CB1-4F30-B27A-C528591ACE9B}" presName="tile1text" presStyleLbl="node1" presStyleIdx="0" presStyleCnt="4">
        <dgm:presLayoutVars>
          <dgm:chMax val="0"/>
          <dgm:chPref val="0"/>
          <dgm:bulletEnabled val="1"/>
        </dgm:presLayoutVars>
      </dgm:prSet>
      <dgm:spPr/>
    </dgm:pt>
    <dgm:pt modelId="{E6403A83-7E27-44A1-8776-5FCBDF41F10A}" type="pres">
      <dgm:prSet presAssocID="{13454369-8CB1-4F30-B27A-C528591ACE9B}" presName="tile2" presStyleLbl="node1" presStyleIdx="1" presStyleCnt="4"/>
      <dgm:spPr/>
    </dgm:pt>
    <dgm:pt modelId="{B2CD747E-CCCD-45F0-92E5-32977272AF91}" type="pres">
      <dgm:prSet presAssocID="{13454369-8CB1-4F30-B27A-C528591ACE9B}" presName="tile2text" presStyleLbl="node1" presStyleIdx="1" presStyleCnt="4">
        <dgm:presLayoutVars>
          <dgm:chMax val="0"/>
          <dgm:chPref val="0"/>
          <dgm:bulletEnabled val="1"/>
        </dgm:presLayoutVars>
      </dgm:prSet>
      <dgm:spPr/>
    </dgm:pt>
    <dgm:pt modelId="{D52CB643-849F-45AA-9BAF-433B703BF633}" type="pres">
      <dgm:prSet presAssocID="{13454369-8CB1-4F30-B27A-C528591ACE9B}" presName="tile3" presStyleLbl="node1" presStyleIdx="2" presStyleCnt="4"/>
      <dgm:spPr/>
    </dgm:pt>
    <dgm:pt modelId="{D5AD6597-3338-4402-8B1C-60DB8812C175}" type="pres">
      <dgm:prSet presAssocID="{13454369-8CB1-4F30-B27A-C528591ACE9B}" presName="tile3text" presStyleLbl="node1" presStyleIdx="2" presStyleCnt="4">
        <dgm:presLayoutVars>
          <dgm:chMax val="0"/>
          <dgm:chPref val="0"/>
          <dgm:bulletEnabled val="1"/>
        </dgm:presLayoutVars>
      </dgm:prSet>
      <dgm:spPr/>
    </dgm:pt>
    <dgm:pt modelId="{30B238A2-D527-4F7E-AE37-04FB9D781193}" type="pres">
      <dgm:prSet presAssocID="{13454369-8CB1-4F30-B27A-C528591ACE9B}" presName="tile4" presStyleLbl="node1" presStyleIdx="3" presStyleCnt="4"/>
      <dgm:spPr/>
    </dgm:pt>
    <dgm:pt modelId="{6856BD9B-91EB-4B09-8D98-7D08275BDB15}" type="pres">
      <dgm:prSet presAssocID="{13454369-8CB1-4F30-B27A-C528591ACE9B}" presName="tile4text" presStyleLbl="node1" presStyleIdx="3" presStyleCnt="4">
        <dgm:presLayoutVars>
          <dgm:chMax val="0"/>
          <dgm:chPref val="0"/>
          <dgm:bulletEnabled val="1"/>
        </dgm:presLayoutVars>
      </dgm:prSet>
      <dgm:spPr/>
    </dgm:pt>
    <dgm:pt modelId="{0E0E658C-62AE-48EA-9A1D-1BF44EAE6FD9}" type="pres">
      <dgm:prSet presAssocID="{13454369-8CB1-4F30-B27A-C528591ACE9B}" presName="centerTile" presStyleLbl="fgShp" presStyleIdx="0" presStyleCnt="1" custScaleY="125517">
        <dgm:presLayoutVars>
          <dgm:chMax val="0"/>
          <dgm:chPref val="0"/>
        </dgm:presLayoutVars>
      </dgm:prSet>
      <dgm:spPr/>
    </dgm:pt>
  </dgm:ptLst>
  <dgm:cxnLst>
    <dgm:cxn modelId="{40D05B0E-7FFC-4556-8375-0F7EECB4F888}" type="presOf" srcId="{2E09F14B-F879-4B85-ADAA-7F33F6B6C11B}" destId="{B2CD747E-CCCD-45F0-92E5-32977272AF91}" srcOrd="1" destOrd="0" presId="urn:microsoft.com/office/officeart/2005/8/layout/matrix1"/>
    <dgm:cxn modelId="{7AA64722-93A9-49EA-AB7C-42BB57303C38}" srcId="{5BA67248-96DA-43E0-B317-FD1B5A06C959}" destId="{7BA32F7E-21F8-4ED8-B018-8EE40A82EC6D}" srcOrd="4" destOrd="0" parTransId="{7D0100D1-9976-49FC-9CED-7F1E9148BED7}" sibTransId="{1A4C0DD8-FF5B-4388-A272-2F5F1F269FEA}"/>
    <dgm:cxn modelId="{1064AF27-1D1D-48C9-ADB1-F2F6369E4A47}" type="presOf" srcId="{B506B5FD-25A2-4D5C-A635-5F0D3DE4BAEC}" destId="{30B238A2-D527-4F7E-AE37-04FB9D781193}" srcOrd="0" destOrd="0" presId="urn:microsoft.com/office/officeart/2005/8/layout/matrix1"/>
    <dgm:cxn modelId="{A6453348-325C-4FC6-A18C-1A8C15AC9798}" type="presOf" srcId="{6A0F9A0C-38C6-42F8-A481-C624CDBB121A}" destId="{26CEB5A1-5746-4D85-BE9C-DE36A0B387D5}" srcOrd="1" destOrd="0" presId="urn:microsoft.com/office/officeart/2005/8/layout/matrix1"/>
    <dgm:cxn modelId="{690C754B-8B66-4DD7-B1B3-07DE05D4C54A}" srcId="{5BA67248-96DA-43E0-B317-FD1B5A06C959}" destId="{6A0F9A0C-38C6-42F8-A481-C624CDBB121A}" srcOrd="0" destOrd="0" parTransId="{308CEBE5-29DF-462A-BE8D-40E5198D6820}" sibTransId="{11700339-6E7E-41A5-A699-08778B06074C}"/>
    <dgm:cxn modelId="{E9444957-0CFC-4656-8E5A-86846989B22E}" type="presOf" srcId="{5BA67248-96DA-43E0-B317-FD1B5A06C959}" destId="{0E0E658C-62AE-48EA-9A1D-1BF44EAE6FD9}" srcOrd="0" destOrd="0" presId="urn:microsoft.com/office/officeart/2005/8/layout/matrix1"/>
    <dgm:cxn modelId="{2D2D997D-4BF7-4ED1-92A5-66DD1C9D8F77}" srcId="{5BA67248-96DA-43E0-B317-FD1B5A06C959}" destId="{2E09F14B-F879-4B85-ADAA-7F33F6B6C11B}" srcOrd="1" destOrd="0" parTransId="{B0C5B6F8-E9D7-418F-9BFE-A8BB3B2F5471}" sibTransId="{A7667506-135B-42C8-BF8B-FDFB9A018468}"/>
    <dgm:cxn modelId="{2785EB9A-8067-4372-8EB7-A57174FF290C}" type="presOf" srcId="{23F2E8BC-36B7-4830-B763-81D51CA54923}" destId="{D52CB643-849F-45AA-9BAF-433B703BF633}" srcOrd="0" destOrd="0" presId="urn:microsoft.com/office/officeart/2005/8/layout/matrix1"/>
    <dgm:cxn modelId="{10FD9EA6-2703-4132-9DBC-CBFFAEC7DD35}" srcId="{5BA67248-96DA-43E0-B317-FD1B5A06C959}" destId="{23F2E8BC-36B7-4830-B763-81D51CA54923}" srcOrd="2" destOrd="0" parTransId="{1A9C101E-D436-456A-B187-9CDEA8C4D40B}" sibTransId="{A1819E8C-58D1-4524-B35F-A61465C29F66}"/>
    <dgm:cxn modelId="{461627AC-CE80-47C2-A5FA-26F45D105035}" type="presOf" srcId="{13454369-8CB1-4F30-B27A-C528591ACE9B}" destId="{61D1CA4D-C366-4B01-BDCF-CE835EA86423}" srcOrd="0" destOrd="0" presId="urn:microsoft.com/office/officeart/2005/8/layout/matrix1"/>
    <dgm:cxn modelId="{031919BF-7432-47B1-903A-B57D9EA8C91F}" type="presOf" srcId="{2E09F14B-F879-4B85-ADAA-7F33F6B6C11B}" destId="{E6403A83-7E27-44A1-8776-5FCBDF41F10A}" srcOrd="0" destOrd="0" presId="urn:microsoft.com/office/officeart/2005/8/layout/matrix1"/>
    <dgm:cxn modelId="{4C5BBBCC-CAB7-4515-87C1-336507953A87}" srcId="{5BA67248-96DA-43E0-B317-FD1B5A06C959}" destId="{B506B5FD-25A2-4D5C-A635-5F0D3DE4BAEC}" srcOrd="3" destOrd="0" parTransId="{BDC0BB22-8EB4-4E7C-85A2-8A203BDD8B58}" sibTransId="{6B5138A0-F0A8-437D-BFF5-56F8FE11CF49}"/>
    <dgm:cxn modelId="{F99A44D7-E192-431D-9B17-A3835DF0688D}" type="presOf" srcId="{6A0F9A0C-38C6-42F8-A481-C624CDBB121A}" destId="{A21C9179-C66B-41A7-A2E5-595177AC4FE2}" srcOrd="0" destOrd="0" presId="urn:microsoft.com/office/officeart/2005/8/layout/matrix1"/>
    <dgm:cxn modelId="{BCE647F1-7322-4966-A560-3D450513BB18}" srcId="{13454369-8CB1-4F30-B27A-C528591ACE9B}" destId="{5BA67248-96DA-43E0-B317-FD1B5A06C959}" srcOrd="0" destOrd="0" parTransId="{1B8367EA-BB94-454F-92E1-1983FA5A9D5A}" sibTransId="{A3BF331E-2796-4B3F-ABD2-97C92BDD2F6D}"/>
    <dgm:cxn modelId="{AB268CF6-1CF8-465B-B1A3-B507B67909F8}" type="presOf" srcId="{23F2E8BC-36B7-4830-B763-81D51CA54923}" destId="{D5AD6597-3338-4402-8B1C-60DB8812C175}" srcOrd="1" destOrd="0" presId="urn:microsoft.com/office/officeart/2005/8/layout/matrix1"/>
    <dgm:cxn modelId="{6C9D97FF-CBC7-4AFB-BE11-6A39F311357B}" type="presOf" srcId="{B506B5FD-25A2-4D5C-A635-5F0D3DE4BAEC}" destId="{6856BD9B-91EB-4B09-8D98-7D08275BDB15}" srcOrd="1" destOrd="0" presId="urn:microsoft.com/office/officeart/2005/8/layout/matrix1"/>
    <dgm:cxn modelId="{934D31C1-7CB0-4E58-81AE-F3EFF0D5E09F}" type="presParOf" srcId="{61D1CA4D-C366-4B01-BDCF-CE835EA86423}" destId="{ED2F08C7-E350-4B29-82E7-9EEDC6A855EE}" srcOrd="0" destOrd="0" presId="urn:microsoft.com/office/officeart/2005/8/layout/matrix1"/>
    <dgm:cxn modelId="{7E9FD17E-19E4-4856-B872-2C68B75FAF79}" type="presParOf" srcId="{ED2F08C7-E350-4B29-82E7-9EEDC6A855EE}" destId="{A21C9179-C66B-41A7-A2E5-595177AC4FE2}" srcOrd="0" destOrd="0" presId="urn:microsoft.com/office/officeart/2005/8/layout/matrix1"/>
    <dgm:cxn modelId="{55CE44A8-E158-4C2E-BE89-CD7ADD9F0DAA}" type="presParOf" srcId="{ED2F08C7-E350-4B29-82E7-9EEDC6A855EE}" destId="{26CEB5A1-5746-4D85-BE9C-DE36A0B387D5}" srcOrd="1" destOrd="0" presId="urn:microsoft.com/office/officeart/2005/8/layout/matrix1"/>
    <dgm:cxn modelId="{0300E36D-537C-45F2-B3AA-805C9F0FD1AC}" type="presParOf" srcId="{ED2F08C7-E350-4B29-82E7-9EEDC6A855EE}" destId="{E6403A83-7E27-44A1-8776-5FCBDF41F10A}" srcOrd="2" destOrd="0" presId="urn:microsoft.com/office/officeart/2005/8/layout/matrix1"/>
    <dgm:cxn modelId="{3D4B2A1C-8D66-4CC0-B06A-8E2B0B22047F}" type="presParOf" srcId="{ED2F08C7-E350-4B29-82E7-9EEDC6A855EE}" destId="{B2CD747E-CCCD-45F0-92E5-32977272AF91}" srcOrd="3" destOrd="0" presId="urn:microsoft.com/office/officeart/2005/8/layout/matrix1"/>
    <dgm:cxn modelId="{BF294EF6-A38A-417C-A203-1C2E4F905703}" type="presParOf" srcId="{ED2F08C7-E350-4B29-82E7-9EEDC6A855EE}" destId="{D52CB643-849F-45AA-9BAF-433B703BF633}" srcOrd="4" destOrd="0" presId="urn:microsoft.com/office/officeart/2005/8/layout/matrix1"/>
    <dgm:cxn modelId="{C65EB571-C8ED-42BB-9D18-7B4A697AE49E}" type="presParOf" srcId="{ED2F08C7-E350-4B29-82E7-9EEDC6A855EE}" destId="{D5AD6597-3338-4402-8B1C-60DB8812C175}" srcOrd="5" destOrd="0" presId="urn:microsoft.com/office/officeart/2005/8/layout/matrix1"/>
    <dgm:cxn modelId="{A608158A-527F-429F-9A13-2EBC87001016}" type="presParOf" srcId="{ED2F08C7-E350-4B29-82E7-9EEDC6A855EE}" destId="{30B238A2-D527-4F7E-AE37-04FB9D781193}" srcOrd="6" destOrd="0" presId="urn:microsoft.com/office/officeart/2005/8/layout/matrix1"/>
    <dgm:cxn modelId="{59117C0E-B60C-4D28-83B7-D72F90E343A2}" type="presParOf" srcId="{ED2F08C7-E350-4B29-82E7-9EEDC6A855EE}" destId="{6856BD9B-91EB-4B09-8D98-7D08275BDB15}" srcOrd="7" destOrd="0" presId="urn:microsoft.com/office/officeart/2005/8/layout/matrix1"/>
    <dgm:cxn modelId="{075B6BF6-A539-43AB-9BAE-6B87800ADC1D}" type="presParOf" srcId="{61D1CA4D-C366-4B01-BDCF-CE835EA86423}" destId="{0E0E658C-62AE-48EA-9A1D-1BF44EAE6FD9}"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02ACDC-492C-48D2-AA09-06EDEB160DF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8D1B92E-5A6A-4F81-BC7E-87E93D03BC98}">
      <dgm:prSet custT="1"/>
      <dgm:spPr/>
      <dgm:t>
        <a:bodyPr/>
        <a:lstStyle/>
        <a:p>
          <a:r>
            <a:rPr lang="en-IN" sz="2400" dirty="0"/>
            <a:t>Product : </a:t>
          </a:r>
          <a:r>
            <a:rPr lang="en-US" sz="2400" dirty="0"/>
            <a:t>physical goods, services and experiences</a:t>
          </a:r>
        </a:p>
      </dgm:t>
    </dgm:pt>
    <dgm:pt modelId="{9D8237C6-C25B-4C9E-B588-3562097C76B1}" type="parTrans" cxnId="{B96D3A4A-AFFD-41E0-BA74-5B1DA74F0A7E}">
      <dgm:prSet/>
      <dgm:spPr/>
      <dgm:t>
        <a:bodyPr/>
        <a:lstStyle/>
        <a:p>
          <a:endParaRPr lang="en-US"/>
        </a:p>
      </dgm:t>
    </dgm:pt>
    <dgm:pt modelId="{D429AE4B-1D1B-44FB-9A3D-B31D856A7A4A}" type="sibTrans" cxnId="{B96D3A4A-AFFD-41E0-BA74-5B1DA74F0A7E}">
      <dgm:prSet/>
      <dgm:spPr/>
      <dgm:t>
        <a:bodyPr/>
        <a:lstStyle/>
        <a:p>
          <a:endParaRPr lang="en-US"/>
        </a:p>
      </dgm:t>
    </dgm:pt>
    <dgm:pt modelId="{16BA708B-7B35-465E-90E1-F4E442434D46}">
      <dgm:prSet custT="1"/>
      <dgm:spPr/>
      <dgm:t>
        <a:bodyPr/>
        <a:lstStyle/>
        <a:p>
          <a:r>
            <a:rPr lang="en-IN" sz="2400" dirty="0"/>
            <a:t>Price : </a:t>
          </a:r>
          <a:r>
            <a:rPr lang="en-US" sz="2400" dirty="0"/>
            <a:t>costs, competition, and customer perceptions of value</a:t>
          </a:r>
        </a:p>
      </dgm:t>
    </dgm:pt>
    <dgm:pt modelId="{9BC81C3B-4EC2-42EF-8AF6-0A5A536BFAE2}" type="parTrans" cxnId="{246686F7-5CCB-48F4-B6E4-F8C0CE2CA93B}">
      <dgm:prSet/>
      <dgm:spPr/>
      <dgm:t>
        <a:bodyPr/>
        <a:lstStyle/>
        <a:p>
          <a:endParaRPr lang="en-US"/>
        </a:p>
      </dgm:t>
    </dgm:pt>
    <dgm:pt modelId="{A1EACC79-63D5-4DAD-96B6-9887812C237D}" type="sibTrans" cxnId="{246686F7-5CCB-48F4-B6E4-F8C0CE2CA93B}">
      <dgm:prSet/>
      <dgm:spPr/>
      <dgm:t>
        <a:bodyPr/>
        <a:lstStyle/>
        <a:p>
          <a:endParaRPr lang="en-US"/>
        </a:p>
      </dgm:t>
    </dgm:pt>
    <dgm:pt modelId="{D579AF9A-EDC3-4681-ABE1-EC8B55664469}">
      <dgm:prSet custT="1"/>
      <dgm:spPr/>
      <dgm:t>
        <a:bodyPr/>
        <a:lstStyle/>
        <a:p>
          <a:r>
            <a:rPr lang="en-US" sz="2400" dirty="0"/>
            <a:t>Promotion: advertising, sales promotion, personal selling, and public relations</a:t>
          </a:r>
        </a:p>
      </dgm:t>
    </dgm:pt>
    <dgm:pt modelId="{8CDFDB88-A1DC-49E7-AA27-FACBA39D2B45}" type="parTrans" cxnId="{4C6BBAB8-72D0-44BF-BD06-282AE226FF8A}">
      <dgm:prSet/>
      <dgm:spPr/>
      <dgm:t>
        <a:bodyPr/>
        <a:lstStyle/>
        <a:p>
          <a:endParaRPr lang="en-US"/>
        </a:p>
      </dgm:t>
    </dgm:pt>
    <dgm:pt modelId="{1B5361B0-337A-4854-BBF3-4FE7C4D8B344}" type="sibTrans" cxnId="{4C6BBAB8-72D0-44BF-BD06-282AE226FF8A}">
      <dgm:prSet/>
      <dgm:spPr/>
      <dgm:t>
        <a:bodyPr/>
        <a:lstStyle/>
        <a:p>
          <a:endParaRPr lang="en-US"/>
        </a:p>
      </dgm:t>
    </dgm:pt>
    <dgm:pt modelId="{E53EAE03-063A-47C2-AC63-E448DEFD856C}">
      <dgm:prSet custT="1"/>
      <dgm:spPr/>
      <dgm:t>
        <a:bodyPr/>
        <a:lstStyle/>
        <a:p>
          <a:r>
            <a:rPr lang="en-US" sz="2400" dirty="0"/>
            <a:t>Place : distribution channels </a:t>
          </a:r>
        </a:p>
      </dgm:t>
    </dgm:pt>
    <dgm:pt modelId="{C23591A4-AB3F-47B3-AEEC-A41A7DC5B269}" type="parTrans" cxnId="{43C3E233-70CA-4DA6-8A2C-7D08EE3E62E6}">
      <dgm:prSet/>
      <dgm:spPr/>
      <dgm:t>
        <a:bodyPr/>
        <a:lstStyle/>
        <a:p>
          <a:endParaRPr lang="en-US"/>
        </a:p>
      </dgm:t>
    </dgm:pt>
    <dgm:pt modelId="{C68DD3AD-230E-4E3D-8BC2-6B58CAAC6859}" type="sibTrans" cxnId="{43C3E233-70CA-4DA6-8A2C-7D08EE3E62E6}">
      <dgm:prSet/>
      <dgm:spPr/>
      <dgm:t>
        <a:bodyPr/>
        <a:lstStyle/>
        <a:p>
          <a:endParaRPr lang="en-US"/>
        </a:p>
      </dgm:t>
    </dgm:pt>
    <dgm:pt modelId="{7F85ED1E-C234-4DF8-B0E7-6675B686BA29}" type="pres">
      <dgm:prSet presAssocID="{9502ACDC-492C-48D2-AA09-06EDEB160DF6}" presName="vert0" presStyleCnt="0">
        <dgm:presLayoutVars>
          <dgm:dir/>
          <dgm:animOne val="branch"/>
          <dgm:animLvl val="lvl"/>
        </dgm:presLayoutVars>
      </dgm:prSet>
      <dgm:spPr/>
    </dgm:pt>
    <dgm:pt modelId="{3392B864-30BD-4789-821C-B375EAEB4DB8}" type="pres">
      <dgm:prSet presAssocID="{28D1B92E-5A6A-4F81-BC7E-87E93D03BC98}" presName="thickLine" presStyleLbl="alignNode1" presStyleIdx="0" presStyleCnt="4"/>
      <dgm:spPr/>
    </dgm:pt>
    <dgm:pt modelId="{8D745D86-B85C-4CFB-A721-97F01C123BE4}" type="pres">
      <dgm:prSet presAssocID="{28D1B92E-5A6A-4F81-BC7E-87E93D03BC98}" presName="horz1" presStyleCnt="0"/>
      <dgm:spPr/>
    </dgm:pt>
    <dgm:pt modelId="{F3BB1103-96B2-46AA-8104-62CA36DD167D}" type="pres">
      <dgm:prSet presAssocID="{28D1B92E-5A6A-4F81-BC7E-87E93D03BC98}" presName="tx1" presStyleLbl="revTx" presStyleIdx="0" presStyleCnt="4"/>
      <dgm:spPr/>
    </dgm:pt>
    <dgm:pt modelId="{8DF65B24-D89F-4DB6-9941-31032E3C67BA}" type="pres">
      <dgm:prSet presAssocID="{28D1B92E-5A6A-4F81-BC7E-87E93D03BC98}" presName="vert1" presStyleCnt="0"/>
      <dgm:spPr/>
    </dgm:pt>
    <dgm:pt modelId="{7477FC30-0E4A-4E18-A829-0D4C3BB92196}" type="pres">
      <dgm:prSet presAssocID="{16BA708B-7B35-465E-90E1-F4E442434D46}" presName="thickLine" presStyleLbl="alignNode1" presStyleIdx="1" presStyleCnt="4"/>
      <dgm:spPr/>
    </dgm:pt>
    <dgm:pt modelId="{7BEE28B6-7046-4184-9BD4-881DD6757073}" type="pres">
      <dgm:prSet presAssocID="{16BA708B-7B35-465E-90E1-F4E442434D46}" presName="horz1" presStyleCnt="0"/>
      <dgm:spPr/>
    </dgm:pt>
    <dgm:pt modelId="{403D9203-EAE0-4C8A-8A25-0C75FF367F22}" type="pres">
      <dgm:prSet presAssocID="{16BA708B-7B35-465E-90E1-F4E442434D46}" presName="tx1" presStyleLbl="revTx" presStyleIdx="1" presStyleCnt="4"/>
      <dgm:spPr/>
    </dgm:pt>
    <dgm:pt modelId="{E9205BBC-5238-42E1-9BE7-EBB43C6B2ED0}" type="pres">
      <dgm:prSet presAssocID="{16BA708B-7B35-465E-90E1-F4E442434D46}" presName="vert1" presStyleCnt="0"/>
      <dgm:spPr/>
    </dgm:pt>
    <dgm:pt modelId="{6553EF96-02F7-49C6-BC10-493B4315BA6E}" type="pres">
      <dgm:prSet presAssocID="{D579AF9A-EDC3-4681-ABE1-EC8B55664469}" presName="thickLine" presStyleLbl="alignNode1" presStyleIdx="2" presStyleCnt="4"/>
      <dgm:spPr/>
    </dgm:pt>
    <dgm:pt modelId="{85FFF8E9-F1D2-4546-B660-B4F65C4097A3}" type="pres">
      <dgm:prSet presAssocID="{D579AF9A-EDC3-4681-ABE1-EC8B55664469}" presName="horz1" presStyleCnt="0"/>
      <dgm:spPr/>
    </dgm:pt>
    <dgm:pt modelId="{8A153776-0FDC-49C4-8867-746B05AF7B35}" type="pres">
      <dgm:prSet presAssocID="{D579AF9A-EDC3-4681-ABE1-EC8B55664469}" presName="tx1" presStyleLbl="revTx" presStyleIdx="2" presStyleCnt="4"/>
      <dgm:spPr/>
    </dgm:pt>
    <dgm:pt modelId="{40272CA2-9CA7-440C-8DE4-99577584D524}" type="pres">
      <dgm:prSet presAssocID="{D579AF9A-EDC3-4681-ABE1-EC8B55664469}" presName="vert1" presStyleCnt="0"/>
      <dgm:spPr/>
    </dgm:pt>
    <dgm:pt modelId="{259DACBA-C4C2-4249-81F1-504FE726FB57}" type="pres">
      <dgm:prSet presAssocID="{E53EAE03-063A-47C2-AC63-E448DEFD856C}" presName="thickLine" presStyleLbl="alignNode1" presStyleIdx="3" presStyleCnt="4"/>
      <dgm:spPr/>
    </dgm:pt>
    <dgm:pt modelId="{D125AFBE-8190-47F9-A215-E22DE7FD51A0}" type="pres">
      <dgm:prSet presAssocID="{E53EAE03-063A-47C2-AC63-E448DEFD856C}" presName="horz1" presStyleCnt="0"/>
      <dgm:spPr/>
    </dgm:pt>
    <dgm:pt modelId="{35C92EA8-B59F-4CC4-9976-8E5B0EF52CBD}" type="pres">
      <dgm:prSet presAssocID="{E53EAE03-063A-47C2-AC63-E448DEFD856C}" presName="tx1" presStyleLbl="revTx" presStyleIdx="3" presStyleCnt="4"/>
      <dgm:spPr/>
    </dgm:pt>
    <dgm:pt modelId="{79B976D6-F2EE-4AE2-9349-DCFA6148E28D}" type="pres">
      <dgm:prSet presAssocID="{E53EAE03-063A-47C2-AC63-E448DEFD856C}" presName="vert1" presStyleCnt="0"/>
      <dgm:spPr/>
    </dgm:pt>
  </dgm:ptLst>
  <dgm:cxnLst>
    <dgm:cxn modelId="{D37CDE2E-DC36-4B93-AFB5-4ADD11C0237C}" type="presOf" srcId="{9502ACDC-492C-48D2-AA09-06EDEB160DF6}" destId="{7F85ED1E-C234-4DF8-B0E7-6675B686BA29}" srcOrd="0" destOrd="0" presId="urn:microsoft.com/office/officeart/2008/layout/LinedList"/>
    <dgm:cxn modelId="{5BBC2F31-F8DB-4249-BC71-DA7D4FF1A212}" type="presOf" srcId="{E53EAE03-063A-47C2-AC63-E448DEFD856C}" destId="{35C92EA8-B59F-4CC4-9976-8E5B0EF52CBD}" srcOrd="0" destOrd="0" presId="urn:microsoft.com/office/officeart/2008/layout/LinedList"/>
    <dgm:cxn modelId="{43C3E233-70CA-4DA6-8A2C-7D08EE3E62E6}" srcId="{9502ACDC-492C-48D2-AA09-06EDEB160DF6}" destId="{E53EAE03-063A-47C2-AC63-E448DEFD856C}" srcOrd="3" destOrd="0" parTransId="{C23591A4-AB3F-47B3-AEEC-A41A7DC5B269}" sibTransId="{C68DD3AD-230E-4E3D-8BC2-6B58CAAC6859}"/>
    <dgm:cxn modelId="{B96D3A4A-AFFD-41E0-BA74-5B1DA74F0A7E}" srcId="{9502ACDC-492C-48D2-AA09-06EDEB160DF6}" destId="{28D1B92E-5A6A-4F81-BC7E-87E93D03BC98}" srcOrd="0" destOrd="0" parTransId="{9D8237C6-C25B-4C9E-B588-3562097C76B1}" sibTransId="{D429AE4B-1D1B-44FB-9A3D-B31D856A7A4A}"/>
    <dgm:cxn modelId="{4C6BBAB8-72D0-44BF-BD06-282AE226FF8A}" srcId="{9502ACDC-492C-48D2-AA09-06EDEB160DF6}" destId="{D579AF9A-EDC3-4681-ABE1-EC8B55664469}" srcOrd="2" destOrd="0" parTransId="{8CDFDB88-A1DC-49E7-AA27-FACBA39D2B45}" sibTransId="{1B5361B0-337A-4854-BBF3-4FE7C4D8B344}"/>
    <dgm:cxn modelId="{4012F2D0-796F-4CE4-8710-B3F4F11565F7}" type="presOf" srcId="{28D1B92E-5A6A-4F81-BC7E-87E93D03BC98}" destId="{F3BB1103-96B2-46AA-8104-62CA36DD167D}" srcOrd="0" destOrd="0" presId="urn:microsoft.com/office/officeart/2008/layout/LinedList"/>
    <dgm:cxn modelId="{B8BB93F2-4E4E-4081-AB29-679B2F6C171B}" type="presOf" srcId="{D579AF9A-EDC3-4681-ABE1-EC8B55664469}" destId="{8A153776-0FDC-49C4-8867-746B05AF7B35}" srcOrd="0" destOrd="0" presId="urn:microsoft.com/office/officeart/2008/layout/LinedList"/>
    <dgm:cxn modelId="{246686F7-5CCB-48F4-B6E4-F8C0CE2CA93B}" srcId="{9502ACDC-492C-48D2-AA09-06EDEB160DF6}" destId="{16BA708B-7B35-465E-90E1-F4E442434D46}" srcOrd="1" destOrd="0" parTransId="{9BC81C3B-4EC2-42EF-8AF6-0A5A536BFAE2}" sibTransId="{A1EACC79-63D5-4DAD-96B6-9887812C237D}"/>
    <dgm:cxn modelId="{0AB6A2F9-F01C-42BF-8CD9-8D4EA7251B40}" type="presOf" srcId="{16BA708B-7B35-465E-90E1-F4E442434D46}" destId="{403D9203-EAE0-4C8A-8A25-0C75FF367F22}" srcOrd="0" destOrd="0" presId="urn:microsoft.com/office/officeart/2008/layout/LinedList"/>
    <dgm:cxn modelId="{D3A6616B-6B9F-485A-8AC7-109BBB8AF8D5}" type="presParOf" srcId="{7F85ED1E-C234-4DF8-B0E7-6675B686BA29}" destId="{3392B864-30BD-4789-821C-B375EAEB4DB8}" srcOrd="0" destOrd="0" presId="urn:microsoft.com/office/officeart/2008/layout/LinedList"/>
    <dgm:cxn modelId="{B13708C9-96F2-46DD-89A2-303CD9AC4950}" type="presParOf" srcId="{7F85ED1E-C234-4DF8-B0E7-6675B686BA29}" destId="{8D745D86-B85C-4CFB-A721-97F01C123BE4}" srcOrd="1" destOrd="0" presId="urn:microsoft.com/office/officeart/2008/layout/LinedList"/>
    <dgm:cxn modelId="{576AEFEC-11B4-4956-AA55-1AE5C5BA6052}" type="presParOf" srcId="{8D745D86-B85C-4CFB-A721-97F01C123BE4}" destId="{F3BB1103-96B2-46AA-8104-62CA36DD167D}" srcOrd="0" destOrd="0" presId="urn:microsoft.com/office/officeart/2008/layout/LinedList"/>
    <dgm:cxn modelId="{6BCABF6D-8ED9-4207-9D39-F462A8F4D26C}" type="presParOf" srcId="{8D745D86-B85C-4CFB-A721-97F01C123BE4}" destId="{8DF65B24-D89F-4DB6-9941-31032E3C67BA}" srcOrd="1" destOrd="0" presId="urn:microsoft.com/office/officeart/2008/layout/LinedList"/>
    <dgm:cxn modelId="{7DD75D06-0334-40CC-BF8D-E17797C84E59}" type="presParOf" srcId="{7F85ED1E-C234-4DF8-B0E7-6675B686BA29}" destId="{7477FC30-0E4A-4E18-A829-0D4C3BB92196}" srcOrd="2" destOrd="0" presId="urn:microsoft.com/office/officeart/2008/layout/LinedList"/>
    <dgm:cxn modelId="{3D59350A-FF6A-41C6-955A-037C512910BB}" type="presParOf" srcId="{7F85ED1E-C234-4DF8-B0E7-6675B686BA29}" destId="{7BEE28B6-7046-4184-9BD4-881DD6757073}" srcOrd="3" destOrd="0" presId="urn:microsoft.com/office/officeart/2008/layout/LinedList"/>
    <dgm:cxn modelId="{0D43A117-7C4F-4E13-9770-1B6F987F228F}" type="presParOf" srcId="{7BEE28B6-7046-4184-9BD4-881DD6757073}" destId="{403D9203-EAE0-4C8A-8A25-0C75FF367F22}" srcOrd="0" destOrd="0" presId="urn:microsoft.com/office/officeart/2008/layout/LinedList"/>
    <dgm:cxn modelId="{F8C7E293-29ED-4532-9712-C007A68C7A32}" type="presParOf" srcId="{7BEE28B6-7046-4184-9BD4-881DD6757073}" destId="{E9205BBC-5238-42E1-9BE7-EBB43C6B2ED0}" srcOrd="1" destOrd="0" presId="urn:microsoft.com/office/officeart/2008/layout/LinedList"/>
    <dgm:cxn modelId="{E5F52D12-0FD6-4292-BD2A-967F9C2940A8}" type="presParOf" srcId="{7F85ED1E-C234-4DF8-B0E7-6675B686BA29}" destId="{6553EF96-02F7-49C6-BC10-493B4315BA6E}" srcOrd="4" destOrd="0" presId="urn:microsoft.com/office/officeart/2008/layout/LinedList"/>
    <dgm:cxn modelId="{4AB45FE6-6E2B-4E77-A6FB-E72889B4E53D}" type="presParOf" srcId="{7F85ED1E-C234-4DF8-B0E7-6675B686BA29}" destId="{85FFF8E9-F1D2-4546-B660-B4F65C4097A3}" srcOrd="5" destOrd="0" presId="urn:microsoft.com/office/officeart/2008/layout/LinedList"/>
    <dgm:cxn modelId="{64B53E98-E4A5-42DD-B427-3292641F0584}" type="presParOf" srcId="{85FFF8E9-F1D2-4546-B660-B4F65C4097A3}" destId="{8A153776-0FDC-49C4-8867-746B05AF7B35}" srcOrd="0" destOrd="0" presId="urn:microsoft.com/office/officeart/2008/layout/LinedList"/>
    <dgm:cxn modelId="{2174DB5B-5A53-4AED-A0D6-52112F977153}" type="presParOf" srcId="{85FFF8E9-F1D2-4546-B660-B4F65C4097A3}" destId="{40272CA2-9CA7-440C-8DE4-99577584D524}" srcOrd="1" destOrd="0" presId="urn:microsoft.com/office/officeart/2008/layout/LinedList"/>
    <dgm:cxn modelId="{528FF4B9-A07E-48FB-8D7E-F3A30FC5ED04}" type="presParOf" srcId="{7F85ED1E-C234-4DF8-B0E7-6675B686BA29}" destId="{259DACBA-C4C2-4249-81F1-504FE726FB57}" srcOrd="6" destOrd="0" presId="urn:microsoft.com/office/officeart/2008/layout/LinedList"/>
    <dgm:cxn modelId="{CA100DBB-F1FD-4DDC-9887-92B3D55110AC}" type="presParOf" srcId="{7F85ED1E-C234-4DF8-B0E7-6675B686BA29}" destId="{D125AFBE-8190-47F9-A215-E22DE7FD51A0}" srcOrd="7" destOrd="0" presId="urn:microsoft.com/office/officeart/2008/layout/LinedList"/>
    <dgm:cxn modelId="{6E8798DE-4D50-401C-AE0E-78057A7BC08A}" type="presParOf" srcId="{D125AFBE-8190-47F9-A215-E22DE7FD51A0}" destId="{35C92EA8-B59F-4CC4-9976-8E5B0EF52CBD}" srcOrd="0" destOrd="0" presId="urn:microsoft.com/office/officeart/2008/layout/LinedList"/>
    <dgm:cxn modelId="{D17BC1C9-CD23-4E5B-9A97-692CE6554297}" type="presParOf" srcId="{D125AFBE-8190-47F9-A215-E22DE7FD51A0}" destId="{79B976D6-F2EE-4AE2-9349-DCFA6148E28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F508C1-07BA-464B-A320-6269130DFFA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IN"/>
        </a:p>
      </dgm:t>
    </dgm:pt>
    <dgm:pt modelId="{B5A17FBB-B058-40EB-A725-D4195DDF9037}">
      <dgm:prSet phldrT="[Text]"/>
      <dgm:spPr/>
      <dgm:t>
        <a:bodyPr/>
        <a:lstStyle/>
        <a:p>
          <a:pPr>
            <a:defRPr b="1"/>
          </a:pPr>
          <a:r>
            <a:rPr lang="en-IN"/>
            <a:t>Advantage </a:t>
          </a:r>
        </a:p>
      </dgm:t>
    </dgm:pt>
    <dgm:pt modelId="{F36D33BD-7B74-4024-82DB-37283973CB51}" type="parTrans" cxnId="{773AEF7A-3628-42CF-87BE-9DAACB6551AF}">
      <dgm:prSet/>
      <dgm:spPr/>
      <dgm:t>
        <a:bodyPr/>
        <a:lstStyle/>
        <a:p>
          <a:endParaRPr lang="en-IN"/>
        </a:p>
      </dgm:t>
    </dgm:pt>
    <dgm:pt modelId="{7A994D2B-65FF-42CB-9074-950EEEB51088}" type="sibTrans" cxnId="{773AEF7A-3628-42CF-87BE-9DAACB6551AF}">
      <dgm:prSet/>
      <dgm:spPr/>
      <dgm:t>
        <a:bodyPr/>
        <a:lstStyle/>
        <a:p>
          <a:endParaRPr lang="en-IN"/>
        </a:p>
      </dgm:t>
    </dgm:pt>
    <dgm:pt modelId="{9C63770B-66FD-481A-A90A-68DEF6CA3932}">
      <dgm:prSet phldrT="[Text]"/>
      <dgm:spPr/>
      <dgm:t>
        <a:bodyPr/>
        <a:lstStyle/>
        <a:p>
          <a:r>
            <a:rPr lang="en-IN" dirty="0"/>
            <a:t>potential to differentiate a product or service from competitors, </a:t>
          </a:r>
        </a:p>
      </dgm:t>
    </dgm:pt>
    <dgm:pt modelId="{2B9D6670-11CE-4F1D-9DCE-8E8B044443D7}" type="parTrans" cxnId="{2DFE2A3E-7137-4C27-BE92-FA1A1375C083}">
      <dgm:prSet/>
      <dgm:spPr/>
      <dgm:t>
        <a:bodyPr/>
        <a:lstStyle/>
        <a:p>
          <a:endParaRPr lang="en-IN" sz="2400"/>
        </a:p>
      </dgm:t>
    </dgm:pt>
    <dgm:pt modelId="{5D955409-5D72-45C7-BE14-94AC271FD912}" type="sibTrans" cxnId="{2DFE2A3E-7137-4C27-BE92-FA1A1375C083}">
      <dgm:prSet/>
      <dgm:spPr/>
      <dgm:t>
        <a:bodyPr/>
        <a:lstStyle/>
        <a:p>
          <a:endParaRPr lang="en-IN"/>
        </a:p>
      </dgm:t>
    </dgm:pt>
    <dgm:pt modelId="{7A3F3186-B2AA-4FC6-9B9E-42AD51522B48}">
      <dgm:prSet phldrT="[Text]"/>
      <dgm:spPr/>
      <dgm:t>
        <a:bodyPr/>
        <a:lstStyle/>
        <a:p>
          <a:pPr>
            <a:defRPr b="1"/>
          </a:pPr>
          <a:r>
            <a:rPr lang="en-IN"/>
            <a:t>Disadvantage</a:t>
          </a:r>
        </a:p>
      </dgm:t>
    </dgm:pt>
    <dgm:pt modelId="{D3079439-47C0-4DAF-82CC-1F47395DCAE8}" type="parTrans" cxnId="{6CA3CBD3-3DB1-41A6-8BD6-DEEA07756B94}">
      <dgm:prSet/>
      <dgm:spPr/>
      <dgm:t>
        <a:bodyPr/>
        <a:lstStyle/>
        <a:p>
          <a:endParaRPr lang="en-IN"/>
        </a:p>
      </dgm:t>
    </dgm:pt>
    <dgm:pt modelId="{F5ADAC53-9662-42A7-B45C-9C7B1C25BB8D}" type="sibTrans" cxnId="{6CA3CBD3-3DB1-41A6-8BD6-DEEA07756B94}">
      <dgm:prSet/>
      <dgm:spPr/>
      <dgm:t>
        <a:bodyPr/>
        <a:lstStyle/>
        <a:p>
          <a:endParaRPr lang="en-IN"/>
        </a:p>
      </dgm:t>
    </dgm:pt>
    <dgm:pt modelId="{FB7B4F49-989F-4E7F-A31B-90E8B446A7F0}">
      <dgm:prSet phldrT="[Text]"/>
      <dgm:spPr/>
      <dgm:t>
        <a:bodyPr/>
        <a:lstStyle/>
        <a:p>
          <a:r>
            <a:rPr lang="en-IN" dirty="0"/>
            <a:t>potential for greenwashing,</a:t>
          </a:r>
        </a:p>
      </dgm:t>
    </dgm:pt>
    <dgm:pt modelId="{C75EEF18-56B6-48CE-B02B-43BAD11A182E}" type="parTrans" cxnId="{E43C78EB-06EB-469D-A13B-9CFF0D182DC1}">
      <dgm:prSet/>
      <dgm:spPr/>
      <dgm:t>
        <a:bodyPr/>
        <a:lstStyle/>
        <a:p>
          <a:endParaRPr lang="en-IN" sz="2400"/>
        </a:p>
      </dgm:t>
    </dgm:pt>
    <dgm:pt modelId="{F566C258-329A-4765-9042-B4B7CD960E9E}" type="sibTrans" cxnId="{E43C78EB-06EB-469D-A13B-9CFF0D182DC1}">
      <dgm:prSet/>
      <dgm:spPr/>
      <dgm:t>
        <a:bodyPr/>
        <a:lstStyle/>
        <a:p>
          <a:endParaRPr lang="en-IN"/>
        </a:p>
      </dgm:t>
    </dgm:pt>
    <dgm:pt modelId="{90EB5A8E-3873-4F83-8D28-7E968F9B6845}">
      <dgm:prSet phldrT="[Text]"/>
      <dgm:spPr/>
      <dgm:t>
        <a:bodyPr/>
        <a:lstStyle/>
        <a:p>
          <a:r>
            <a:rPr lang="en-IN"/>
            <a:t>More Expensive</a:t>
          </a:r>
        </a:p>
      </dgm:t>
    </dgm:pt>
    <dgm:pt modelId="{A4B257BB-AE9A-4EE9-8C73-FDBB6D885C31}" type="parTrans" cxnId="{8C23B13D-81AC-4E76-93EF-27D616654727}">
      <dgm:prSet/>
      <dgm:spPr/>
      <dgm:t>
        <a:bodyPr/>
        <a:lstStyle/>
        <a:p>
          <a:endParaRPr lang="en-IN" sz="2400"/>
        </a:p>
      </dgm:t>
    </dgm:pt>
    <dgm:pt modelId="{FD7D54B7-FD45-4ED9-A5AD-A8A85808A604}" type="sibTrans" cxnId="{8C23B13D-81AC-4E76-93EF-27D616654727}">
      <dgm:prSet/>
      <dgm:spPr/>
      <dgm:t>
        <a:bodyPr/>
        <a:lstStyle/>
        <a:p>
          <a:endParaRPr lang="en-IN"/>
        </a:p>
      </dgm:t>
    </dgm:pt>
    <dgm:pt modelId="{911B5A29-17F5-4AC8-9439-4ADDA270AF7B}">
      <dgm:prSet/>
      <dgm:spPr/>
      <dgm:t>
        <a:bodyPr/>
        <a:lstStyle/>
        <a:p>
          <a:r>
            <a:rPr lang="en-IN"/>
            <a:t>increase customer loyalty,</a:t>
          </a:r>
        </a:p>
      </dgm:t>
    </dgm:pt>
    <dgm:pt modelId="{002322DD-8484-4E18-9E1E-5899A8ADDC23}" type="parTrans" cxnId="{92DA4DE6-488D-49E6-B164-91273C1B5640}">
      <dgm:prSet/>
      <dgm:spPr/>
      <dgm:t>
        <a:bodyPr/>
        <a:lstStyle/>
        <a:p>
          <a:endParaRPr lang="en-IN" sz="2400"/>
        </a:p>
      </dgm:t>
    </dgm:pt>
    <dgm:pt modelId="{C87B5490-2A16-42CF-90B5-83A81DAE4FC3}" type="sibTrans" cxnId="{92DA4DE6-488D-49E6-B164-91273C1B5640}">
      <dgm:prSet/>
      <dgm:spPr/>
      <dgm:t>
        <a:bodyPr/>
        <a:lstStyle/>
        <a:p>
          <a:endParaRPr lang="en-IN"/>
        </a:p>
      </dgm:t>
    </dgm:pt>
    <dgm:pt modelId="{C43980C3-C6E1-4052-89D8-4BD698543370}">
      <dgm:prSet/>
      <dgm:spPr/>
      <dgm:t>
        <a:bodyPr/>
        <a:lstStyle/>
        <a:p>
          <a:r>
            <a:rPr lang="en-IN"/>
            <a:t>environmental regulations and reduce their environmental impact.</a:t>
          </a:r>
        </a:p>
      </dgm:t>
    </dgm:pt>
    <dgm:pt modelId="{C3967ED0-A1B3-44B0-AE04-E263C5B5A47C}" type="parTrans" cxnId="{E9D006D1-E602-40B1-AB47-9E19E1079BE6}">
      <dgm:prSet/>
      <dgm:spPr/>
      <dgm:t>
        <a:bodyPr/>
        <a:lstStyle/>
        <a:p>
          <a:endParaRPr lang="en-IN" sz="2400"/>
        </a:p>
      </dgm:t>
    </dgm:pt>
    <dgm:pt modelId="{78C6DD69-218F-4FFA-ADE8-1A7A400FB4F8}" type="sibTrans" cxnId="{E9D006D1-E602-40B1-AB47-9E19E1079BE6}">
      <dgm:prSet/>
      <dgm:spPr/>
      <dgm:t>
        <a:bodyPr/>
        <a:lstStyle/>
        <a:p>
          <a:endParaRPr lang="en-IN"/>
        </a:p>
      </dgm:t>
    </dgm:pt>
    <dgm:pt modelId="{29BBFCE2-905C-4D49-A967-2E9A7C16882A}">
      <dgm:prSet/>
      <dgm:spPr/>
      <dgm:t>
        <a:bodyPr/>
        <a:lstStyle/>
        <a:p>
          <a:r>
            <a:rPr lang="en-IN" dirty="0"/>
            <a:t>attract new customers who are environmentally conscious</a:t>
          </a:r>
        </a:p>
      </dgm:t>
    </dgm:pt>
    <dgm:pt modelId="{423AA924-CB18-470F-BE5A-1ADACF3651F6}" type="parTrans" cxnId="{BAA9E9DE-C76D-4A63-BEF0-09981BA6540E}">
      <dgm:prSet/>
      <dgm:spPr/>
      <dgm:t>
        <a:bodyPr/>
        <a:lstStyle/>
        <a:p>
          <a:endParaRPr lang="en-IN" sz="2400"/>
        </a:p>
      </dgm:t>
    </dgm:pt>
    <dgm:pt modelId="{659B4C43-9148-4CF6-989A-85ADC2DCD246}" type="sibTrans" cxnId="{BAA9E9DE-C76D-4A63-BEF0-09981BA6540E}">
      <dgm:prSet/>
      <dgm:spPr/>
      <dgm:t>
        <a:bodyPr/>
        <a:lstStyle/>
        <a:p>
          <a:endParaRPr lang="en-IN"/>
        </a:p>
      </dgm:t>
    </dgm:pt>
    <dgm:pt modelId="{4806B33F-531C-4610-8F02-945393BD2612}" type="pres">
      <dgm:prSet presAssocID="{A7F508C1-07BA-464B-A320-6269130DFFAD}" presName="linear" presStyleCnt="0">
        <dgm:presLayoutVars>
          <dgm:dir/>
          <dgm:animLvl val="lvl"/>
          <dgm:resizeHandles val="exact"/>
        </dgm:presLayoutVars>
      </dgm:prSet>
      <dgm:spPr/>
    </dgm:pt>
    <dgm:pt modelId="{A90171C6-E0F9-4CDF-9366-0436EB086AEC}" type="pres">
      <dgm:prSet presAssocID="{B5A17FBB-B058-40EB-A725-D4195DDF9037}" presName="parentLin" presStyleCnt="0"/>
      <dgm:spPr/>
    </dgm:pt>
    <dgm:pt modelId="{A7372D8C-D9F9-4CE1-AC66-DE9F4353A180}" type="pres">
      <dgm:prSet presAssocID="{B5A17FBB-B058-40EB-A725-D4195DDF9037}" presName="parentLeftMargin" presStyleLbl="node1" presStyleIdx="0" presStyleCnt="2"/>
      <dgm:spPr/>
    </dgm:pt>
    <dgm:pt modelId="{891D1BCC-A700-4DF0-990F-36D7D845831B}" type="pres">
      <dgm:prSet presAssocID="{B5A17FBB-B058-40EB-A725-D4195DDF9037}" presName="parentText" presStyleLbl="node1" presStyleIdx="0" presStyleCnt="2">
        <dgm:presLayoutVars>
          <dgm:chMax val="0"/>
          <dgm:bulletEnabled val="1"/>
        </dgm:presLayoutVars>
      </dgm:prSet>
      <dgm:spPr/>
    </dgm:pt>
    <dgm:pt modelId="{6F290EC5-BAD3-4328-B076-BE72120E19B4}" type="pres">
      <dgm:prSet presAssocID="{B5A17FBB-B058-40EB-A725-D4195DDF9037}" presName="negativeSpace" presStyleCnt="0"/>
      <dgm:spPr/>
    </dgm:pt>
    <dgm:pt modelId="{AD19B450-1F33-46D1-A22A-941513A8987D}" type="pres">
      <dgm:prSet presAssocID="{B5A17FBB-B058-40EB-A725-D4195DDF9037}" presName="childText" presStyleLbl="conFgAcc1" presStyleIdx="0" presStyleCnt="2">
        <dgm:presLayoutVars>
          <dgm:bulletEnabled val="1"/>
        </dgm:presLayoutVars>
      </dgm:prSet>
      <dgm:spPr/>
    </dgm:pt>
    <dgm:pt modelId="{7F5F9EA4-E2E1-4EC8-9E25-C52B52CD8C84}" type="pres">
      <dgm:prSet presAssocID="{7A994D2B-65FF-42CB-9074-950EEEB51088}" presName="spaceBetweenRectangles" presStyleCnt="0"/>
      <dgm:spPr/>
    </dgm:pt>
    <dgm:pt modelId="{DBEFA673-9E9E-47C1-AB95-5A536A61F9BD}" type="pres">
      <dgm:prSet presAssocID="{7A3F3186-B2AA-4FC6-9B9E-42AD51522B48}" presName="parentLin" presStyleCnt="0"/>
      <dgm:spPr/>
    </dgm:pt>
    <dgm:pt modelId="{4C6EBA7D-2EC6-4B99-B4FE-345DDFDF5360}" type="pres">
      <dgm:prSet presAssocID="{7A3F3186-B2AA-4FC6-9B9E-42AD51522B48}" presName="parentLeftMargin" presStyleLbl="node1" presStyleIdx="0" presStyleCnt="2"/>
      <dgm:spPr/>
    </dgm:pt>
    <dgm:pt modelId="{96D4B84D-B905-4DB7-B9DD-5B024AECCD87}" type="pres">
      <dgm:prSet presAssocID="{7A3F3186-B2AA-4FC6-9B9E-42AD51522B48}" presName="parentText" presStyleLbl="node1" presStyleIdx="1" presStyleCnt="2">
        <dgm:presLayoutVars>
          <dgm:chMax val="0"/>
          <dgm:bulletEnabled val="1"/>
        </dgm:presLayoutVars>
      </dgm:prSet>
      <dgm:spPr/>
    </dgm:pt>
    <dgm:pt modelId="{79450F87-CCA7-426F-A3DE-AF951656558C}" type="pres">
      <dgm:prSet presAssocID="{7A3F3186-B2AA-4FC6-9B9E-42AD51522B48}" presName="negativeSpace" presStyleCnt="0"/>
      <dgm:spPr/>
    </dgm:pt>
    <dgm:pt modelId="{03D01A11-BF5D-4CE6-B9F8-8EE5647B9949}" type="pres">
      <dgm:prSet presAssocID="{7A3F3186-B2AA-4FC6-9B9E-42AD51522B48}" presName="childText" presStyleLbl="conFgAcc1" presStyleIdx="1" presStyleCnt="2">
        <dgm:presLayoutVars>
          <dgm:bulletEnabled val="1"/>
        </dgm:presLayoutVars>
      </dgm:prSet>
      <dgm:spPr/>
    </dgm:pt>
  </dgm:ptLst>
  <dgm:cxnLst>
    <dgm:cxn modelId="{C46B012B-BBC0-4C06-9495-8F0C6A99D823}" type="presOf" srcId="{B5A17FBB-B058-40EB-A725-D4195DDF9037}" destId="{891D1BCC-A700-4DF0-990F-36D7D845831B}" srcOrd="1" destOrd="0" presId="urn:microsoft.com/office/officeart/2005/8/layout/list1"/>
    <dgm:cxn modelId="{62815D2E-7666-421E-BE2B-10265539746C}" type="presOf" srcId="{FB7B4F49-989F-4E7F-A31B-90E8B446A7F0}" destId="{03D01A11-BF5D-4CE6-B9F8-8EE5647B9949}" srcOrd="0" destOrd="0" presId="urn:microsoft.com/office/officeart/2005/8/layout/list1"/>
    <dgm:cxn modelId="{CCF51535-2F6A-4F14-B97F-DE3233C6775F}" type="presOf" srcId="{29BBFCE2-905C-4D49-A967-2E9A7C16882A}" destId="{AD19B450-1F33-46D1-A22A-941513A8987D}" srcOrd="0" destOrd="2" presId="urn:microsoft.com/office/officeart/2005/8/layout/list1"/>
    <dgm:cxn modelId="{20D5C739-4E12-474A-ACCE-7288508AA00D}" type="presOf" srcId="{90EB5A8E-3873-4F83-8D28-7E968F9B6845}" destId="{03D01A11-BF5D-4CE6-B9F8-8EE5647B9949}" srcOrd="0" destOrd="1" presId="urn:microsoft.com/office/officeart/2005/8/layout/list1"/>
    <dgm:cxn modelId="{9135213B-D528-4DB0-90ED-35B03D0FEF8E}" type="presOf" srcId="{911B5A29-17F5-4AC8-9439-4ADDA270AF7B}" destId="{AD19B450-1F33-46D1-A22A-941513A8987D}" srcOrd="0" destOrd="1" presId="urn:microsoft.com/office/officeart/2005/8/layout/list1"/>
    <dgm:cxn modelId="{8C23B13D-81AC-4E76-93EF-27D616654727}" srcId="{7A3F3186-B2AA-4FC6-9B9E-42AD51522B48}" destId="{90EB5A8E-3873-4F83-8D28-7E968F9B6845}" srcOrd="1" destOrd="0" parTransId="{A4B257BB-AE9A-4EE9-8C73-FDBB6D885C31}" sibTransId="{FD7D54B7-FD45-4ED9-A5AD-A8A85808A604}"/>
    <dgm:cxn modelId="{2DFE2A3E-7137-4C27-BE92-FA1A1375C083}" srcId="{B5A17FBB-B058-40EB-A725-D4195DDF9037}" destId="{9C63770B-66FD-481A-A90A-68DEF6CA3932}" srcOrd="0" destOrd="0" parTransId="{2B9D6670-11CE-4F1D-9DCE-8E8B044443D7}" sibTransId="{5D955409-5D72-45C7-BE14-94AC271FD912}"/>
    <dgm:cxn modelId="{C935CC45-6B52-4D81-8D2B-CE07FB7932C2}" type="presOf" srcId="{C43980C3-C6E1-4052-89D8-4BD698543370}" destId="{AD19B450-1F33-46D1-A22A-941513A8987D}" srcOrd="0" destOrd="3" presId="urn:microsoft.com/office/officeart/2005/8/layout/list1"/>
    <dgm:cxn modelId="{0DE7446B-4545-4EAA-A4C4-01A2CC5EEDB1}" type="presOf" srcId="{9C63770B-66FD-481A-A90A-68DEF6CA3932}" destId="{AD19B450-1F33-46D1-A22A-941513A8987D}" srcOrd="0" destOrd="0" presId="urn:microsoft.com/office/officeart/2005/8/layout/list1"/>
    <dgm:cxn modelId="{773AEF7A-3628-42CF-87BE-9DAACB6551AF}" srcId="{A7F508C1-07BA-464B-A320-6269130DFFAD}" destId="{B5A17FBB-B058-40EB-A725-D4195DDF9037}" srcOrd="0" destOrd="0" parTransId="{F36D33BD-7B74-4024-82DB-37283973CB51}" sibTransId="{7A994D2B-65FF-42CB-9074-950EEEB51088}"/>
    <dgm:cxn modelId="{B109BA7D-FA43-4B4A-9C72-FCA70C22065E}" type="presOf" srcId="{B5A17FBB-B058-40EB-A725-D4195DDF9037}" destId="{A7372D8C-D9F9-4CE1-AC66-DE9F4353A180}" srcOrd="0" destOrd="0" presId="urn:microsoft.com/office/officeart/2005/8/layout/list1"/>
    <dgm:cxn modelId="{2E8560C6-1309-49C1-8733-94F9BC589446}" type="presOf" srcId="{7A3F3186-B2AA-4FC6-9B9E-42AD51522B48}" destId="{96D4B84D-B905-4DB7-B9DD-5B024AECCD87}" srcOrd="1" destOrd="0" presId="urn:microsoft.com/office/officeart/2005/8/layout/list1"/>
    <dgm:cxn modelId="{D7CF42CD-D004-414C-AEC4-A1D55347D413}" type="presOf" srcId="{7A3F3186-B2AA-4FC6-9B9E-42AD51522B48}" destId="{4C6EBA7D-2EC6-4B99-B4FE-345DDFDF5360}" srcOrd="0" destOrd="0" presId="urn:microsoft.com/office/officeart/2005/8/layout/list1"/>
    <dgm:cxn modelId="{E9D006D1-E602-40B1-AB47-9E19E1079BE6}" srcId="{B5A17FBB-B058-40EB-A725-D4195DDF9037}" destId="{C43980C3-C6E1-4052-89D8-4BD698543370}" srcOrd="3" destOrd="0" parTransId="{C3967ED0-A1B3-44B0-AE04-E263C5B5A47C}" sibTransId="{78C6DD69-218F-4FFA-ADE8-1A7A400FB4F8}"/>
    <dgm:cxn modelId="{6CA3CBD3-3DB1-41A6-8BD6-DEEA07756B94}" srcId="{A7F508C1-07BA-464B-A320-6269130DFFAD}" destId="{7A3F3186-B2AA-4FC6-9B9E-42AD51522B48}" srcOrd="1" destOrd="0" parTransId="{D3079439-47C0-4DAF-82CC-1F47395DCAE8}" sibTransId="{F5ADAC53-9662-42A7-B45C-9C7B1C25BB8D}"/>
    <dgm:cxn modelId="{BAA9E9DE-C76D-4A63-BEF0-09981BA6540E}" srcId="{B5A17FBB-B058-40EB-A725-D4195DDF9037}" destId="{29BBFCE2-905C-4D49-A967-2E9A7C16882A}" srcOrd="2" destOrd="0" parTransId="{423AA924-CB18-470F-BE5A-1ADACF3651F6}" sibTransId="{659B4C43-9148-4CF6-989A-85ADC2DCD246}"/>
    <dgm:cxn modelId="{1D078BE2-F047-43AF-92B1-22792FB2217F}" type="presOf" srcId="{A7F508C1-07BA-464B-A320-6269130DFFAD}" destId="{4806B33F-531C-4610-8F02-945393BD2612}" srcOrd="0" destOrd="0" presId="urn:microsoft.com/office/officeart/2005/8/layout/list1"/>
    <dgm:cxn modelId="{92DA4DE6-488D-49E6-B164-91273C1B5640}" srcId="{B5A17FBB-B058-40EB-A725-D4195DDF9037}" destId="{911B5A29-17F5-4AC8-9439-4ADDA270AF7B}" srcOrd="1" destOrd="0" parTransId="{002322DD-8484-4E18-9E1E-5899A8ADDC23}" sibTransId="{C87B5490-2A16-42CF-90B5-83A81DAE4FC3}"/>
    <dgm:cxn modelId="{E43C78EB-06EB-469D-A13B-9CFF0D182DC1}" srcId="{7A3F3186-B2AA-4FC6-9B9E-42AD51522B48}" destId="{FB7B4F49-989F-4E7F-A31B-90E8B446A7F0}" srcOrd="0" destOrd="0" parTransId="{C75EEF18-56B6-48CE-B02B-43BAD11A182E}" sibTransId="{F566C258-329A-4765-9042-B4B7CD960E9E}"/>
    <dgm:cxn modelId="{3D02324C-0477-4EC4-9534-8FA5E875C73B}" type="presParOf" srcId="{4806B33F-531C-4610-8F02-945393BD2612}" destId="{A90171C6-E0F9-4CDF-9366-0436EB086AEC}" srcOrd="0" destOrd="0" presId="urn:microsoft.com/office/officeart/2005/8/layout/list1"/>
    <dgm:cxn modelId="{7CC28737-7B89-4242-88F6-8E84AF330F55}" type="presParOf" srcId="{A90171C6-E0F9-4CDF-9366-0436EB086AEC}" destId="{A7372D8C-D9F9-4CE1-AC66-DE9F4353A180}" srcOrd="0" destOrd="0" presId="urn:microsoft.com/office/officeart/2005/8/layout/list1"/>
    <dgm:cxn modelId="{A003FCF9-0665-4649-9F0A-F53685B8B4FC}" type="presParOf" srcId="{A90171C6-E0F9-4CDF-9366-0436EB086AEC}" destId="{891D1BCC-A700-4DF0-990F-36D7D845831B}" srcOrd="1" destOrd="0" presId="urn:microsoft.com/office/officeart/2005/8/layout/list1"/>
    <dgm:cxn modelId="{CA5820F5-4B8F-499D-AF29-8B1A1C8D7E5D}" type="presParOf" srcId="{4806B33F-531C-4610-8F02-945393BD2612}" destId="{6F290EC5-BAD3-4328-B076-BE72120E19B4}" srcOrd="1" destOrd="0" presId="urn:microsoft.com/office/officeart/2005/8/layout/list1"/>
    <dgm:cxn modelId="{46020C61-3B3A-43C4-8AFC-A977090F80B3}" type="presParOf" srcId="{4806B33F-531C-4610-8F02-945393BD2612}" destId="{AD19B450-1F33-46D1-A22A-941513A8987D}" srcOrd="2" destOrd="0" presId="urn:microsoft.com/office/officeart/2005/8/layout/list1"/>
    <dgm:cxn modelId="{19B1242A-1559-42EF-BAC5-FF0159E3165C}" type="presParOf" srcId="{4806B33F-531C-4610-8F02-945393BD2612}" destId="{7F5F9EA4-E2E1-4EC8-9E25-C52B52CD8C84}" srcOrd="3" destOrd="0" presId="urn:microsoft.com/office/officeart/2005/8/layout/list1"/>
    <dgm:cxn modelId="{8EA069D5-0C2A-456E-A3B2-C82FA5550766}" type="presParOf" srcId="{4806B33F-531C-4610-8F02-945393BD2612}" destId="{DBEFA673-9E9E-47C1-AB95-5A536A61F9BD}" srcOrd="4" destOrd="0" presId="urn:microsoft.com/office/officeart/2005/8/layout/list1"/>
    <dgm:cxn modelId="{F5308C24-078F-4112-9E10-0044DB6A3EA3}" type="presParOf" srcId="{DBEFA673-9E9E-47C1-AB95-5A536A61F9BD}" destId="{4C6EBA7D-2EC6-4B99-B4FE-345DDFDF5360}" srcOrd="0" destOrd="0" presId="urn:microsoft.com/office/officeart/2005/8/layout/list1"/>
    <dgm:cxn modelId="{4B6A769A-DF37-4B0C-9E51-732B789C50A0}" type="presParOf" srcId="{DBEFA673-9E9E-47C1-AB95-5A536A61F9BD}" destId="{96D4B84D-B905-4DB7-B9DD-5B024AECCD87}" srcOrd="1" destOrd="0" presId="urn:microsoft.com/office/officeart/2005/8/layout/list1"/>
    <dgm:cxn modelId="{ECE5A924-81F1-4FD8-BEEA-842E4596464A}" type="presParOf" srcId="{4806B33F-531C-4610-8F02-945393BD2612}" destId="{79450F87-CCA7-426F-A3DE-AF951656558C}" srcOrd="5" destOrd="0" presId="urn:microsoft.com/office/officeart/2005/8/layout/list1"/>
    <dgm:cxn modelId="{39C0CF06-7D65-4D7B-B06F-F10EF47AE370}" type="presParOf" srcId="{4806B33F-531C-4610-8F02-945393BD2612}" destId="{03D01A11-BF5D-4CE6-B9F8-8EE5647B9949}"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3930B-26FB-4770-829D-FADD00364E8C}">
      <dsp:nvSpPr>
        <dsp:cNvPr id="0" name=""/>
        <dsp:cNvSpPr/>
      </dsp:nvSpPr>
      <dsp:spPr>
        <a:xfrm>
          <a:off x="1625188" y="840088"/>
          <a:ext cx="948177" cy="9481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2FECE6-A7FD-4557-ADA5-5ED9B603D28A}">
      <dsp:nvSpPr>
        <dsp:cNvPr id="0" name=""/>
        <dsp:cNvSpPr/>
      </dsp:nvSpPr>
      <dsp:spPr>
        <a:xfrm>
          <a:off x="1045746" y="2166217"/>
          <a:ext cx="21070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Component -2</a:t>
          </a:r>
        </a:p>
        <a:p>
          <a:pPr marL="0" lvl="0" indent="0" algn="ctr" defTabSz="755650">
            <a:lnSpc>
              <a:spcPct val="90000"/>
            </a:lnSpc>
            <a:spcBef>
              <a:spcPct val="0"/>
            </a:spcBef>
            <a:spcAft>
              <a:spcPct val="35000"/>
            </a:spcAft>
            <a:buNone/>
          </a:pPr>
          <a:r>
            <a:rPr lang="en-GB" sz="1700" kern="1200" dirty="0"/>
            <a:t>Presentation </a:t>
          </a:r>
          <a:endParaRPr lang="en-US" sz="1700" kern="1200" dirty="0"/>
        </a:p>
      </dsp:txBody>
      <dsp:txXfrm>
        <a:off x="1045746" y="2166217"/>
        <a:ext cx="2107060" cy="720000"/>
      </dsp:txXfrm>
    </dsp:sp>
    <dsp:sp modelId="{A7B5CE42-4673-4524-8FCF-ED5B88DB3EBE}">
      <dsp:nvSpPr>
        <dsp:cNvPr id="0" name=""/>
        <dsp:cNvSpPr/>
      </dsp:nvSpPr>
      <dsp:spPr>
        <a:xfrm>
          <a:off x="4100984" y="840088"/>
          <a:ext cx="948177" cy="9481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11FAF9-D197-4543-A412-523103102E42}">
      <dsp:nvSpPr>
        <dsp:cNvPr id="0" name=""/>
        <dsp:cNvSpPr/>
      </dsp:nvSpPr>
      <dsp:spPr>
        <a:xfrm>
          <a:off x="3521542" y="2166217"/>
          <a:ext cx="21070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PROGRAMME: MASTER OF BUSINESS ADMINISTRATION</a:t>
          </a:r>
          <a:endParaRPr lang="en-US" sz="1700" kern="1200"/>
        </a:p>
      </dsp:txBody>
      <dsp:txXfrm>
        <a:off x="3521542" y="2166217"/>
        <a:ext cx="2107060" cy="720000"/>
      </dsp:txXfrm>
    </dsp:sp>
    <dsp:sp modelId="{4AF9B174-7859-4E33-8B9F-256E77283169}">
      <dsp:nvSpPr>
        <dsp:cNvPr id="0" name=""/>
        <dsp:cNvSpPr/>
      </dsp:nvSpPr>
      <dsp:spPr>
        <a:xfrm>
          <a:off x="6576781" y="840088"/>
          <a:ext cx="948177" cy="9481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F389C2-9216-40F8-AD27-5DAE9405941C}">
      <dsp:nvSpPr>
        <dsp:cNvPr id="0" name=""/>
        <dsp:cNvSpPr/>
      </dsp:nvSpPr>
      <dsp:spPr>
        <a:xfrm>
          <a:off x="5997339" y="2166217"/>
          <a:ext cx="21070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MODULE: MARKETING MANANGEMENT</a:t>
          </a:r>
          <a:endParaRPr lang="en-US" sz="1700" kern="1200"/>
        </a:p>
      </dsp:txBody>
      <dsp:txXfrm>
        <a:off x="5997339" y="2166217"/>
        <a:ext cx="2107060" cy="720000"/>
      </dsp:txXfrm>
    </dsp:sp>
    <dsp:sp modelId="{BC769721-A6C6-43C1-A720-7A5BFC1D8396}">
      <dsp:nvSpPr>
        <dsp:cNvPr id="0" name=""/>
        <dsp:cNvSpPr/>
      </dsp:nvSpPr>
      <dsp:spPr>
        <a:xfrm>
          <a:off x="9052577" y="840088"/>
          <a:ext cx="948177" cy="9481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42C0CB-3C38-4946-8B55-0F5FEED034BB}">
      <dsp:nvSpPr>
        <dsp:cNvPr id="0" name=""/>
        <dsp:cNvSpPr/>
      </dsp:nvSpPr>
      <dsp:spPr>
        <a:xfrm>
          <a:off x="8473135" y="2166217"/>
          <a:ext cx="21070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MODULE CODE: LCMB7001</a:t>
          </a:r>
          <a:endParaRPr lang="en-US" sz="1700" kern="1200"/>
        </a:p>
      </dsp:txBody>
      <dsp:txXfrm>
        <a:off x="8473135" y="2166217"/>
        <a:ext cx="2107060" cy="720000"/>
      </dsp:txXfrm>
    </dsp:sp>
    <dsp:sp modelId="{78BCA90F-10A3-43BF-9486-09BCBB7D0250}">
      <dsp:nvSpPr>
        <dsp:cNvPr id="0" name=""/>
        <dsp:cNvSpPr/>
      </dsp:nvSpPr>
      <dsp:spPr>
        <a:xfrm>
          <a:off x="2863086" y="3412982"/>
          <a:ext cx="948177" cy="9481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176D7F-82CB-4E3B-A5DE-1BB688102ECB}">
      <dsp:nvSpPr>
        <dsp:cNvPr id="0" name=""/>
        <dsp:cNvSpPr/>
      </dsp:nvSpPr>
      <dsp:spPr>
        <a:xfrm>
          <a:off x="2283644" y="4739111"/>
          <a:ext cx="21070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LECTURER: PROF. EFUA ADAMS</a:t>
          </a:r>
          <a:endParaRPr lang="en-US" sz="1700" kern="1200"/>
        </a:p>
      </dsp:txBody>
      <dsp:txXfrm>
        <a:off x="2283644" y="4739111"/>
        <a:ext cx="2107060" cy="720000"/>
      </dsp:txXfrm>
    </dsp:sp>
    <dsp:sp modelId="{753C3213-10D0-4AA1-B5EA-BDBAA923858B}">
      <dsp:nvSpPr>
        <dsp:cNvPr id="0" name=""/>
        <dsp:cNvSpPr/>
      </dsp:nvSpPr>
      <dsp:spPr>
        <a:xfrm>
          <a:off x="5338882" y="3412982"/>
          <a:ext cx="948177" cy="94817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64094-BBC5-4008-8828-9DDBEF0170CF}">
      <dsp:nvSpPr>
        <dsp:cNvPr id="0" name=""/>
        <dsp:cNvSpPr/>
      </dsp:nvSpPr>
      <dsp:spPr>
        <a:xfrm>
          <a:off x="4759441" y="4739111"/>
          <a:ext cx="21070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STUDENT NAME: AMUL MOHANBHAI SOLANKI</a:t>
          </a:r>
          <a:endParaRPr lang="en-US" sz="1700" kern="1200"/>
        </a:p>
      </dsp:txBody>
      <dsp:txXfrm>
        <a:off x="4759441" y="4739111"/>
        <a:ext cx="2107060" cy="720000"/>
      </dsp:txXfrm>
    </dsp:sp>
    <dsp:sp modelId="{37E25BBE-9C76-4AA6-8A40-52BC59B85A71}">
      <dsp:nvSpPr>
        <dsp:cNvPr id="0" name=""/>
        <dsp:cNvSpPr/>
      </dsp:nvSpPr>
      <dsp:spPr>
        <a:xfrm>
          <a:off x="7814679" y="3412982"/>
          <a:ext cx="948177" cy="94817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32175F-34DC-46AF-AFAF-EE8DBFAFC8FE}">
      <dsp:nvSpPr>
        <dsp:cNvPr id="0" name=""/>
        <dsp:cNvSpPr/>
      </dsp:nvSpPr>
      <dsp:spPr>
        <a:xfrm>
          <a:off x="7235237" y="4739111"/>
          <a:ext cx="21070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STUDENT ID: 2225208</a:t>
          </a:r>
          <a:endParaRPr lang="en-US" sz="1700" kern="1200"/>
        </a:p>
      </dsp:txBody>
      <dsp:txXfrm>
        <a:off x="7235237" y="4739111"/>
        <a:ext cx="21070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C9179-C66B-41A7-A2E5-595177AC4FE2}">
      <dsp:nvSpPr>
        <dsp:cNvPr id="0" name=""/>
        <dsp:cNvSpPr/>
      </dsp:nvSpPr>
      <dsp:spPr>
        <a:xfrm rot="16200000">
          <a:off x="1267239" y="-1267239"/>
          <a:ext cx="2723320" cy="5257800"/>
        </a:xfrm>
        <a:prstGeom prst="round1Rect">
          <a:avLst/>
        </a:prstGeom>
        <a:gradFill rotWithShape="0">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a:outerShdw blurRad="50800" dist="50800" dir="5400000" algn="ctr" rotWithShape="0">
            <a:srgbClr val="FFFF00"/>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IN" sz="3200" kern="1200" dirty="0">
              <a:effectLst/>
              <a:latin typeface="Calibri" panose="020F0502020204030204" pitchFamily="34" charset="0"/>
              <a:ea typeface="Calibri" panose="020F0502020204030204" pitchFamily="34" charset="0"/>
              <a:cs typeface="Shruti" panose="020B0502040204020203" pitchFamily="34" charset="0"/>
            </a:rPr>
            <a:t>the threat of new entries</a:t>
          </a:r>
          <a:endParaRPr lang="en-IN" sz="3200" kern="1200" dirty="0"/>
        </a:p>
      </dsp:txBody>
      <dsp:txXfrm rot="5400000">
        <a:off x="-1" y="1"/>
        <a:ext cx="5257800" cy="2042490"/>
      </dsp:txXfrm>
    </dsp:sp>
    <dsp:sp modelId="{E6403A83-7E27-44A1-8776-5FCBDF41F10A}">
      <dsp:nvSpPr>
        <dsp:cNvPr id="0" name=""/>
        <dsp:cNvSpPr/>
      </dsp:nvSpPr>
      <dsp:spPr>
        <a:xfrm>
          <a:off x="5257800" y="0"/>
          <a:ext cx="5257800" cy="2723320"/>
        </a:xfrm>
        <a:prstGeom prst="round1Rect">
          <a:avLst/>
        </a:prstGeom>
        <a:gradFill rotWithShape="0">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IN" sz="3200" kern="1200" dirty="0">
              <a:effectLst/>
              <a:latin typeface="Calibri" panose="020F0502020204030204" pitchFamily="34" charset="0"/>
              <a:ea typeface="Calibri" panose="020F0502020204030204" pitchFamily="34" charset="0"/>
              <a:cs typeface="Shruti" panose="020B0502040204020203" pitchFamily="34" charset="0"/>
            </a:rPr>
            <a:t>the bargaining power of suppliers</a:t>
          </a:r>
          <a:endParaRPr lang="en-IN" sz="3200" kern="1200" dirty="0"/>
        </a:p>
      </dsp:txBody>
      <dsp:txXfrm>
        <a:off x="5257800" y="0"/>
        <a:ext cx="5257800" cy="2042490"/>
      </dsp:txXfrm>
    </dsp:sp>
    <dsp:sp modelId="{D52CB643-849F-45AA-9BAF-433B703BF633}">
      <dsp:nvSpPr>
        <dsp:cNvPr id="0" name=""/>
        <dsp:cNvSpPr/>
      </dsp:nvSpPr>
      <dsp:spPr>
        <a:xfrm rot="10800000">
          <a:off x="0" y="2723320"/>
          <a:ext cx="5257800" cy="2723320"/>
        </a:xfrm>
        <a:prstGeom prst="round1Rect">
          <a:avLst/>
        </a:prstGeom>
        <a:gradFill rotWithShape="0">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IN" sz="3200" kern="1200" dirty="0">
              <a:effectLst/>
              <a:latin typeface="Calibri" panose="020F0502020204030204" pitchFamily="34" charset="0"/>
              <a:ea typeface="Calibri" panose="020F0502020204030204" pitchFamily="34" charset="0"/>
              <a:cs typeface="Shruti" panose="020B0502040204020203" pitchFamily="34" charset="0"/>
            </a:rPr>
            <a:t>the threat of substitutes</a:t>
          </a:r>
          <a:endParaRPr lang="en-IN" sz="3200" kern="1200" dirty="0"/>
        </a:p>
      </dsp:txBody>
      <dsp:txXfrm rot="10800000">
        <a:off x="0" y="3404151"/>
        <a:ext cx="5257800" cy="2042490"/>
      </dsp:txXfrm>
    </dsp:sp>
    <dsp:sp modelId="{30B238A2-D527-4F7E-AE37-04FB9D781193}">
      <dsp:nvSpPr>
        <dsp:cNvPr id="0" name=""/>
        <dsp:cNvSpPr/>
      </dsp:nvSpPr>
      <dsp:spPr>
        <a:xfrm rot="5400000">
          <a:off x="6525039" y="1456081"/>
          <a:ext cx="2723320" cy="5257800"/>
        </a:xfrm>
        <a:prstGeom prst="round1Rect">
          <a:avLst/>
        </a:prstGeom>
        <a:gradFill rotWithShape="0">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IN" sz="3200" kern="1200" dirty="0">
              <a:effectLst/>
              <a:latin typeface="Calibri" panose="020F0502020204030204" pitchFamily="34" charset="0"/>
              <a:ea typeface="Calibri" panose="020F0502020204030204" pitchFamily="34" charset="0"/>
              <a:cs typeface="Shruti" panose="020B0502040204020203" pitchFamily="34" charset="0"/>
            </a:rPr>
            <a:t>the bargaining power of buyers</a:t>
          </a:r>
          <a:endParaRPr lang="en-IN" sz="3200" kern="1200" dirty="0"/>
        </a:p>
      </dsp:txBody>
      <dsp:txXfrm rot="-5400000">
        <a:off x="5257799" y="3404151"/>
        <a:ext cx="5257800" cy="2042490"/>
      </dsp:txXfrm>
    </dsp:sp>
    <dsp:sp modelId="{0E0E658C-62AE-48EA-9A1D-1BF44EAE6FD9}">
      <dsp:nvSpPr>
        <dsp:cNvPr id="0" name=""/>
        <dsp:cNvSpPr/>
      </dsp:nvSpPr>
      <dsp:spPr>
        <a:xfrm>
          <a:off x="3680460" y="1868763"/>
          <a:ext cx="3154680" cy="1709115"/>
        </a:xfrm>
        <a:prstGeom prst="roundRect">
          <a:avLst/>
        </a:prstGeom>
        <a:gradFill rotWithShape="0">
          <a:gsLst>
            <a:gs pos="0">
              <a:srgbClr val="E735EB"/>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IN" sz="2800" kern="1200" dirty="0">
              <a:effectLst/>
              <a:latin typeface="Calibri" panose="020F0502020204030204" pitchFamily="34" charset="0"/>
              <a:ea typeface="Calibri" panose="020F0502020204030204" pitchFamily="34" charset="0"/>
              <a:cs typeface="Shruti" panose="020B0502040204020203" pitchFamily="34" charset="0"/>
            </a:rPr>
            <a:t>the intensity of rivalry among existing competitors</a:t>
          </a:r>
          <a:endParaRPr lang="en-IN" sz="2800" kern="1200" dirty="0"/>
        </a:p>
      </dsp:txBody>
      <dsp:txXfrm>
        <a:off x="3763892" y="1952195"/>
        <a:ext cx="2987816" cy="15422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2B864-30BD-4789-821C-B375EAEB4DB8}">
      <dsp:nvSpPr>
        <dsp:cNvPr id="0" name=""/>
        <dsp:cNvSpPr/>
      </dsp:nvSpPr>
      <dsp:spPr>
        <a:xfrm>
          <a:off x="0" y="0"/>
          <a:ext cx="1017563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BB1103-96B2-46AA-8104-62CA36DD167D}">
      <dsp:nvSpPr>
        <dsp:cNvPr id="0" name=""/>
        <dsp:cNvSpPr/>
      </dsp:nvSpPr>
      <dsp:spPr>
        <a:xfrm>
          <a:off x="0" y="0"/>
          <a:ext cx="10175630" cy="500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Product : </a:t>
          </a:r>
          <a:r>
            <a:rPr lang="en-US" sz="2400" kern="1200" dirty="0"/>
            <a:t>physical goods, services and experiences</a:t>
          </a:r>
        </a:p>
      </dsp:txBody>
      <dsp:txXfrm>
        <a:off x="0" y="0"/>
        <a:ext cx="10175630" cy="500062"/>
      </dsp:txXfrm>
    </dsp:sp>
    <dsp:sp modelId="{7477FC30-0E4A-4E18-A829-0D4C3BB92196}">
      <dsp:nvSpPr>
        <dsp:cNvPr id="0" name=""/>
        <dsp:cNvSpPr/>
      </dsp:nvSpPr>
      <dsp:spPr>
        <a:xfrm>
          <a:off x="0" y="500062"/>
          <a:ext cx="1017563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D9203-EAE0-4C8A-8A25-0C75FF367F22}">
      <dsp:nvSpPr>
        <dsp:cNvPr id="0" name=""/>
        <dsp:cNvSpPr/>
      </dsp:nvSpPr>
      <dsp:spPr>
        <a:xfrm>
          <a:off x="0" y="500062"/>
          <a:ext cx="10175630" cy="500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Price : </a:t>
          </a:r>
          <a:r>
            <a:rPr lang="en-US" sz="2400" kern="1200" dirty="0"/>
            <a:t>costs, competition, and customer perceptions of value</a:t>
          </a:r>
        </a:p>
      </dsp:txBody>
      <dsp:txXfrm>
        <a:off x="0" y="500062"/>
        <a:ext cx="10175630" cy="500062"/>
      </dsp:txXfrm>
    </dsp:sp>
    <dsp:sp modelId="{6553EF96-02F7-49C6-BC10-493B4315BA6E}">
      <dsp:nvSpPr>
        <dsp:cNvPr id="0" name=""/>
        <dsp:cNvSpPr/>
      </dsp:nvSpPr>
      <dsp:spPr>
        <a:xfrm>
          <a:off x="0" y="1000124"/>
          <a:ext cx="1017563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153776-0FDC-49C4-8867-746B05AF7B35}">
      <dsp:nvSpPr>
        <dsp:cNvPr id="0" name=""/>
        <dsp:cNvSpPr/>
      </dsp:nvSpPr>
      <dsp:spPr>
        <a:xfrm>
          <a:off x="0" y="1000124"/>
          <a:ext cx="10175630" cy="500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Promotion: advertising, sales promotion, personal selling, and public relations</a:t>
          </a:r>
        </a:p>
      </dsp:txBody>
      <dsp:txXfrm>
        <a:off x="0" y="1000124"/>
        <a:ext cx="10175630" cy="500062"/>
      </dsp:txXfrm>
    </dsp:sp>
    <dsp:sp modelId="{259DACBA-C4C2-4249-81F1-504FE726FB57}">
      <dsp:nvSpPr>
        <dsp:cNvPr id="0" name=""/>
        <dsp:cNvSpPr/>
      </dsp:nvSpPr>
      <dsp:spPr>
        <a:xfrm>
          <a:off x="0" y="1500186"/>
          <a:ext cx="1017563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C92EA8-B59F-4CC4-9976-8E5B0EF52CBD}">
      <dsp:nvSpPr>
        <dsp:cNvPr id="0" name=""/>
        <dsp:cNvSpPr/>
      </dsp:nvSpPr>
      <dsp:spPr>
        <a:xfrm>
          <a:off x="0" y="1500186"/>
          <a:ext cx="10175630" cy="500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Place : distribution channels </a:t>
          </a:r>
        </a:p>
      </dsp:txBody>
      <dsp:txXfrm>
        <a:off x="0" y="1500186"/>
        <a:ext cx="10175630" cy="5000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9B450-1F33-46D1-A22A-941513A8987D}">
      <dsp:nvSpPr>
        <dsp:cNvPr id="0" name=""/>
        <dsp:cNvSpPr/>
      </dsp:nvSpPr>
      <dsp:spPr>
        <a:xfrm>
          <a:off x="0" y="378570"/>
          <a:ext cx="6900512" cy="3250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5556" tIns="499872" rIns="535556" bIns="170688" numCol="1" spcCol="1270" anchor="t" anchorCtr="0">
          <a:noAutofit/>
        </a:bodyPr>
        <a:lstStyle/>
        <a:p>
          <a:pPr marL="228600" lvl="1" indent="-228600" algn="l" defTabSz="1066800">
            <a:lnSpc>
              <a:spcPct val="90000"/>
            </a:lnSpc>
            <a:spcBef>
              <a:spcPct val="0"/>
            </a:spcBef>
            <a:spcAft>
              <a:spcPct val="15000"/>
            </a:spcAft>
            <a:buChar char="•"/>
          </a:pPr>
          <a:r>
            <a:rPr lang="en-IN" sz="2400" kern="1200" dirty="0"/>
            <a:t>potential to differentiate a product or service from competitors, </a:t>
          </a:r>
        </a:p>
        <a:p>
          <a:pPr marL="228600" lvl="1" indent="-228600" algn="l" defTabSz="1066800">
            <a:lnSpc>
              <a:spcPct val="90000"/>
            </a:lnSpc>
            <a:spcBef>
              <a:spcPct val="0"/>
            </a:spcBef>
            <a:spcAft>
              <a:spcPct val="15000"/>
            </a:spcAft>
            <a:buChar char="•"/>
          </a:pPr>
          <a:r>
            <a:rPr lang="en-IN" sz="2400" kern="1200"/>
            <a:t>increase customer loyalty,</a:t>
          </a:r>
        </a:p>
        <a:p>
          <a:pPr marL="228600" lvl="1" indent="-228600" algn="l" defTabSz="1066800">
            <a:lnSpc>
              <a:spcPct val="90000"/>
            </a:lnSpc>
            <a:spcBef>
              <a:spcPct val="0"/>
            </a:spcBef>
            <a:spcAft>
              <a:spcPct val="15000"/>
            </a:spcAft>
            <a:buChar char="•"/>
          </a:pPr>
          <a:r>
            <a:rPr lang="en-IN" sz="2400" kern="1200" dirty="0"/>
            <a:t>attract new customers who are environmentally conscious</a:t>
          </a:r>
        </a:p>
        <a:p>
          <a:pPr marL="228600" lvl="1" indent="-228600" algn="l" defTabSz="1066800">
            <a:lnSpc>
              <a:spcPct val="90000"/>
            </a:lnSpc>
            <a:spcBef>
              <a:spcPct val="0"/>
            </a:spcBef>
            <a:spcAft>
              <a:spcPct val="15000"/>
            </a:spcAft>
            <a:buChar char="•"/>
          </a:pPr>
          <a:r>
            <a:rPr lang="en-IN" sz="2400" kern="1200"/>
            <a:t>environmental regulations and reduce their environmental impact.</a:t>
          </a:r>
        </a:p>
      </dsp:txBody>
      <dsp:txXfrm>
        <a:off x="0" y="378570"/>
        <a:ext cx="6900512" cy="3250800"/>
      </dsp:txXfrm>
    </dsp:sp>
    <dsp:sp modelId="{891D1BCC-A700-4DF0-990F-36D7D845831B}">
      <dsp:nvSpPr>
        <dsp:cNvPr id="0" name=""/>
        <dsp:cNvSpPr/>
      </dsp:nvSpPr>
      <dsp:spPr>
        <a:xfrm>
          <a:off x="345025" y="24330"/>
          <a:ext cx="4830358" cy="708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defRPr b="1"/>
          </a:pPr>
          <a:r>
            <a:rPr lang="en-IN" sz="2400" kern="1200"/>
            <a:t>Advantage </a:t>
          </a:r>
        </a:p>
      </dsp:txBody>
      <dsp:txXfrm>
        <a:off x="379610" y="58915"/>
        <a:ext cx="4761188" cy="639310"/>
      </dsp:txXfrm>
    </dsp:sp>
    <dsp:sp modelId="{03D01A11-BF5D-4CE6-B9F8-8EE5647B9949}">
      <dsp:nvSpPr>
        <dsp:cNvPr id="0" name=""/>
        <dsp:cNvSpPr/>
      </dsp:nvSpPr>
      <dsp:spPr>
        <a:xfrm>
          <a:off x="0" y="4113210"/>
          <a:ext cx="6900512" cy="1398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5556" tIns="499872" rIns="535556" bIns="170688" numCol="1" spcCol="1270" anchor="t" anchorCtr="0">
          <a:noAutofit/>
        </a:bodyPr>
        <a:lstStyle/>
        <a:p>
          <a:pPr marL="228600" lvl="1" indent="-228600" algn="l" defTabSz="1066800">
            <a:lnSpc>
              <a:spcPct val="90000"/>
            </a:lnSpc>
            <a:spcBef>
              <a:spcPct val="0"/>
            </a:spcBef>
            <a:spcAft>
              <a:spcPct val="15000"/>
            </a:spcAft>
            <a:buChar char="•"/>
          </a:pPr>
          <a:r>
            <a:rPr lang="en-IN" sz="2400" kern="1200" dirty="0"/>
            <a:t>potential for greenwashing,</a:t>
          </a:r>
        </a:p>
        <a:p>
          <a:pPr marL="228600" lvl="1" indent="-228600" algn="l" defTabSz="1066800">
            <a:lnSpc>
              <a:spcPct val="90000"/>
            </a:lnSpc>
            <a:spcBef>
              <a:spcPct val="0"/>
            </a:spcBef>
            <a:spcAft>
              <a:spcPct val="15000"/>
            </a:spcAft>
            <a:buChar char="•"/>
          </a:pPr>
          <a:r>
            <a:rPr lang="en-IN" sz="2400" kern="1200"/>
            <a:t>More Expensive</a:t>
          </a:r>
        </a:p>
      </dsp:txBody>
      <dsp:txXfrm>
        <a:off x="0" y="4113210"/>
        <a:ext cx="6900512" cy="1398600"/>
      </dsp:txXfrm>
    </dsp:sp>
    <dsp:sp modelId="{96D4B84D-B905-4DB7-B9DD-5B024AECCD87}">
      <dsp:nvSpPr>
        <dsp:cNvPr id="0" name=""/>
        <dsp:cNvSpPr/>
      </dsp:nvSpPr>
      <dsp:spPr>
        <a:xfrm>
          <a:off x="345025" y="3758970"/>
          <a:ext cx="4830358" cy="708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defRPr b="1"/>
          </a:pPr>
          <a:r>
            <a:rPr lang="en-IN" sz="2400" kern="1200"/>
            <a:t>Disadvantage</a:t>
          </a:r>
        </a:p>
      </dsp:txBody>
      <dsp:txXfrm>
        <a:off x="379610" y="3793555"/>
        <a:ext cx="4761188" cy="63931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1EF2B4-1DBF-4932-9215-BCD20360DC8E}" type="datetimeFigureOut">
              <a:rPr lang="en-IN" smtClean="0"/>
              <a:t>20/03/2023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B8CBDC-F80F-41D2-98BA-AF29C0358228}" type="slidenum">
              <a:rPr lang="en-IN" smtClean="0"/>
              <a:t>‹#›</a:t>
            </a:fld>
            <a:endParaRPr lang="en-IN"/>
          </a:p>
        </p:txBody>
      </p:sp>
    </p:spTree>
    <p:extLst>
      <p:ext uri="{BB962C8B-B14F-4D97-AF65-F5344CB8AC3E}">
        <p14:creationId xmlns:p14="http://schemas.microsoft.com/office/powerpoint/2010/main" val="2656539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Shruti" panose="020B0502040204020203" pitchFamily="34" charset="0"/>
              </a:rPr>
              <a:t>The article discusses the relevance of Porter's Five Forces in today's innovative and changing business environment. The author argues that while the framework is still useful in analysing industry attractiveness and competitiveness, it needs to be adapted to address changes brought about by digital transformation and globalization.</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Shruti" panose="020B0502040204020203" pitchFamily="34" charset="0"/>
              </a:rPr>
              <a:t>The article begins with an overview of Porter's Five Forces, which include the threat of new entrants, the bargaining power of suppliers and buyers, the threat of substitutes, and the intensity of rivalry among existing competitors. The author notes that these forces still play a significant role in determining industry profitability, but their impact has been influenced by factors such as technological advancements, changing consumer behaviour, and shifting global economic conditions.</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Shruti" panose="020B0502040204020203" pitchFamily="34" charset="0"/>
              </a:rPr>
              <a:t>The article then goes on to discuss the impact of digital transformation on Porter's Five Forces. The author argues that the widespread adoption of technology has lowered barriers to entry, increased the bargaining power of buyers, and created new substitutes. However, technology has also created new opportunities for differentiation and competitive advantage.</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Shruti" panose="020B0502040204020203" pitchFamily="34" charset="0"/>
              </a:rPr>
              <a:t>Next, the article explores how globalization has affected Porter's Five Forces. The author notes that globalization has increased competition, lowered barriers to entry, and made it easier for buyers to switch to substitute products or services. However, globalization has also created new opportunities for companies to enter new markets and access new customers.</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Shruti" panose="020B0502040204020203" pitchFamily="34" charset="0"/>
              </a:rPr>
              <a:t>The article concludes by emphasizing the importance of adapting Porter's Five Forces to address changes in the business environment. The author suggests that companies need to be aware of the impact of technology and globalization on industry attractiveness and competitiveness and adjust their strategies accordingly. Furthermore, the author notes that companies should also consider additional forces, such as regulatory and environmental factors, when analysing industry dynamics.</a:t>
            </a:r>
          </a:p>
          <a:p>
            <a:endParaRPr lang="en-IN" dirty="0"/>
          </a:p>
        </p:txBody>
      </p:sp>
      <p:sp>
        <p:nvSpPr>
          <p:cNvPr id="4" name="Slide Number Placeholder 3"/>
          <p:cNvSpPr>
            <a:spLocks noGrp="1"/>
          </p:cNvSpPr>
          <p:nvPr>
            <p:ph type="sldNum" sz="quarter" idx="5"/>
          </p:nvPr>
        </p:nvSpPr>
        <p:spPr/>
        <p:txBody>
          <a:bodyPr/>
          <a:lstStyle/>
          <a:p>
            <a:fld id="{49B8CBDC-F80F-41D2-98BA-AF29C0358228}" type="slidenum">
              <a:rPr lang="en-IN" smtClean="0"/>
              <a:t>3</a:t>
            </a:fld>
            <a:endParaRPr lang="en-IN"/>
          </a:p>
        </p:txBody>
      </p:sp>
    </p:spTree>
    <p:extLst>
      <p:ext uri="{BB962C8B-B14F-4D97-AF65-F5344CB8AC3E}">
        <p14:creationId xmlns:p14="http://schemas.microsoft.com/office/powerpoint/2010/main" val="4169289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Shruti" panose="020B0502040204020203" pitchFamily="34" charset="0"/>
              </a:rPr>
              <a:t>The Five Forces Model Versus Alternative Strategic Models Arguably, Porter’s five forces may be considered one of the most well-known strategic models as it considers an industrial economics-based approach to a different mindset in forming an industry that is appealing or unappealing. On the other hand, Porter’s model has been challenged not only on its current validity by academics and others in the field of strategic planning, but by alternative strategic models. Over the years, many additional strategic models have been developed by scholars and practitioners to create win-win situations in national and international markets and industry environments. This section will address some of these strategies that may be comparable or have some form of strategic synergy with Porter’s five forces model. For instance, the three models randomly chosen are (a) resource-based view (RBV), (b) the delta model, and (c) blue ocean strategy. It is essential to recognize that the proponents of competitive strategy hold the view that competition is the principal issue for organizations to deal with and is seen as a major organizational challenge. As Porter’s five forces pertains to an outside-in approach, other models may express a more inside-out approach where organizational inner strength and abilities may generate long-term sustainability. However, both previously mentioned approaches may be different in its implementation but in today’s hyper-competitive environment they may actually complement each other. P.9,10</a:t>
            </a:r>
          </a:p>
          <a:p>
            <a:endParaRPr lang="en-IN" dirty="0"/>
          </a:p>
        </p:txBody>
      </p:sp>
      <p:sp>
        <p:nvSpPr>
          <p:cNvPr id="4" name="Slide Number Placeholder 3"/>
          <p:cNvSpPr>
            <a:spLocks noGrp="1"/>
          </p:cNvSpPr>
          <p:nvPr>
            <p:ph type="sldNum" sz="quarter" idx="5"/>
          </p:nvPr>
        </p:nvSpPr>
        <p:spPr/>
        <p:txBody>
          <a:bodyPr/>
          <a:lstStyle/>
          <a:p>
            <a:fld id="{49B8CBDC-F80F-41D2-98BA-AF29C0358228}" type="slidenum">
              <a:rPr lang="en-IN" smtClean="0"/>
              <a:t>4</a:t>
            </a:fld>
            <a:endParaRPr lang="en-IN"/>
          </a:p>
        </p:txBody>
      </p:sp>
    </p:spTree>
    <p:extLst>
      <p:ext uri="{BB962C8B-B14F-4D97-AF65-F5344CB8AC3E}">
        <p14:creationId xmlns:p14="http://schemas.microsoft.com/office/powerpoint/2010/main" val="1911277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The article begins by discussing the product component of the marketing mix. The author notes that product refers not only to physical goods but also to services and experiences. The product component also includes branding, packaging, and design. The author emphasizes the importance of understanding customer needs and preferences when developing a product strategy.</a:t>
            </a:r>
          </a:p>
          <a:p>
            <a:pPr algn="l"/>
            <a:r>
              <a:rPr lang="en-US" b="0" i="0" dirty="0">
                <a:solidFill>
                  <a:srgbClr val="374151"/>
                </a:solidFill>
                <a:effectLst/>
                <a:latin typeface="Söhne"/>
              </a:rPr>
              <a:t>The article then goes on to discuss the price component of the marketing mix. The author notes that pricing strategies should take into account factors such as costs, competition, and customer perceptions of value. The author also notes the importance of understanding the elasticity of demand when setting prices.</a:t>
            </a:r>
          </a:p>
          <a:p>
            <a:pPr algn="l"/>
            <a:r>
              <a:rPr lang="en-US" b="0" i="0" dirty="0">
                <a:solidFill>
                  <a:srgbClr val="374151"/>
                </a:solidFill>
                <a:effectLst/>
                <a:latin typeface="Söhne"/>
              </a:rPr>
              <a:t>Next, the article explores the promotion component of the marketing mix. The author notes that promotion includes advertising, sales promotion, personal selling, and public relations. The author emphasizes the importance of developing a consistent and cohesive promotional strategy that effectively communicates the value of the product to the target audience.</a:t>
            </a:r>
          </a:p>
          <a:p>
            <a:pPr algn="l"/>
            <a:r>
              <a:rPr lang="en-US" b="0" i="0" dirty="0">
                <a:solidFill>
                  <a:srgbClr val="374151"/>
                </a:solidFill>
                <a:effectLst/>
                <a:latin typeface="Söhne"/>
              </a:rPr>
              <a:t>Finally, the article discusses the place component of the marketing mix. The author notes that place refers to the distribution channels used to get the product to the customer. The author emphasizes the importance of understanding customer preferences and behaviors when selecting distribution channels.</a:t>
            </a:r>
          </a:p>
          <a:p>
            <a:pPr algn="l"/>
            <a:r>
              <a:rPr lang="en-US" b="0" i="0" dirty="0">
                <a:solidFill>
                  <a:srgbClr val="374151"/>
                </a:solidFill>
                <a:effectLst/>
                <a:latin typeface="Söhne"/>
              </a:rPr>
              <a:t>Overall, the article provides a comprehensive overview of the theoretical aspects of the marketing mix concept. The author emphasizes the importance of understanding customer needs and preferences, as well as competition and market dynamics, when developing a marketing strategy that effectively utilizes the 4Ps.</a:t>
            </a:r>
          </a:p>
          <a:p>
            <a:endParaRPr lang="en-IN" dirty="0"/>
          </a:p>
        </p:txBody>
      </p:sp>
      <p:sp>
        <p:nvSpPr>
          <p:cNvPr id="4" name="Slide Number Placeholder 3"/>
          <p:cNvSpPr>
            <a:spLocks noGrp="1"/>
          </p:cNvSpPr>
          <p:nvPr>
            <p:ph type="sldNum" sz="quarter" idx="5"/>
          </p:nvPr>
        </p:nvSpPr>
        <p:spPr/>
        <p:txBody>
          <a:bodyPr/>
          <a:lstStyle/>
          <a:p>
            <a:fld id="{49B8CBDC-F80F-41D2-98BA-AF29C0358228}" type="slidenum">
              <a:rPr lang="en-IN" smtClean="0"/>
              <a:t>5</a:t>
            </a:fld>
            <a:endParaRPr lang="en-IN"/>
          </a:p>
        </p:txBody>
      </p:sp>
    </p:spTree>
    <p:extLst>
      <p:ext uri="{BB962C8B-B14F-4D97-AF65-F5344CB8AC3E}">
        <p14:creationId xmlns:p14="http://schemas.microsoft.com/office/powerpoint/2010/main" val="3800644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The article discusses the concept of green marketing, which is a marketing approach that emphasizes the environmental benefits of products or services. The author notes that as consumer awareness of environmental issues has increased, so has the importance of green marketing.</a:t>
            </a:r>
          </a:p>
          <a:p>
            <a:pPr algn="l"/>
            <a:r>
              <a:rPr lang="en-US" b="0" i="0" dirty="0">
                <a:solidFill>
                  <a:srgbClr val="374151"/>
                </a:solidFill>
                <a:effectLst/>
                <a:latin typeface="Söhne"/>
              </a:rPr>
              <a:t>The article highlights several advantages of green marketing, including the potential to differentiate a product or service from competitors, increase customer loyalty, and attract new customers who are environmentally conscious. The author also notes that green marketing can help companies meet environmental regulations and reduce their environmental impact.</a:t>
            </a:r>
          </a:p>
          <a:p>
            <a:pPr algn="l"/>
            <a:r>
              <a:rPr lang="en-US" b="0" i="0" dirty="0">
                <a:solidFill>
                  <a:srgbClr val="374151"/>
                </a:solidFill>
                <a:effectLst/>
                <a:latin typeface="Söhne"/>
              </a:rPr>
              <a:t>However, the article also notes several disadvantages of green marketing, such as the potential for greenwashing, where companies make false or exaggerated claims about the environmental benefits of their products or services. The author also notes that green marketing can be more expensive than traditional marketing, and that some customers may not be willing to pay a premium for environmentally friendly products or services.</a:t>
            </a:r>
          </a:p>
          <a:p>
            <a:pPr algn="l"/>
            <a:r>
              <a:rPr lang="en-US" b="0" i="0" dirty="0">
                <a:solidFill>
                  <a:srgbClr val="374151"/>
                </a:solidFill>
                <a:effectLst/>
                <a:latin typeface="Söhne"/>
              </a:rPr>
              <a:t>To address these challenges, the article suggests several solutions for effective green marketing. For example, companies should be transparent about their environmental efforts and avoid making false or exaggerated claims. Companies should also conduct market research to understand customer preferences and willingness to pay for environmentally friendly products or services. Additionally, companies should consider partnering with environmental organizations or obtaining eco-label certifications to enhance the credibility of their environmental claims.</a:t>
            </a:r>
          </a:p>
          <a:p>
            <a:pPr algn="l"/>
            <a:r>
              <a:rPr lang="en-US" b="0" i="0" dirty="0">
                <a:solidFill>
                  <a:srgbClr val="374151"/>
                </a:solidFill>
                <a:effectLst/>
                <a:latin typeface="Söhne"/>
              </a:rPr>
              <a:t>Overall, the article provides a comprehensive overview of green marketing, including its advantages, disadvantages, and potential solutions to challenges. The author emphasizes the importance of transparency, credibility, and customer research in developing an effective green marketing strategy.</a:t>
            </a:r>
          </a:p>
          <a:p>
            <a:endParaRPr lang="en-IN" dirty="0"/>
          </a:p>
        </p:txBody>
      </p:sp>
      <p:sp>
        <p:nvSpPr>
          <p:cNvPr id="4" name="Slide Number Placeholder 3"/>
          <p:cNvSpPr>
            <a:spLocks noGrp="1"/>
          </p:cNvSpPr>
          <p:nvPr>
            <p:ph type="sldNum" sz="quarter" idx="5"/>
          </p:nvPr>
        </p:nvSpPr>
        <p:spPr/>
        <p:txBody>
          <a:bodyPr/>
          <a:lstStyle/>
          <a:p>
            <a:fld id="{49B8CBDC-F80F-41D2-98BA-AF29C0358228}" type="slidenum">
              <a:rPr lang="en-IN" smtClean="0"/>
              <a:t>7</a:t>
            </a:fld>
            <a:endParaRPr lang="en-IN"/>
          </a:p>
        </p:txBody>
      </p:sp>
    </p:spTree>
    <p:extLst>
      <p:ext uri="{BB962C8B-B14F-4D97-AF65-F5344CB8AC3E}">
        <p14:creationId xmlns:p14="http://schemas.microsoft.com/office/powerpoint/2010/main" val="3609561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US" b="0" i="0" dirty="0">
                <a:solidFill>
                  <a:srgbClr val="374151"/>
                </a:solidFill>
                <a:effectLst/>
                <a:latin typeface="Söhne"/>
              </a:rPr>
              <a:t>Cultural factors: Culture can have a significant impact on how products and services are marketed. Marketers need to consider factors such as language, customs, beliefs, values, and attitudes in order to effectively reach and communicate with their target audience.</a:t>
            </a:r>
          </a:p>
          <a:p>
            <a:pPr algn="l">
              <a:buFont typeface="+mj-lt"/>
              <a:buAutoNum type="arabicPeriod"/>
            </a:pPr>
            <a:r>
              <a:rPr lang="en-US" b="0" i="0" dirty="0">
                <a:solidFill>
                  <a:srgbClr val="374151"/>
                </a:solidFill>
                <a:effectLst/>
                <a:latin typeface="Söhne"/>
              </a:rPr>
              <a:t>Economic factors: Economic conditions such as inflation, interest rates, and exchange rates can affect a company's marketing strategy. For example, a weak currency can make a product more expensive in another country, which may reduce demand.</a:t>
            </a:r>
          </a:p>
          <a:p>
            <a:pPr algn="l">
              <a:buFont typeface="+mj-lt"/>
              <a:buAutoNum type="arabicPeriod"/>
            </a:pPr>
            <a:r>
              <a:rPr lang="en-US" b="0" i="0" dirty="0">
                <a:solidFill>
                  <a:srgbClr val="374151"/>
                </a:solidFill>
                <a:effectLst/>
                <a:latin typeface="Söhne"/>
              </a:rPr>
              <a:t>Political factors: Political stability, government regulations, and trade agreements can all impact a company's ability to market its products and services in a foreign market. Political instability, for example, can create uncertainty and make it difficult for companies to operate.</a:t>
            </a:r>
          </a:p>
          <a:p>
            <a:pPr algn="l">
              <a:buFont typeface="+mj-lt"/>
              <a:buAutoNum type="arabicPeriod"/>
            </a:pPr>
            <a:r>
              <a:rPr lang="en-US" b="0" i="0" dirty="0">
                <a:solidFill>
                  <a:srgbClr val="374151"/>
                </a:solidFill>
                <a:effectLst/>
                <a:latin typeface="Söhne"/>
              </a:rPr>
              <a:t>Technological factors: Advances in technology can create new opportunities for marketers, but they can also disrupt established business models. For example, the rise of e-commerce has fundamentally changed how many products are marketed and sold.</a:t>
            </a:r>
          </a:p>
          <a:p>
            <a:pPr algn="l">
              <a:buFont typeface="+mj-lt"/>
              <a:buAutoNum type="arabicPeriod"/>
            </a:pPr>
            <a:r>
              <a:rPr lang="en-US" b="0" i="0" dirty="0">
                <a:solidFill>
                  <a:srgbClr val="374151"/>
                </a:solidFill>
                <a:effectLst/>
                <a:latin typeface="Söhne"/>
              </a:rPr>
              <a:t>Competitive factors: The level of competition in a market can affect a company's marketing strategy. Marketers need to consider factors such as the number and strength of competitors, as well as their marketing tactics and pricing strategies.</a:t>
            </a:r>
          </a:p>
          <a:p>
            <a:pPr algn="l"/>
            <a:r>
              <a:rPr lang="en-US" b="0" i="0" dirty="0">
                <a:solidFill>
                  <a:srgbClr val="374151"/>
                </a:solidFill>
                <a:effectLst/>
                <a:latin typeface="Söhne"/>
              </a:rPr>
              <a:t>Overall, these factors highlight the complex and dynamic nature of international marketing. Successful marketers need to be able to adapt to changing market conditions and develop strategies that effectively address the needs and preferences of their target audience while also taking into account the broader market environment.</a:t>
            </a:r>
          </a:p>
          <a:p>
            <a:endParaRPr lang="en-IN" dirty="0"/>
          </a:p>
        </p:txBody>
      </p:sp>
      <p:sp>
        <p:nvSpPr>
          <p:cNvPr id="4" name="Slide Number Placeholder 3"/>
          <p:cNvSpPr>
            <a:spLocks noGrp="1"/>
          </p:cNvSpPr>
          <p:nvPr>
            <p:ph type="sldNum" sz="quarter" idx="5"/>
          </p:nvPr>
        </p:nvSpPr>
        <p:spPr/>
        <p:txBody>
          <a:bodyPr/>
          <a:lstStyle/>
          <a:p>
            <a:fld id="{49B8CBDC-F80F-41D2-98BA-AF29C0358228}" type="slidenum">
              <a:rPr lang="en-IN" smtClean="0"/>
              <a:t>8</a:t>
            </a:fld>
            <a:endParaRPr lang="en-IN"/>
          </a:p>
        </p:txBody>
      </p:sp>
    </p:spTree>
    <p:extLst>
      <p:ext uri="{BB962C8B-B14F-4D97-AF65-F5344CB8AC3E}">
        <p14:creationId xmlns:p14="http://schemas.microsoft.com/office/powerpoint/2010/main" val="232113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latin typeface="Söhne"/>
              </a:rPr>
              <a:t>n "Value Proposition Design", authors explain the importance of creating a strong value proposition for a product or service in order to meet customer needs and achieve business success. They define a value proposition as a "unique combination of benefits that an organization promises to deliver to its customers and differentiates it from its competitors."</a:t>
            </a:r>
          </a:p>
          <a:p>
            <a:pPr algn="l"/>
            <a:r>
              <a:rPr lang="en-US" b="0" i="0" dirty="0">
                <a:solidFill>
                  <a:srgbClr val="000000"/>
                </a:solidFill>
                <a:effectLst/>
                <a:latin typeface="Söhne"/>
              </a:rPr>
              <a:t>The book emphasizes the need for businesses to understand their customers and their needs in order to create a value proposition that resonates with them. It provides a framework for designing a value proposition that includes understanding customer jobs, pains, and gains, as well as the products and services offered by competitors.</a:t>
            </a:r>
          </a:p>
          <a:p>
            <a:pPr algn="l"/>
            <a:r>
              <a:rPr lang="en-US" b="0" i="0" dirty="0">
                <a:solidFill>
                  <a:srgbClr val="000000"/>
                </a:solidFill>
                <a:effectLst/>
                <a:latin typeface="Söhne"/>
              </a:rPr>
              <a:t>The authors also discuss the importance of testing and refining the value proposition through customer feedback and iteration. They emphasize that a strong value proposition can lead to increased customer satisfaction, loyalty, and profitability.</a:t>
            </a:r>
          </a:p>
          <a:p>
            <a:pPr algn="l"/>
            <a:r>
              <a:rPr lang="en-US" b="0" i="0" dirty="0">
                <a:solidFill>
                  <a:srgbClr val="000000"/>
                </a:solidFill>
                <a:effectLst/>
                <a:latin typeface="Söhne"/>
              </a:rPr>
              <a:t>Overall, the book provides practical guidance for businesses to develop a value proposition that meets customer needs and differentiates them from competitors, which is a key aspect of marketing.</a:t>
            </a:r>
          </a:p>
          <a:p>
            <a:br>
              <a:rPr lang="en-US" b="0" i="0" dirty="0">
                <a:solidFill>
                  <a:srgbClr val="000000"/>
                </a:solidFill>
                <a:effectLst/>
                <a:latin typeface="Söhne"/>
              </a:rPr>
            </a:br>
            <a:endParaRPr lang="en-IN" dirty="0"/>
          </a:p>
        </p:txBody>
      </p:sp>
      <p:sp>
        <p:nvSpPr>
          <p:cNvPr id="4" name="Slide Number Placeholder 3"/>
          <p:cNvSpPr>
            <a:spLocks noGrp="1"/>
          </p:cNvSpPr>
          <p:nvPr>
            <p:ph type="sldNum" sz="quarter" idx="5"/>
          </p:nvPr>
        </p:nvSpPr>
        <p:spPr/>
        <p:txBody>
          <a:bodyPr/>
          <a:lstStyle/>
          <a:p>
            <a:fld id="{49B8CBDC-F80F-41D2-98BA-AF29C0358228}" type="slidenum">
              <a:rPr lang="en-IN" smtClean="0"/>
              <a:t>9</a:t>
            </a:fld>
            <a:endParaRPr lang="en-IN"/>
          </a:p>
        </p:txBody>
      </p:sp>
    </p:spTree>
    <p:extLst>
      <p:ext uri="{BB962C8B-B14F-4D97-AF65-F5344CB8AC3E}">
        <p14:creationId xmlns:p14="http://schemas.microsoft.com/office/powerpoint/2010/main" val="1303357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4FD3D-0E12-0F65-53A3-F5C464F56D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1ACACA1-6836-F296-AEA4-81116FA31C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FD5C176-EF7F-178E-98D3-13F25611987A}"/>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5" name="Footer Placeholder 4">
            <a:extLst>
              <a:ext uri="{FF2B5EF4-FFF2-40B4-BE49-F238E27FC236}">
                <a16:creationId xmlns:a16="http://schemas.microsoft.com/office/drawing/2014/main" id="{4B7CD1B5-695C-0328-EF4C-3C73A369D7E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7B81769-3484-9853-1256-6F58A97AC190}"/>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62831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8D03B-C304-2D17-6D8D-909FC071350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5DC3F14-7B25-3244-E6BA-E702EDC904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D091C51-8892-16E9-3CA0-5201D3A6C29A}"/>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5" name="Footer Placeholder 4">
            <a:extLst>
              <a:ext uri="{FF2B5EF4-FFF2-40B4-BE49-F238E27FC236}">
                <a16:creationId xmlns:a16="http://schemas.microsoft.com/office/drawing/2014/main" id="{9FE53309-7778-54B0-CC15-88F7E580C16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A22A61E-9F50-1957-B7AC-1D5C34D2C9AA}"/>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1021769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1C7B-22A1-36F1-1B87-C9B9E34685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42BD3B6-1C8F-2A52-6D7D-25DE197367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0F605F-B22F-252D-F298-1A97AFE93384}"/>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5" name="Footer Placeholder 4">
            <a:extLst>
              <a:ext uri="{FF2B5EF4-FFF2-40B4-BE49-F238E27FC236}">
                <a16:creationId xmlns:a16="http://schemas.microsoft.com/office/drawing/2014/main" id="{14C315F4-A6A8-A1D3-68EF-E77EDCC2E1C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9C5BE1A-3C2B-116B-FD10-B098936C4DE8}"/>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3323315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339B4-2849-99EA-D756-32B88C7E41E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589F423-DA04-C9B7-5251-7990A214FB0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951BCB6-1EB1-E1EC-8269-52D09C73A9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5D4C83A-1749-0B19-E742-0FC366D6CD01}"/>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6" name="Footer Placeholder 5">
            <a:extLst>
              <a:ext uri="{FF2B5EF4-FFF2-40B4-BE49-F238E27FC236}">
                <a16:creationId xmlns:a16="http://schemas.microsoft.com/office/drawing/2014/main" id="{FE138331-9B71-0A1C-25D3-EA4B842F20D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34A5BF2-EE95-BB1D-8DD0-4E14F90BB447}"/>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859286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CB00A-A838-30C7-8D97-15CF3F13AE3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E39060D-7FAC-49BF-FA2B-F39EBE0CBB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3CAAB7-63FA-BBE5-2506-90880CD495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C3F455C-0886-5D7C-3123-2BA2FDB252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7DE480-A4EB-F9CE-9E75-5D62A8350A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75344B1B-AF83-0DC6-05FC-12F3D36E171F}"/>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8" name="Footer Placeholder 7">
            <a:extLst>
              <a:ext uri="{FF2B5EF4-FFF2-40B4-BE49-F238E27FC236}">
                <a16:creationId xmlns:a16="http://schemas.microsoft.com/office/drawing/2014/main" id="{08ACA38A-AB59-B494-5C75-CD581D7703D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0119DA4-E0CE-F78C-DDF4-A2A22511C805}"/>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1798601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BDB57-FA04-B0D4-9104-99A3C3D2029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C003B05-1819-9F7E-7970-6E6FDFC5BF9C}"/>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4" name="Footer Placeholder 3">
            <a:extLst>
              <a:ext uri="{FF2B5EF4-FFF2-40B4-BE49-F238E27FC236}">
                <a16:creationId xmlns:a16="http://schemas.microsoft.com/office/drawing/2014/main" id="{4A015765-FD17-C8D2-91A6-51B92611FAD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99B0377-7868-DAD9-DACA-C1CC2549EABB}"/>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3506924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B7C8C6-F66E-2AE2-74DB-520BA60338C4}"/>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3" name="Footer Placeholder 2">
            <a:extLst>
              <a:ext uri="{FF2B5EF4-FFF2-40B4-BE49-F238E27FC236}">
                <a16:creationId xmlns:a16="http://schemas.microsoft.com/office/drawing/2014/main" id="{C933F404-9E39-8A3B-EC6D-BF5788A41CA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D35F87E-DCB9-1232-299B-DDDAD0C97345}"/>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109165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EEBF4-24FC-E073-C4D3-C160486B56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1E9DCFA-2E64-6829-E75C-D985ABDB59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8B0D514-8846-6163-6157-F6A50B287F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1D2D08-6B3B-F71C-1ED4-1B2FFE485BDA}"/>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6" name="Footer Placeholder 5">
            <a:extLst>
              <a:ext uri="{FF2B5EF4-FFF2-40B4-BE49-F238E27FC236}">
                <a16:creationId xmlns:a16="http://schemas.microsoft.com/office/drawing/2014/main" id="{3BB51138-1D94-F772-7875-7290076EDEA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B039631-10AC-E87E-0F3A-9CBE5D72CB06}"/>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2793482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7E9D0-5E12-B411-0DA7-E9C67437A3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1909F5C-5229-D993-2248-795723CC39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IN"/>
          </a:p>
        </p:txBody>
      </p:sp>
      <p:sp>
        <p:nvSpPr>
          <p:cNvPr id="4" name="Text Placeholder 3">
            <a:extLst>
              <a:ext uri="{FF2B5EF4-FFF2-40B4-BE49-F238E27FC236}">
                <a16:creationId xmlns:a16="http://schemas.microsoft.com/office/drawing/2014/main" id="{719FFCCF-82E0-64BA-A09D-E83208224A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717AD5-96DC-6A39-C3CE-073D56461154}"/>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6" name="Footer Placeholder 5">
            <a:extLst>
              <a:ext uri="{FF2B5EF4-FFF2-40B4-BE49-F238E27FC236}">
                <a16:creationId xmlns:a16="http://schemas.microsoft.com/office/drawing/2014/main" id="{1387E602-81D8-D524-9844-3333BCE28E9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3634BDC-9487-EA69-1CEC-917701C1E945}"/>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1266887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0291F-166D-73B6-BFC8-DA7587C52AFC}"/>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128E80B-9074-4BCE-2B54-70C3EF58C7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9C38650-9031-EEAA-8E87-5D788BAEFED8}"/>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5" name="Footer Placeholder 4">
            <a:extLst>
              <a:ext uri="{FF2B5EF4-FFF2-40B4-BE49-F238E27FC236}">
                <a16:creationId xmlns:a16="http://schemas.microsoft.com/office/drawing/2014/main" id="{A1D822EA-01DB-CC9D-D947-54F297E7745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D2DD2AD-6BC0-4261-55A7-033155B8AE37}"/>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348901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A5AC6E-63E3-3C93-51A6-442182E976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12611AB-6804-B0E1-B5C0-FF2D3F057B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B6E5817-EF58-9D52-B3CA-0E0A7519BDF8}"/>
              </a:ext>
            </a:extLst>
          </p:cNvPr>
          <p:cNvSpPr>
            <a:spLocks noGrp="1"/>
          </p:cNvSpPr>
          <p:nvPr>
            <p:ph type="dt" sz="half" idx="10"/>
          </p:nvPr>
        </p:nvSpPr>
        <p:spPr/>
        <p:txBody>
          <a:bodyPr/>
          <a:lstStyle/>
          <a:p>
            <a:fld id="{0B0FA2FA-488F-41E2-9248-B486BA8955D4}" type="datetimeFigureOut">
              <a:rPr lang="en-IN" smtClean="0"/>
              <a:t>19/03/2023</a:t>
            </a:fld>
            <a:endParaRPr lang="en-IN"/>
          </a:p>
        </p:txBody>
      </p:sp>
      <p:sp>
        <p:nvSpPr>
          <p:cNvPr id="5" name="Footer Placeholder 4">
            <a:extLst>
              <a:ext uri="{FF2B5EF4-FFF2-40B4-BE49-F238E27FC236}">
                <a16:creationId xmlns:a16="http://schemas.microsoft.com/office/drawing/2014/main" id="{1546C03B-F59D-9E0E-E364-836326A9BFC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2110539-E1F4-5DF4-2DB7-867203CBC2B0}"/>
              </a:ext>
            </a:extLst>
          </p:cNvPr>
          <p:cNvSpPr>
            <a:spLocks noGrp="1"/>
          </p:cNvSpPr>
          <p:nvPr>
            <p:ph type="sldNum" sz="quarter" idx="12"/>
          </p:nvPr>
        </p:nvSpPr>
        <p:spPr/>
        <p:txBody>
          <a:bodyPr/>
          <a:lstStyle/>
          <a:p>
            <a:fld id="{929EB169-C182-4A66-9B08-8B25AE04ECD1}" type="slidenum">
              <a:rPr lang="en-IN" smtClean="0"/>
              <a:t>‹#›</a:t>
            </a:fld>
            <a:endParaRPr lang="en-IN"/>
          </a:p>
        </p:txBody>
      </p:sp>
    </p:spTree>
    <p:extLst>
      <p:ext uri="{BB962C8B-B14F-4D97-AF65-F5344CB8AC3E}">
        <p14:creationId xmlns:p14="http://schemas.microsoft.com/office/powerpoint/2010/main" val="887387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EAAEA-420A-A09F-E6DA-ADC3A285EC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568AE85-B6AB-ABF3-EB6A-ED164A1EEC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65A8235-2FF9-8BC7-4A09-53B8794A5F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0FA2FA-488F-41E2-9248-B486BA8955D4}" type="datetimeFigureOut">
              <a:rPr lang="en-IN" smtClean="0"/>
              <a:t>19/03/2023</a:t>
            </a:fld>
            <a:endParaRPr lang="en-IN"/>
          </a:p>
        </p:txBody>
      </p:sp>
      <p:sp>
        <p:nvSpPr>
          <p:cNvPr id="5" name="Footer Placeholder 4">
            <a:extLst>
              <a:ext uri="{FF2B5EF4-FFF2-40B4-BE49-F238E27FC236}">
                <a16:creationId xmlns:a16="http://schemas.microsoft.com/office/drawing/2014/main" id="{AAF5BF3F-2834-A675-FBB5-40E4A03114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BC25F82F-7A0A-A0E0-4FB0-8CBC49AAEF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9EB169-C182-4A66-9B08-8B25AE04ECD1}" type="slidenum">
              <a:rPr lang="en-IN" smtClean="0"/>
              <a:t>‹#›</a:t>
            </a:fld>
            <a:endParaRPr lang="en-IN"/>
          </a:p>
        </p:txBody>
      </p:sp>
    </p:spTree>
    <p:extLst>
      <p:ext uri="{BB962C8B-B14F-4D97-AF65-F5344CB8AC3E}">
        <p14:creationId xmlns:p14="http://schemas.microsoft.com/office/powerpoint/2010/main" val="1893645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5.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hyperlink" Target="https://ego-wise.blogspot.com/2015/10/" TargetMode="External"/><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d1wqtxts1xzle7.cloudfront.net/72600151/2505-libre.pdf?1634269555=&amp;response-content-disposition=inline%3B+filename%3DMarketing_MIX_Theoretical_Aspects.pdf&amp;Expires=1679281013&amp;Signature=c85L69f7LXlxGtfUcoN5jQd3UanLNLzutYBb6~Rxms7C7Z5jXXCTn4yCQTSDpKmYpqq3zM5v9cAIfJNPlGk-zi8aLdaiY19~TCUFq5dymVLrbDmNC3NPzTKkaXuEcAlNZYNb88kPGqEi6eo8Xgg4LFKlNABaVjnpFviMg14Qcykp5TYKzLPDi6dEvj6059IMZ52TYAUrA40UnqlmsiwO5ZD2vgxsXX~z-sZiSVZwRF~g4bjITuNwFWembXH6mlAcwoEMDmXa43okw25ivRaQoqc6xwGMdCLubc4zWo-9r1rub5Gxyo~VKCPbTbK10bEyu6yxqV4dDp0fLvK7NAfabw__&amp;Key-Pair-Id=APKAJLOHF5GGSLRBV4ZA" TargetMode="External"/><Relationship Id="rId2" Type="http://schemas.openxmlformats.org/officeDocument/2006/relationships/hyperlink" Target="https://www.researchgate.net/profile/Gerard-Bruijl/publication/326026986_The_Relevance_of_Porter%27s_Five_Forces_in_Today%27s_Innovative_and_Changing_Business_Environment/links/5c14165c299bf139c7593f03/The-Relevance-of-Porters-Five-Forces-in-Todays-Innovative-and-Changing-Business-Environment.pdf" TargetMode="External"/><Relationship Id="rId1" Type="http://schemas.openxmlformats.org/officeDocument/2006/relationships/slideLayout" Target="../slideLayouts/slideLayout2.xml"/><Relationship Id="rId5" Type="http://schemas.openxmlformats.org/officeDocument/2006/relationships/hyperlink" Target="https://images.template.net/wp-content/uploads/2015/10/09212256/international-marketing-plan-template.pdf" TargetMode="External"/><Relationship Id="rId4" Type="http://schemas.openxmlformats.org/officeDocument/2006/relationships/hyperlink" Target="https://www.sciencedirect.com/science/article/pii/S2352550922000586?casa_token=9GeeGfzt4vgAAAAA:FHxZ_A7Ojk6O2GgraHccmmYjYMxG1xnpHkMsT-OJUMJxD3VvaL8XoLaFTcniZtllmtUR0_wecMQ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TextBox 4">
            <a:extLst>
              <a:ext uri="{FF2B5EF4-FFF2-40B4-BE49-F238E27FC236}">
                <a16:creationId xmlns:a16="http://schemas.microsoft.com/office/drawing/2014/main" id="{7AD67D0B-929C-D6AC-0067-9B53CAFDBE78}"/>
              </a:ext>
            </a:extLst>
          </p:cNvPr>
          <p:cNvGraphicFramePr/>
          <p:nvPr>
            <p:extLst>
              <p:ext uri="{D42A27DB-BD31-4B8C-83A1-F6EECF244321}">
                <p14:modId xmlns:p14="http://schemas.microsoft.com/office/powerpoint/2010/main" val="2310473035"/>
              </p:ext>
            </p:extLst>
          </p:nvPr>
        </p:nvGraphicFramePr>
        <p:xfrm>
          <a:off x="261257" y="275771"/>
          <a:ext cx="11625943" cy="629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4818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D9DD1-6E66-5E63-3707-9A5B60D84446}"/>
              </a:ext>
            </a:extLst>
          </p:cNvPr>
          <p:cNvSpPr>
            <a:spLocks noGrp="1"/>
          </p:cNvSpPr>
          <p:nvPr>
            <p:ph type="title"/>
          </p:nvPr>
        </p:nvSpPr>
        <p:spPr>
          <a:xfrm>
            <a:off x="1075767" y="1188637"/>
            <a:ext cx="2988234" cy="4480726"/>
          </a:xfrm>
        </p:spPr>
        <p:txBody>
          <a:bodyPr>
            <a:normAutofit/>
          </a:bodyPr>
          <a:lstStyle/>
          <a:p>
            <a:pPr algn="r"/>
            <a:r>
              <a:rPr lang="en-IN" sz="6600" dirty="0"/>
              <a:t>Table of content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2FE347-BB8B-E56C-EFD7-E86748CD6894}"/>
              </a:ext>
            </a:extLst>
          </p:cNvPr>
          <p:cNvSpPr>
            <a:spLocks noGrp="1"/>
          </p:cNvSpPr>
          <p:nvPr>
            <p:ph idx="1"/>
          </p:nvPr>
        </p:nvSpPr>
        <p:spPr>
          <a:xfrm>
            <a:off x="5255259" y="1648869"/>
            <a:ext cx="5588951" cy="4480725"/>
          </a:xfrm>
        </p:spPr>
        <p:txBody>
          <a:bodyPr anchor="ctr">
            <a:normAutofit fontScale="92500" lnSpcReduction="20000"/>
          </a:bodyPr>
          <a:lstStyle/>
          <a:p>
            <a:pPr marL="514350" indent="-514350">
              <a:buFont typeface="+mj-lt"/>
              <a:buAutoNum type="arabicParenR"/>
            </a:pPr>
            <a:r>
              <a:rPr lang="en-IN" sz="3200" dirty="0"/>
              <a:t>Porter five forces</a:t>
            </a:r>
          </a:p>
          <a:p>
            <a:pPr marL="514350" indent="-514350">
              <a:buFont typeface="+mj-lt"/>
              <a:buAutoNum type="arabicParenR"/>
            </a:pPr>
            <a:r>
              <a:rPr lang="en-IN" sz="3200" dirty="0"/>
              <a:t>Comparison of Porter five forces</a:t>
            </a:r>
          </a:p>
          <a:p>
            <a:pPr marL="514350" indent="-514350">
              <a:buFont typeface="+mj-lt"/>
              <a:buAutoNum type="arabicParenR"/>
            </a:pPr>
            <a:r>
              <a:rPr lang="en-IN" sz="3200" dirty="0"/>
              <a:t>4P’s of Marketing mix </a:t>
            </a:r>
          </a:p>
          <a:p>
            <a:pPr marL="514350" indent="-514350">
              <a:buFont typeface="+mj-lt"/>
              <a:buAutoNum type="arabicParenR"/>
            </a:pPr>
            <a:r>
              <a:rPr lang="en-IN" sz="3200" dirty="0"/>
              <a:t>3P’s of Marketing Mix</a:t>
            </a:r>
          </a:p>
          <a:p>
            <a:pPr marL="514350" indent="-514350">
              <a:buFont typeface="+mj-lt"/>
              <a:buAutoNum type="arabicParenR"/>
            </a:pPr>
            <a:r>
              <a:rPr lang="en-IN" sz="3200" dirty="0"/>
              <a:t>Green Marketing (Adv./Dis-Adv.)</a:t>
            </a:r>
          </a:p>
          <a:p>
            <a:pPr marL="514350" indent="-514350">
              <a:buFont typeface="+mj-lt"/>
              <a:buAutoNum type="arabicParenR"/>
            </a:pPr>
            <a:r>
              <a:rPr lang="en-IN" sz="3200" dirty="0"/>
              <a:t>Factors affecting to marketing</a:t>
            </a:r>
          </a:p>
          <a:p>
            <a:pPr marL="514350" indent="-514350">
              <a:buFont typeface="+mj-lt"/>
              <a:buAutoNum type="arabicParenR"/>
            </a:pPr>
            <a:r>
              <a:rPr lang="en-IN" sz="3200" dirty="0"/>
              <a:t>Value preposition</a:t>
            </a:r>
          </a:p>
          <a:p>
            <a:pPr marL="514350" indent="-514350">
              <a:buFont typeface="+mj-lt"/>
              <a:buAutoNum type="arabicParenR"/>
            </a:pPr>
            <a:r>
              <a:rPr lang="en-IN" sz="3200" dirty="0"/>
              <a:t>References</a:t>
            </a:r>
          </a:p>
        </p:txBody>
      </p:sp>
    </p:spTree>
    <p:extLst>
      <p:ext uri="{BB962C8B-B14F-4D97-AF65-F5344CB8AC3E}">
        <p14:creationId xmlns:p14="http://schemas.microsoft.com/office/powerpoint/2010/main" val="3635479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Title 6">
            <a:extLst>
              <a:ext uri="{FF2B5EF4-FFF2-40B4-BE49-F238E27FC236}">
                <a16:creationId xmlns:a16="http://schemas.microsoft.com/office/drawing/2014/main" id="{7949F570-687A-00A8-A9F5-69D887590787}"/>
              </a:ext>
            </a:extLst>
          </p:cNvPr>
          <p:cNvSpPr>
            <a:spLocks noGrp="1"/>
          </p:cNvSpPr>
          <p:nvPr>
            <p:ph type="title"/>
          </p:nvPr>
        </p:nvSpPr>
        <p:spPr>
          <a:xfrm>
            <a:off x="838200" y="119271"/>
            <a:ext cx="10515600" cy="940904"/>
          </a:xfrm>
        </p:spPr>
        <p:txBody>
          <a:bodyPr/>
          <a:lstStyle/>
          <a:p>
            <a:pPr algn="ctr"/>
            <a:r>
              <a:rPr lang="en-IN"/>
              <a:t>Porter five force’s</a:t>
            </a:r>
            <a:endParaRPr lang="en-IN" dirty="0"/>
          </a:p>
        </p:txBody>
      </p:sp>
      <p:graphicFrame>
        <p:nvGraphicFramePr>
          <p:cNvPr id="14" name="Content Placeholder 13">
            <a:extLst>
              <a:ext uri="{FF2B5EF4-FFF2-40B4-BE49-F238E27FC236}">
                <a16:creationId xmlns:a16="http://schemas.microsoft.com/office/drawing/2014/main" id="{070F3C9D-2DF4-DCA7-B7D1-B62188D34A9F}"/>
              </a:ext>
            </a:extLst>
          </p:cNvPr>
          <p:cNvGraphicFramePr>
            <a:graphicFrameLocks noGrp="1"/>
          </p:cNvGraphicFramePr>
          <p:nvPr>
            <p:ph idx="1"/>
            <p:extLst>
              <p:ext uri="{D42A27DB-BD31-4B8C-83A1-F6EECF244321}">
                <p14:modId xmlns:p14="http://schemas.microsoft.com/office/powerpoint/2010/main" val="2578421429"/>
              </p:ext>
            </p:extLst>
          </p:nvPr>
        </p:nvGraphicFramePr>
        <p:xfrm>
          <a:off x="838200" y="1060175"/>
          <a:ext cx="10515600" cy="5446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7167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53C5DF2-7E2D-4612-F9BB-CE0B10CCD574}"/>
              </a:ext>
            </a:extLst>
          </p:cNvPr>
          <p:cNvSpPr/>
          <p:nvPr/>
        </p:nvSpPr>
        <p:spPr>
          <a:xfrm>
            <a:off x="2062162" y="3000375"/>
            <a:ext cx="2728913" cy="1585913"/>
          </a:xfrm>
          <a:prstGeom prst="roundRect">
            <a:avLst/>
          </a:prstGeom>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800">
                <a:effectLst/>
                <a:latin typeface="Calibri" panose="020F0502020204030204" pitchFamily="34" charset="0"/>
                <a:ea typeface="Calibri" panose="020F0502020204030204" pitchFamily="34" charset="0"/>
                <a:cs typeface="Shruti" panose="020B0502040204020203" pitchFamily="34" charset="0"/>
              </a:rPr>
              <a:t>Porter’s five forces model</a:t>
            </a:r>
            <a:endParaRPr lang="en-IN" dirty="0"/>
          </a:p>
        </p:txBody>
      </p:sp>
      <p:sp>
        <p:nvSpPr>
          <p:cNvPr id="6" name="Rectangle: Rounded Corners 5">
            <a:extLst>
              <a:ext uri="{FF2B5EF4-FFF2-40B4-BE49-F238E27FC236}">
                <a16:creationId xmlns:a16="http://schemas.microsoft.com/office/drawing/2014/main" id="{5EC02A73-0E50-3BDA-2B39-4644CDF65DD6}"/>
              </a:ext>
            </a:extLst>
          </p:cNvPr>
          <p:cNvSpPr/>
          <p:nvPr/>
        </p:nvSpPr>
        <p:spPr>
          <a:xfrm>
            <a:off x="6315075" y="1985963"/>
            <a:ext cx="3757613" cy="1014412"/>
          </a:xfrm>
          <a:prstGeom prst="roundRect">
            <a:avLst/>
          </a:prstGeom>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800" dirty="0">
                <a:effectLst/>
                <a:latin typeface="Calibri" panose="020F0502020204030204" pitchFamily="34" charset="0"/>
                <a:ea typeface="Calibri" panose="020F0502020204030204" pitchFamily="34" charset="0"/>
                <a:cs typeface="Shruti" panose="020B0502040204020203" pitchFamily="34" charset="0"/>
              </a:rPr>
              <a:t> (a) resource-based view (RBV)</a:t>
            </a:r>
            <a:endParaRPr lang="en-IN" dirty="0"/>
          </a:p>
        </p:txBody>
      </p:sp>
      <p:sp>
        <p:nvSpPr>
          <p:cNvPr id="7" name="Rectangle: Rounded Corners 6">
            <a:extLst>
              <a:ext uri="{FF2B5EF4-FFF2-40B4-BE49-F238E27FC236}">
                <a16:creationId xmlns:a16="http://schemas.microsoft.com/office/drawing/2014/main" id="{465792B2-0FF6-2914-AC1D-E4C13C487821}"/>
              </a:ext>
            </a:extLst>
          </p:cNvPr>
          <p:cNvSpPr/>
          <p:nvPr/>
        </p:nvSpPr>
        <p:spPr>
          <a:xfrm>
            <a:off x="6315075" y="3160713"/>
            <a:ext cx="3757613" cy="1168400"/>
          </a:xfrm>
          <a:prstGeom prst="roundRect">
            <a:avLst/>
          </a:prstGeom>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800" dirty="0">
                <a:effectLst/>
                <a:latin typeface="Calibri" panose="020F0502020204030204" pitchFamily="34" charset="0"/>
                <a:ea typeface="Calibri" panose="020F0502020204030204" pitchFamily="34" charset="0"/>
                <a:cs typeface="Shruti" panose="020B0502040204020203" pitchFamily="34" charset="0"/>
              </a:rPr>
              <a:t>(b) the delta model</a:t>
            </a:r>
            <a:endParaRPr lang="en-IN" dirty="0"/>
          </a:p>
        </p:txBody>
      </p:sp>
      <p:sp>
        <p:nvSpPr>
          <p:cNvPr id="8" name="Rectangle: Rounded Corners 7">
            <a:extLst>
              <a:ext uri="{FF2B5EF4-FFF2-40B4-BE49-F238E27FC236}">
                <a16:creationId xmlns:a16="http://schemas.microsoft.com/office/drawing/2014/main" id="{AF857499-563C-1328-0857-BEE6EA562DD3}"/>
              </a:ext>
            </a:extLst>
          </p:cNvPr>
          <p:cNvSpPr/>
          <p:nvPr/>
        </p:nvSpPr>
        <p:spPr>
          <a:xfrm>
            <a:off x="6315075" y="4586288"/>
            <a:ext cx="3757613" cy="1057275"/>
          </a:xfrm>
          <a:prstGeom prst="roundRect">
            <a:avLst/>
          </a:prstGeom>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800" dirty="0">
                <a:effectLst/>
                <a:latin typeface="Calibri" panose="020F0502020204030204" pitchFamily="34" charset="0"/>
                <a:ea typeface="Calibri" panose="020F0502020204030204" pitchFamily="34" charset="0"/>
                <a:cs typeface="Shruti" panose="020B0502040204020203" pitchFamily="34" charset="0"/>
              </a:rPr>
              <a:t>(c) blue ocean strategy</a:t>
            </a:r>
            <a:endParaRPr lang="en-IN" dirty="0"/>
          </a:p>
        </p:txBody>
      </p:sp>
      <p:sp>
        <p:nvSpPr>
          <p:cNvPr id="14" name="TextBox 13">
            <a:extLst>
              <a:ext uri="{FF2B5EF4-FFF2-40B4-BE49-F238E27FC236}">
                <a16:creationId xmlns:a16="http://schemas.microsoft.com/office/drawing/2014/main" id="{DC324D04-D25E-5C4F-4160-138822887BF5}"/>
              </a:ext>
            </a:extLst>
          </p:cNvPr>
          <p:cNvSpPr txBox="1"/>
          <p:nvPr/>
        </p:nvSpPr>
        <p:spPr>
          <a:xfrm>
            <a:off x="3046810" y="486846"/>
            <a:ext cx="6093618" cy="1077218"/>
          </a:xfrm>
          <a:prstGeom prst="rect">
            <a:avLst/>
          </a:prstGeom>
          <a:noFill/>
        </p:spPr>
        <p:txBody>
          <a:bodyPr wrap="square">
            <a:spAutoFit/>
          </a:bodyPr>
          <a:lstStyle/>
          <a:p>
            <a:pPr algn="ctr"/>
            <a:r>
              <a:rPr lang="en-IN" sz="3200" dirty="0"/>
              <a:t>Comparison of Porter five force’s with others </a:t>
            </a:r>
          </a:p>
        </p:txBody>
      </p:sp>
      <p:sp>
        <p:nvSpPr>
          <p:cNvPr id="17" name="Arrow: Up 16">
            <a:extLst>
              <a:ext uri="{FF2B5EF4-FFF2-40B4-BE49-F238E27FC236}">
                <a16:creationId xmlns:a16="http://schemas.microsoft.com/office/drawing/2014/main" id="{20E74E0F-E95B-E1E0-0230-7BA7787EC5E6}"/>
              </a:ext>
            </a:extLst>
          </p:cNvPr>
          <p:cNvSpPr/>
          <p:nvPr/>
        </p:nvSpPr>
        <p:spPr>
          <a:xfrm>
            <a:off x="1162050" y="1743075"/>
            <a:ext cx="900112" cy="284321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8" name="Arrow: Down 17">
            <a:extLst>
              <a:ext uri="{FF2B5EF4-FFF2-40B4-BE49-F238E27FC236}">
                <a16:creationId xmlns:a16="http://schemas.microsoft.com/office/drawing/2014/main" id="{5D7E1664-A2BB-0B57-3F36-496377C782C3}"/>
              </a:ext>
            </a:extLst>
          </p:cNvPr>
          <p:cNvSpPr/>
          <p:nvPr/>
        </p:nvSpPr>
        <p:spPr>
          <a:xfrm>
            <a:off x="10229851" y="1985963"/>
            <a:ext cx="800099" cy="34432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173319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8" name="Rectangle 2077">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B5E26D49-1451-28FC-546C-FC6E77F4001F}"/>
              </a:ext>
            </a:extLst>
          </p:cNvPr>
          <p:cNvSpPr>
            <a:spLocks noGrp="1"/>
          </p:cNvSpPr>
          <p:nvPr>
            <p:ph type="title"/>
          </p:nvPr>
        </p:nvSpPr>
        <p:spPr>
          <a:xfrm>
            <a:off x="1008184" y="1"/>
            <a:ext cx="10175631" cy="757238"/>
          </a:xfrm>
        </p:spPr>
        <p:txBody>
          <a:bodyPr anchor="ctr">
            <a:normAutofit/>
          </a:bodyPr>
          <a:lstStyle/>
          <a:p>
            <a:pPr algn="ctr"/>
            <a:r>
              <a:rPr lang="en-IN" sz="4000" dirty="0"/>
              <a:t>4P’s of Marketing mix</a:t>
            </a:r>
          </a:p>
        </p:txBody>
      </p:sp>
      <p:pic>
        <p:nvPicPr>
          <p:cNvPr id="2050" name="Picture 2" descr="Do You Remember The Marketing Mix?">
            <a:extLst>
              <a:ext uri="{FF2B5EF4-FFF2-40B4-BE49-F238E27FC236}">
                <a16:creationId xmlns:a16="http://schemas.microsoft.com/office/drawing/2014/main" id="{07293610-D5F4-562B-A289-1B84480847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0088" y="2928938"/>
            <a:ext cx="9953557" cy="392906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63" name="Content Placeholder 8">
            <a:extLst>
              <a:ext uri="{FF2B5EF4-FFF2-40B4-BE49-F238E27FC236}">
                <a16:creationId xmlns:a16="http://schemas.microsoft.com/office/drawing/2014/main" id="{22B5ABBF-F098-15F1-77CD-3666BD5415E2}"/>
              </a:ext>
            </a:extLst>
          </p:cNvPr>
          <p:cNvGraphicFramePr>
            <a:graphicFrameLocks noGrp="1"/>
          </p:cNvGraphicFramePr>
          <p:nvPr>
            <p:ph idx="1"/>
            <p:extLst>
              <p:ext uri="{D42A27DB-BD31-4B8C-83A1-F6EECF244321}">
                <p14:modId xmlns:p14="http://schemas.microsoft.com/office/powerpoint/2010/main" val="732254123"/>
              </p:ext>
            </p:extLst>
          </p:nvPr>
        </p:nvGraphicFramePr>
        <p:xfrm>
          <a:off x="1008184" y="928688"/>
          <a:ext cx="10175630" cy="20002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58663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9FC209E-6DEB-1A13-AF02-CB79476F2098}"/>
              </a:ext>
            </a:extLst>
          </p:cNvPr>
          <p:cNvSpPr>
            <a:spLocks noGrp="1"/>
          </p:cNvSpPr>
          <p:nvPr>
            <p:ph type="title"/>
          </p:nvPr>
        </p:nvSpPr>
        <p:spPr/>
        <p:txBody>
          <a:bodyPr/>
          <a:lstStyle/>
          <a:p>
            <a:r>
              <a:rPr lang="en-IN" b="1" dirty="0"/>
              <a:t>3P’s of Service Quality</a:t>
            </a:r>
          </a:p>
        </p:txBody>
      </p:sp>
      <p:sp>
        <p:nvSpPr>
          <p:cNvPr id="7" name="Content Placeholder 6">
            <a:extLst>
              <a:ext uri="{FF2B5EF4-FFF2-40B4-BE49-F238E27FC236}">
                <a16:creationId xmlns:a16="http://schemas.microsoft.com/office/drawing/2014/main" id="{E9C811E4-CDAD-F8E9-5268-AADBF1C0AFAF}"/>
              </a:ext>
            </a:extLst>
          </p:cNvPr>
          <p:cNvSpPr>
            <a:spLocks noGrp="1"/>
          </p:cNvSpPr>
          <p:nvPr>
            <p:ph sz="half" idx="1"/>
          </p:nvPr>
        </p:nvSpPr>
        <p:spPr/>
        <p:txBody>
          <a:bodyPr>
            <a:normAutofit/>
          </a:bodyPr>
          <a:lstStyle/>
          <a:p>
            <a:endParaRPr lang="en-IN" dirty="0"/>
          </a:p>
        </p:txBody>
      </p:sp>
      <p:sp>
        <p:nvSpPr>
          <p:cNvPr id="8" name="Content Placeholder 7">
            <a:extLst>
              <a:ext uri="{FF2B5EF4-FFF2-40B4-BE49-F238E27FC236}">
                <a16:creationId xmlns:a16="http://schemas.microsoft.com/office/drawing/2014/main" id="{6E71D8D9-2471-2C6D-B325-023D808714DC}"/>
              </a:ext>
            </a:extLst>
          </p:cNvPr>
          <p:cNvSpPr>
            <a:spLocks noGrp="1"/>
          </p:cNvSpPr>
          <p:nvPr>
            <p:ph sz="half" idx="2"/>
          </p:nvPr>
        </p:nvSpPr>
        <p:spPr>
          <a:xfrm>
            <a:off x="6172200" y="600075"/>
            <a:ext cx="5314950" cy="5576888"/>
          </a:xfrm>
        </p:spPr>
        <p:txBody>
          <a:bodyPr>
            <a:normAutofit/>
          </a:bodyPr>
          <a:lstStyle/>
          <a:p>
            <a:pPr algn="just"/>
            <a:r>
              <a:rPr lang="en-US" dirty="0"/>
              <a:t>The "people" dimension refers to the social and ethical aspects of sustainability, such as fair </a:t>
            </a:r>
            <a:r>
              <a:rPr lang="en-US" dirty="0" err="1"/>
              <a:t>labour</a:t>
            </a:r>
            <a:r>
              <a:rPr lang="en-US" dirty="0"/>
              <a:t> practices, diversity and inclusion, and community engagement. The "planet" dimension focuses on environmental sustainability, including reducing carbon footprint, minimizing waste, and conserving natural resources. The "purpose" dimension relates to the brand's values, mission, and impact on society.</a:t>
            </a:r>
            <a:endParaRPr lang="en-IN" dirty="0"/>
          </a:p>
        </p:txBody>
      </p:sp>
      <p:pic>
        <p:nvPicPr>
          <p:cNvPr id="29" name="Picture 28" descr="Diagram">
            <a:extLst>
              <a:ext uri="{FF2B5EF4-FFF2-40B4-BE49-F238E27FC236}">
                <a16:creationId xmlns:a16="http://schemas.microsoft.com/office/drawing/2014/main" id="{02334BF0-310C-256B-29C0-026B115557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1426464"/>
            <a:ext cx="6019800" cy="5334000"/>
          </a:xfrm>
          <a:prstGeom prst="rect">
            <a:avLst/>
          </a:prstGeom>
        </p:spPr>
      </p:pic>
    </p:spTree>
    <p:extLst>
      <p:ext uri="{BB962C8B-B14F-4D97-AF65-F5344CB8AC3E}">
        <p14:creationId xmlns:p14="http://schemas.microsoft.com/office/powerpoint/2010/main" val="2167849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shingle">
          <a:fgClr>
            <a:schemeClr val="accent1"/>
          </a:fgClr>
          <a:bgClr>
            <a:schemeClr val="bg1"/>
          </a:bgClr>
        </a:patt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Diagram 10">
            <a:extLst>
              <a:ext uri="{FF2B5EF4-FFF2-40B4-BE49-F238E27FC236}">
                <a16:creationId xmlns:a16="http://schemas.microsoft.com/office/drawing/2014/main" id="{092A90A9-B97B-6461-C697-5000BB2D0B7A}"/>
              </a:ext>
            </a:extLst>
          </p:cNvPr>
          <p:cNvGraphicFramePr/>
          <p:nvPr>
            <p:extLst>
              <p:ext uri="{D42A27DB-BD31-4B8C-83A1-F6EECF244321}">
                <p14:modId xmlns:p14="http://schemas.microsoft.com/office/powerpoint/2010/main" val="95517850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Rectangle: Diagonal Corners Snipped 13">
            <a:extLst>
              <a:ext uri="{FF2B5EF4-FFF2-40B4-BE49-F238E27FC236}">
                <a16:creationId xmlns:a16="http://schemas.microsoft.com/office/drawing/2014/main" id="{E05B14E3-B23E-20E8-FD6F-349F608BD990}"/>
              </a:ext>
            </a:extLst>
          </p:cNvPr>
          <p:cNvSpPr/>
          <p:nvPr/>
        </p:nvSpPr>
        <p:spPr>
          <a:xfrm>
            <a:off x="271463" y="766763"/>
            <a:ext cx="3745619" cy="5662612"/>
          </a:xfrm>
          <a:prstGeom prst="snip2DiagRect">
            <a:avLst/>
          </a:prstGeom>
          <a:gradFill>
            <a:gsLst>
              <a:gs pos="0">
                <a:srgbClr val="00B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scene3d>
            <a:camera prst="perspectiveHeroicExtremeRightFacing"/>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4000" dirty="0">
                <a:solidFill>
                  <a:schemeClr val="tx1"/>
                </a:solidFill>
              </a:rPr>
              <a:t>GREEN MARKETING</a:t>
            </a:r>
          </a:p>
          <a:p>
            <a:pPr algn="ctr"/>
            <a:endParaRPr lang="en-IN" sz="4000" dirty="0">
              <a:solidFill>
                <a:schemeClr val="tx1"/>
              </a:solidFill>
            </a:endParaRPr>
          </a:p>
        </p:txBody>
      </p:sp>
    </p:spTree>
    <p:extLst>
      <p:ext uri="{BB962C8B-B14F-4D97-AF65-F5344CB8AC3E}">
        <p14:creationId xmlns:p14="http://schemas.microsoft.com/office/powerpoint/2010/main" val="3094531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9B320B2-0791-1F09-7D12-DBDB9629759E}"/>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Factors affecting to marketing</a:t>
            </a:r>
          </a:p>
        </p:txBody>
      </p:sp>
      <p:pic>
        <p:nvPicPr>
          <p:cNvPr id="3" name="Content Placeholder 2" descr="Diagram&#10;&#10;Description automatically generated">
            <a:extLst>
              <a:ext uri="{FF2B5EF4-FFF2-40B4-BE49-F238E27FC236}">
                <a16:creationId xmlns:a16="http://schemas.microsoft.com/office/drawing/2014/main" id="{D84F0490-568E-2C16-B528-63FBE2A65D54}"/>
              </a:ext>
            </a:extLst>
          </p:cNvPr>
          <p:cNvPicPr>
            <a:picLocks noGrp="1" noChangeAspect="1"/>
          </p:cNvPicPr>
          <p:nvPr>
            <p:ph idx="1"/>
          </p:nvPr>
        </p:nvPicPr>
        <p:blipFill>
          <a:blip r:embed="rId3"/>
          <a:stretch>
            <a:fillRect/>
          </a:stretch>
        </p:blipFill>
        <p:spPr>
          <a:xfrm>
            <a:off x="4207933" y="1317071"/>
            <a:ext cx="7347537" cy="4224833"/>
          </a:xfrm>
          <a:prstGeom prst="rect">
            <a:avLst/>
          </a:prstGeom>
        </p:spPr>
      </p:pic>
    </p:spTree>
    <p:extLst>
      <p:ext uri="{BB962C8B-B14F-4D97-AF65-F5344CB8AC3E}">
        <p14:creationId xmlns:p14="http://schemas.microsoft.com/office/powerpoint/2010/main" val="1926495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lgGrid">
          <a:fgClr>
            <a:srgbClr val="92D050"/>
          </a:fgClr>
          <a:bgClr>
            <a:srgbClr val="00B050"/>
          </a:bgClr>
        </a:patt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B96E8861-6AC7-7AD1-D629-B752193ED466}"/>
              </a:ext>
            </a:extLst>
          </p:cNvPr>
          <p:cNvPicPr>
            <a:picLocks noChangeAspect="1"/>
          </p:cNvPicPr>
          <p:nvPr/>
        </p:nvPicPr>
        <p:blipFill>
          <a:blip r:embed="rId3"/>
          <a:stretch>
            <a:fillRect/>
          </a:stretch>
        </p:blipFill>
        <p:spPr>
          <a:xfrm>
            <a:off x="2369534" y="643466"/>
            <a:ext cx="7452931" cy="5571067"/>
          </a:xfrm>
          <a:prstGeom prst="rect">
            <a:avLst/>
          </a:prstGeom>
          <a:pattFill prst="dashUpDiag">
            <a:fgClr>
              <a:schemeClr val="accent1"/>
            </a:fgClr>
            <a:bgClr>
              <a:schemeClr val="bg1"/>
            </a:bgClr>
          </a:pattFill>
        </p:spPr>
      </p:pic>
      <p:graphicFrame>
        <p:nvGraphicFramePr>
          <p:cNvPr id="4" name="Table 4">
            <a:extLst>
              <a:ext uri="{FF2B5EF4-FFF2-40B4-BE49-F238E27FC236}">
                <a16:creationId xmlns:a16="http://schemas.microsoft.com/office/drawing/2014/main" id="{3D7E3F7F-F607-2277-5A78-6A658BD8279F}"/>
              </a:ext>
            </a:extLst>
          </p:cNvPr>
          <p:cNvGraphicFramePr>
            <a:graphicFrameLocks noGrp="1"/>
          </p:cNvGraphicFramePr>
          <p:nvPr>
            <p:extLst>
              <p:ext uri="{D42A27DB-BD31-4B8C-83A1-F6EECF244321}">
                <p14:modId xmlns:p14="http://schemas.microsoft.com/office/powerpoint/2010/main" val="649975500"/>
              </p:ext>
            </p:extLst>
          </p:nvPr>
        </p:nvGraphicFramePr>
        <p:xfrm>
          <a:off x="3946525" y="6487160"/>
          <a:ext cx="8128000" cy="37084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1480310630"/>
                    </a:ext>
                  </a:extLst>
                </a:gridCol>
              </a:tblGrid>
              <a:tr h="370840">
                <a:tc>
                  <a:txBody>
                    <a:bodyPr/>
                    <a:lstStyle/>
                    <a:p>
                      <a:r>
                        <a:rPr lang="en-IN" dirty="0">
                          <a:solidFill>
                            <a:schemeClr val="tx1"/>
                          </a:solidFill>
                        </a:rPr>
                        <a:t>https://www.clixpert.com.au/blog/unique-value-proposition-marketing-campaign/</a:t>
                      </a:r>
                    </a:p>
                  </a:txBody>
                  <a:tcPr>
                    <a:noFill/>
                  </a:tcPr>
                </a:tc>
                <a:extLst>
                  <a:ext uri="{0D108BD9-81ED-4DB2-BD59-A6C34878D82A}">
                    <a16:rowId xmlns:a16="http://schemas.microsoft.com/office/drawing/2014/main" val="1600188367"/>
                  </a:ext>
                </a:extLst>
              </a:tr>
            </a:tbl>
          </a:graphicData>
        </a:graphic>
      </p:graphicFrame>
    </p:spTree>
    <p:extLst>
      <p:ext uri="{BB962C8B-B14F-4D97-AF65-F5344CB8AC3E}">
        <p14:creationId xmlns:p14="http://schemas.microsoft.com/office/powerpoint/2010/main" val="450691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pattFill prst="dotGrid">
          <a:fgClr>
            <a:srgbClr val="5BC0C5"/>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45BD8-99DF-ACA2-794F-7E4BF46643CB}"/>
              </a:ext>
            </a:extLst>
          </p:cNvPr>
          <p:cNvSpPr>
            <a:spLocks noGrp="1"/>
          </p:cNvSpPr>
          <p:nvPr>
            <p:ph type="title"/>
          </p:nvPr>
        </p:nvSpPr>
        <p:spPr>
          <a:xfrm>
            <a:off x="838200" y="1"/>
            <a:ext cx="10515600" cy="681036"/>
          </a:xfrm>
        </p:spPr>
        <p:txBody>
          <a:bodyPr>
            <a:normAutofit fontScale="90000"/>
          </a:bodyPr>
          <a:lstStyle/>
          <a:p>
            <a:r>
              <a:rPr lang="en-IN" b="1" dirty="0">
                <a:solidFill>
                  <a:srgbClr val="002060"/>
                </a:solidFill>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932E940F-901D-1D0F-5414-EE0CE3CB1E6B}"/>
              </a:ext>
            </a:extLst>
          </p:cNvPr>
          <p:cNvSpPr>
            <a:spLocks noGrp="1"/>
          </p:cNvSpPr>
          <p:nvPr>
            <p:ph idx="1"/>
          </p:nvPr>
        </p:nvSpPr>
        <p:spPr>
          <a:xfrm>
            <a:off x="114300" y="828675"/>
            <a:ext cx="11944350" cy="5900738"/>
          </a:xfrm>
        </p:spPr>
        <p:txBody>
          <a:bodyPr>
            <a:normAutofit lnSpcReduction="10000"/>
          </a:bodyPr>
          <a:lstStyle/>
          <a:p>
            <a:pPr>
              <a:buFont typeface="Wingdings" panose="05000000000000000000" pitchFamily="2" charset="2"/>
              <a:buChar char="v"/>
            </a:pPr>
            <a:r>
              <a:rPr lang="en-US" sz="1800" dirty="0" err="1">
                <a:solidFill>
                  <a:srgbClr val="FF0000"/>
                </a:solidFill>
              </a:rPr>
              <a:t>Bruijl</a:t>
            </a:r>
            <a:r>
              <a:rPr lang="en-US" sz="1800" dirty="0">
                <a:solidFill>
                  <a:srgbClr val="FF0000"/>
                </a:solidFill>
              </a:rPr>
              <a:t>, D. and Gerard, H.T. (2018) 'The relevance of Porter's five forces in today's innovative and changing business environment', Available at SSRN 3192207, .</a:t>
            </a:r>
          </a:p>
          <a:p>
            <a:pPr>
              <a:buFont typeface="Wingdings" panose="05000000000000000000" pitchFamily="2" charset="2"/>
              <a:buChar char="v"/>
            </a:pPr>
            <a:r>
              <a:rPr lang="en-IN" sz="1800" u="sng" kern="100" dirty="0">
                <a:solidFill>
                  <a:srgbClr val="222222"/>
                </a:solidFill>
                <a:effectLst/>
                <a:latin typeface="Arial" panose="020B0604020202020204" pitchFamily="34" charset="0"/>
                <a:ea typeface="Calibri" panose="020F0502020204030204" pitchFamily="34" charset="0"/>
                <a:cs typeface="Shruti" panose="020B0502040204020203" pitchFamily="34" charset="0"/>
                <a:hlinkClick r:id="rId2"/>
              </a:rPr>
              <a:t>https://www.researchgate.net/profile/Gerard-Bruijl/publication/326026986_The_Relevance_of_Porter%27s_Five_Forces_in_Today%27s_Innovative_and_Changing_Business_Environment/links/5c14165c299bf139c7593f03/The-Relevance-of-Porters-Five-Forces-in-Todays-Innovative-and-Changing-Business-Environment.pdf</a:t>
            </a:r>
            <a:endParaRPr lang="en-IN" sz="1800" u="sng" kern="100" dirty="0">
              <a:solidFill>
                <a:srgbClr val="222222"/>
              </a:solidFill>
              <a:effectLst/>
              <a:latin typeface="Arial" panose="020B0604020202020204" pitchFamily="34" charset="0"/>
              <a:ea typeface="Calibri" panose="020F0502020204030204" pitchFamily="34" charset="0"/>
              <a:cs typeface="Shruti" panose="020B0502040204020203" pitchFamily="34" charset="0"/>
            </a:endParaRPr>
          </a:p>
          <a:p>
            <a:pPr>
              <a:buFont typeface="Wingdings" panose="05000000000000000000" pitchFamily="2" charset="2"/>
              <a:buChar char="v"/>
            </a:pPr>
            <a:r>
              <a:rPr lang="en-US" sz="1800" kern="100" dirty="0" err="1">
                <a:solidFill>
                  <a:srgbClr val="FF0000"/>
                </a:solidFill>
                <a:effectLst/>
                <a:latin typeface="Calibri" panose="020F0502020204030204" pitchFamily="34" charset="0"/>
                <a:ea typeface="Calibri" panose="020F0502020204030204" pitchFamily="34" charset="0"/>
                <a:cs typeface="Shruti" panose="020B0502040204020203" pitchFamily="34" charset="0"/>
              </a:rPr>
              <a:t>oraitė</a:t>
            </a:r>
            <a:r>
              <a:rPr lang="en-US" sz="1800" kern="100" dirty="0">
                <a:solidFill>
                  <a:srgbClr val="FF0000"/>
                </a:solidFill>
                <a:effectLst/>
                <a:latin typeface="Calibri" panose="020F0502020204030204" pitchFamily="34" charset="0"/>
                <a:ea typeface="Calibri" panose="020F0502020204030204" pitchFamily="34" charset="0"/>
                <a:cs typeface="Shruti" panose="020B0502040204020203" pitchFamily="34" charset="0"/>
              </a:rPr>
              <a:t>, M. (2016) 'Marketing mix theoretical aspects', International Journal of Research-</a:t>
            </a:r>
            <a:r>
              <a:rPr lang="en-US" sz="1800" kern="100" dirty="0" err="1">
                <a:solidFill>
                  <a:srgbClr val="FF0000"/>
                </a:solidFill>
                <a:effectLst/>
                <a:latin typeface="Calibri" panose="020F0502020204030204" pitchFamily="34" charset="0"/>
                <a:ea typeface="Calibri" panose="020F0502020204030204" pitchFamily="34" charset="0"/>
                <a:cs typeface="Shruti" panose="020B0502040204020203" pitchFamily="34" charset="0"/>
              </a:rPr>
              <a:t>Granthaalayah</a:t>
            </a:r>
            <a:r>
              <a:rPr lang="en-US" sz="1800" kern="100" dirty="0">
                <a:solidFill>
                  <a:srgbClr val="FF0000"/>
                </a:solidFill>
                <a:effectLst/>
                <a:latin typeface="Calibri" panose="020F0502020204030204" pitchFamily="34" charset="0"/>
                <a:ea typeface="Calibri" panose="020F0502020204030204" pitchFamily="34" charset="0"/>
                <a:cs typeface="Shruti" panose="020B0502040204020203" pitchFamily="34" charset="0"/>
              </a:rPr>
              <a:t>, 4(6), pp. 25-37.</a:t>
            </a:r>
          </a:p>
          <a:p>
            <a:pPr>
              <a:buFont typeface="Wingdings" panose="05000000000000000000" pitchFamily="2" charset="2"/>
              <a:buChar char="v"/>
            </a:pPr>
            <a:r>
              <a:rPr lang="en-IN" sz="1800" u="sng" kern="100" dirty="0">
                <a:solidFill>
                  <a:srgbClr val="222222"/>
                </a:solidFill>
                <a:effectLst/>
                <a:latin typeface="Arial" panose="020B0604020202020204" pitchFamily="34" charset="0"/>
                <a:ea typeface="Calibri" panose="020F0502020204030204" pitchFamily="34" charset="0"/>
                <a:cs typeface="Shruti" panose="020B0502040204020203" pitchFamily="34" charset="0"/>
                <a:hlinkClick r:id="rId3"/>
              </a:rPr>
              <a:t>https://d1wqtxts1xzle7.cloudfront.net/72600151/2505-libre.pdf?1634269555=&amp;response-content-disposition=inline%3B+filename%3DMarketing_MIX_Theoretical_Aspects.pdf&amp;Expires=1679281013&amp;Signature=c85L69f7LXlxGtfUcoN5jQd3UanLNLzutYBb6~Rxms7C7Z5jXXCTn4yCQTSDpKmYpqq3zM5v9cAIfJNPlGk-zi8aLdaiY19~TCUFq5dymVLrbDmNC3NPzTKkaXuEcAlNZYNb88kPGqEi6eo8Xgg4LFKlNABaVjnpFviMg14Qcykp5TYKzLPDi6dEvj6059IMZ52TYAUrA40UnqlmsiwO5ZD2vgxsXX~z-sZiSVZwRF~g4bjITuNwFWembXH6mlAcwoEMDmXa43okw25ivRaQoqc6xwGMdCLubc4zWo-9r1rub5Gxyo~VKCPbTbK10bEyu6yxqV4dDp0fLvK7NAfabw__&amp;Key-Pair-Id=APKAJLOHF5GGSLRBV4ZA</a:t>
            </a:r>
            <a:endParaRPr lang="en-IN" sz="1800" u="sng" kern="100" dirty="0">
              <a:solidFill>
                <a:srgbClr val="222222"/>
              </a:solidFill>
              <a:effectLst/>
              <a:latin typeface="Arial" panose="020B0604020202020204" pitchFamily="34" charset="0"/>
              <a:ea typeface="Calibri" panose="020F0502020204030204" pitchFamily="34" charset="0"/>
              <a:cs typeface="Shruti" panose="020B0502040204020203" pitchFamily="34" charset="0"/>
            </a:endParaRPr>
          </a:p>
          <a:p>
            <a:pPr>
              <a:buFont typeface="Wingdings" panose="05000000000000000000" pitchFamily="2" charset="2"/>
              <a:buChar char="v"/>
            </a:pPr>
            <a:r>
              <a:rPr lang="en-US" sz="1800" kern="100" dirty="0" err="1">
                <a:solidFill>
                  <a:srgbClr val="FF0000"/>
                </a:solidFill>
                <a:effectLst/>
                <a:latin typeface="Calibri" panose="020F0502020204030204" pitchFamily="34" charset="0"/>
                <a:ea typeface="Calibri" panose="020F0502020204030204" pitchFamily="34" charset="0"/>
                <a:cs typeface="Shruti" panose="020B0502040204020203" pitchFamily="34" charset="0"/>
              </a:rPr>
              <a:t>Fuxman</a:t>
            </a:r>
            <a:r>
              <a:rPr lang="en-US" sz="1800" kern="100" dirty="0">
                <a:solidFill>
                  <a:srgbClr val="FF0000"/>
                </a:solidFill>
                <a:effectLst/>
                <a:latin typeface="Calibri" panose="020F0502020204030204" pitchFamily="34" charset="0"/>
                <a:ea typeface="Calibri" panose="020F0502020204030204" pitchFamily="34" charset="0"/>
                <a:cs typeface="Shruti" panose="020B0502040204020203" pitchFamily="34" charset="0"/>
              </a:rPr>
              <a:t>, L., Mohr, I., Mahmoud, A.B. and </a:t>
            </a:r>
            <a:r>
              <a:rPr lang="en-US" sz="1800" kern="100" dirty="0" err="1">
                <a:solidFill>
                  <a:srgbClr val="FF0000"/>
                </a:solidFill>
                <a:effectLst/>
                <a:latin typeface="Calibri" panose="020F0502020204030204" pitchFamily="34" charset="0"/>
                <a:ea typeface="Calibri" panose="020F0502020204030204" pitchFamily="34" charset="0"/>
                <a:cs typeface="Shruti" panose="020B0502040204020203" pitchFamily="34" charset="0"/>
              </a:rPr>
              <a:t>Grigoriou</a:t>
            </a:r>
            <a:r>
              <a:rPr lang="en-US" sz="1800" kern="100" dirty="0">
                <a:solidFill>
                  <a:srgbClr val="FF0000"/>
                </a:solidFill>
                <a:effectLst/>
                <a:latin typeface="Calibri" panose="020F0502020204030204" pitchFamily="34" charset="0"/>
                <a:ea typeface="Calibri" panose="020F0502020204030204" pitchFamily="34" charset="0"/>
                <a:cs typeface="Shruti" panose="020B0502040204020203" pitchFamily="34" charset="0"/>
              </a:rPr>
              <a:t>, N. (2022) 'The new 3Ps of sustainability marketing: The case of fashion', Sustainable Production and Consumption, .</a:t>
            </a:r>
          </a:p>
          <a:p>
            <a:pPr>
              <a:buFont typeface="Wingdings" panose="05000000000000000000" pitchFamily="2" charset="2"/>
              <a:buChar char="v"/>
            </a:pPr>
            <a:r>
              <a:rPr lang="en-IN" sz="1800" kern="100" dirty="0">
                <a:effectLst/>
                <a:latin typeface="Calibri" panose="020F0502020204030204" pitchFamily="34" charset="0"/>
                <a:ea typeface="Calibri" panose="020F0502020204030204" pitchFamily="34" charset="0"/>
                <a:cs typeface="Shruti" panose="020B0502040204020203" pitchFamily="34" charset="0"/>
                <a:hlinkClick r:id="rId4"/>
              </a:rPr>
              <a:t>https://www.sciencedirect.com/science/article/pii/S2352550922000586?casa_token=9GeeGfzt4vgAAAAA:FHxZ_A7Ojk6O2GgraHccmmYjYMxG1xnpHkMsT-OJUMJxD3VvaL8XoLaFTcniZtllmtUR0_wecMQx</a:t>
            </a:r>
            <a:endParaRPr lang="en-IN" sz="1800" kern="100" dirty="0">
              <a:effectLst/>
              <a:latin typeface="Calibri" panose="020F0502020204030204" pitchFamily="34" charset="0"/>
              <a:ea typeface="Calibri" panose="020F0502020204030204" pitchFamily="34" charset="0"/>
              <a:cs typeface="Shruti" panose="020B0502040204020203" pitchFamily="34" charset="0"/>
            </a:endParaRPr>
          </a:p>
          <a:p>
            <a:pPr>
              <a:buFont typeface="Wingdings" panose="05000000000000000000" pitchFamily="2" charset="2"/>
              <a:buChar char="v"/>
            </a:pPr>
            <a:r>
              <a:rPr lang="en-US" sz="1800" kern="100" dirty="0" err="1">
                <a:solidFill>
                  <a:srgbClr val="FF0000"/>
                </a:solidFill>
                <a:effectLst/>
                <a:latin typeface="Calibri" panose="020F0502020204030204" pitchFamily="34" charset="0"/>
                <a:ea typeface="Calibri" panose="020F0502020204030204" pitchFamily="34" charset="0"/>
                <a:cs typeface="Shruti" panose="020B0502040204020203" pitchFamily="34" charset="0"/>
              </a:rPr>
              <a:t>Doole</a:t>
            </a:r>
            <a:r>
              <a:rPr lang="en-US" sz="1800" kern="100" dirty="0">
                <a:solidFill>
                  <a:srgbClr val="FF0000"/>
                </a:solidFill>
                <a:effectLst/>
                <a:latin typeface="Calibri" panose="020F0502020204030204" pitchFamily="34" charset="0"/>
                <a:ea typeface="Calibri" panose="020F0502020204030204" pitchFamily="34" charset="0"/>
                <a:cs typeface="Shruti" panose="020B0502040204020203" pitchFamily="34" charset="0"/>
              </a:rPr>
              <a:t>, I. and Lowe, R. (2012) International marketing strategy Cengage Learning.</a:t>
            </a:r>
            <a:endParaRPr lang="en-IN" sz="1800" kern="100" dirty="0">
              <a:solidFill>
                <a:srgbClr val="FF0000"/>
              </a:solidFill>
              <a:effectLst/>
              <a:latin typeface="Calibri" panose="020F0502020204030204" pitchFamily="34" charset="0"/>
              <a:ea typeface="Calibri" panose="020F0502020204030204" pitchFamily="34" charset="0"/>
              <a:cs typeface="Shruti" panose="020B0502040204020203" pitchFamily="34" charset="0"/>
            </a:endParaRPr>
          </a:p>
          <a:p>
            <a:pPr>
              <a:buFont typeface="Wingdings" panose="05000000000000000000" pitchFamily="2" charset="2"/>
              <a:buChar char="v"/>
            </a:pPr>
            <a:r>
              <a:rPr lang="en-IN" sz="1800" dirty="0">
                <a:hlinkClick r:id="rId5"/>
              </a:rPr>
              <a:t>https://images.template.net/wp-content/uploads/2015/10/09212256/international-marketing-plan-template.pdf</a:t>
            </a:r>
            <a:endParaRPr lang="en-IN" sz="1800" dirty="0"/>
          </a:p>
        </p:txBody>
      </p:sp>
    </p:spTree>
    <p:extLst>
      <p:ext uri="{BB962C8B-B14F-4D97-AF65-F5344CB8AC3E}">
        <p14:creationId xmlns:p14="http://schemas.microsoft.com/office/powerpoint/2010/main" val="4049923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Marketing 20-3-23</Template>
  <TotalTime>350</TotalTime>
  <Words>2156</Words>
  <Application>Microsoft Office PowerPoint</Application>
  <PresentationFormat>Widescreen</PresentationFormat>
  <Paragraphs>88</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Söhne</vt:lpstr>
      <vt:lpstr>Wingdings</vt:lpstr>
      <vt:lpstr>Office Theme</vt:lpstr>
      <vt:lpstr>PowerPoint Presentation</vt:lpstr>
      <vt:lpstr>Table of content </vt:lpstr>
      <vt:lpstr>Porter five force’s</vt:lpstr>
      <vt:lpstr>PowerPoint Presentation</vt:lpstr>
      <vt:lpstr>4P’s of Marketing mix</vt:lpstr>
      <vt:lpstr>3P’s of Service Quality</vt:lpstr>
      <vt:lpstr>PowerPoint Presentation</vt:lpstr>
      <vt:lpstr>Factors affecting to marketing</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Amul Solanki</dc:creator>
  <cp:lastModifiedBy>Amul Solanki</cp:lastModifiedBy>
  <cp:revision>5</cp:revision>
  <dcterms:created xsi:type="dcterms:W3CDTF">2023-03-19T17:47:22Z</dcterms:created>
  <dcterms:modified xsi:type="dcterms:W3CDTF">2023-03-19T23:37:26Z</dcterms:modified>
</cp:coreProperties>
</file>