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5"/>
  </p:notesMasterIdLst>
  <p:handoutMasterIdLst>
    <p:handoutMasterId r:id="rId16"/>
  </p:handoutMasterIdLst>
  <p:sldIdLst>
    <p:sldId id="277" r:id="rId2"/>
    <p:sldId id="332" r:id="rId3"/>
    <p:sldId id="342" r:id="rId4"/>
    <p:sldId id="380" r:id="rId5"/>
    <p:sldId id="378" r:id="rId6"/>
    <p:sldId id="386" r:id="rId7"/>
    <p:sldId id="387" r:id="rId8"/>
    <p:sldId id="381" r:id="rId9"/>
    <p:sldId id="382" r:id="rId10"/>
    <p:sldId id="385" r:id="rId11"/>
    <p:sldId id="384" r:id="rId12"/>
    <p:sldId id="389" r:id="rId13"/>
    <p:sldId id="388" r:id="rId1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521415D9-36F7-43E2-AB2F-B90AF26B5E84}">
      <p14:sectionLst xmlns:p14="http://schemas.microsoft.com/office/powerpoint/2010/main">
        <p14:section name="Default Section" id="{955816B2-5A34-4179-9B86-F24D15C3E5B6}">
          <p14:sldIdLst>
            <p14:sldId id="277"/>
            <p14:sldId id="332"/>
            <p14:sldId id="342"/>
            <p14:sldId id="380"/>
            <p14:sldId id="378"/>
            <p14:sldId id="386"/>
            <p14:sldId id="387"/>
            <p14:sldId id="381"/>
            <p14:sldId id="382"/>
            <p14:sldId id="385"/>
            <p14:sldId id="384"/>
            <p14:sldId id="389"/>
            <p14:sldId id="388"/>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89511" autoAdjust="0"/>
  </p:normalViewPr>
  <p:slideViewPr>
    <p:cSldViewPr>
      <p:cViewPr varScale="1">
        <p:scale>
          <a:sx n="92" d="100"/>
          <a:sy n="92" d="100"/>
        </p:scale>
        <p:origin x="1068"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MindTools (2023) </a:t>
            </a:r>
            <a:r>
              <a:rPr lang="en-GB" i="1" dirty="0"/>
              <a:t>Personal SWOT Analysis. </a:t>
            </a:r>
            <a:r>
              <a:rPr lang="en-GB" i="0" dirty="0"/>
              <a:t>Available at: https://www.mindtools.com/aaiakpy/personal-swot-analysis. (</a:t>
            </a:r>
            <a:r>
              <a:rPr lang="en-GB" i="0" dirty="0" err="1"/>
              <a:t>Accessesed</a:t>
            </a:r>
            <a:r>
              <a:rPr lang="en-GB" i="0" dirty="0"/>
              <a:t>: 7</a:t>
            </a:r>
            <a:r>
              <a:rPr lang="en-GB" i="0" baseline="30000" dirty="0"/>
              <a:t>th</a:t>
            </a:r>
            <a:r>
              <a:rPr lang="en-GB" i="0" dirty="0"/>
              <a:t> of November 2023).</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6711191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MindTools (2023) </a:t>
            </a:r>
            <a:r>
              <a:rPr lang="en-GB" i="1" dirty="0"/>
              <a:t>Personal SWOT Analysis</a:t>
            </a:r>
            <a:r>
              <a:rPr lang="en-GB" dirty="0"/>
              <a:t>. Available at: https://www.mindtools.com/aaiakpy/personal-swot-analysis. (</a:t>
            </a:r>
            <a:r>
              <a:rPr lang="en-GB" dirty="0" err="1"/>
              <a:t>Accessesed</a:t>
            </a:r>
            <a:r>
              <a:rPr lang="en-GB" dirty="0"/>
              <a:t>: 7th of November 2023).</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11827306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07/11/2023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07/11/2023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07/11/2023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07/11/2023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07/11/2023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07/11/2023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07/11/2023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07/11/2023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07/11/2023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07/11/2023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07/11/2023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07/11/2023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LCHS4001</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4400" b="1"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Academic and Employability Skills</a:t>
            </a:r>
          </a:p>
          <a:p>
            <a:pPr eaLnBrk="1" hangingPunct="1"/>
            <a:endParaRPr lang="en-GB" altLang="en-US" dirty="0">
              <a:solidFill>
                <a:schemeClr val="accent2"/>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a:p>
            <a:pPr eaLnBrk="1" hangingPunct="1"/>
            <a:r>
              <a:rPr lang="en-GB" altLang="en-US" sz="4800" b="1" dirty="0">
                <a:solidFill>
                  <a:schemeClr val="accent2"/>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Summarising</a:t>
            </a:r>
            <a:endParaRPr lang="en-GB" altLang="en-US" sz="4000" b="1"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3021" y="0"/>
            <a:ext cx="8229600" cy="1143000"/>
          </a:xfrm>
        </p:spPr>
        <p:txBody>
          <a:bodyPr/>
          <a:lstStyle/>
          <a:p>
            <a:r>
              <a:rPr lang="en-GB" b="1" dirty="0">
                <a:latin typeface="Calibri" panose="020F0502020204030204" pitchFamily="34" charset="0"/>
                <a:cs typeface="Calibri" panose="020F0502020204030204" pitchFamily="34" charset="0"/>
              </a:rPr>
              <a:t>Aims of this session </a:t>
            </a:r>
          </a:p>
        </p:txBody>
      </p:sp>
      <p:sp>
        <p:nvSpPr>
          <p:cNvPr id="3" name="Content Placeholder 2"/>
          <p:cNvSpPr>
            <a:spLocks noGrp="1"/>
          </p:cNvSpPr>
          <p:nvPr>
            <p:ph idx="1"/>
          </p:nvPr>
        </p:nvSpPr>
        <p:spPr>
          <a:xfrm>
            <a:off x="457200" y="1268760"/>
            <a:ext cx="8229600" cy="4248473"/>
          </a:xfrm>
        </p:spPr>
        <p:txBody>
          <a:bodyPr>
            <a:normAutofit/>
          </a:bodyPr>
          <a:lstStyle/>
          <a:p>
            <a:r>
              <a:rPr lang="en-GB" dirty="0">
                <a:latin typeface="Calibri" panose="020F0502020204030204" pitchFamily="34" charset="0"/>
                <a:cs typeface="Calibri" panose="020F0502020204030204" pitchFamily="34" charset="0"/>
              </a:rPr>
              <a:t>To understand the importance of summarising in education.</a:t>
            </a:r>
          </a:p>
          <a:p>
            <a:r>
              <a:rPr lang="en-GB" dirty="0">
                <a:latin typeface="Calibri" panose="020F0502020204030204" pitchFamily="34" charset="0"/>
                <a:cs typeface="Calibri" panose="020F0502020204030204" pitchFamily="34" charset="0"/>
              </a:rPr>
              <a:t>To understand when students need to summarise.</a:t>
            </a:r>
          </a:p>
          <a:p>
            <a:r>
              <a:rPr lang="en-GB" dirty="0">
                <a:latin typeface="Calibri" panose="020F0502020204030204" pitchFamily="34" charset="0"/>
                <a:cs typeface="Calibri" panose="020F0502020204030204" pitchFamily="34" charset="0"/>
              </a:rPr>
              <a:t>To provide a step-by-step guide to summarising. </a:t>
            </a:r>
          </a:p>
          <a:p>
            <a:endParaRPr lang="en-GB" dirty="0">
              <a:latin typeface="Calibri" panose="020F0502020204030204" pitchFamily="34" charset="0"/>
              <a:cs typeface="Calibri" panose="020F0502020204030204" pitchFamily="34" charset="0"/>
            </a:endParaRPr>
          </a:p>
          <a:p>
            <a:pPr marL="0" indent="0">
              <a:buNone/>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GB" sz="4000" b="1" dirty="0"/>
              <a:t>What is summarising?</a:t>
            </a:r>
          </a:p>
        </p:txBody>
      </p:sp>
      <p:sp>
        <p:nvSpPr>
          <p:cNvPr id="3" name="Content Placeholder 2"/>
          <p:cNvSpPr>
            <a:spLocks noGrp="1"/>
          </p:cNvSpPr>
          <p:nvPr>
            <p:ph idx="1"/>
          </p:nvPr>
        </p:nvSpPr>
        <p:spPr>
          <a:xfrm>
            <a:off x="466530" y="1268760"/>
            <a:ext cx="8229600" cy="3917032"/>
          </a:xfrm>
        </p:spPr>
        <p:txBody>
          <a:bodyPr/>
          <a:lstStyle/>
          <a:p>
            <a:r>
              <a:rPr lang="en-US" sz="2600" dirty="0">
                <a:latin typeface="Calibri" panose="020F0502020204030204" pitchFamily="34" charset="0"/>
                <a:cs typeface="Calibri" panose="020F0502020204030204" pitchFamily="34" charset="0"/>
              </a:rPr>
              <a:t>To </a:t>
            </a:r>
            <a:r>
              <a:rPr lang="en-US" sz="2600" dirty="0" err="1">
                <a:latin typeface="Calibri" panose="020F0502020204030204" pitchFamily="34" charset="0"/>
                <a:cs typeface="Calibri" panose="020F0502020204030204" pitchFamily="34" charset="0"/>
              </a:rPr>
              <a:t>summarise</a:t>
            </a:r>
            <a:r>
              <a:rPr lang="en-US" sz="2600" dirty="0">
                <a:latin typeface="Calibri" panose="020F0502020204030204" pitchFamily="34" charset="0"/>
                <a:cs typeface="Calibri" panose="020F0502020204030204" pitchFamily="34" charset="0"/>
              </a:rPr>
              <a:t> is simply to identify the most important information from a text. </a:t>
            </a:r>
          </a:p>
          <a:p>
            <a:endParaRPr lang="en-US" sz="2600" dirty="0">
              <a:latin typeface="Calibri" panose="020F0502020204030204" pitchFamily="34" charset="0"/>
              <a:cs typeface="Calibri" panose="020F0502020204030204" pitchFamily="34" charset="0"/>
            </a:endParaRPr>
          </a:p>
          <a:p>
            <a:r>
              <a:rPr lang="en-US" sz="2600" dirty="0">
                <a:latin typeface="Calibri" panose="020F0502020204030204" pitchFamily="34" charset="0"/>
                <a:cs typeface="Calibri" panose="020F0502020204030204" pitchFamily="34" charset="0"/>
              </a:rPr>
              <a:t>Whereas a paraphrase may be of equal length to the source text, a summary is considerably shorter. </a:t>
            </a:r>
          </a:p>
          <a:p>
            <a:endParaRPr lang="en-US" sz="2600" dirty="0">
              <a:latin typeface="Calibri" panose="020F0502020204030204" pitchFamily="34" charset="0"/>
              <a:cs typeface="Calibri" panose="020F0502020204030204" pitchFamily="34" charset="0"/>
            </a:endParaRPr>
          </a:p>
          <a:p>
            <a:r>
              <a:rPr lang="en-US" sz="2600" dirty="0">
                <a:latin typeface="Calibri" panose="020F0502020204030204" pitchFamily="34" charset="0"/>
                <a:cs typeface="Calibri" panose="020F0502020204030204" pitchFamily="34" charset="0"/>
              </a:rPr>
              <a:t>Just as in paraphrases, summaries require a reference to the source.</a:t>
            </a:r>
            <a:endParaRPr lang="en-GB" sz="2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28457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GB" sz="4000" b="1" dirty="0"/>
              <a:t>Why summarise?</a:t>
            </a:r>
          </a:p>
        </p:txBody>
      </p:sp>
      <p:sp>
        <p:nvSpPr>
          <p:cNvPr id="3" name="Content Placeholder 2"/>
          <p:cNvSpPr>
            <a:spLocks noGrp="1"/>
          </p:cNvSpPr>
          <p:nvPr>
            <p:ph idx="1"/>
          </p:nvPr>
        </p:nvSpPr>
        <p:spPr>
          <a:xfrm>
            <a:off x="466530" y="1268760"/>
            <a:ext cx="8229600" cy="3917032"/>
          </a:xfrm>
        </p:spPr>
        <p:txBody>
          <a:bodyPr/>
          <a:lstStyle/>
          <a:p>
            <a:r>
              <a:rPr lang="en-US" sz="2400" dirty="0">
                <a:latin typeface="Calibri" panose="020F0502020204030204" pitchFamily="34" charset="0"/>
                <a:cs typeface="Calibri" panose="020F0502020204030204" pitchFamily="34" charset="0"/>
              </a:rPr>
              <a:t>Writing a summary is useful because in the act of identifying what is important, you are </a:t>
            </a:r>
            <a:r>
              <a:rPr lang="en-US" sz="2400" b="1" i="1" dirty="0" err="1">
                <a:latin typeface="Calibri" panose="020F0502020204030204" pitchFamily="34" charset="0"/>
                <a:cs typeface="Calibri" panose="020F0502020204030204" pitchFamily="34" charset="0"/>
              </a:rPr>
              <a:t>analysing</a:t>
            </a:r>
            <a:r>
              <a:rPr lang="en-US" sz="2400" dirty="0">
                <a:latin typeface="Calibri" panose="020F0502020204030204" pitchFamily="34" charset="0"/>
                <a:cs typeface="Calibri" panose="020F0502020204030204" pitchFamily="34" charset="0"/>
              </a:rPr>
              <a:t> and </a:t>
            </a:r>
            <a:r>
              <a:rPr lang="en-US" sz="2400" b="1" i="1" dirty="0">
                <a:latin typeface="Calibri" panose="020F0502020204030204" pitchFamily="34" charset="0"/>
                <a:cs typeface="Calibri" panose="020F0502020204030204" pitchFamily="34" charset="0"/>
              </a:rPr>
              <a:t>evaluating</a:t>
            </a:r>
            <a:r>
              <a:rPr lang="en-US" sz="2400" i="1" dirty="0">
                <a:latin typeface="Calibri" panose="020F0502020204030204" pitchFamily="34" charset="0"/>
                <a:cs typeface="Calibri" panose="020F0502020204030204" pitchFamily="34" charset="0"/>
              </a:rPr>
              <a:t> </a:t>
            </a:r>
            <a:r>
              <a:rPr lang="en-US" sz="2400" dirty="0">
                <a:latin typeface="Calibri" panose="020F0502020204030204" pitchFamily="34" charset="0"/>
                <a:cs typeface="Calibri" panose="020F0502020204030204" pitchFamily="34" charset="0"/>
              </a:rPr>
              <a:t>information, and forming memories of what you have read or heard.</a:t>
            </a:r>
          </a:p>
          <a:p>
            <a:pPr marL="0" indent="0">
              <a:buNone/>
            </a:pPr>
            <a:endParaRPr lang="en-US"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Having an accurate and short record of what you’ve read or heard is also a useful source of ‘digested’ information for use when you need to generate a new text that involves re-presenting others’ ideas.</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7482006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GB" sz="4000" b="1" dirty="0"/>
              <a:t>When to summarise?</a:t>
            </a:r>
          </a:p>
        </p:txBody>
      </p:sp>
      <p:sp>
        <p:nvSpPr>
          <p:cNvPr id="3" name="Content Placeholder 2"/>
          <p:cNvSpPr>
            <a:spLocks noGrp="1"/>
          </p:cNvSpPr>
          <p:nvPr>
            <p:ph idx="1"/>
          </p:nvPr>
        </p:nvSpPr>
        <p:spPr>
          <a:xfrm>
            <a:off x="466530" y="1268760"/>
            <a:ext cx="8229600" cy="3917032"/>
          </a:xfrm>
        </p:spPr>
        <p:txBody>
          <a:bodyPr/>
          <a:lstStyle/>
          <a:p>
            <a:r>
              <a:rPr lang="en-US" sz="2400" dirty="0">
                <a:latin typeface="Calibri" panose="020F0502020204030204" pitchFamily="34" charset="0"/>
                <a:cs typeface="Calibri" panose="020F0502020204030204" pitchFamily="34" charset="0"/>
              </a:rPr>
              <a:t>When there is a need to condense large units of texts or other forms of data. </a:t>
            </a:r>
          </a:p>
          <a:p>
            <a:pPr marL="0" indent="0">
              <a:buNone/>
            </a:pPr>
            <a:endParaRPr lang="en-US"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In </a:t>
            </a:r>
            <a:r>
              <a:rPr lang="en-US" sz="2400" dirty="0" err="1">
                <a:latin typeface="Calibri" panose="020F0502020204030204" pitchFamily="34" charset="0"/>
                <a:cs typeface="Calibri" panose="020F0502020204030204" pitchFamily="34" charset="0"/>
              </a:rPr>
              <a:t>summarising</a:t>
            </a:r>
            <a:r>
              <a:rPr lang="en-US" sz="2400" dirty="0">
                <a:latin typeface="Calibri" panose="020F0502020204030204" pitchFamily="34" charset="0"/>
                <a:cs typeface="Calibri" panose="020F0502020204030204" pitchFamily="34" charset="0"/>
              </a:rPr>
              <a:t>, the main ideas of the whole text (or a large part of it) are thus reformulated and condensed.</a:t>
            </a:r>
          </a:p>
          <a:p>
            <a:pPr marL="0" indent="0">
              <a:buNone/>
            </a:pPr>
            <a:endParaRPr lang="en-US"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Students may be asked to </a:t>
            </a:r>
            <a:r>
              <a:rPr lang="en-US" sz="2400" dirty="0" err="1">
                <a:latin typeface="Calibri" panose="020F0502020204030204" pitchFamily="34" charset="0"/>
                <a:cs typeface="Calibri" panose="020F0502020204030204" pitchFamily="34" charset="0"/>
              </a:rPr>
              <a:t>summarise</a:t>
            </a:r>
            <a:r>
              <a:rPr lang="en-US" sz="2400" dirty="0">
                <a:latin typeface="Calibri" panose="020F0502020204030204" pitchFamily="34" charset="0"/>
                <a:cs typeface="Calibri" panose="020F0502020204030204" pitchFamily="34" charset="0"/>
              </a:rPr>
              <a:t> a course book or article, and scholarly articles may include summaries of previous research in order to introduce the new research that is being presented.</a:t>
            </a:r>
          </a:p>
          <a:p>
            <a:pPr marL="0" indent="0">
              <a:buNone/>
            </a:pPr>
            <a:r>
              <a:rPr lang="en-US" sz="2400" dirty="0"/>
              <a:t>						(Bailey, 2017)</a:t>
            </a:r>
          </a:p>
        </p:txBody>
      </p:sp>
    </p:spTree>
    <p:extLst>
      <p:ext uri="{BB962C8B-B14F-4D97-AF65-F5344CB8AC3E}">
        <p14:creationId xmlns:p14="http://schemas.microsoft.com/office/powerpoint/2010/main" val="1191588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74042"/>
          </a:xfrm>
        </p:spPr>
        <p:txBody>
          <a:bodyPr/>
          <a:lstStyle/>
          <a:p>
            <a:r>
              <a:rPr lang="en-GB" sz="4000" b="1" dirty="0"/>
              <a:t>Summarising: an example</a:t>
            </a:r>
          </a:p>
        </p:txBody>
      </p:sp>
      <p:sp>
        <p:nvSpPr>
          <p:cNvPr id="3" name="Content Placeholder 2"/>
          <p:cNvSpPr>
            <a:spLocks noGrp="1"/>
          </p:cNvSpPr>
          <p:nvPr>
            <p:ph idx="1"/>
          </p:nvPr>
        </p:nvSpPr>
        <p:spPr>
          <a:xfrm>
            <a:off x="323528" y="908720"/>
            <a:ext cx="8640960" cy="4421088"/>
          </a:xfrm>
        </p:spPr>
        <p:txBody>
          <a:bodyPr/>
          <a:lstStyle/>
          <a:p>
            <a:pPr marL="0" indent="0">
              <a:buNone/>
            </a:pPr>
            <a:r>
              <a:rPr lang="en-US" sz="2200" b="1" dirty="0">
                <a:latin typeface="Calibri" panose="020F0502020204030204" pitchFamily="34" charset="0"/>
                <a:cs typeface="Calibri" panose="020F0502020204030204" pitchFamily="34" charset="0"/>
              </a:rPr>
              <a:t>Original</a:t>
            </a:r>
          </a:p>
          <a:p>
            <a:pPr marL="0" indent="0" algn="just">
              <a:buNone/>
            </a:pPr>
            <a:r>
              <a:rPr lang="en-US" sz="2200" dirty="0">
                <a:latin typeface="Calibri" panose="020F0502020204030204" pitchFamily="34" charset="0"/>
                <a:cs typeface="Calibri" panose="020F0502020204030204" pitchFamily="34" charset="0"/>
              </a:rPr>
              <a:t>So how do you go about identifying your strengths and weaknesses, and analyzing the opportunities and threats that flow from them? SWOT Analysis is a useful technique that helps you to do this.</a:t>
            </a:r>
          </a:p>
          <a:p>
            <a:pPr marL="0" indent="0" algn="just">
              <a:buNone/>
            </a:pPr>
            <a:r>
              <a:rPr lang="en-US" sz="2200" dirty="0">
                <a:latin typeface="Calibri" panose="020F0502020204030204" pitchFamily="34" charset="0"/>
                <a:cs typeface="Calibri" panose="020F0502020204030204" pitchFamily="34" charset="0"/>
              </a:rPr>
              <a:t>What makes SWOT especially powerful is that, with a little thought, it can help you to uncover opportunities that you would not otherwise have spotted. And by understanding your weaknesses, you can manage and eliminate threats that might otherwise hurt your ability to move forward in your role.</a:t>
            </a:r>
          </a:p>
          <a:p>
            <a:pPr marL="0" indent="0" algn="just">
              <a:buNone/>
            </a:pPr>
            <a:r>
              <a:rPr lang="en-US" sz="2200" dirty="0">
                <a:latin typeface="Calibri" panose="020F0502020204030204" pitchFamily="34" charset="0"/>
                <a:cs typeface="Calibri" panose="020F0502020204030204" pitchFamily="34" charset="0"/>
              </a:rPr>
              <a:t>If you look at yourself using the SWOT framework, you can start to separate yourself from your peers, and further develop the specialized talents and abilities that you need in order to advance your career and to help you achieve your personal goals.</a:t>
            </a:r>
          </a:p>
          <a:p>
            <a:pPr marL="0" indent="0" algn="just">
              <a:buNone/>
            </a:pPr>
            <a:r>
              <a:rPr lang="en-US" sz="2200" dirty="0">
                <a:latin typeface="Calibri" panose="020F0502020204030204" pitchFamily="34" charset="0"/>
                <a:cs typeface="Calibri" panose="020F0502020204030204" pitchFamily="34" charset="0"/>
              </a:rPr>
              <a:t>					</a:t>
            </a:r>
          </a:p>
          <a:p>
            <a:endParaRPr lang="en-US"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01733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b="1" dirty="0">
                <a:latin typeface="Calibri" panose="020F0502020204030204" pitchFamily="34" charset="0"/>
                <a:cs typeface="Calibri" panose="020F0502020204030204" pitchFamily="34" charset="0"/>
              </a:rPr>
              <a:t>Summarising: an example</a:t>
            </a:r>
          </a:p>
        </p:txBody>
      </p:sp>
      <p:sp>
        <p:nvSpPr>
          <p:cNvPr id="3" name="Content Placeholder 2"/>
          <p:cNvSpPr>
            <a:spLocks noGrp="1"/>
          </p:cNvSpPr>
          <p:nvPr>
            <p:ph idx="1"/>
          </p:nvPr>
        </p:nvSpPr>
        <p:spPr>
          <a:xfrm>
            <a:off x="107504" y="1412776"/>
            <a:ext cx="8928992" cy="4248472"/>
          </a:xfrm>
        </p:spPr>
        <p:txBody>
          <a:bodyPr/>
          <a:lstStyle/>
          <a:p>
            <a:pPr marL="0" indent="0">
              <a:buNone/>
            </a:pPr>
            <a:r>
              <a:rPr lang="en-US" sz="2800" b="1" dirty="0">
                <a:latin typeface="Calibri" panose="020F0502020204030204" pitchFamily="34" charset="0"/>
                <a:cs typeface="Calibri" panose="020F0502020204030204" pitchFamily="34" charset="0"/>
              </a:rPr>
              <a:t>Summary</a:t>
            </a:r>
          </a:p>
          <a:p>
            <a:pPr marL="0" indent="0" algn="just">
              <a:buNone/>
            </a:pPr>
            <a:r>
              <a:rPr lang="en-US" sz="2800" dirty="0">
                <a:latin typeface="Calibri" panose="020F0502020204030204" pitchFamily="34" charset="0"/>
                <a:cs typeface="Calibri" panose="020F0502020204030204" pitchFamily="34" charset="0"/>
              </a:rPr>
              <a:t>SWOT Analysis is a technique that helps you identify strengths, weakness, opportunities, and threats. Understanding and managing these factors helps you to develop the abilities you need to achieve your goals and progress in your career (MindTools, 2023).</a:t>
            </a:r>
          </a:p>
          <a:p>
            <a:endParaRPr lang="en-US"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18928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8964488" cy="706090"/>
          </a:xfrm>
        </p:spPr>
        <p:txBody>
          <a:bodyPr/>
          <a:lstStyle/>
          <a:p>
            <a:r>
              <a:rPr lang="en-GB" sz="3600" b="1" dirty="0">
                <a:latin typeface="Calibri" panose="020F0502020204030204" pitchFamily="34" charset="0"/>
                <a:cs typeface="Calibri" panose="020F0502020204030204" pitchFamily="34" charset="0"/>
              </a:rPr>
              <a:t>Step-by-step guide to summarising</a:t>
            </a:r>
          </a:p>
        </p:txBody>
      </p:sp>
      <p:sp>
        <p:nvSpPr>
          <p:cNvPr id="3" name="Content Placeholder 2"/>
          <p:cNvSpPr>
            <a:spLocks noGrp="1"/>
          </p:cNvSpPr>
          <p:nvPr>
            <p:ph idx="1"/>
          </p:nvPr>
        </p:nvSpPr>
        <p:spPr>
          <a:xfrm>
            <a:off x="395536" y="1124744"/>
            <a:ext cx="8424936" cy="3917032"/>
          </a:xfrm>
        </p:spPr>
        <p:txBody>
          <a:bodyPr/>
          <a:lstStyle/>
          <a:p>
            <a:pPr marL="0" indent="0">
              <a:buNone/>
            </a:pPr>
            <a:r>
              <a:rPr lang="en-US" sz="2400" b="1" dirty="0">
                <a:solidFill>
                  <a:srgbClr val="0070C0"/>
                </a:solidFill>
                <a:latin typeface="Calibri" panose="020F0502020204030204" pitchFamily="34" charset="0"/>
                <a:cs typeface="Calibri" panose="020F0502020204030204" pitchFamily="34" charset="0"/>
              </a:rPr>
              <a:t>Step 1: </a:t>
            </a:r>
            <a:r>
              <a:rPr lang="en-US" sz="2400" b="1" dirty="0">
                <a:latin typeface="Calibri" panose="020F0502020204030204" pitchFamily="34" charset="0"/>
                <a:cs typeface="Calibri" panose="020F0502020204030204" pitchFamily="34" charset="0"/>
              </a:rPr>
              <a:t>Read</a:t>
            </a:r>
          </a:p>
          <a:p>
            <a:r>
              <a:rPr lang="en-US" sz="2400" dirty="0">
                <a:latin typeface="Calibri" panose="020F0502020204030204" pitchFamily="34" charset="0"/>
                <a:cs typeface="Calibri" panose="020F0502020204030204" pitchFamily="34" charset="0"/>
              </a:rPr>
              <a:t>Read the text you intend to </a:t>
            </a:r>
            <a:r>
              <a:rPr lang="en-US" sz="2400" dirty="0" err="1">
                <a:latin typeface="Calibri" panose="020F0502020204030204" pitchFamily="34" charset="0"/>
                <a:cs typeface="Calibri" panose="020F0502020204030204" pitchFamily="34" charset="0"/>
              </a:rPr>
              <a:t>summarise</a:t>
            </a:r>
            <a:r>
              <a:rPr lang="en-US" sz="2400" dirty="0">
                <a:latin typeface="Calibri" panose="020F0502020204030204" pitchFamily="34" charset="0"/>
                <a:cs typeface="Calibri" panose="020F0502020204030204" pitchFamily="34" charset="0"/>
              </a:rPr>
              <a:t> carefully. Make sure that you understand the contents and the author’s argument. If it is a long text, you may need to make notes of or underline the most important passages.</a:t>
            </a:r>
          </a:p>
          <a:p>
            <a:pPr marL="0" indent="0">
              <a:buNone/>
            </a:pPr>
            <a:r>
              <a:rPr lang="en-US" sz="2400" b="1" dirty="0">
                <a:solidFill>
                  <a:srgbClr val="0070C0"/>
                </a:solidFill>
                <a:latin typeface="Calibri" panose="020F0502020204030204" pitchFamily="34" charset="0"/>
                <a:cs typeface="Calibri" panose="020F0502020204030204" pitchFamily="34" charset="0"/>
              </a:rPr>
              <a:t>Step 2: </a:t>
            </a:r>
            <a:r>
              <a:rPr lang="en-US" sz="2400" b="1" dirty="0">
                <a:latin typeface="Calibri" panose="020F0502020204030204" pitchFamily="34" charset="0"/>
                <a:cs typeface="Calibri" panose="020F0502020204030204" pitchFamily="34" charset="0"/>
              </a:rPr>
              <a:t>Write</a:t>
            </a:r>
          </a:p>
          <a:p>
            <a:r>
              <a:rPr lang="en-US" sz="2400" dirty="0">
                <a:latin typeface="Calibri" panose="020F0502020204030204" pitchFamily="34" charset="0"/>
                <a:cs typeface="Calibri" panose="020F0502020204030204" pitchFamily="34" charset="0"/>
              </a:rPr>
              <a:t>If it is a long text, identify the main points and list them. If the text is divided into sections or chapters, you may wish to focus on that structure when writing your summary. Then write from memory, summing up each part. </a:t>
            </a:r>
          </a:p>
          <a:p>
            <a:pPr marL="0" indent="0">
              <a:buNone/>
            </a:pPr>
            <a:br>
              <a:rPr lang="en-US" sz="2400" dirty="0">
                <a:latin typeface="Calibri" panose="020F0502020204030204" pitchFamily="34" charset="0"/>
                <a:cs typeface="Calibri" panose="020F0502020204030204" pitchFamily="34" charset="0"/>
              </a:rPr>
            </a:br>
            <a:endParaRPr lang="en-US"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66321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8964488" cy="706090"/>
          </a:xfrm>
        </p:spPr>
        <p:txBody>
          <a:bodyPr/>
          <a:lstStyle/>
          <a:p>
            <a:r>
              <a:rPr lang="en-GB" sz="3600" b="1" dirty="0"/>
              <a:t>Step-by-step guide to summarising</a:t>
            </a:r>
          </a:p>
        </p:txBody>
      </p:sp>
      <p:sp>
        <p:nvSpPr>
          <p:cNvPr id="3" name="Content Placeholder 2"/>
          <p:cNvSpPr>
            <a:spLocks noGrp="1"/>
          </p:cNvSpPr>
          <p:nvPr>
            <p:ph idx="1"/>
          </p:nvPr>
        </p:nvSpPr>
        <p:spPr>
          <a:xfrm>
            <a:off x="395536" y="1124744"/>
            <a:ext cx="8424936" cy="3917032"/>
          </a:xfrm>
        </p:spPr>
        <p:txBody>
          <a:bodyPr/>
          <a:lstStyle/>
          <a:p>
            <a:pPr marL="0" indent="0">
              <a:buNone/>
            </a:pPr>
            <a:r>
              <a:rPr lang="en-US" sz="2400" b="1" dirty="0">
                <a:solidFill>
                  <a:srgbClr val="0070C0"/>
                </a:solidFill>
                <a:latin typeface="Calibri" panose="020F0502020204030204" pitchFamily="34" charset="0"/>
                <a:cs typeface="Calibri" panose="020F0502020204030204" pitchFamily="34" charset="0"/>
              </a:rPr>
              <a:t>Step 3: </a:t>
            </a:r>
            <a:r>
              <a:rPr lang="en-US" sz="2400" b="1" dirty="0">
                <a:latin typeface="Calibri" panose="020F0502020204030204" pitchFamily="34" charset="0"/>
                <a:cs typeface="Calibri" panose="020F0502020204030204" pitchFamily="34" charset="0"/>
              </a:rPr>
              <a:t>Check</a:t>
            </a:r>
          </a:p>
          <a:p>
            <a:r>
              <a:rPr lang="en-US" sz="2400" dirty="0">
                <a:latin typeface="Calibri" panose="020F0502020204030204" pitchFamily="34" charset="0"/>
                <a:cs typeface="Calibri" panose="020F0502020204030204" pitchFamily="34" charset="0"/>
              </a:rPr>
              <a:t>Compare your draft with the source text to make sure that your summary catches the essence of the source text.</a:t>
            </a:r>
          </a:p>
          <a:p>
            <a:pPr marL="0" indent="0">
              <a:buNone/>
            </a:pPr>
            <a:r>
              <a:rPr lang="en-US" sz="2400" b="1" dirty="0">
                <a:solidFill>
                  <a:srgbClr val="0070C0"/>
                </a:solidFill>
                <a:latin typeface="Calibri" panose="020F0502020204030204" pitchFamily="34" charset="0"/>
                <a:cs typeface="Calibri" panose="020F0502020204030204" pitchFamily="34" charset="0"/>
              </a:rPr>
              <a:t>Step 4: </a:t>
            </a:r>
            <a:r>
              <a:rPr lang="en-US" sz="2400" b="1" dirty="0">
                <a:latin typeface="Calibri" panose="020F0502020204030204" pitchFamily="34" charset="0"/>
                <a:cs typeface="Calibri" panose="020F0502020204030204" pitchFamily="34" charset="0"/>
              </a:rPr>
              <a:t>Revise</a:t>
            </a:r>
          </a:p>
          <a:p>
            <a:r>
              <a:rPr lang="en-US" sz="2400" dirty="0">
                <a:latin typeface="Calibri" panose="020F0502020204030204" pitchFamily="34" charset="0"/>
                <a:cs typeface="Calibri" panose="020F0502020204030204" pitchFamily="34" charset="0"/>
              </a:rPr>
              <a:t>If your text is too close to the source text, consider quoting certain passages. Note, though, that a quotation must be verbatim, that is, the exact rendering of the source text.</a:t>
            </a:r>
          </a:p>
          <a:p>
            <a:pPr marL="0" indent="0">
              <a:buNone/>
            </a:pPr>
            <a:r>
              <a:rPr lang="en-US" sz="2400" b="1" dirty="0">
                <a:solidFill>
                  <a:srgbClr val="0070C0"/>
                </a:solidFill>
                <a:latin typeface="Calibri" panose="020F0502020204030204" pitchFamily="34" charset="0"/>
                <a:cs typeface="Calibri" panose="020F0502020204030204" pitchFamily="34" charset="0"/>
              </a:rPr>
              <a:t>Step 5: </a:t>
            </a:r>
            <a:r>
              <a:rPr lang="en-US" sz="2400" b="1" dirty="0">
                <a:latin typeface="Calibri" panose="020F0502020204030204" pitchFamily="34" charset="0"/>
                <a:cs typeface="Calibri" panose="020F0502020204030204" pitchFamily="34" charset="0"/>
              </a:rPr>
              <a:t>Give reference</a:t>
            </a:r>
          </a:p>
          <a:p>
            <a:r>
              <a:rPr lang="en-US" sz="2400" dirty="0">
                <a:latin typeface="Calibri" panose="020F0502020204030204" pitchFamily="34" charset="0"/>
                <a:cs typeface="Calibri" panose="020F0502020204030204" pitchFamily="34" charset="0"/>
              </a:rPr>
              <a:t>Remember that proper references are needed in summaries, as well as in quotations and paraphrases.</a:t>
            </a:r>
          </a:p>
          <a:p>
            <a:endParaRPr lang="en-US"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7742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lstStyle/>
          <a:p>
            <a:r>
              <a:rPr lang="en-GB" sz="4000" b="1" dirty="0"/>
              <a:t>Activity 1 </a:t>
            </a:r>
          </a:p>
        </p:txBody>
      </p:sp>
      <p:sp>
        <p:nvSpPr>
          <p:cNvPr id="3" name="Content Placeholder 2"/>
          <p:cNvSpPr>
            <a:spLocks noGrp="1"/>
          </p:cNvSpPr>
          <p:nvPr>
            <p:ph idx="1"/>
          </p:nvPr>
        </p:nvSpPr>
        <p:spPr>
          <a:xfrm>
            <a:off x="457200" y="1052736"/>
            <a:ext cx="8363272" cy="4392488"/>
          </a:xfrm>
        </p:spPr>
        <p:txBody>
          <a:bodyPr/>
          <a:lstStyle/>
          <a:p>
            <a:pPr marL="0" indent="0">
              <a:buNone/>
            </a:pPr>
            <a:r>
              <a:rPr lang="en-GB" sz="2400" b="1" dirty="0">
                <a:latin typeface="Calibri" panose="020F0502020204030204" pitchFamily="34" charset="0"/>
                <a:cs typeface="Calibri" panose="020F0502020204030204" pitchFamily="34" charset="0"/>
              </a:rPr>
              <a:t>Summarise the following sentences. </a:t>
            </a:r>
            <a:r>
              <a:rPr lang="en-US" sz="2400" b="1" dirty="0">
                <a:latin typeface="Calibri" panose="020F0502020204030204" pitchFamily="34" charset="0"/>
                <a:cs typeface="Calibri" panose="020F0502020204030204" pitchFamily="34" charset="0"/>
              </a:rPr>
              <a:t>Decide what the main idea of the sentence is before you start writing. This will help you to stay focused.</a:t>
            </a:r>
            <a:endParaRPr lang="en-GB" sz="2400" b="1" dirty="0">
              <a:latin typeface="Calibri" panose="020F0502020204030204" pitchFamily="34" charset="0"/>
              <a:cs typeface="Calibri" panose="020F0502020204030204" pitchFamily="34" charset="0"/>
            </a:endParaRPr>
          </a:p>
          <a:p>
            <a:pPr marL="457200" indent="-457200">
              <a:buAutoNum type="arabicPeriod"/>
            </a:pPr>
            <a:r>
              <a:rPr lang="en-US" sz="2400" dirty="0">
                <a:latin typeface="Calibri" panose="020F0502020204030204" pitchFamily="34" charset="0"/>
                <a:cs typeface="Calibri" panose="020F0502020204030204" pitchFamily="34" charset="0"/>
              </a:rPr>
              <a:t>University professors, who have often worked in the same institution for years and years, are experts in their field of interest and study and will probably have written many books.</a:t>
            </a:r>
          </a:p>
          <a:p>
            <a:pPr marL="457200" indent="-457200">
              <a:buAutoNum type="arabicPeriod"/>
            </a:pPr>
            <a:r>
              <a:rPr lang="en-US" sz="2400" dirty="0">
                <a:latin typeface="Calibri" panose="020F0502020204030204" pitchFamily="34" charset="0"/>
                <a:cs typeface="Calibri" panose="020F0502020204030204" pitchFamily="34" charset="0"/>
              </a:rPr>
              <a:t>The formal testing of knowledge which takes place annually is a cause of great stress and concern for most students.</a:t>
            </a:r>
          </a:p>
          <a:p>
            <a:pPr marL="457200" indent="-457200">
              <a:buAutoNum type="arabicPeriod"/>
            </a:pPr>
            <a:endParaRPr lang="en-GB" sz="2400" dirty="0">
              <a:latin typeface="Calibri" panose="020F0502020204030204" pitchFamily="34" charset="0"/>
              <a:cs typeface="Calibri" panose="020F0502020204030204" pitchFamily="34" charset="0"/>
            </a:endParaRPr>
          </a:p>
          <a:p>
            <a:endParaRPr lang="en-US"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15045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lstStyle/>
          <a:p>
            <a:r>
              <a:rPr lang="en-GB" sz="4000" b="1" dirty="0"/>
              <a:t>Suggested answers</a:t>
            </a:r>
          </a:p>
        </p:txBody>
      </p:sp>
      <p:sp>
        <p:nvSpPr>
          <p:cNvPr id="3" name="Content Placeholder 2"/>
          <p:cNvSpPr>
            <a:spLocks noGrp="1"/>
          </p:cNvSpPr>
          <p:nvPr>
            <p:ph idx="1"/>
          </p:nvPr>
        </p:nvSpPr>
        <p:spPr>
          <a:xfrm>
            <a:off x="457200" y="1124744"/>
            <a:ext cx="8229600" cy="3917032"/>
          </a:xfrm>
        </p:spPr>
        <p:txBody>
          <a:bodyPr/>
          <a:lstStyle/>
          <a:p>
            <a:pPr marL="0" indent="0">
              <a:buNone/>
            </a:pPr>
            <a:r>
              <a:rPr lang="en-US" dirty="0">
                <a:latin typeface="Calibri" panose="020F0502020204030204" pitchFamily="34" charset="0"/>
                <a:cs typeface="Calibri" panose="020F0502020204030204" pitchFamily="34" charset="0"/>
              </a:rPr>
              <a:t>1. University professors are experts in their field and have often written books.</a:t>
            </a:r>
          </a:p>
          <a:p>
            <a:pPr marL="0" indent="0">
              <a:buNone/>
            </a:pPr>
            <a:r>
              <a:rPr lang="en-US" dirty="0">
                <a:latin typeface="Calibri" panose="020F0502020204030204" pitchFamily="34" charset="0"/>
                <a:cs typeface="Calibri" panose="020F0502020204030204" pitchFamily="34" charset="0"/>
              </a:rPr>
              <a:t>2. Exams cause stress and concern for students. </a:t>
            </a:r>
          </a:p>
          <a:p>
            <a:pPr marL="457200" indent="-457200">
              <a:buAutoNum type="arabicPeriod"/>
            </a:pPr>
            <a:endParaRPr lang="en-GB" dirty="0">
              <a:latin typeface="Calibri" panose="020F0502020204030204" pitchFamily="34" charset="0"/>
              <a:cs typeface="Calibri" panose="020F0502020204030204" pitchFamily="34" charset="0"/>
            </a:endParaRPr>
          </a:p>
          <a:p>
            <a:endParaRPr lang="en-US"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357439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EBE7382C-0AFC-1541-4A5D-C2C05DF95E68}"/>
              </a:ext>
            </a:extLst>
          </p:cNvPr>
          <p:cNvPicPr>
            <a:picLocks noGrp="1" noChangeAspect="1"/>
          </p:cNvPicPr>
          <p:nvPr>
            <p:ph idx="1"/>
          </p:nvPr>
        </p:nvPicPr>
        <p:blipFill>
          <a:blip r:embed="rId2"/>
          <a:stretch>
            <a:fillRect/>
          </a:stretch>
        </p:blipFill>
        <p:spPr>
          <a:xfrm>
            <a:off x="648788" y="333375"/>
            <a:ext cx="7784512" cy="5183188"/>
          </a:xfrm>
          <a:prstGeom prst="rect">
            <a:avLst/>
          </a:prstGeom>
        </p:spPr>
      </p:pic>
      <p:sp>
        <p:nvSpPr>
          <p:cNvPr id="4" name="Date Placeholder 3">
            <a:extLst>
              <a:ext uri="{FF2B5EF4-FFF2-40B4-BE49-F238E27FC236}">
                <a16:creationId xmlns:a16="http://schemas.microsoft.com/office/drawing/2014/main" id="{89875EC3-DC3B-9AC0-ABCF-623DB3CD70FE}"/>
              </a:ext>
            </a:extLst>
          </p:cNvPr>
          <p:cNvSpPr>
            <a:spLocks noGrp="1"/>
          </p:cNvSpPr>
          <p:nvPr>
            <p:ph type="dt" sz="half" idx="10"/>
          </p:nvPr>
        </p:nvSpPr>
        <p:spPr/>
        <p:txBody>
          <a:bodyPr/>
          <a:lstStyle/>
          <a:p>
            <a:pPr>
              <a:defRPr/>
            </a:pPr>
            <a:fld id="{2303D31F-598B-47EE-BA37-93F097A3D676}" type="datetime1">
              <a:rPr lang="en-GB" altLang="en-US" smtClean="0"/>
              <a:pPr>
                <a:defRPr/>
              </a:pPr>
              <a:t>07/11/2023</a:t>
            </a:fld>
            <a:endParaRPr lang="en-GB" altLang="en-US"/>
          </a:p>
        </p:txBody>
      </p:sp>
      <p:sp>
        <p:nvSpPr>
          <p:cNvPr id="5" name="Slide Number Placeholder 4">
            <a:extLst>
              <a:ext uri="{FF2B5EF4-FFF2-40B4-BE49-F238E27FC236}">
                <a16:creationId xmlns:a16="http://schemas.microsoft.com/office/drawing/2014/main" id="{279D79DE-BA06-271C-3686-9D5C1140A0D7}"/>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32910412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DB9A7-3D22-2557-DC26-1B7C2BA8DF93}"/>
              </a:ext>
            </a:extLst>
          </p:cNvPr>
          <p:cNvSpPr>
            <a:spLocks noGrp="1"/>
          </p:cNvSpPr>
          <p:nvPr>
            <p:ph type="title"/>
          </p:nvPr>
        </p:nvSpPr>
        <p:spPr/>
        <p:txBody>
          <a:bodyPr/>
          <a:lstStyle/>
          <a:p>
            <a:r>
              <a:rPr lang="en-GB" b="1" dirty="0">
                <a:latin typeface="Calibri" panose="020F0502020204030204" pitchFamily="34" charset="0"/>
                <a:cs typeface="Calibri" panose="020F0502020204030204" pitchFamily="34" charset="0"/>
              </a:rPr>
              <a:t>References</a:t>
            </a:r>
            <a:r>
              <a:rPr lang="en-GB" dirty="0">
                <a:latin typeface="Calibri" panose="020F0502020204030204" pitchFamily="34" charset="0"/>
                <a:cs typeface="Calibri" panose="020F0502020204030204" pitchFamily="34" charset="0"/>
              </a:rPr>
              <a:t> </a:t>
            </a:r>
          </a:p>
        </p:txBody>
      </p:sp>
      <p:sp>
        <p:nvSpPr>
          <p:cNvPr id="3" name="Content Placeholder 2">
            <a:extLst>
              <a:ext uri="{FF2B5EF4-FFF2-40B4-BE49-F238E27FC236}">
                <a16:creationId xmlns:a16="http://schemas.microsoft.com/office/drawing/2014/main" id="{2D622E67-A271-9D1E-41A0-61553BC242B2}"/>
              </a:ext>
            </a:extLst>
          </p:cNvPr>
          <p:cNvSpPr>
            <a:spLocks noGrp="1"/>
          </p:cNvSpPr>
          <p:nvPr>
            <p:ph idx="1"/>
          </p:nvPr>
        </p:nvSpPr>
        <p:spPr>
          <a:xfrm>
            <a:off x="250825" y="1417638"/>
            <a:ext cx="8569647" cy="3917032"/>
          </a:xfrm>
        </p:spPr>
        <p:txBody>
          <a:bodyPr/>
          <a:lstStyle/>
          <a:p>
            <a:endParaRPr lang="en-GB" sz="2000" dirty="0">
              <a:latin typeface="Calibri" panose="020F0502020204030204" pitchFamily="34" charset="0"/>
              <a:cs typeface="Calibri" panose="020F0502020204030204" pitchFamily="34" charset="0"/>
            </a:endParaRPr>
          </a:p>
          <a:p>
            <a:pPr marL="0" indent="0">
              <a:buNone/>
            </a:pPr>
            <a:endParaRPr lang="en-GB" sz="2000" dirty="0">
              <a:latin typeface="Calibri" panose="020F0502020204030204" pitchFamily="34" charset="0"/>
              <a:cs typeface="Calibri" panose="020F0502020204030204" pitchFamily="34" charset="0"/>
            </a:endParaRPr>
          </a:p>
          <a:p>
            <a:endParaRPr lang="en-GB" sz="2000" dirty="0">
              <a:latin typeface="Calibri" panose="020F0502020204030204" pitchFamily="34" charset="0"/>
              <a:cs typeface="Calibri" panose="020F0502020204030204" pitchFamily="34" charset="0"/>
            </a:endParaRPr>
          </a:p>
          <a:p>
            <a:endParaRPr lang="en-GB" sz="20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1930ACF9-BC2B-0C07-1CAB-B0C822D5E7C9}"/>
              </a:ext>
            </a:extLst>
          </p:cNvPr>
          <p:cNvSpPr>
            <a:spLocks noGrp="1"/>
          </p:cNvSpPr>
          <p:nvPr>
            <p:ph type="dt" sz="half" idx="10"/>
          </p:nvPr>
        </p:nvSpPr>
        <p:spPr/>
        <p:txBody>
          <a:bodyPr/>
          <a:lstStyle/>
          <a:p>
            <a:pPr>
              <a:defRPr/>
            </a:pPr>
            <a:fld id="{2303D31F-598B-47EE-BA37-93F097A3D676}" type="datetime1">
              <a:rPr lang="en-GB" altLang="en-US" smtClean="0"/>
              <a:pPr>
                <a:defRPr/>
              </a:pPr>
              <a:t>07/11/2023</a:t>
            </a:fld>
            <a:endParaRPr lang="en-GB" altLang="en-US"/>
          </a:p>
        </p:txBody>
      </p:sp>
      <p:sp>
        <p:nvSpPr>
          <p:cNvPr id="5" name="Slide Number Placeholder 4">
            <a:extLst>
              <a:ext uri="{FF2B5EF4-FFF2-40B4-BE49-F238E27FC236}">
                <a16:creationId xmlns:a16="http://schemas.microsoft.com/office/drawing/2014/main" id="{90928D1F-EF24-4626-076C-4614059DAC25}"/>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
        <p:nvSpPr>
          <p:cNvPr id="6" name="TextBox 5">
            <a:extLst>
              <a:ext uri="{FF2B5EF4-FFF2-40B4-BE49-F238E27FC236}">
                <a16:creationId xmlns:a16="http://schemas.microsoft.com/office/drawing/2014/main" id="{23798893-2573-14D9-EE46-B706FE56CD91}"/>
              </a:ext>
            </a:extLst>
          </p:cNvPr>
          <p:cNvSpPr txBox="1"/>
          <p:nvPr/>
        </p:nvSpPr>
        <p:spPr>
          <a:xfrm>
            <a:off x="431192" y="1558977"/>
            <a:ext cx="8208912" cy="1754326"/>
          </a:xfrm>
          <a:prstGeom prst="rect">
            <a:avLst/>
          </a:prstGeom>
          <a:noFill/>
        </p:spPr>
        <p:txBody>
          <a:bodyPr wrap="square" rtlCol="0">
            <a:spAutoFit/>
          </a:bodyPr>
          <a:lstStyle/>
          <a:p>
            <a:r>
              <a:rPr lang="en-GB" dirty="0"/>
              <a:t>Bailey, S. (2017) </a:t>
            </a:r>
            <a:r>
              <a:rPr lang="en-GB" i="1" dirty="0"/>
              <a:t>Academic Writing: A Handbook for International students. </a:t>
            </a:r>
            <a:r>
              <a:rPr lang="en-GB" dirty="0"/>
              <a:t>5th ed. London: Routledge. </a:t>
            </a:r>
          </a:p>
          <a:p>
            <a:endParaRPr lang="en-GB" dirty="0"/>
          </a:p>
          <a:p>
            <a:r>
              <a:rPr lang="en-GB" dirty="0"/>
              <a:t>MindTools (2023) </a:t>
            </a:r>
            <a:r>
              <a:rPr lang="en-GB" i="1" dirty="0"/>
              <a:t>Personal SWOT Analysis</a:t>
            </a:r>
            <a:r>
              <a:rPr lang="en-GB" dirty="0"/>
              <a:t>. Available at: https://www.mindtools.com/aaiakpy/personal-swot-analysis. (</a:t>
            </a:r>
            <a:r>
              <a:rPr lang="en-GB" dirty="0" err="1"/>
              <a:t>Accessesed</a:t>
            </a:r>
            <a:r>
              <a:rPr lang="en-GB" dirty="0"/>
              <a:t>: 7th of November 2023).</a:t>
            </a:r>
          </a:p>
        </p:txBody>
      </p:sp>
    </p:spTree>
    <p:extLst>
      <p:ext uri="{BB962C8B-B14F-4D97-AF65-F5344CB8AC3E}">
        <p14:creationId xmlns:p14="http://schemas.microsoft.com/office/powerpoint/2010/main" val="249712047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878</Words>
  <Application>Microsoft Office PowerPoint</Application>
  <PresentationFormat>On-screen Show (4:3)</PresentationFormat>
  <Paragraphs>69</Paragraphs>
  <Slides>13</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Myriad Pro</vt:lpstr>
      <vt:lpstr>Arial</vt:lpstr>
      <vt:lpstr>Calibri</vt:lpstr>
      <vt:lpstr>Verdana</vt:lpstr>
      <vt:lpstr>20140311PresentationUWTSDTemplate</vt:lpstr>
      <vt:lpstr>LCHS4001</vt:lpstr>
      <vt:lpstr>Aims of this session </vt:lpstr>
      <vt:lpstr>What is summarising?</vt:lpstr>
      <vt:lpstr>Why summarise?</vt:lpstr>
      <vt:lpstr>When to summarise?</vt:lpstr>
      <vt:lpstr>Summarising: an example</vt:lpstr>
      <vt:lpstr>Summarising: an example</vt:lpstr>
      <vt:lpstr>Step-by-step guide to summarising</vt:lpstr>
      <vt:lpstr>Step-by-step guide to summarising</vt:lpstr>
      <vt:lpstr>Activity 1 </vt:lpstr>
      <vt:lpstr>Suggested answers</vt:lpstr>
      <vt:lpstr>PowerPoint Presentation</vt:lpstr>
      <vt:lpstr>References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Lizeta Demetriou</cp:lastModifiedBy>
  <cp:revision>131</cp:revision>
  <cp:lastPrinted>2018-07-09T15:27:01Z</cp:lastPrinted>
  <dcterms:created xsi:type="dcterms:W3CDTF">2002-10-07T19:43:58Z</dcterms:created>
  <dcterms:modified xsi:type="dcterms:W3CDTF">2023-11-07T11:10:54Z</dcterms:modified>
</cp:coreProperties>
</file>