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sldIdLst>
    <p:sldId id="256" r:id="rId2"/>
    <p:sldId id="257" r:id="rId3"/>
    <p:sldId id="258" r:id="rId4"/>
    <p:sldId id="266" r:id="rId5"/>
    <p:sldId id="260" r:id="rId6"/>
    <p:sldId id="267" r:id="rId7"/>
    <p:sldId id="262" r:id="rId8"/>
    <p:sldId id="263" r:id="rId9"/>
    <p:sldId id="264" r:id="rId10"/>
    <p:sldId id="268" r:id="rId11"/>
    <p:sldId id="265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1204CC-A6CB-4F36-8351-8FA401BEFD2D}" v="110" dt="2026-07-12T14:18:45.837"/>
    <p1510:client id="{487872D3-F316-4225-A841-7F0D844536DA}" v="1" dt="2026-07-12T23:00:49.398"/>
    <p1510:client id="{7A4B9643-2CB6-4B3E-8BDE-2AB10DDE4CBB}" v="14" dt="2026-07-12T22:40:16.5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A32F17-FCED-427A-8669-16E72D827F85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B672B0E-35BE-4856-AB34-488719F63D8E}">
      <dgm:prSet/>
      <dgm:spPr/>
      <dgm:t>
        <a:bodyPr/>
        <a:lstStyle/>
        <a:p>
          <a:r>
            <a:rPr lang="en-GB" dirty="0" err="1">
              <a:latin typeface="Aptos" panose="020B0004020202020204" pitchFamily="34" charset="0"/>
            </a:rPr>
            <a:t>EcoEngrave</a:t>
          </a:r>
          <a:r>
            <a:rPr lang="en-GB" dirty="0">
              <a:latin typeface="Aptos" panose="020B0004020202020204" pitchFamily="34" charset="0"/>
            </a:rPr>
            <a:t> Creations integrates sustainability into its business model by reducing waste, using eco-friendly materials and promoting responsible production.</a:t>
          </a:r>
          <a:endParaRPr lang="en-US" dirty="0">
            <a:latin typeface="Aptos" panose="020B0004020202020204" pitchFamily="34" charset="0"/>
          </a:endParaRPr>
        </a:p>
      </dgm:t>
    </dgm:pt>
    <dgm:pt modelId="{815EE695-6B06-4A38-BB79-08FF0004D71D}" type="parTrans" cxnId="{A9F8FC9F-DA3D-4942-851E-739CEE39214C}">
      <dgm:prSet/>
      <dgm:spPr/>
      <dgm:t>
        <a:bodyPr/>
        <a:lstStyle/>
        <a:p>
          <a:endParaRPr lang="en-US"/>
        </a:p>
      </dgm:t>
    </dgm:pt>
    <dgm:pt modelId="{2B534EBF-A216-4046-BE63-BF034D9DA0CB}" type="sibTrans" cxnId="{A9F8FC9F-DA3D-4942-851E-739CEE39214C}">
      <dgm:prSet/>
      <dgm:spPr/>
      <dgm:t>
        <a:bodyPr/>
        <a:lstStyle/>
        <a:p>
          <a:endParaRPr lang="en-US"/>
        </a:p>
      </dgm:t>
    </dgm:pt>
    <dgm:pt modelId="{4C986EDA-6293-4284-80ED-32CE63A610BE}">
      <dgm:prSet custT="1"/>
      <dgm:spPr/>
      <dgm:t>
        <a:bodyPr/>
        <a:lstStyle/>
        <a:p>
          <a:r>
            <a:rPr lang="en-GB" sz="2400" dirty="0">
              <a:latin typeface="Aptos" panose="020B0004020202020204" pitchFamily="34" charset="0"/>
            </a:rPr>
            <a:t>Recyclable packaging</a:t>
          </a:r>
          <a:r>
            <a:rPr lang="en-GB" sz="3300" dirty="0"/>
            <a:t>.</a:t>
          </a:r>
          <a:endParaRPr lang="en-US" sz="3300" dirty="0"/>
        </a:p>
      </dgm:t>
    </dgm:pt>
    <dgm:pt modelId="{D8C864EA-DF6A-4BF0-A7A0-BBF9BB9E95AB}" type="parTrans" cxnId="{ACE136FC-758F-4FF4-8710-22CFEA9658C7}">
      <dgm:prSet/>
      <dgm:spPr/>
      <dgm:t>
        <a:bodyPr/>
        <a:lstStyle/>
        <a:p>
          <a:endParaRPr lang="en-US"/>
        </a:p>
      </dgm:t>
    </dgm:pt>
    <dgm:pt modelId="{130A4628-3833-4253-8440-3BD91D399048}" type="sibTrans" cxnId="{ACE136FC-758F-4FF4-8710-22CFEA9658C7}">
      <dgm:prSet/>
      <dgm:spPr/>
      <dgm:t>
        <a:bodyPr/>
        <a:lstStyle/>
        <a:p>
          <a:endParaRPr lang="en-US"/>
        </a:p>
      </dgm:t>
    </dgm:pt>
    <dgm:pt modelId="{03B0A215-DE2F-4485-8DDB-13BC727A099D}">
      <dgm:prSet custT="1"/>
      <dgm:spPr/>
      <dgm:t>
        <a:bodyPr/>
        <a:lstStyle/>
        <a:p>
          <a:r>
            <a:rPr lang="en-GB" sz="2400" dirty="0">
              <a:latin typeface="Aptos" panose="020B0004020202020204" pitchFamily="34" charset="0"/>
            </a:rPr>
            <a:t>Sustainably sourced wood</a:t>
          </a:r>
          <a:r>
            <a:rPr lang="en-GB" sz="3300" dirty="0"/>
            <a:t>.</a:t>
          </a:r>
          <a:endParaRPr lang="en-US" sz="3300" dirty="0"/>
        </a:p>
      </dgm:t>
    </dgm:pt>
    <dgm:pt modelId="{D6271274-50A4-4A54-BDDA-99E00F45BB4B}" type="parTrans" cxnId="{29608D0A-E1E8-43F0-A82A-5A2F44E684BA}">
      <dgm:prSet/>
      <dgm:spPr/>
      <dgm:t>
        <a:bodyPr/>
        <a:lstStyle/>
        <a:p>
          <a:endParaRPr lang="en-US"/>
        </a:p>
      </dgm:t>
    </dgm:pt>
    <dgm:pt modelId="{6B174CA1-1375-488C-AD32-624288C35D23}" type="sibTrans" cxnId="{29608D0A-E1E8-43F0-A82A-5A2F44E684BA}">
      <dgm:prSet/>
      <dgm:spPr/>
      <dgm:t>
        <a:bodyPr/>
        <a:lstStyle/>
        <a:p>
          <a:endParaRPr lang="en-US"/>
        </a:p>
      </dgm:t>
    </dgm:pt>
    <dgm:pt modelId="{144DE02D-30D9-4058-8887-505CE182A477}">
      <dgm:prSet custT="1"/>
      <dgm:spPr/>
      <dgm:t>
        <a:bodyPr/>
        <a:lstStyle/>
        <a:p>
          <a:r>
            <a:rPr lang="en-GB" sz="2400" dirty="0">
              <a:latin typeface="Aptos" panose="020B0004020202020204" pitchFamily="34" charset="0"/>
            </a:rPr>
            <a:t>Made-to-order production</a:t>
          </a:r>
          <a:r>
            <a:rPr lang="en-GB" sz="3300" dirty="0">
              <a:latin typeface="Aptos" panose="020B0004020202020204" pitchFamily="34" charset="0"/>
            </a:rPr>
            <a:t>.</a:t>
          </a:r>
          <a:endParaRPr lang="en-US" sz="3300" dirty="0">
            <a:latin typeface="Aptos" panose="020B0004020202020204" pitchFamily="34" charset="0"/>
          </a:endParaRPr>
        </a:p>
      </dgm:t>
    </dgm:pt>
    <dgm:pt modelId="{32DE5322-500C-484F-B599-7805B5F492DA}" type="parTrans" cxnId="{125AB558-9774-43A2-9502-BDAD10648CC1}">
      <dgm:prSet/>
      <dgm:spPr/>
      <dgm:t>
        <a:bodyPr/>
        <a:lstStyle/>
        <a:p>
          <a:endParaRPr lang="en-US"/>
        </a:p>
      </dgm:t>
    </dgm:pt>
    <dgm:pt modelId="{8A750832-10C2-42B9-99CC-D3DC97895265}" type="sibTrans" cxnId="{125AB558-9774-43A2-9502-BDAD10648CC1}">
      <dgm:prSet/>
      <dgm:spPr/>
      <dgm:t>
        <a:bodyPr/>
        <a:lstStyle/>
        <a:p>
          <a:endParaRPr lang="en-US"/>
        </a:p>
      </dgm:t>
    </dgm:pt>
    <dgm:pt modelId="{627C772D-FE8E-4162-96BF-9B12D1F16E9D}">
      <dgm:prSet custT="1"/>
      <dgm:spPr/>
      <dgm:t>
        <a:bodyPr/>
        <a:lstStyle/>
        <a:p>
          <a:pPr>
            <a:buNone/>
          </a:pPr>
          <a:r>
            <a:rPr lang="en-GB" sz="2400" dirty="0">
              <a:latin typeface="Aptos" panose="020B0004020202020204" pitchFamily="34" charset="0"/>
            </a:rPr>
            <a:t>Support local suppliers.</a:t>
          </a:r>
          <a:endParaRPr lang="en-US" sz="2400" dirty="0">
            <a:latin typeface="Aptos" panose="020B0004020202020204" pitchFamily="34" charset="0"/>
          </a:endParaRPr>
        </a:p>
      </dgm:t>
    </dgm:pt>
    <dgm:pt modelId="{5918549E-97A2-4F7E-A8FA-767BD8176E7F}" type="parTrans" cxnId="{D2FE6F61-AF78-474E-8619-C2902C964723}">
      <dgm:prSet/>
      <dgm:spPr/>
      <dgm:t>
        <a:bodyPr/>
        <a:lstStyle/>
        <a:p>
          <a:endParaRPr lang="en-US"/>
        </a:p>
      </dgm:t>
    </dgm:pt>
    <dgm:pt modelId="{0518D09B-21A0-434B-B6C0-F3ABA9A193E1}" type="sibTrans" cxnId="{D2FE6F61-AF78-474E-8619-C2902C964723}">
      <dgm:prSet/>
      <dgm:spPr/>
      <dgm:t>
        <a:bodyPr/>
        <a:lstStyle/>
        <a:p>
          <a:endParaRPr lang="en-US"/>
        </a:p>
      </dgm:t>
    </dgm:pt>
    <dgm:pt modelId="{BE8FED5C-7FEE-4871-B6D8-A350B8A2499E}">
      <dgm:prSet phldrT="[Text]" custT="1"/>
      <dgm:spPr/>
      <dgm:t>
        <a:bodyPr/>
        <a:lstStyle/>
        <a:p>
          <a:pPr>
            <a:buNone/>
          </a:pPr>
          <a:r>
            <a:rPr lang="en-GB" sz="2400" dirty="0">
              <a:latin typeface="Aptos" panose="020B0004020202020204" pitchFamily="34" charset="0"/>
            </a:rPr>
            <a:t>Long-lasting reusable products</a:t>
          </a:r>
          <a:r>
            <a:rPr lang="en-GB" sz="3300" dirty="0"/>
            <a:t>.</a:t>
          </a:r>
        </a:p>
      </dgm:t>
    </dgm:pt>
    <dgm:pt modelId="{6139EF1F-DB26-43F5-86D5-A88BB18F10EE}" type="parTrans" cxnId="{53CBCAFE-5649-4717-9C16-F346DA4C96C2}">
      <dgm:prSet/>
      <dgm:spPr/>
      <dgm:t>
        <a:bodyPr/>
        <a:lstStyle/>
        <a:p>
          <a:endParaRPr lang="en-GB"/>
        </a:p>
      </dgm:t>
    </dgm:pt>
    <dgm:pt modelId="{9FF9BF6B-EEA9-4E3C-A369-39E10D852D38}" type="sibTrans" cxnId="{53CBCAFE-5649-4717-9C16-F346DA4C96C2}">
      <dgm:prSet/>
      <dgm:spPr/>
      <dgm:t>
        <a:bodyPr/>
        <a:lstStyle/>
        <a:p>
          <a:endParaRPr lang="en-GB"/>
        </a:p>
      </dgm:t>
    </dgm:pt>
    <dgm:pt modelId="{3DCB97B0-37DB-4144-9BCF-7621938B921D}" type="pres">
      <dgm:prSet presAssocID="{62A32F17-FCED-427A-8669-16E72D827F85}" presName="vert0" presStyleCnt="0">
        <dgm:presLayoutVars>
          <dgm:dir/>
          <dgm:animOne val="branch"/>
          <dgm:animLvl val="lvl"/>
        </dgm:presLayoutVars>
      </dgm:prSet>
      <dgm:spPr/>
    </dgm:pt>
    <dgm:pt modelId="{6753CCE3-277C-4781-9A25-7007F2FAABA8}" type="pres">
      <dgm:prSet presAssocID="{4B672B0E-35BE-4856-AB34-488719F63D8E}" presName="thickLine" presStyleLbl="alignNode1" presStyleIdx="0" presStyleCnt="6"/>
      <dgm:spPr/>
    </dgm:pt>
    <dgm:pt modelId="{BE0A0F51-F548-4336-BC14-D14856B4715B}" type="pres">
      <dgm:prSet presAssocID="{4B672B0E-35BE-4856-AB34-488719F63D8E}" presName="horz1" presStyleCnt="0"/>
      <dgm:spPr/>
    </dgm:pt>
    <dgm:pt modelId="{25308892-460C-4AD7-861C-01D847370F7E}" type="pres">
      <dgm:prSet presAssocID="{4B672B0E-35BE-4856-AB34-488719F63D8E}" presName="tx1" presStyleLbl="revTx" presStyleIdx="0" presStyleCnt="6"/>
      <dgm:spPr/>
    </dgm:pt>
    <dgm:pt modelId="{99BA5F7F-202C-44D8-868C-528962B42688}" type="pres">
      <dgm:prSet presAssocID="{4B672B0E-35BE-4856-AB34-488719F63D8E}" presName="vert1" presStyleCnt="0"/>
      <dgm:spPr/>
    </dgm:pt>
    <dgm:pt modelId="{4A048DB2-85B1-47BE-B029-05A82467DAD2}" type="pres">
      <dgm:prSet presAssocID="{4C986EDA-6293-4284-80ED-32CE63A610BE}" presName="thickLine" presStyleLbl="alignNode1" presStyleIdx="1" presStyleCnt="6"/>
      <dgm:spPr/>
    </dgm:pt>
    <dgm:pt modelId="{F2ACDD86-9716-4202-8B3F-7EA5B845F04A}" type="pres">
      <dgm:prSet presAssocID="{4C986EDA-6293-4284-80ED-32CE63A610BE}" presName="horz1" presStyleCnt="0"/>
      <dgm:spPr/>
    </dgm:pt>
    <dgm:pt modelId="{D4DF93DA-DFB4-405B-A014-5BDBD69D41EC}" type="pres">
      <dgm:prSet presAssocID="{4C986EDA-6293-4284-80ED-32CE63A610BE}" presName="tx1" presStyleLbl="revTx" presStyleIdx="1" presStyleCnt="6"/>
      <dgm:spPr/>
    </dgm:pt>
    <dgm:pt modelId="{926E18B2-784B-4FAA-89F2-BB8C36E45637}" type="pres">
      <dgm:prSet presAssocID="{4C986EDA-6293-4284-80ED-32CE63A610BE}" presName="vert1" presStyleCnt="0"/>
      <dgm:spPr/>
    </dgm:pt>
    <dgm:pt modelId="{FD85B6AB-5638-4A2A-B1BB-7C538A1A613B}" type="pres">
      <dgm:prSet presAssocID="{03B0A215-DE2F-4485-8DDB-13BC727A099D}" presName="thickLine" presStyleLbl="alignNode1" presStyleIdx="2" presStyleCnt="6"/>
      <dgm:spPr/>
    </dgm:pt>
    <dgm:pt modelId="{0A3EE560-8F50-4732-AA99-E6970BF83E5A}" type="pres">
      <dgm:prSet presAssocID="{03B0A215-DE2F-4485-8DDB-13BC727A099D}" presName="horz1" presStyleCnt="0"/>
      <dgm:spPr/>
    </dgm:pt>
    <dgm:pt modelId="{DA3490DF-78F3-4312-802A-4658EF5BF767}" type="pres">
      <dgm:prSet presAssocID="{03B0A215-DE2F-4485-8DDB-13BC727A099D}" presName="tx1" presStyleLbl="revTx" presStyleIdx="2" presStyleCnt="6"/>
      <dgm:spPr/>
    </dgm:pt>
    <dgm:pt modelId="{381B25FD-D001-4052-A243-41561376849C}" type="pres">
      <dgm:prSet presAssocID="{03B0A215-DE2F-4485-8DDB-13BC727A099D}" presName="vert1" presStyleCnt="0"/>
      <dgm:spPr/>
    </dgm:pt>
    <dgm:pt modelId="{68B62459-3C6C-4A0A-831E-D3086C4DC85B}" type="pres">
      <dgm:prSet presAssocID="{144DE02D-30D9-4058-8887-505CE182A477}" presName="thickLine" presStyleLbl="alignNode1" presStyleIdx="3" presStyleCnt="6"/>
      <dgm:spPr/>
    </dgm:pt>
    <dgm:pt modelId="{A463F406-B135-40EA-850D-49A31E364304}" type="pres">
      <dgm:prSet presAssocID="{144DE02D-30D9-4058-8887-505CE182A477}" presName="horz1" presStyleCnt="0"/>
      <dgm:spPr/>
    </dgm:pt>
    <dgm:pt modelId="{FC0D5888-93B2-4605-9965-3E2F9B045214}" type="pres">
      <dgm:prSet presAssocID="{144DE02D-30D9-4058-8887-505CE182A477}" presName="tx1" presStyleLbl="revTx" presStyleIdx="3" presStyleCnt="6"/>
      <dgm:spPr/>
    </dgm:pt>
    <dgm:pt modelId="{AF0ED297-D492-4855-8818-7FF10C372FDA}" type="pres">
      <dgm:prSet presAssocID="{144DE02D-30D9-4058-8887-505CE182A477}" presName="vert1" presStyleCnt="0"/>
      <dgm:spPr/>
    </dgm:pt>
    <dgm:pt modelId="{86315F9E-2EE6-45C0-9E31-4203984E3914}" type="pres">
      <dgm:prSet presAssocID="{BE8FED5C-7FEE-4871-B6D8-A350B8A2499E}" presName="thickLine" presStyleLbl="alignNode1" presStyleIdx="4" presStyleCnt="6"/>
      <dgm:spPr/>
    </dgm:pt>
    <dgm:pt modelId="{32A33705-6D62-472C-8556-10FABA7634DB}" type="pres">
      <dgm:prSet presAssocID="{BE8FED5C-7FEE-4871-B6D8-A350B8A2499E}" presName="horz1" presStyleCnt="0"/>
      <dgm:spPr/>
    </dgm:pt>
    <dgm:pt modelId="{9539C67B-EA3E-41E2-944D-BDD47643E7F8}" type="pres">
      <dgm:prSet presAssocID="{BE8FED5C-7FEE-4871-B6D8-A350B8A2499E}" presName="tx1" presStyleLbl="revTx" presStyleIdx="4" presStyleCnt="6"/>
      <dgm:spPr/>
    </dgm:pt>
    <dgm:pt modelId="{5CD2A8E0-1513-42C7-A7E7-C9227DF65211}" type="pres">
      <dgm:prSet presAssocID="{BE8FED5C-7FEE-4871-B6D8-A350B8A2499E}" presName="vert1" presStyleCnt="0"/>
      <dgm:spPr/>
    </dgm:pt>
    <dgm:pt modelId="{DC863ED4-8A4E-4A72-84F1-0859EA52CD8C}" type="pres">
      <dgm:prSet presAssocID="{627C772D-FE8E-4162-96BF-9B12D1F16E9D}" presName="thickLine" presStyleLbl="alignNode1" presStyleIdx="5" presStyleCnt="6"/>
      <dgm:spPr/>
    </dgm:pt>
    <dgm:pt modelId="{CBA1BFEA-6480-4975-ACF5-70721A086CCE}" type="pres">
      <dgm:prSet presAssocID="{627C772D-FE8E-4162-96BF-9B12D1F16E9D}" presName="horz1" presStyleCnt="0"/>
      <dgm:spPr/>
    </dgm:pt>
    <dgm:pt modelId="{B2374691-BA18-4821-B4A3-E3355DA4D0C8}" type="pres">
      <dgm:prSet presAssocID="{627C772D-FE8E-4162-96BF-9B12D1F16E9D}" presName="tx1" presStyleLbl="revTx" presStyleIdx="5" presStyleCnt="6"/>
      <dgm:spPr/>
    </dgm:pt>
    <dgm:pt modelId="{09956697-9A49-4A41-A79B-41B8C7415C40}" type="pres">
      <dgm:prSet presAssocID="{627C772D-FE8E-4162-96BF-9B12D1F16E9D}" presName="vert1" presStyleCnt="0"/>
      <dgm:spPr/>
    </dgm:pt>
  </dgm:ptLst>
  <dgm:cxnLst>
    <dgm:cxn modelId="{29608D0A-E1E8-43F0-A82A-5A2F44E684BA}" srcId="{62A32F17-FCED-427A-8669-16E72D827F85}" destId="{03B0A215-DE2F-4485-8DDB-13BC727A099D}" srcOrd="2" destOrd="0" parTransId="{D6271274-50A4-4A54-BDDA-99E00F45BB4B}" sibTransId="{6B174CA1-1375-488C-AD32-624288C35D23}"/>
    <dgm:cxn modelId="{C4B9C629-FCC4-4D05-8C49-21834281C5C6}" type="presOf" srcId="{62A32F17-FCED-427A-8669-16E72D827F85}" destId="{3DCB97B0-37DB-4144-9BCF-7621938B921D}" srcOrd="0" destOrd="0" presId="urn:microsoft.com/office/officeart/2008/layout/LinedList"/>
    <dgm:cxn modelId="{D2FE6F61-AF78-474E-8619-C2902C964723}" srcId="{62A32F17-FCED-427A-8669-16E72D827F85}" destId="{627C772D-FE8E-4162-96BF-9B12D1F16E9D}" srcOrd="5" destOrd="0" parTransId="{5918549E-97A2-4F7E-A8FA-767BD8176E7F}" sibTransId="{0518D09B-21A0-434B-B6C0-F3ABA9A193E1}"/>
    <dgm:cxn modelId="{C2854149-9DDD-4505-9556-55341E17F91A}" type="presOf" srcId="{4B672B0E-35BE-4856-AB34-488719F63D8E}" destId="{25308892-460C-4AD7-861C-01D847370F7E}" srcOrd="0" destOrd="0" presId="urn:microsoft.com/office/officeart/2008/layout/LinedList"/>
    <dgm:cxn modelId="{9994904F-FD2A-4F97-AD0C-09E3484F8798}" type="presOf" srcId="{144DE02D-30D9-4058-8887-505CE182A477}" destId="{FC0D5888-93B2-4605-9965-3E2F9B045214}" srcOrd="0" destOrd="0" presId="urn:microsoft.com/office/officeart/2008/layout/LinedList"/>
    <dgm:cxn modelId="{125AB558-9774-43A2-9502-BDAD10648CC1}" srcId="{62A32F17-FCED-427A-8669-16E72D827F85}" destId="{144DE02D-30D9-4058-8887-505CE182A477}" srcOrd="3" destOrd="0" parTransId="{32DE5322-500C-484F-B599-7805B5F492DA}" sibTransId="{8A750832-10C2-42B9-99CC-D3DC97895265}"/>
    <dgm:cxn modelId="{6D7AC38D-5C00-4338-ACB9-75C783BE4850}" type="presOf" srcId="{4C986EDA-6293-4284-80ED-32CE63A610BE}" destId="{D4DF93DA-DFB4-405B-A014-5BDBD69D41EC}" srcOrd="0" destOrd="0" presId="urn:microsoft.com/office/officeart/2008/layout/LinedList"/>
    <dgm:cxn modelId="{A9F8FC9F-DA3D-4942-851E-739CEE39214C}" srcId="{62A32F17-FCED-427A-8669-16E72D827F85}" destId="{4B672B0E-35BE-4856-AB34-488719F63D8E}" srcOrd="0" destOrd="0" parTransId="{815EE695-6B06-4A38-BB79-08FF0004D71D}" sibTransId="{2B534EBF-A216-4046-BE63-BF034D9DA0CB}"/>
    <dgm:cxn modelId="{13AB7EAA-D00D-4959-B3D6-DC4E64A4CF98}" type="presOf" srcId="{03B0A215-DE2F-4485-8DDB-13BC727A099D}" destId="{DA3490DF-78F3-4312-802A-4658EF5BF767}" srcOrd="0" destOrd="0" presId="urn:microsoft.com/office/officeart/2008/layout/LinedList"/>
    <dgm:cxn modelId="{5C8ED8C7-1F49-4020-A26D-C62C3DA57E13}" type="presOf" srcId="{BE8FED5C-7FEE-4871-B6D8-A350B8A2499E}" destId="{9539C67B-EA3E-41E2-944D-BDD47643E7F8}" srcOrd="0" destOrd="0" presId="urn:microsoft.com/office/officeart/2008/layout/LinedList"/>
    <dgm:cxn modelId="{0CEE2DED-06F6-4367-965B-9C87E48F57E4}" type="presOf" srcId="{627C772D-FE8E-4162-96BF-9B12D1F16E9D}" destId="{B2374691-BA18-4821-B4A3-E3355DA4D0C8}" srcOrd="0" destOrd="0" presId="urn:microsoft.com/office/officeart/2008/layout/LinedList"/>
    <dgm:cxn modelId="{ACE136FC-758F-4FF4-8710-22CFEA9658C7}" srcId="{62A32F17-FCED-427A-8669-16E72D827F85}" destId="{4C986EDA-6293-4284-80ED-32CE63A610BE}" srcOrd="1" destOrd="0" parTransId="{D8C864EA-DF6A-4BF0-A7A0-BBF9BB9E95AB}" sibTransId="{130A4628-3833-4253-8440-3BD91D399048}"/>
    <dgm:cxn modelId="{53CBCAFE-5649-4717-9C16-F346DA4C96C2}" srcId="{62A32F17-FCED-427A-8669-16E72D827F85}" destId="{BE8FED5C-7FEE-4871-B6D8-A350B8A2499E}" srcOrd="4" destOrd="0" parTransId="{6139EF1F-DB26-43F5-86D5-A88BB18F10EE}" sibTransId="{9FF9BF6B-EEA9-4E3C-A369-39E10D852D38}"/>
    <dgm:cxn modelId="{85FFD147-4E97-4B1B-87B9-470254495CC4}" type="presParOf" srcId="{3DCB97B0-37DB-4144-9BCF-7621938B921D}" destId="{6753CCE3-277C-4781-9A25-7007F2FAABA8}" srcOrd="0" destOrd="0" presId="urn:microsoft.com/office/officeart/2008/layout/LinedList"/>
    <dgm:cxn modelId="{17829153-9FC1-482D-BC1A-AE44E369A763}" type="presParOf" srcId="{3DCB97B0-37DB-4144-9BCF-7621938B921D}" destId="{BE0A0F51-F548-4336-BC14-D14856B4715B}" srcOrd="1" destOrd="0" presId="urn:microsoft.com/office/officeart/2008/layout/LinedList"/>
    <dgm:cxn modelId="{01C727A6-D28C-4089-BCB2-24E39C2B4882}" type="presParOf" srcId="{BE0A0F51-F548-4336-BC14-D14856B4715B}" destId="{25308892-460C-4AD7-861C-01D847370F7E}" srcOrd="0" destOrd="0" presId="urn:microsoft.com/office/officeart/2008/layout/LinedList"/>
    <dgm:cxn modelId="{608BC064-9BF4-43B1-ABE3-3EA0988EE46B}" type="presParOf" srcId="{BE0A0F51-F548-4336-BC14-D14856B4715B}" destId="{99BA5F7F-202C-44D8-868C-528962B42688}" srcOrd="1" destOrd="0" presId="urn:microsoft.com/office/officeart/2008/layout/LinedList"/>
    <dgm:cxn modelId="{D04C127E-34F6-4AD0-B5F7-109186A432DB}" type="presParOf" srcId="{3DCB97B0-37DB-4144-9BCF-7621938B921D}" destId="{4A048DB2-85B1-47BE-B029-05A82467DAD2}" srcOrd="2" destOrd="0" presId="urn:microsoft.com/office/officeart/2008/layout/LinedList"/>
    <dgm:cxn modelId="{434185A8-BFA8-433D-99CE-A2F1530A3322}" type="presParOf" srcId="{3DCB97B0-37DB-4144-9BCF-7621938B921D}" destId="{F2ACDD86-9716-4202-8B3F-7EA5B845F04A}" srcOrd="3" destOrd="0" presId="urn:microsoft.com/office/officeart/2008/layout/LinedList"/>
    <dgm:cxn modelId="{DF724082-311D-410A-9257-0943E75C3206}" type="presParOf" srcId="{F2ACDD86-9716-4202-8B3F-7EA5B845F04A}" destId="{D4DF93DA-DFB4-405B-A014-5BDBD69D41EC}" srcOrd="0" destOrd="0" presId="urn:microsoft.com/office/officeart/2008/layout/LinedList"/>
    <dgm:cxn modelId="{B98C244A-B802-4B3E-A509-8C649B52EC85}" type="presParOf" srcId="{F2ACDD86-9716-4202-8B3F-7EA5B845F04A}" destId="{926E18B2-784B-4FAA-89F2-BB8C36E45637}" srcOrd="1" destOrd="0" presId="urn:microsoft.com/office/officeart/2008/layout/LinedList"/>
    <dgm:cxn modelId="{D2292179-9B7A-4DBF-B346-0A79E495A9ED}" type="presParOf" srcId="{3DCB97B0-37DB-4144-9BCF-7621938B921D}" destId="{FD85B6AB-5638-4A2A-B1BB-7C538A1A613B}" srcOrd="4" destOrd="0" presId="urn:microsoft.com/office/officeart/2008/layout/LinedList"/>
    <dgm:cxn modelId="{82FFA592-70B5-4AD7-928F-0FB66CAC3B59}" type="presParOf" srcId="{3DCB97B0-37DB-4144-9BCF-7621938B921D}" destId="{0A3EE560-8F50-4732-AA99-E6970BF83E5A}" srcOrd="5" destOrd="0" presId="urn:microsoft.com/office/officeart/2008/layout/LinedList"/>
    <dgm:cxn modelId="{5D751298-3C23-477C-93F6-91E88254F48D}" type="presParOf" srcId="{0A3EE560-8F50-4732-AA99-E6970BF83E5A}" destId="{DA3490DF-78F3-4312-802A-4658EF5BF767}" srcOrd="0" destOrd="0" presId="urn:microsoft.com/office/officeart/2008/layout/LinedList"/>
    <dgm:cxn modelId="{221141C3-1CF8-4309-A2EB-24192D4DDE83}" type="presParOf" srcId="{0A3EE560-8F50-4732-AA99-E6970BF83E5A}" destId="{381B25FD-D001-4052-A243-41561376849C}" srcOrd="1" destOrd="0" presId="urn:microsoft.com/office/officeart/2008/layout/LinedList"/>
    <dgm:cxn modelId="{B3901201-281C-4D37-A949-C29F87CC9798}" type="presParOf" srcId="{3DCB97B0-37DB-4144-9BCF-7621938B921D}" destId="{68B62459-3C6C-4A0A-831E-D3086C4DC85B}" srcOrd="6" destOrd="0" presId="urn:microsoft.com/office/officeart/2008/layout/LinedList"/>
    <dgm:cxn modelId="{97D028D0-034B-4451-A131-1D84D2B388A6}" type="presParOf" srcId="{3DCB97B0-37DB-4144-9BCF-7621938B921D}" destId="{A463F406-B135-40EA-850D-49A31E364304}" srcOrd="7" destOrd="0" presId="urn:microsoft.com/office/officeart/2008/layout/LinedList"/>
    <dgm:cxn modelId="{5CF8382F-8753-4953-8392-DCF49D2469EF}" type="presParOf" srcId="{A463F406-B135-40EA-850D-49A31E364304}" destId="{FC0D5888-93B2-4605-9965-3E2F9B045214}" srcOrd="0" destOrd="0" presId="urn:microsoft.com/office/officeart/2008/layout/LinedList"/>
    <dgm:cxn modelId="{A5A20603-DD3F-4CF5-8AC6-D41B826C531C}" type="presParOf" srcId="{A463F406-B135-40EA-850D-49A31E364304}" destId="{AF0ED297-D492-4855-8818-7FF10C372FDA}" srcOrd="1" destOrd="0" presId="urn:microsoft.com/office/officeart/2008/layout/LinedList"/>
    <dgm:cxn modelId="{F12724C1-1F53-4C81-9D96-02570FBA6DE7}" type="presParOf" srcId="{3DCB97B0-37DB-4144-9BCF-7621938B921D}" destId="{86315F9E-2EE6-45C0-9E31-4203984E3914}" srcOrd="8" destOrd="0" presId="urn:microsoft.com/office/officeart/2008/layout/LinedList"/>
    <dgm:cxn modelId="{12FDFE1A-AC9C-45BB-8C50-43131BE6EB08}" type="presParOf" srcId="{3DCB97B0-37DB-4144-9BCF-7621938B921D}" destId="{32A33705-6D62-472C-8556-10FABA7634DB}" srcOrd="9" destOrd="0" presId="urn:microsoft.com/office/officeart/2008/layout/LinedList"/>
    <dgm:cxn modelId="{39D80034-4B3C-4764-892D-D1AEC2458489}" type="presParOf" srcId="{32A33705-6D62-472C-8556-10FABA7634DB}" destId="{9539C67B-EA3E-41E2-944D-BDD47643E7F8}" srcOrd="0" destOrd="0" presId="urn:microsoft.com/office/officeart/2008/layout/LinedList"/>
    <dgm:cxn modelId="{B8AE4BF4-531E-4FAB-8E94-76CB2F78D001}" type="presParOf" srcId="{32A33705-6D62-472C-8556-10FABA7634DB}" destId="{5CD2A8E0-1513-42C7-A7E7-C9227DF65211}" srcOrd="1" destOrd="0" presId="urn:microsoft.com/office/officeart/2008/layout/LinedList"/>
    <dgm:cxn modelId="{9A0D7DF4-3741-4C6B-8D4C-2903AB9F7EB1}" type="presParOf" srcId="{3DCB97B0-37DB-4144-9BCF-7621938B921D}" destId="{DC863ED4-8A4E-4A72-84F1-0859EA52CD8C}" srcOrd="10" destOrd="0" presId="urn:microsoft.com/office/officeart/2008/layout/LinedList"/>
    <dgm:cxn modelId="{E18F0787-1E37-45C3-9133-217A73DC4BA2}" type="presParOf" srcId="{3DCB97B0-37DB-4144-9BCF-7621938B921D}" destId="{CBA1BFEA-6480-4975-ACF5-70721A086CCE}" srcOrd="11" destOrd="0" presId="urn:microsoft.com/office/officeart/2008/layout/LinedList"/>
    <dgm:cxn modelId="{FFEE02CC-F66E-418A-B7DC-09D62C3E9D43}" type="presParOf" srcId="{CBA1BFEA-6480-4975-ACF5-70721A086CCE}" destId="{B2374691-BA18-4821-B4A3-E3355DA4D0C8}" srcOrd="0" destOrd="0" presId="urn:microsoft.com/office/officeart/2008/layout/LinedList"/>
    <dgm:cxn modelId="{4B095AB8-C8EE-40AC-94B6-C9986D806C2E}" type="presParOf" srcId="{CBA1BFEA-6480-4975-ACF5-70721A086CCE}" destId="{09956697-9A49-4A41-A79B-41B8C7415C4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53CCE3-277C-4781-9A25-7007F2FAABA8}">
      <dsp:nvSpPr>
        <dsp:cNvPr id="0" name=""/>
        <dsp:cNvSpPr/>
      </dsp:nvSpPr>
      <dsp:spPr>
        <a:xfrm>
          <a:off x="0" y="2125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08892-460C-4AD7-861C-01D847370F7E}">
      <dsp:nvSpPr>
        <dsp:cNvPr id="0" name=""/>
        <dsp:cNvSpPr/>
      </dsp:nvSpPr>
      <dsp:spPr>
        <a:xfrm>
          <a:off x="0" y="2125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latin typeface="Aptos" panose="020B0004020202020204" pitchFamily="34" charset="0"/>
            </a:rPr>
            <a:t>EcoEngrave</a:t>
          </a:r>
          <a:r>
            <a:rPr lang="en-GB" sz="2000" kern="1200" dirty="0">
              <a:latin typeface="Aptos" panose="020B0004020202020204" pitchFamily="34" charset="0"/>
            </a:rPr>
            <a:t> Creations integrates sustainability into its business model by reducing waste, using eco-friendly materials and promoting responsible production.</a:t>
          </a:r>
          <a:endParaRPr lang="en-US" sz="2000" kern="1200" dirty="0">
            <a:latin typeface="Aptos" panose="020B0004020202020204" pitchFamily="34" charset="0"/>
          </a:endParaRPr>
        </a:p>
      </dsp:txBody>
      <dsp:txXfrm>
        <a:off x="0" y="2125"/>
        <a:ext cx="10515600" cy="724715"/>
      </dsp:txXfrm>
    </dsp:sp>
    <dsp:sp modelId="{4A048DB2-85B1-47BE-B029-05A82467DAD2}">
      <dsp:nvSpPr>
        <dsp:cNvPr id="0" name=""/>
        <dsp:cNvSpPr/>
      </dsp:nvSpPr>
      <dsp:spPr>
        <a:xfrm>
          <a:off x="0" y="72684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F93DA-DFB4-405B-A014-5BDBD69D41EC}">
      <dsp:nvSpPr>
        <dsp:cNvPr id="0" name=""/>
        <dsp:cNvSpPr/>
      </dsp:nvSpPr>
      <dsp:spPr>
        <a:xfrm>
          <a:off x="0" y="726840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Recyclable packaging</a:t>
          </a:r>
          <a:r>
            <a:rPr lang="en-GB" sz="3300" kern="1200" dirty="0"/>
            <a:t>.</a:t>
          </a:r>
          <a:endParaRPr lang="en-US" sz="3300" kern="1200" dirty="0"/>
        </a:p>
      </dsp:txBody>
      <dsp:txXfrm>
        <a:off x="0" y="726840"/>
        <a:ext cx="10515600" cy="724715"/>
      </dsp:txXfrm>
    </dsp:sp>
    <dsp:sp modelId="{FD85B6AB-5638-4A2A-B1BB-7C538A1A613B}">
      <dsp:nvSpPr>
        <dsp:cNvPr id="0" name=""/>
        <dsp:cNvSpPr/>
      </dsp:nvSpPr>
      <dsp:spPr>
        <a:xfrm>
          <a:off x="0" y="1451556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490DF-78F3-4312-802A-4658EF5BF767}">
      <dsp:nvSpPr>
        <dsp:cNvPr id="0" name=""/>
        <dsp:cNvSpPr/>
      </dsp:nvSpPr>
      <dsp:spPr>
        <a:xfrm>
          <a:off x="0" y="1451556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Sustainably sourced wood</a:t>
          </a:r>
          <a:r>
            <a:rPr lang="en-GB" sz="3300" kern="1200" dirty="0"/>
            <a:t>.</a:t>
          </a:r>
          <a:endParaRPr lang="en-US" sz="3300" kern="1200" dirty="0"/>
        </a:p>
      </dsp:txBody>
      <dsp:txXfrm>
        <a:off x="0" y="1451556"/>
        <a:ext cx="10515600" cy="724715"/>
      </dsp:txXfrm>
    </dsp:sp>
    <dsp:sp modelId="{68B62459-3C6C-4A0A-831E-D3086C4DC85B}">
      <dsp:nvSpPr>
        <dsp:cNvPr id="0" name=""/>
        <dsp:cNvSpPr/>
      </dsp:nvSpPr>
      <dsp:spPr>
        <a:xfrm>
          <a:off x="0" y="2176271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D5888-93B2-4605-9965-3E2F9B045214}">
      <dsp:nvSpPr>
        <dsp:cNvPr id="0" name=""/>
        <dsp:cNvSpPr/>
      </dsp:nvSpPr>
      <dsp:spPr>
        <a:xfrm>
          <a:off x="0" y="2176271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Made-to-order production</a:t>
          </a:r>
          <a:r>
            <a:rPr lang="en-GB" sz="3300" kern="1200" dirty="0">
              <a:latin typeface="Aptos" panose="020B0004020202020204" pitchFamily="34" charset="0"/>
            </a:rPr>
            <a:t>.</a:t>
          </a:r>
          <a:endParaRPr lang="en-US" sz="3300" kern="1200" dirty="0">
            <a:latin typeface="Aptos" panose="020B0004020202020204" pitchFamily="34" charset="0"/>
          </a:endParaRPr>
        </a:p>
      </dsp:txBody>
      <dsp:txXfrm>
        <a:off x="0" y="2176271"/>
        <a:ext cx="10515600" cy="724715"/>
      </dsp:txXfrm>
    </dsp:sp>
    <dsp:sp modelId="{86315F9E-2EE6-45C0-9E31-4203984E3914}">
      <dsp:nvSpPr>
        <dsp:cNvPr id="0" name=""/>
        <dsp:cNvSpPr/>
      </dsp:nvSpPr>
      <dsp:spPr>
        <a:xfrm>
          <a:off x="0" y="2900987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9C67B-EA3E-41E2-944D-BDD47643E7F8}">
      <dsp:nvSpPr>
        <dsp:cNvPr id="0" name=""/>
        <dsp:cNvSpPr/>
      </dsp:nvSpPr>
      <dsp:spPr>
        <a:xfrm>
          <a:off x="0" y="2900987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Long-lasting reusable products</a:t>
          </a:r>
          <a:r>
            <a:rPr lang="en-GB" sz="3300" kern="1200" dirty="0"/>
            <a:t>.</a:t>
          </a:r>
        </a:p>
      </dsp:txBody>
      <dsp:txXfrm>
        <a:off x="0" y="2900987"/>
        <a:ext cx="10515600" cy="724715"/>
      </dsp:txXfrm>
    </dsp:sp>
    <dsp:sp modelId="{DC863ED4-8A4E-4A72-84F1-0859EA52CD8C}">
      <dsp:nvSpPr>
        <dsp:cNvPr id="0" name=""/>
        <dsp:cNvSpPr/>
      </dsp:nvSpPr>
      <dsp:spPr>
        <a:xfrm>
          <a:off x="0" y="362570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374691-BA18-4821-B4A3-E3355DA4D0C8}">
      <dsp:nvSpPr>
        <dsp:cNvPr id="0" name=""/>
        <dsp:cNvSpPr/>
      </dsp:nvSpPr>
      <dsp:spPr>
        <a:xfrm>
          <a:off x="0" y="3625703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 panose="020B0004020202020204" pitchFamily="34" charset="0"/>
            </a:rPr>
            <a:t>Support local suppliers.</a:t>
          </a:r>
          <a:endParaRPr lang="en-US" sz="2400" kern="1200" dirty="0">
            <a:latin typeface="Aptos" panose="020B0004020202020204" pitchFamily="34" charset="0"/>
          </a:endParaRPr>
        </a:p>
      </dsp:txBody>
      <dsp:txXfrm>
        <a:off x="0" y="3625703"/>
        <a:ext cx="10515600" cy="7247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373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93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923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407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45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865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747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031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020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271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15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A96AC-B803-4232-8622-E1CD89A196B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468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7E340-0FAE-03E6-88B4-FA9EE2B2D5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299542C-C51E-2FC6-E03E-41F602FD17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381782"/>
              </p:ext>
            </p:extLst>
          </p:nvPr>
        </p:nvGraphicFramePr>
        <p:xfrm>
          <a:off x="4654296" y="1749846"/>
          <a:ext cx="7214616" cy="351116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7214616">
                  <a:extLst>
                    <a:ext uri="{9D8B030D-6E8A-4147-A177-3AD203B41FA5}">
                      <a16:colId xmlns:a16="http://schemas.microsoft.com/office/drawing/2014/main" val="4052464045"/>
                    </a:ext>
                  </a:extLst>
                </a:gridCol>
              </a:tblGrid>
              <a:tr h="3330876">
                <a:tc>
                  <a:txBody>
                    <a:bodyPr/>
                    <a:lstStyle/>
                    <a:p>
                      <a:endParaRPr lang="en-GB" sz="1500" b="1" kern="1200" cap="all" spc="6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+mn-cs"/>
                      </a:endParaRPr>
                    </a:p>
                    <a:p>
                      <a:endParaRPr lang="en-GB" sz="2000" b="1" kern="1200" cap="all" spc="6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Programme of Study: CERTHE Business Skills for the Workplace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Module Name and Code: Enterprise and Entrepreneurship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Assignment Title: Business Plan for </a:t>
                      </a:r>
                      <a:r>
                        <a:rPr lang="en-GB" sz="2000" b="1" kern="1200" cap="all" spc="60" dirty="0" err="1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EcoEngraving</a:t>
                      </a: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 Creations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Student Name: Radostina Dimitrova Stoykova 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Student Number: 2512263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Lecturer’s Name: </a:t>
                      </a:r>
                      <a:r>
                        <a:rPr lang="en-GB" sz="2000" b="1" kern="1200" cap="all" spc="60" dirty="0" err="1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Fouziya</a:t>
                      </a: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 Farheen</a:t>
                      </a:r>
                      <a:endParaRPr lang="en-GB" sz="2000" b="1" cap="all" spc="60" dirty="0">
                        <a:solidFill>
                          <a:schemeClr val="tx1"/>
                        </a:solidFill>
                        <a:latin typeface="Aptos" panose="020B0004020202020204" pitchFamily="34" charset="0"/>
                      </a:endParaRPr>
                    </a:p>
                  </a:txBody>
                  <a:tcPr marL="117284" marR="117284" marT="117284" marB="117284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7553748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6196A36-01B0-F07C-C6BE-403A69EF3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61" y="794779"/>
            <a:ext cx="3432375" cy="316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622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9FF00-3B1F-F305-3198-6D9402305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Table of Content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FC1BD-38EB-AFEC-4A1F-03CE15E3B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ptos" panose="020B0004020202020204" pitchFamily="34" charset="0"/>
              </a:rPr>
              <a:t>Overview of the business idea </a:t>
            </a:r>
          </a:p>
          <a:p>
            <a:r>
              <a:rPr lang="en-GB" dirty="0">
                <a:latin typeface="Aptos" panose="020B0004020202020204" pitchFamily="34" charset="0"/>
              </a:rPr>
              <a:t>Legal Format &amp; Management Structure</a:t>
            </a:r>
          </a:p>
          <a:p>
            <a:r>
              <a:rPr lang="en-GB" dirty="0">
                <a:latin typeface="Aptos" panose="020B0004020202020204" pitchFamily="34" charset="0"/>
              </a:rPr>
              <a:t>Three External Factors (PESTEL)  </a:t>
            </a:r>
          </a:p>
          <a:p>
            <a:r>
              <a:rPr lang="en-GB" dirty="0">
                <a:latin typeface="Aptos" panose="020B0004020202020204" pitchFamily="34" charset="0"/>
              </a:rPr>
              <a:t>Target Market  </a:t>
            </a:r>
          </a:p>
          <a:p>
            <a:r>
              <a:rPr lang="en-GB" dirty="0">
                <a:latin typeface="Aptos" panose="020B0004020202020204" pitchFamily="34" charset="0"/>
              </a:rPr>
              <a:t>Marketing Plan </a:t>
            </a:r>
          </a:p>
          <a:p>
            <a:r>
              <a:rPr lang="en-GB" dirty="0">
                <a:latin typeface="Aptos" panose="020B0004020202020204" pitchFamily="34" charset="0"/>
              </a:rPr>
              <a:t>Marketing strategies </a:t>
            </a:r>
          </a:p>
          <a:p>
            <a:r>
              <a:rPr lang="en-GB" dirty="0">
                <a:latin typeface="Aptos" panose="020B0004020202020204" pitchFamily="34" charset="0"/>
              </a:rPr>
              <a:t>Sustainability  </a:t>
            </a:r>
          </a:p>
          <a:p>
            <a:r>
              <a:rPr lang="en-GB" dirty="0">
                <a:latin typeface="Aptos" panose="020B0004020202020204" pitchFamily="34" charset="0"/>
              </a:rPr>
              <a:t>Funding Requirements and Allocation</a:t>
            </a:r>
          </a:p>
          <a:p>
            <a:r>
              <a:rPr lang="en-GB" dirty="0">
                <a:latin typeface="Aptos" panose="020B0004020202020204" pitchFamily="34" charset="0"/>
              </a:rPr>
              <a:t>Cash Flow Projection</a:t>
            </a:r>
          </a:p>
        </p:txBody>
      </p:sp>
    </p:spTree>
    <p:extLst>
      <p:ext uri="{BB962C8B-B14F-4D97-AF65-F5344CB8AC3E}">
        <p14:creationId xmlns:p14="http://schemas.microsoft.com/office/powerpoint/2010/main" val="1319629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664CA-26E0-3C67-4B11-07772494B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ptos" panose="020B0004020202020204" pitchFamily="34" charset="0"/>
              </a:rPr>
              <a:t>Overview of Business Idea</a:t>
            </a:r>
            <a:br>
              <a:rPr lang="en-GB" sz="4600" dirty="0">
                <a:latin typeface="Aptos" panose="020B0004020202020204" pitchFamily="34" charset="0"/>
              </a:rPr>
            </a:br>
            <a:r>
              <a:rPr lang="en-GB" sz="4600" dirty="0" err="1">
                <a:latin typeface="Aptos" panose="020B0004020202020204" pitchFamily="34" charset="0"/>
              </a:rPr>
              <a:t>EcoEngrave</a:t>
            </a:r>
            <a:r>
              <a:rPr lang="en-GB" sz="4600" dirty="0">
                <a:latin typeface="Aptos" panose="020B0004020202020204" pitchFamily="34" charset="0"/>
              </a:rPr>
              <a:t> Creations</a:t>
            </a:r>
          </a:p>
        </p:txBody>
      </p:sp>
      <p:sp>
        <p:nvSpPr>
          <p:cNvPr id="4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1D59C-97ED-C414-87B9-5ABF91F17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1817914"/>
            <a:ext cx="7478486" cy="4887686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900" dirty="0">
                <a:latin typeface="Aptos" panose="020B0004020202020204" pitchFamily="34" charset="0"/>
                <a:cs typeface="Arial" panose="020B0604020202020204" pitchFamily="34" charset="0"/>
              </a:rPr>
              <a:t>Home-based laser engraving business operating from a garage workshop. </a:t>
            </a:r>
          </a:p>
          <a:p>
            <a:r>
              <a:rPr lang="en-GB" sz="1900" dirty="0">
                <a:latin typeface="Aptos" panose="020B0004020202020204" pitchFamily="34" charset="0"/>
                <a:cs typeface="Arial" panose="020B0604020202020204" pitchFamily="34" charset="0"/>
              </a:rPr>
              <a:t>Produces personalised gifts and promotional products using a </a:t>
            </a:r>
            <a:r>
              <a:rPr lang="en-GB" sz="1900" dirty="0" err="1">
                <a:latin typeface="Aptos" panose="020B0004020202020204" pitchFamily="34" charset="0"/>
                <a:cs typeface="Arial" panose="020B0604020202020204" pitchFamily="34" charset="0"/>
              </a:rPr>
              <a:t>Creality</a:t>
            </a:r>
            <a:r>
              <a:rPr lang="en-GB" sz="1900" dirty="0">
                <a:latin typeface="Aptos" panose="020B0004020202020204" pitchFamily="34" charset="0"/>
                <a:cs typeface="Arial" panose="020B0604020202020204" pitchFamily="34" charset="0"/>
              </a:rPr>
              <a:t> Falcon2 40W laser engraver. </a:t>
            </a:r>
          </a:p>
          <a:p>
            <a:r>
              <a:rPr lang="en-GB" sz="1900" dirty="0">
                <a:latin typeface="Aptos" panose="020B0004020202020204" pitchFamily="34" charset="0"/>
                <a:cs typeface="Arial" panose="020B0604020202020204" pitchFamily="34" charset="0"/>
              </a:rPr>
              <a:t>Products include engraved travel mugs, wooden plaques, keychains, cutting boards and corporate gifts. </a:t>
            </a:r>
          </a:p>
          <a:p>
            <a:r>
              <a:rPr lang="en-GB" sz="1900" dirty="0">
                <a:latin typeface="Aptos" panose="020B0004020202020204" pitchFamily="34" charset="0"/>
                <a:cs typeface="Arial" panose="020B0604020202020204" pitchFamily="34" charset="0"/>
              </a:rPr>
              <a:t>Customers can personalise products with names, logos, dates and messages. </a:t>
            </a:r>
          </a:p>
          <a:p>
            <a:r>
              <a:rPr lang="en-GB" sz="1900" dirty="0">
                <a:latin typeface="Aptos" panose="020B0004020202020204" pitchFamily="34" charset="0"/>
                <a:cs typeface="Arial" panose="020B0604020202020204" pitchFamily="34" charset="0"/>
              </a:rPr>
              <a:t>Products are sold through Etsy, TikTok Shop, Facebook Marketplace and the company's own website. </a:t>
            </a:r>
          </a:p>
          <a:p>
            <a:r>
              <a:rPr lang="en-GB" sz="1900" dirty="0">
                <a:latin typeface="Aptos" panose="020B0004020202020204" pitchFamily="34" charset="0"/>
                <a:cs typeface="Arial" panose="020B0604020202020204" pitchFamily="34" charset="0"/>
              </a:rPr>
              <a:t>The business focuses on high-quality engraving, fast turnaround times and environmentally friendly production.</a:t>
            </a:r>
          </a:p>
          <a:p>
            <a:r>
              <a:rPr lang="en-GB" sz="1900" b="1" dirty="0">
                <a:latin typeface="Aptos" panose="020B0004020202020204" pitchFamily="34" charset="0"/>
              </a:rPr>
              <a:t>Business Objectives</a:t>
            </a:r>
            <a:endParaRPr lang="en-GB" sz="1900" dirty="0">
              <a:latin typeface="Aptos" panose="020B0004020202020204" pitchFamily="34" charset="0"/>
            </a:endParaRPr>
          </a:p>
          <a:p>
            <a:r>
              <a:rPr lang="en-GB" sz="1900" dirty="0">
                <a:latin typeface="Aptos" panose="020B0004020202020204" pitchFamily="34" charset="0"/>
              </a:rPr>
              <a:t>To build a strong online presence across the UK. </a:t>
            </a:r>
          </a:p>
          <a:p>
            <a:r>
              <a:rPr lang="en-GB" sz="1900" dirty="0">
                <a:latin typeface="Aptos" panose="020B0004020202020204" pitchFamily="34" charset="0"/>
              </a:rPr>
              <a:t>To promote environmentally responsible production.</a:t>
            </a:r>
          </a:p>
        </p:txBody>
      </p:sp>
      <p:pic>
        <p:nvPicPr>
          <p:cNvPr id="4" name="Picture 3" descr="All Laser Engraving Products | CrealityFalcon AU - Free Shipping Over ...">
            <a:extLst>
              <a:ext uri="{FF2B5EF4-FFF2-40B4-BE49-F238E27FC236}">
                <a16:creationId xmlns:a16="http://schemas.microsoft.com/office/drawing/2014/main" id="{6A673AC3-60FF-63BF-1E2C-677A5D5AD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81" r="24833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53400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83202-9518-E22B-7073-C93190DCE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24" y="206828"/>
            <a:ext cx="6032738" cy="1288211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ptos" panose="020B0004020202020204" pitchFamily="34" charset="0"/>
              </a:rPr>
              <a:t>Legal Format &amp; Management Structure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B2553D-329F-045C-D504-29B0A9587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24" y="2330690"/>
            <a:ext cx="5480237" cy="28668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3C626-B275-BF78-0C25-0840E44636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6912" y="399614"/>
            <a:ext cx="5928001" cy="574239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 err="1">
                <a:latin typeface="Aptos" panose="020B0004020202020204" pitchFamily="34" charset="0"/>
                <a:cs typeface="Arial" panose="020B0604020202020204" pitchFamily="34" charset="0"/>
              </a:rPr>
              <a:t>EcoEngrave</a:t>
            </a:r>
            <a:r>
              <a:rPr lang="en-GB" sz="2400" dirty="0">
                <a:latin typeface="Aptos" panose="020B0004020202020204" pitchFamily="34" charset="0"/>
                <a:cs typeface="Arial" panose="020B0604020202020204" pitchFamily="34" charset="0"/>
              </a:rPr>
              <a:t> Creations will operate as a Sole Trader business.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  <a:cs typeface="Arial" panose="020B0604020202020204" pitchFamily="34" charset="0"/>
              </a:rPr>
              <a:t>Advantages: </a:t>
            </a:r>
            <a:r>
              <a:rPr lang="en-GB" sz="2400" dirty="0">
                <a:latin typeface="Aptos" panose="020B0004020202020204" pitchFamily="34" charset="0"/>
                <a:cs typeface="Arial" panose="020B0604020202020204" pitchFamily="34" charset="0"/>
              </a:rPr>
              <a:t>Full control over business decisions, startup costs are lower compared to limited company, financial reporting and taxation requirements are generally less complex.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  <a:cs typeface="Arial" panose="020B0604020202020204" pitchFamily="34" charset="0"/>
              </a:rPr>
              <a:t>Disadvantages: </a:t>
            </a:r>
            <a:r>
              <a:rPr lang="en-GB" sz="2400" dirty="0">
                <a:latin typeface="Aptos" panose="020B0004020202020204" pitchFamily="34" charset="0"/>
                <a:cs typeface="Arial" panose="020B0604020202020204" pitchFamily="34" charset="0"/>
              </a:rPr>
              <a:t>Unlimited personal liability, Responsible for all business debts, Limited access to external investment.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  <a:cs typeface="Arial" panose="020B0604020202020204" pitchFamily="34" charset="0"/>
              </a:rPr>
              <a:t>MANAGEMENT STRUCTURE</a:t>
            </a:r>
          </a:p>
          <a:p>
            <a:r>
              <a:rPr lang="en-GB" sz="2400" dirty="0">
                <a:latin typeface="Aptos" panose="020B0004020202020204" pitchFamily="34" charset="0"/>
              </a:rPr>
              <a:t>Operations </a:t>
            </a:r>
          </a:p>
          <a:p>
            <a:r>
              <a:rPr lang="en-GB" sz="2400" dirty="0">
                <a:latin typeface="Aptos" panose="020B0004020202020204" pitchFamily="34" charset="0"/>
              </a:rPr>
              <a:t>Marketing &amp; Sales </a:t>
            </a:r>
          </a:p>
          <a:p>
            <a:r>
              <a:rPr lang="en-GB" sz="2400" dirty="0">
                <a:latin typeface="Aptos" panose="020B0004020202020204" pitchFamily="34" charset="0"/>
              </a:rPr>
              <a:t>Finance &amp; Administration</a:t>
            </a:r>
            <a:endParaRPr lang="en-GB" sz="2400" dirty="0">
              <a:latin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419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9431D-B729-27BD-CA07-5C6602975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Three External Factors (PESTEL)  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D783C-CF8A-1C6D-46CF-B9951EB22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493280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</a:rPr>
              <a:t>Economic  </a:t>
            </a:r>
          </a:p>
          <a:p>
            <a:r>
              <a:rPr lang="en-GB" sz="2400" dirty="0">
                <a:latin typeface="Aptos" panose="020B0004020202020204" pitchFamily="34" charset="0"/>
              </a:rPr>
              <a:t>Rising inflation and higher material costs may reduce customer spending and increase production costs.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</a:rPr>
              <a:t>Social </a:t>
            </a:r>
          </a:p>
          <a:p>
            <a:r>
              <a:rPr lang="en-GB" sz="2400" dirty="0">
                <a:latin typeface="Aptos" panose="020B0004020202020204" pitchFamily="34" charset="0"/>
              </a:rPr>
              <a:t>Increasing demand for personalised and sustainable gifts creates new business opportunities.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</a:rPr>
              <a:t>Technological</a:t>
            </a:r>
          </a:p>
          <a:p>
            <a:r>
              <a:rPr lang="en-GB" sz="2400" dirty="0">
                <a:latin typeface="Aptos" panose="020B0004020202020204" pitchFamily="34" charset="0"/>
              </a:rPr>
              <a:t>Modern laser engraving technology and social media platforms improve production efficiency and help reach customers across the UK.</a:t>
            </a:r>
          </a:p>
          <a:p>
            <a:pPr marL="0" indent="0"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ptos" panose="020B0004020202020204" pitchFamily="34" charset="0"/>
              </a:rPr>
              <a:t>These external factors influence customer demand, business costs and future growth opportunities</a:t>
            </a:r>
            <a:r>
              <a:rPr lang="en-GB" sz="2400" b="1" dirty="0"/>
              <a:t>.</a:t>
            </a:r>
            <a:endParaRPr lang="en-GB" sz="2200" b="1" dirty="0">
              <a:latin typeface="Aptos Narrow" panose="020B0004020202020204" pitchFamily="34" charset="0"/>
            </a:endParaRPr>
          </a:p>
        </p:txBody>
      </p:sp>
      <p:pic>
        <p:nvPicPr>
          <p:cNvPr id="12" name="Picture 11" descr="Red ad gree bar graphs and numbers above the city skyline">
            <a:extLst>
              <a:ext uri="{FF2B5EF4-FFF2-40B4-BE49-F238E27FC236}">
                <a16:creationId xmlns:a16="http://schemas.microsoft.com/office/drawing/2014/main" id="{7310590A-B8C3-BE40-EC1F-FC5A23A645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39" r="3771" b="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238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14509-CE3D-CEF0-8C69-0C3FBBD6C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 dirty="0"/>
              <a:t>Target Market and Areas of Segmentation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C95CDDD-F109-F349-4AE5-03F0E7C76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7265"/>
            <a:ext cx="10515600" cy="4966332"/>
          </a:xfrm>
        </p:spPr>
        <p:txBody>
          <a:bodyPr>
            <a:normAutofit/>
          </a:bodyPr>
          <a:lstStyle/>
          <a:p>
            <a:r>
              <a:rPr lang="en-GB" sz="2000" b="1" u="sng" dirty="0">
                <a:latin typeface="Aptos" panose="020B0004020202020204" pitchFamily="34" charset="0"/>
              </a:rPr>
              <a:t>Target Market</a:t>
            </a:r>
          </a:p>
          <a:p>
            <a:r>
              <a:rPr lang="en-GB" sz="2000" dirty="0">
                <a:latin typeface="Aptos" panose="020B0004020202020204" pitchFamily="34" charset="0"/>
              </a:rPr>
              <a:t>My primary target market is adults aged 18 to 45 who are looking for personalised gifts for special occasions. I will also target small businesses and organisations that require branded engraved products.</a:t>
            </a:r>
          </a:p>
          <a:p>
            <a:r>
              <a:rPr lang="en-GB" sz="2000" b="1" dirty="0">
                <a:latin typeface="Aptos" panose="020B0004020202020204" pitchFamily="34" charset="0"/>
              </a:rPr>
              <a:t>Areas of Segmentation</a:t>
            </a:r>
          </a:p>
          <a:p>
            <a:r>
              <a:rPr lang="en-GB" sz="2000" b="1" u="sng" dirty="0">
                <a:latin typeface="Aptos" panose="020B0004020202020204" pitchFamily="34" charset="0"/>
              </a:rPr>
              <a:t>Geographic</a:t>
            </a:r>
            <a:endParaRPr lang="en-GB" sz="2000" u="sng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Initially Worcester and the West Midlands. </a:t>
            </a:r>
          </a:p>
          <a:p>
            <a:r>
              <a:rPr lang="en-GB" sz="2000" b="1" u="sng" dirty="0">
                <a:latin typeface="Aptos" panose="020B0004020202020204" pitchFamily="34" charset="0"/>
              </a:rPr>
              <a:t>Demographic</a:t>
            </a:r>
            <a:endParaRPr lang="en-GB" sz="2000" u="sng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Adults aged 18–45. </a:t>
            </a:r>
          </a:p>
          <a:p>
            <a:r>
              <a:rPr lang="en-GB" sz="2000" b="1" u="sng" dirty="0">
                <a:latin typeface="Aptos" panose="020B0004020202020204" pitchFamily="34" charset="0"/>
              </a:rPr>
              <a:t>Psychographic</a:t>
            </a:r>
            <a:endParaRPr lang="en-GB" sz="2000" u="sng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Customers who value personalised gifts and prefer quality over mass-produced products. </a:t>
            </a:r>
          </a:p>
          <a:p>
            <a:r>
              <a:rPr lang="en-GB" sz="2000" b="1" u="sng" dirty="0">
                <a:latin typeface="Aptos" panose="020B0004020202020204" pitchFamily="34" charset="0"/>
              </a:rPr>
              <a:t>Behavioural</a:t>
            </a:r>
            <a:endParaRPr lang="en-GB" sz="2000" u="sng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Customers purchasing gifts for special occasions. 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37553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eginner's Guide: Master Laser Engraving on Tumblers in 2026">
            <a:extLst>
              <a:ext uri="{FF2B5EF4-FFF2-40B4-BE49-F238E27FC236}">
                <a16:creationId xmlns:a16="http://schemas.microsoft.com/office/drawing/2014/main" id="{42454B5F-B67B-8854-DD07-54D628037D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87" r="30826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E15134-8A84-5B39-30B1-D142C222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br>
              <a:rPr lang="en-GB" sz="3600" dirty="0"/>
            </a:br>
            <a:r>
              <a:rPr lang="en-GB" dirty="0">
                <a:latin typeface="Aptos" panose="020B0004020202020204" pitchFamily="34" charset="0"/>
              </a:rPr>
              <a:t>Marketing Plan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4CBFF-B9AE-5A3C-E62E-9C60F715C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141514"/>
            <a:ext cx="3292475" cy="6574972"/>
          </a:xfrm>
        </p:spPr>
        <p:txBody>
          <a:bodyPr anchor="ctr">
            <a:normAutofit lnSpcReduction="10000"/>
          </a:bodyPr>
          <a:lstStyle/>
          <a:p>
            <a:endParaRPr lang="en-GB" sz="1500" dirty="0">
              <a:latin typeface="Aptos" panose="020B0004020202020204" pitchFamily="34" charset="0"/>
            </a:endParaRPr>
          </a:p>
          <a:p>
            <a:r>
              <a:rPr lang="en-GB" sz="2000" b="1" dirty="0">
                <a:latin typeface="Aptos" panose="020B0004020202020204" pitchFamily="34" charset="0"/>
              </a:rPr>
              <a:t>Marketing Objectives</a:t>
            </a:r>
          </a:p>
          <a:p>
            <a:r>
              <a:rPr lang="en-GB" sz="2000" dirty="0">
                <a:latin typeface="Aptos" panose="020B0004020202020204" pitchFamily="34" charset="0"/>
              </a:rPr>
              <a:t>Build brand awareness.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Increase online sales.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Attract new customers.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Encourage repeat purchases. </a:t>
            </a:r>
          </a:p>
          <a:p>
            <a:r>
              <a:rPr lang="en-GB" sz="2000" b="1" dirty="0">
                <a:latin typeface="Aptos" panose="020B0004020202020204" pitchFamily="34" charset="0"/>
              </a:rPr>
              <a:t>Marketing Channels</a:t>
            </a:r>
          </a:p>
          <a:p>
            <a:r>
              <a:rPr lang="en-GB" sz="2000" dirty="0">
                <a:latin typeface="Aptos" panose="020B0004020202020204" pitchFamily="34" charset="0"/>
              </a:rPr>
              <a:t>Social media </a:t>
            </a:r>
          </a:p>
          <a:p>
            <a:r>
              <a:rPr lang="en-GB" sz="2000" dirty="0">
                <a:latin typeface="Aptos" panose="020B0004020202020204" pitchFamily="34" charset="0"/>
              </a:rPr>
              <a:t>Website </a:t>
            </a:r>
          </a:p>
          <a:p>
            <a:r>
              <a:rPr lang="en-GB" sz="2000" dirty="0">
                <a:latin typeface="Aptos" panose="020B0004020202020204" pitchFamily="34" charset="0"/>
              </a:rPr>
              <a:t>Etsy </a:t>
            </a:r>
          </a:p>
          <a:p>
            <a:r>
              <a:rPr lang="en-GB" sz="2000" dirty="0">
                <a:latin typeface="Aptos" panose="020B0004020202020204" pitchFamily="34" charset="0"/>
              </a:rPr>
              <a:t>Seasonal promotions </a:t>
            </a:r>
          </a:p>
          <a:p>
            <a:r>
              <a:rPr lang="en-GB" sz="2000" b="1" dirty="0">
                <a:latin typeface="Aptos" panose="020B0004020202020204" pitchFamily="34" charset="0"/>
              </a:rPr>
              <a:t>Promotional Activities</a:t>
            </a:r>
          </a:p>
          <a:p>
            <a:r>
              <a:rPr lang="en-GB" sz="2000" dirty="0">
                <a:latin typeface="Aptos" panose="020B0004020202020204" pitchFamily="34" charset="0"/>
              </a:rPr>
              <a:t>Special offers </a:t>
            </a:r>
          </a:p>
          <a:p>
            <a:r>
              <a:rPr lang="en-GB" sz="2000" dirty="0">
                <a:latin typeface="Aptos" panose="020B0004020202020204" pitchFamily="34" charset="0"/>
              </a:rPr>
              <a:t>Discount codes </a:t>
            </a:r>
          </a:p>
          <a:p>
            <a:r>
              <a:rPr lang="en-GB" sz="2000" dirty="0">
                <a:latin typeface="Aptos" panose="020B0004020202020204" pitchFamily="34" charset="0"/>
              </a:rPr>
              <a:t>Customer reviews </a:t>
            </a:r>
          </a:p>
          <a:p>
            <a:r>
              <a:rPr lang="en-GB" sz="2000" dirty="0">
                <a:latin typeface="Aptos" panose="020B0004020202020204" pitchFamily="34" charset="0"/>
              </a:rPr>
              <a:t>Content marketing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58237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2A2BF-4057-4A91-7A8D-C910FB28F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240895" cy="5431536"/>
          </a:xfrm>
        </p:spPr>
        <p:txBody>
          <a:bodyPr>
            <a:norm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Marketing </a:t>
            </a:r>
            <a:br>
              <a:rPr lang="en-GB" dirty="0">
                <a:latin typeface="Aptos" panose="020B0004020202020204" pitchFamily="34" charset="0"/>
              </a:rPr>
            </a:br>
            <a:r>
              <a:rPr lang="en-GB" dirty="0">
                <a:latin typeface="Aptos" panose="020B0004020202020204" pitchFamily="34" charset="0"/>
              </a:rPr>
              <a:t>Strategies </a:t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A559D-5ED0-1F20-9D89-0778103F2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805166"/>
          </a:xfrm>
        </p:spPr>
        <p:txBody>
          <a:bodyPr anchor="ctr">
            <a:noAutofit/>
          </a:bodyPr>
          <a:lstStyle/>
          <a:p>
            <a:r>
              <a:rPr lang="en-GB" sz="2000" b="1" dirty="0">
                <a:latin typeface="Aptos" panose="020B0004020202020204" pitchFamily="34" charset="0"/>
              </a:rPr>
              <a:t>Marketing Strategy 1 – Social Media Marketing (TikTok, Instagram, Facebook)</a:t>
            </a:r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Publish videos showing the engraving process.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Showcase personalised products.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Share customer reviews.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Promote seasonal campaigns.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Engage with customers through comments and messages.</a:t>
            </a:r>
          </a:p>
          <a:p>
            <a:r>
              <a:rPr lang="en-GB" sz="2000" b="1" dirty="0">
                <a:latin typeface="Aptos" panose="020B0004020202020204" pitchFamily="34" charset="0"/>
              </a:rPr>
              <a:t>Marketing Strategy 2 – E-commerce Marketing (</a:t>
            </a:r>
            <a:r>
              <a:rPr lang="en-GB" sz="2000" dirty="0">
                <a:latin typeface="Aptos" panose="020B0004020202020204" pitchFamily="34" charset="0"/>
              </a:rPr>
              <a:t>Etsy, Company website )</a:t>
            </a:r>
          </a:p>
          <a:p>
            <a:r>
              <a:rPr lang="en-GB" sz="2000" dirty="0">
                <a:latin typeface="Aptos" panose="020B0004020202020204" pitchFamily="34" charset="0"/>
              </a:rPr>
              <a:t>Sell products online 24/7. </a:t>
            </a:r>
          </a:p>
          <a:p>
            <a:r>
              <a:rPr lang="en-GB" sz="2000" dirty="0">
                <a:latin typeface="Aptos" panose="020B0004020202020204" pitchFamily="34" charset="0"/>
              </a:rPr>
              <a:t>Allow customers to customise products.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Improve visibility through SEO. </a:t>
            </a:r>
          </a:p>
          <a:p>
            <a:r>
              <a:rPr lang="en-GB" sz="2000" dirty="0">
                <a:latin typeface="Aptos" panose="020B0004020202020204" pitchFamily="34" charset="0"/>
              </a:rPr>
              <a:t>Offer secure online payments.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Display customer reviews and product images.</a:t>
            </a:r>
          </a:p>
        </p:txBody>
      </p:sp>
    </p:spTree>
    <p:extLst>
      <p:ext uri="{BB962C8B-B14F-4D97-AF65-F5344CB8AC3E}">
        <p14:creationId xmlns:p14="http://schemas.microsoft.com/office/powerpoint/2010/main" val="3698488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E4C0F-8FBD-D58A-A0A5-AA980BB49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>
                <a:latin typeface="Aptos" panose="020B0004020202020204" pitchFamily="34" charset="0"/>
              </a:rPr>
              <a:t>Sustainability</a:t>
            </a:r>
            <a:r>
              <a:rPr lang="en-GB" sz="5200" dirty="0"/>
              <a:t> </a:t>
            </a:r>
            <a:endParaRPr lang="en-GB" sz="5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FEE2D5-18F7-08E5-4857-96006AEC1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375350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4885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33142-AFA6-5A8E-B774-8B866972C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</a:rPr>
              <a:t>Funding Requirements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C75CD-B086-25A4-4F32-F9BECF764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b="1" u="sng" dirty="0">
                <a:latin typeface="Aptos" panose="020B0004020202020204" pitchFamily="34" charset="0"/>
              </a:rPr>
              <a:t>Funding Requirements and Allocation</a:t>
            </a:r>
          </a:p>
          <a:p>
            <a:r>
              <a:rPr lang="en-GB" sz="2200" dirty="0">
                <a:latin typeface="Aptos" panose="020B0004020202020204" pitchFamily="34" charset="0"/>
              </a:rPr>
              <a:t>Funding Required</a:t>
            </a:r>
          </a:p>
          <a:p>
            <a:r>
              <a:rPr lang="en-GB" sz="2200" dirty="0">
                <a:latin typeface="Aptos" panose="020B0004020202020204" pitchFamily="34" charset="0"/>
              </a:rPr>
              <a:t>£8,000</a:t>
            </a:r>
          </a:p>
          <a:p>
            <a:r>
              <a:rPr lang="en-GB" sz="2200" dirty="0">
                <a:latin typeface="Aptos" panose="020B0004020202020204" pitchFamily="34" charset="0"/>
              </a:rPr>
              <a:t>Funding Sources</a:t>
            </a:r>
          </a:p>
          <a:p>
            <a:r>
              <a:rPr lang="en-GB" sz="2200" dirty="0">
                <a:latin typeface="Aptos" panose="020B0004020202020204" pitchFamily="34" charset="0"/>
              </a:rPr>
              <a:t>Personal Savings £4,000</a:t>
            </a:r>
          </a:p>
          <a:p>
            <a:r>
              <a:rPr lang="en-GB" sz="2200" dirty="0">
                <a:latin typeface="Aptos" panose="020B0004020202020204" pitchFamily="34" charset="0"/>
              </a:rPr>
              <a:t>Start Up Loan £4,000</a:t>
            </a:r>
          </a:p>
          <a:p>
            <a:pPr marL="0" indent="0">
              <a:buNone/>
            </a:pPr>
            <a:r>
              <a:rPr lang="en-GB" sz="2200" b="1" dirty="0">
                <a:latin typeface="Aptos" panose="020B0004020202020204" pitchFamily="34" charset="0"/>
              </a:rPr>
              <a:t> </a:t>
            </a:r>
            <a:r>
              <a:rPr lang="en-GB" sz="2200" b="1" u="sng" dirty="0">
                <a:latin typeface="Aptos" panose="020B0004020202020204" pitchFamily="34" charset="0"/>
              </a:rPr>
              <a:t>Allocation</a:t>
            </a:r>
          </a:p>
          <a:p>
            <a:r>
              <a:rPr lang="en-GB" sz="2200" dirty="0">
                <a:latin typeface="Aptos" panose="020B0004020202020204" pitchFamily="34" charset="0"/>
              </a:rPr>
              <a:t>Laser Machine</a:t>
            </a:r>
          </a:p>
          <a:p>
            <a:r>
              <a:rPr lang="en-GB" sz="2200" dirty="0">
                <a:latin typeface="Aptos" panose="020B0004020202020204" pitchFamily="34" charset="0"/>
              </a:rPr>
              <a:t>Materials</a:t>
            </a:r>
          </a:p>
          <a:p>
            <a:r>
              <a:rPr lang="en-GB" sz="2200" dirty="0">
                <a:latin typeface="Aptos" panose="020B0004020202020204" pitchFamily="34" charset="0"/>
              </a:rPr>
              <a:t>Marketing</a:t>
            </a:r>
          </a:p>
          <a:p>
            <a:r>
              <a:rPr lang="en-GB" sz="2200" dirty="0">
                <a:latin typeface="Aptos" panose="020B0004020202020204" pitchFamily="34" charset="0"/>
              </a:rPr>
              <a:t>Insurance</a:t>
            </a:r>
          </a:p>
          <a:p>
            <a:r>
              <a:rPr lang="en-GB" sz="2200" dirty="0">
                <a:latin typeface="Aptos" panose="020B0004020202020204" pitchFamily="34" charset="0"/>
              </a:rPr>
              <a:t>Website</a:t>
            </a:r>
          </a:p>
          <a:p>
            <a:r>
              <a:rPr lang="en-GB" sz="2200" dirty="0">
                <a:latin typeface="Aptos" panose="020B0004020202020204" pitchFamily="34" charset="0"/>
              </a:rPr>
              <a:t>Working Capital</a:t>
            </a:r>
          </a:p>
        </p:txBody>
      </p:sp>
    </p:spTree>
    <p:extLst>
      <p:ext uri="{BB962C8B-B14F-4D97-AF65-F5344CB8AC3E}">
        <p14:creationId xmlns:p14="http://schemas.microsoft.com/office/powerpoint/2010/main" val="1812997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41CE4-2F6B-4393-A897-16E4E2772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300" kern="1200" dirty="0">
                <a:latin typeface="Aptos" panose="020B0004020202020204" pitchFamily="34" charset="0"/>
              </a:rPr>
              <a:t>Cash Flow Projection</a:t>
            </a:r>
            <a:br>
              <a:rPr lang="en-US" sz="3800" kern="1200" dirty="0">
                <a:latin typeface="+mj-lt"/>
                <a:ea typeface="+mj-ea"/>
                <a:cs typeface="+mj-cs"/>
              </a:rPr>
            </a:br>
            <a:endParaRPr lang="en-US" sz="38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1D5AC2A0-6022-79D8-EE6A-B90627189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43" y="2807208"/>
            <a:ext cx="4093027" cy="3410712"/>
          </a:xfrm>
        </p:spPr>
        <p:txBody>
          <a:bodyPr anchor="t">
            <a:noAutofit/>
          </a:bodyPr>
          <a:lstStyle/>
          <a:p>
            <a:r>
              <a:rPr lang="en-GB" sz="2400" dirty="0">
                <a:latin typeface="Aptos" panose="020B0004020202020204" pitchFamily="34" charset="0"/>
              </a:rPr>
              <a:t>The projected cash flow shows that </a:t>
            </a:r>
            <a:r>
              <a:rPr lang="en-GB" sz="2400" dirty="0" err="1">
                <a:latin typeface="Aptos" panose="020B0004020202020204" pitchFamily="34" charset="0"/>
              </a:rPr>
              <a:t>EcoEngrave</a:t>
            </a:r>
            <a:r>
              <a:rPr lang="en-GB" sz="2400" dirty="0">
                <a:latin typeface="Aptos" panose="020B0004020202020204" pitchFamily="34" charset="0"/>
              </a:rPr>
              <a:t> Creations is expected to maintain a positive cash balance during first month of operation, demonstrating that the business has sufficient funding to cover start-up and operating costs.</a:t>
            </a:r>
            <a:endParaRPr lang="en-US" sz="2400" dirty="0">
              <a:latin typeface="Aptos" panose="020B00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2B4062-3ACD-FD71-0CF9-B45FFDD87E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1651" y="377073"/>
            <a:ext cx="6751659" cy="6108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69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799F4-C9CA-9216-F5BE-E03792AEB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4004" y="667512"/>
            <a:ext cx="5990518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</a:t>
            </a:r>
            <a:r>
              <a:rPr lang="en-US" sz="7200" b="1" kern="1200" dirty="0">
                <a:solidFill>
                  <a:schemeClr val="tx1"/>
                </a:solidFill>
                <a:latin typeface="Aptos" panose="020B0004020202020204" pitchFamily="34" charset="0"/>
              </a:rPr>
              <a:t>THANK YOU </a:t>
            </a:r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</a:t>
            </a:r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EF1BC8C4-6176-8C95-5435-D83E4AD011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350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3907</TotalTime>
  <Words>653</Words>
  <Application>Microsoft Office PowerPoint</Application>
  <PresentationFormat>Widescreen</PresentationFormat>
  <Paragraphs>107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Narrow</vt:lpstr>
      <vt:lpstr>Arial</vt:lpstr>
      <vt:lpstr>Calibri</vt:lpstr>
      <vt:lpstr>Calibri Light</vt:lpstr>
      <vt:lpstr>Office 2013 - 2022 Theme</vt:lpstr>
      <vt:lpstr>     </vt:lpstr>
      <vt:lpstr>Table of Content</vt:lpstr>
      <vt:lpstr>Overview of Business Idea EcoEngrave Creations</vt:lpstr>
      <vt:lpstr>Legal Format &amp; Management Structure</vt:lpstr>
      <vt:lpstr>Three External Factors (PESTEL)  </vt:lpstr>
      <vt:lpstr>Target Market and Areas of Segmentation</vt:lpstr>
      <vt:lpstr> Marketing Plan </vt:lpstr>
      <vt:lpstr>Marketing  Strategies  </vt:lpstr>
      <vt:lpstr>Sustainability </vt:lpstr>
      <vt:lpstr>Funding Requirements</vt:lpstr>
      <vt:lpstr>Cash Flow Projection </vt:lpstr>
      <vt:lpstr>    THANK YOU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Radostina Dimitrova Stoykova (2512263)</dc:creator>
  <cp:lastModifiedBy>Radostina Dimitrova Stoykova (2512263)</cp:lastModifiedBy>
  <cp:revision>1</cp:revision>
  <dcterms:created xsi:type="dcterms:W3CDTF">2026-07-07T15:49:11Z</dcterms:created>
  <dcterms:modified xsi:type="dcterms:W3CDTF">2026-07-12T23:01:09Z</dcterms:modified>
</cp:coreProperties>
</file>