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17C232-38BD-46A8-8573-61F691338D99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EB8B091-746E-4156-8F83-C20A3767B5D4}">
      <dgm:prSet/>
      <dgm:spPr/>
      <dgm:t>
        <a:bodyPr/>
        <a:lstStyle/>
        <a:p>
          <a:r>
            <a:rPr lang="en-US" b="0" i="0" baseline="0"/>
            <a:t>London is a top-tier international business destination</a:t>
          </a:r>
          <a:endParaRPr lang="en-US"/>
        </a:p>
      </dgm:t>
    </dgm:pt>
    <dgm:pt modelId="{7E307947-6856-44C0-AFA9-4F4ACC17F133}" type="parTrans" cxnId="{49A8AA19-3F04-46B0-B543-D4548F5D6256}">
      <dgm:prSet/>
      <dgm:spPr/>
      <dgm:t>
        <a:bodyPr/>
        <a:lstStyle/>
        <a:p>
          <a:endParaRPr lang="en-US"/>
        </a:p>
      </dgm:t>
    </dgm:pt>
    <dgm:pt modelId="{31711521-E36B-4A21-93A9-3417DFB6B242}" type="sibTrans" cxnId="{49A8AA19-3F04-46B0-B543-D4548F5D6256}">
      <dgm:prSet/>
      <dgm:spPr/>
      <dgm:t>
        <a:bodyPr/>
        <a:lstStyle/>
        <a:p>
          <a:endParaRPr lang="en-US"/>
        </a:p>
      </dgm:t>
    </dgm:pt>
    <dgm:pt modelId="{86222E4E-00C4-4DB0-AB88-85512CE3B94F}">
      <dgm:prSet/>
      <dgm:spPr/>
      <dgm:t>
        <a:bodyPr/>
        <a:lstStyle/>
        <a:p>
          <a:r>
            <a:rPr lang="en-US" b="0" i="0" baseline="0"/>
            <a:t>High demand for luxury venues for small leadership retreats</a:t>
          </a:r>
          <a:endParaRPr lang="en-US"/>
        </a:p>
      </dgm:t>
    </dgm:pt>
    <dgm:pt modelId="{85263CFE-4A1B-479F-A2CC-FA1F534A3000}" type="parTrans" cxnId="{9569C0E3-C87E-4509-8DAE-8223D3E11DD0}">
      <dgm:prSet/>
      <dgm:spPr/>
      <dgm:t>
        <a:bodyPr/>
        <a:lstStyle/>
        <a:p>
          <a:endParaRPr lang="en-US"/>
        </a:p>
      </dgm:t>
    </dgm:pt>
    <dgm:pt modelId="{656E0EB4-BB95-449A-BC02-57B28BECEB6C}" type="sibTrans" cxnId="{9569C0E3-C87E-4509-8DAE-8223D3E11DD0}">
      <dgm:prSet/>
      <dgm:spPr/>
      <dgm:t>
        <a:bodyPr/>
        <a:lstStyle/>
        <a:p>
          <a:endParaRPr lang="en-US"/>
        </a:p>
      </dgm:t>
    </dgm:pt>
    <dgm:pt modelId="{258016BF-BBFB-465D-999B-779FB0ED1A65}">
      <dgm:prSet/>
      <dgm:spPr/>
      <dgm:t>
        <a:bodyPr/>
        <a:lstStyle/>
        <a:p>
          <a:r>
            <a:rPr lang="en-US" b="0" i="0" baseline="0"/>
            <a:t>Growth in executive-level meetings post-pandemic</a:t>
          </a:r>
          <a:endParaRPr lang="en-US"/>
        </a:p>
      </dgm:t>
    </dgm:pt>
    <dgm:pt modelId="{586E2F28-CF50-442E-8C40-9AED90E20EB6}" type="parTrans" cxnId="{3E0F3CB5-8572-49B2-91BE-ABC8D05348F0}">
      <dgm:prSet/>
      <dgm:spPr/>
      <dgm:t>
        <a:bodyPr/>
        <a:lstStyle/>
        <a:p>
          <a:endParaRPr lang="en-US"/>
        </a:p>
      </dgm:t>
    </dgm:pt>
    <dgm:pt modelId="{492269FD-D2EC-48E8-9CDC-B53799B0F75D}" type="sibTrans" cxnId="{3E0F3CB5-8572-49B2-91BE-ABC8D05348F0}">
      <dgm:prSet/>
      <dgm:spPr/>
      <dgm:t>
        <a:bodyPr/>
        <a:lstStyle/>
        <a:p>
          <a:endParaRPr lang="en-US"/>
        </a:p>
      </dgm:t>
    </dgm:pt>
    <dgm:pt modelId="{AA54B8B2-3B5A-4FFA-BFCD-5C50BFFF8086}">
      <dgm:prSet/>
      <dgm:spPr/>
      <dgm:t>
        <a:bodyPr/>
        <a:lstStyle/>
        <a:p>
          <a:r>
            <a:rPr lang="en-US" b="0" i="0" baseline="0"/>
            <a:t>The Ritz appeals to premium conference buyers seeking prestige</a:t>
          </a:r>
          <a:endParaRPr lang="en-US"/>
        </a:p>
      </dgm:t>
    </dgm:pt>
    <dgm:pt modelId="{475190AD-DF3C-42B2-BCFA-AF1A2ECF16B2}" type="parTrans" cxnId="{E3920A38-3BA0-47FA-A89B-55316A075757}">
      <dgm:prSet/>
      <dgm:spPr/>
      <dgm:t>
        <a:bodyPr/>
        <a:lstStyle/>
        <a:p>
          <a:endParaRPr lang="en-US"/>
        </a:p>
      </dgm:t>
    </dgm:pt>
    <dgm:pt modelId="{4A321494-D038-48ED-BF3C-81D9DACE9814}" type="sibTrans" cxnId="{E3920A38-3BA0-47FA-A89B-55316A075757}">
      <dgm:prSet/>
      <dgm:spPr/>
      <dgm:t>
        <a:bodyPr/>
        <a:lstStyle/>
        <a:p>
          <a:endParaRPr lang="en-US"/>
        </a:p>
      </dgm:t>
    </dgm:pt>
    <dgm:pt modelId="{0BB29139-83E9-42F2-B225-AD410F67ABD5}" type="pres">
      <dgm:prSet presAssocID="{BB17C232-38BD-46A8-8573-61F691338D99}" presName="linear" presStyleCnt="0">
        <dgm:presLayoutVars>
          <dgm:animLvl val="lvl"/>
          <dgm:resizeHandles val="exact"/>
        </dgm:presLayoutVars>
      </dgm:prSet>
      <dgm:spPr/>
    </dgm:pt>
    <dgm:pt modelId="{C6822772-18A2-4574-B13E-C888110836EF}" type="pres">
      <dgm:prSet presAssocID="{EEB8B091-746E-4156-8F83-C20A3767B5D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7FBE397-8503-48B5-A0DA-7B33B0097230}" type="pres">
      <dgm:prSet presAssocID="{31711521-E36B-4A21-93A9-3417DFB6B242}" presName="spacer" presStyleCnt="0"/>
      <dgm:spPr/>
    </dgm:pt>
    <dgm:pt modelId="{9745BE36-13B9-4AB5-9B8A-DF986138CF4D}" type="pres">
      <dgm:prSet presAssocID="{86222E4E-00C4-4DB0-AB88-85512CE3B94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E3D945B-D62D-400B-B8E4-05A56D75343E}" type="pres">
      <dgm:prSet presAssocID="{656E0EB4-BB95-449A-BC02-57B28BECEB6C}" presName="spacer" presStyleCnt="0"/>
      <dgm:spPr/>
    </dgm:pt>
    <dgm:pt modelId="{905A7405-A36B-41CC-A07C-D27AB00DBBEB}" type="pres">
      <dgm:prSet presAssocID="{258016BF-BBFB-465D-999B-779FB0ED1A6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7D3A9D4-C0F6-4102-B566-6760B636A783}" type="pres">
      <dgm:prSet presAssocID="{492269FD-D2EC-48E8-9CDC-B53799B0F75D}" presName="spacer" presStyleCnt="0"/>
      <dgm:spPr/>
    </dgm:pt>
    <dgm:pt modelId="{B6A52C8E-3603-40BD-B226-D91BB3EECD2B}" type="pres">
      <dgm:prSet presAssocID="{AA54B8B2-3B5A-4FFA-BFCD-5C50BFFF808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A579D02-B87B-4812-8F5B-CDD3CEDDAB77}" type="presOf" srcId="{AA54B8B2-3B5A-4FFA-BFCD-5C50BFFF8086}" destId="{B6A52C8E-3603-40BD-B226-D91BB3EECD2B}" srcOrd="0" destOrd="0" presId="urn:microsoft.com/office/officeart/2005/8/layout/vList2"/>
    <dgm:cxn modelId="{49A8AA19-3F04-46B0-B543-D4548F5D6256}" srcId="{BB17C232-38BD-46A8-8573-61F691338D99}" destId="{EEB8B091-746E-4156-8F83-C20A3767B5D4}" srcOrd="0" destOrd="0" parTransId="{7E307947-6856-44C0-AFA9-4F4ACC17F133}" sibTransId="{31711521-E36B-4A21-93A9-3417DFB6B242}"/>
    <dgm:cxn modelId="{E3920A38-3BA0-47FA-A89B-55316A075757}" srcId="{BB17C232-38BD-46A8-8573-61F691338D99}" destId="{AA54B8B2-3B5A-4FFA-BFCD-5C50BFFF8086}" srcOrd="3" destOrd="0" parTransId="{475190AD-DF3C-42B2-BCFA-AF1A2ECF16B2}" sibTransId="{4A321494-D038-48ED-BF3C-81D9DACE9814}"/>
    <dgm:cxn modelId="{CDF4DA3E-A528-46AB-A69B-82743982DCE6}" type="presOf" srcId="{EEB8B091-746E-4156-8F83-C20A3767B5D4}" destId="{C6822772-18A2-4574-B13E-C888110836EF}" srcOrd="0" destOrd="0" presId="urn:microsoft.com/office/officeart/2005/8/layout/vList2"/>
    <dgm:cxn modelId="{3568B64A-2155-4879-BC31-8AB9CB304FBD}" type="presOf" srcId="{86222E4E-00C4-4DB0-AB88-85512CE3B94F}" destId="{9745BE36-13B9-4AB5-9B8A-DF986138CF4D}" srcOrd="0" destOrd="0" presId="urn:microsoft.com/office/officeart/2005/8/layout/vList2"/>
    <dgm:cxn modelId="{9BA0659B-FF93-4D8D-A965-30D56E80FAE9}" type="presOf" srcId="{258016BF-BBFB-465D-999B-779FB0ED1A65}" destId="{905A7405-A36B-41CC-A07C-D27AB00DBBEB}" srcOrd="0" destOrd="0" presId="urn:microsoft.com/office/officeart/2005/8/layout/vList2"/>
    <dgm:cxn modelId="{3E0F3CB5-8572-49B2-91BE-ABC8D05348F0}" srcId="{BB17C232-38BD-46A8-8573-61F691338D99}" destId="{258016BF-BBFB-465D-999B-779FB0ED1A65}" srcOrd="2" destOrd="0" parTransId="{586E2F28-CF50-442E-8C40-9AED90E20EB6}" sibTransId="{492269FD-D2EC-48E8-9CDC-B53799B0F75D}"/>
    <dgm:cxn modelId="{7BC8CFC9-245D-40C6-AB21-F7EDDBCFE44A}" type="presOf" srcId="{BB17C232-38BD-46A8-8573-61F691338D99}" destId="{0BB29139-83E9-42F2-B225-AD410F67ABD5}" srcOrd="0" destOrd="0" presId="urn:microsoft.com/office/officeart/2005/8/layout/vList2"/>
    <dgm:cxn modelId="{9569C0E3-C87E-4509-8DAE-8223D3E11DD0}" srcId="{BB17C232-38BD-46A8-8573-61F691338D99}" destId="{86222E4E-00C4-4DB0-AB88-85512CE3B94F}" srcOrd="1" destOrd="0" parTransId="{85263CFE-4A1B-479F-A2CC-FA1F534A3000}" sibTransId="{656E0EB4-BB95-449A-BC02-57B28BECEB6C}"/>
    <dgm:cxn modelId="{A684A460-5A83-421F-83A2-3617FDF91D7B}" type="presParOf" srcId="{0BB29139-83E9-42F2-B225-AD410F67ABD5}" destId="{C6822772-18A2-4574-B13E-C888110836EF}" srcOrd="0" destOrd="0" presId="urn:microsoft.com/office/officeart/2005/8/layout/vList2"/>
    <dgm:cxn modelId="{A883EA44-1BB9-4B23-953B-964C4F1CF0F0}" type="presParOf" srcId="{0BB29139-83E9-42F2-B225-AD410F67ABD5}" destId="{37FBE397-8503-48B5-A0DA-7B33B0097230}" srcOrd="1" destOrd="0" presId="urn:microsoft.com/office/officeart/2005/8/layout/vList2"/>
    <dgm:cxn modelId="{EBEB429D-EFB3-4C3F-8BCE-8E9DACA6ED4E}" type="presParOf" srcId="{0BB29139-83E9-42F2-B225-AD410F67ABD5}" destId="{9745BE36-13B9-4AB5-9B8A-DF986138CF4D}" srcOrd="2" destOrd="0" presId="urn:microsoft.com/office/officeart/2005/8/layout/vList2"/>
    <dgm:cxn modelId="{AED4C23F-141A-4E7B-B35E-021527583E88}" type="presParOf" srcId="{0BB29139-83E9-42F2-B225-AD410F67ABD5}" destId="{4E3D945B-D62D-400B-B8E4-05A56D75343E}" srcOrd="3" destOrd="0" presId="urn:microsoft.com/office/officeart/2005/8/layout/vList2"/>
    <dgm:cxn modelId="{B2FC9258-735C-401A-B5D4-665D8DEC9B93}" type="presParOf" srcId="{0BB29139-83E9-42F2-B225-AD410F67ABD5}" destId="{905A7405-A36B-41CC-A07C-D27AB00DBBEB}" srcOrd="4" destOrd="0" presId="urn:microsoft.com/office/officeart/2005/8/layout/vList2"/>
    <dgm:cxn modelId="{5799DFCD-E1C4-45E1-B7B3-453C0FE19093}" type="presParOf" srcId="{0BB29139-83E9-42F2-B225-AD410F67ABD5}" destId="{37D3A9D4-C0F6-4102-B566-6760B636A783}" srcOrd="5" destOrd="0" presId="urn:microsoft.com/office/officeart/2005/8/layout/vList2"/>
    <dgm:cxn modelId="{02408227-80FA-4118-B6DB-88692004D977}" type="presParOf" srcId="{0BB29139-83E9-42F2-B225-AD410F67ABD5}" destId="{B6A52C8E-3603-40BD-B226-D91BB3EECD2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822772-18A2-4574-B13E-C888110836EF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London is a top-tier international business destination</a:t>
          </a:r>
          <a:endParaRPr lang="en-US" sz="3200" kern="1200"/>
        </a:p>
      </dsp:txBody>
      <dsp:txXfrm>
        <a:off x="62141" y="104940"/>
        <a:ext cx="6542551" cy="1148678"/>
      </dsp:txXfrm>
    </dsp:sp>
    <dsp:sp modelId="{9745BE36-13B9-4AB5-9B8A-DF986138CF4D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High demand for luxury venues for small leadership retreats</a:t>
          </a:r>
          <a:endParaRPr lang="en-US" sz="3200" kern="1200"/>
        </a:p>
      </dsp:txBody>
      <dsp:txXfrm>
        <a:off x="62141" y="1470060"/>
        <a:ext cx="6542551" cy="1148678"/>
      </dsp:txXfrm>
    </dsp:sp>
    <dsp:sp modelId="{905A7405-A36B-41CC-A07C-D27AB00DBBEB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Growth in executive-level meetings post-pandemic</a:t>
          </a:r>
          <a:endParaRPr lang="en-US" sz="3200" kern="1200"/>
        </a:p>
      </dsp:txBody>
      <dsp:txXfrm>
        <a:off x="62141" y="2835181"/>
        <a:ext cx="6542551" cy="1148678"/>
      </dsp:txXfrm>
    </dsp:sp>
    <dsp:sp modelId="{B6A52C8E-3603-40BD-B226-D91BB3EECD2B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The Ritz appeals to premium conference buyers seeking prestige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8F1C3-1AC6-EEF6-DF51-D17CF7C902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9F1856-EFED-27E8-5BB2-19715FC9DD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9E354-6780-51AB-8C3D-B3487F67F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1B755-F6C2-4A49-98E2-304CAC4953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2595B-4A5C-383B-258F-2F832E5AE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173100-79DC-77A8-08AB-EB9DA69E4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D0B91-4DD9-4EFE-87AF-FBE6C671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60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90180-4C42-4F7D-B9F9-53967A78F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5F01D-A0B8-BB46-5CFF-E822EBA7BC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2D162D-3992-031A-D70A-A892B23DC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1B755-F6C2-4A49-98E2-304CAC4953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F82AE-5826-6E1B-7643-1EDD39384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5B19C9-6819-E9CF-46CC-A253B5165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D0B91-4DD9-4EFE-87AF-FBE6C671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749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726E6-3C55-211E-93D0-66022EC2D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DA34E6-DC7D-D8AA-FF15-44DE3EF2AF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ECE50-11A7-B7B0-CA40-317336348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1B755-F6C2-4A49-98E2-304CAC4953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BD8FF7-0C6A-7FC3-3D13-C632D2582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566552-A8AF-AF4E-5BBF-6F8D93B4C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D0B91-4DD9-4EFE-87AF-FBE6C671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274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D0CC1-8214-D936-D04E-D26601291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1DA21-E52B-629C-13C1-52506C7B8A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340785-8042-D02C-0045-3499B850C1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B39D07-85F6-7481-C0C3-B5E7A0AC1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1B755-F6C2-4A49-98E2-304CAC4953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87BD6-1D98-1FAE-715D-B77ECC7A1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F53416-8615-EB1B-E2CA-A2A356EF3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D0B91-4DD9-4EFE-87AF-FBE6C671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127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A57A-C5F4-5468-7CE3-8C0ACAF87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AB7303-D584-B0AE-CFE3-8E8A04649C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024F50-7C13-FEA3-100A-1AF986590F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671D8F-F514-30D4-D25D-E44427C56C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D2DFA0-393E-7AAA-6657-6D8556E017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7599CA-77DB-C2BF-1898-8B01C3D76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1B755-F6C2-4A49-98E2-304CAC4953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444207-334F-013D-16F9-A67790EBF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DDF51D-0F7B-7F0C-0AA3-102ED4D31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D0B91-4DD9-4EFE-87AF-FBE6C671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758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9D841-442C-A5AE-2B69-67F98C32C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2FEE3B-D34F-1771-E74C-137F06184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1B755-F6C2-4A49-98E2-304CAC4953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127ECF-63AB-40BC-44BD-6B37962B0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60F0A0-00C0-A464-79AD-951687200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D0B91-4DD9-4EFE-87AF-FBE6C671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52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E2A897-4C10-E8FE-4A49-C31BC4805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1B755-F6C2-4A49-98E2-304CAC4953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0440C0-FDE8-0976-9887-CB9803319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DD2210-4D85-3A9B-BC92-99ADB4C74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D0B91-4DD9-4EFE-87AF-FBE6C671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50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747B6-4EB1-D1D4-2395-6F916C2BD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82F5D-F94C-554D-13FB-2D4EBDED5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D24866-C87B-CC9F-9067-AE876FD46E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2A331F-58DD-B857-DC09-F0236D6CA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1B755-F6C2-4A49-98E2-304CAC4953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BA5FCB-BE40-4162-413E-83FA1BC5B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DAF40E-2D09-C79D-6991-3202CD0A6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D0B91-4DD9-4EFE-87AF-FBE6C671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591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7E62C-A8BD-B956-5B2C-9190A7B6B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453901-C057-130D-7C88-FE65817B77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F9721C-F4F3-C9BA-7A8B-3332761A01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2A83C1-6B5B-95CA-E7BC-8A13CE930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1B755-F6C2-4A49-98E2-304CAC4953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791A13-D608-5ED8-7A9A-1D0F7DA8C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A084D9-1ED1-0ABB-83F1-51226F5C4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D0B91-4DD9-4EFE-87AF-FBE6C671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732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7E86A-7FBC-C1E7-210D-CEB2E2E87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A235BC-D9E9-DEA5-D05D-CEB3C72197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85D87-1091-75DD-5DA5-DB19B16C0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1B755-F6C2-4A49-98E2-304CAC4953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3FB64-7A83-D40B-591C-9F56B5462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589E5-D38D-ADE9-82B2-A419EAD63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D0B91-4DD9-4EFE-87AF-FBE6C671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38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2D2138-00B5-83FC-D79C-C5B06F4AA3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C6AB82-6686-D074-D052-A244BC9C0A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5EE93-091B-29BD-E1F8-3FB4B4B7D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1B755-F6C2-4A49-98E2-304CAC4953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304228-FD3D-A384-B69D-D36AFD484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4CE574-7E8C-1C13-A892-41BC2BA45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D0B91-4DD9-4EFE-87AF-FBE6C671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148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1A8B4F-0FD4-175B-CE76-828E75C4A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064CE-224A-1D65-5A7F-CE37BA71FB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DF700-542A-1076-2EE9-9EB0E37EBD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31B755-F6C2-4A49-98E2-304CAC4953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43B18B-A48E-E56D-8E4B-03A14221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976E57-C696-5F96-BAFE-C04B414688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FD0B91-4DD9-4EFE-87AF-FBE6C671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699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business/article/2024/aug/16/britons-splash-out-on-get-togethers-as-events-industry-toasts-summer-boom?utm_source=chatgpt.com" TargetMode="External"/><Relationship Id="rId13" Type="http://schemas.openxmlformats.org/officeDocument/2006/relationships/hyperlink" Target="https://www.venueseeker.com/venues/the-ritz/?utm_source=chatgpt.com" TargetMode="External"/><Relationship Id="rId3" Type="http://schemas.openxmlformats.org/officeDocument/2006/relationships/hyperlink" Target="https://www.headbox.com/spaces/6904-book-the-william-kent-room-the-ritz-london?utm_source=chatgpt.com" TargetMode="External"/><Relationship Id="rId7" Type="http://schemas.openxmlformats.org/officeDocument/2006/relationships/hyperlink" Target="https://thecollectionevents.com/venues/the-ritz-london/?utm_source=chatgpt.com" TargetMode="External"/><Relationship Id="rId12" Type="http://schemas.openxmlformats.org/officeDocument/2006/relationships/hyperlink" Target="https://www.visitbritain.org/research-insights/business-events-research?utm_source=chatgpt.com" TargetMode="External"/><Relationship Id="rId2" Type="http://schemas.openxmlformats.org/officeDocument/2006/relationships/hyperlink" Target="https://www.conferencehotelgroup.com/hotels/5878/The-Ritz-London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arletevents.com/luxury-venues-london/the-ritz-london?utm_source=chatgpt.com" TargetMode="External"/><Relationship Id="rId11" Type="http://schemas.openxmlformats.org/officeDocument/2006/relationships/hyperlink" Target="https://www.excel.london/uploads/uk-events-report-2020---the-full-report.pdf?utm_source=chatgpt.com" TargetMode="External"/><Relationship Id="rId5" Type="http://schemas.openxmlformats.org/officeDocument/2006/relationships/hyperlink" Target="https://miceuk.com/listings/ritz-london/?utm_source=chatgpt.com" TargetMode="External"/><Relationship Id="rId10" Type="http://schemas.openxmlformats.org/officeDocument/2006/relationships/hyperlink" Target="https://www.theritzlondon.com/?utm_source=chatgpt.com" TargetMode="External"/><Relationship Id="rId4" Type="http://schemas.openxmlformats.org/officeDocument/2006/relationships/hyperlink" Target="https://www.mdpi.com/2673-7116/3/4/37?utm_source=chatgpt.com" TargetMode="External"/><Relationship Id="rId9" Type="http://schemas.openxmlformats.org/officeDocument/2006/relationships/hyperlink" Target="https://www.theritzlondon.com/book-a-room/?utm_source=chatgpt.com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luxurylondon.co.uk/wp-content/uploads/2022/08/palm-court-the-ritz-london.jpg" TargetMode="External"/><Relationship Id="rId2" Type="http://schemas.openxmlformats.org/officeDocument/2006/relationships/hyperlink" Target="https://images.meetingsbooker.com/images/venues/10214872014yqpyml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dn.kiwicollection.com/media/property/PR003267/xl/003267-06-exterior-view-evening-stree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9007781-1AEE-4FE2-8527-FF7B46F12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0E7F342F-8F86-41FC-A9DE-865B16F50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FA5174A-CE0B-42D0-8DA3-4E995C092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35DE37-E5F4-4D1E-8AE0-8A7D46F3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D5B677-AFAE-B27C-E071-B651A26B0A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8877" y="1465447"/>
            <a:ext cx="6781800" cy="1752600"/>
          </a:xfrm>
        </p:spPr>
        <p:txBody>
          <a:bodyPr>
            <a:noAutofit/>
          </a:bodyPr>
          <a:lstStyle/>
          <a:p>
            <a:pPr algn="l"/>
            <a:endParaRPr lang="en-GB" dirty="0">
              <a:solidFill>
                <a:schemeClr val="tx1">
                  <a:alpha val="55000"/>
                </a:schemeClr>
              </a:solidFill>
            </a:endParaRPr>
          </a:p>
          <a:p>
            <a:pPr algn="l"/>
            <a:r>
              <a:rPr lang="en-US" dirty="0">
                <a:solidFill>
                  <a:schemeClr val="tx1">
                    <a:alpha val="55000"/>
                  </a:schemeClr>
                </a:solidFill>
              </a:rPr>
              <a:t> </a:t>
            </a:r>
            <a:r>
              <a:rPr lang="en-US" b="1" dirty="0">
                <a:solidFill>
                  <a:schemeClr val="tx1">
                    <a:alpha val="55000"/>
                  </a:schemeClr>
                </a:solidFill>
              </a:rPr>
              <a:t>BA (Hons) Hospitality &amp; Hotel Management </a:t>
            </a:r>
            <a:endParaRPr lang="en-US" dirty="0">
              <a:solidFill>
                <a:schemeClr val="tx1">
                  <a:alpha val="55000"/>
                </a:schemeClr>
              </a:solidFill>
            </a:endParaRPr>
          </a:p>
          <a:p>
            <a:pPr algn="l"/>
            <a:r>
              <a:rPr lang="en-US" b="1" dirty="0">
                <a:solidFill>
                  <a:schemeClr val="tx1">
                    <a:alpha val="55000"/>
                  </a:schemeClr>
                </a:solidFill>
              </a:rPr>
              <a:t>International Meetings Management for the Hotel Industry </a:t>
            </a:r>
            <a:endParaRPr lang="en-US" dirty="0">
              <a:solidFill>
                <a:schemeClr val="tx1">
                  <a:alpha val="55000"/>
                </a:schemeClr>
              </a:solidFill>
            </a:endParaRPr>
          </a:p>
          <a:p>
            <a:pPr algn="l"/>
            <a:r>
              <a:rPr lang="en-GB" b="1" dirty="0">
                <a:solidFill>
                  <a:schemeClr val="tx1">
                    <a:alpha val="55000"/>
                  </a:schemeClr>
                </a:solidFill>
              </a:rPr>
              <a:t>BMIH6010 </a:t>
            </a:r>
            <a:endParaRPr lang="en-GB" dirty="0">
              <a:solidFill>
                <a:schemeClr val="tx1">
                  <a:alpha val="55000"/>
                </a:schemeClr>
              </a:solidFill>
            </a:endParaRPr>
          </a:p>
          <a:p>
            <a:pPr algn="l"/>
            <a:r>
              <a:rPr lang="en-GB" b="1" dirty="0">
                <a:solidFill>
                  <a:schemeClr val="tx1">
                    <a:alpha val="55000"/>
                  </a:schemeClr>
                </a:solidFill>
              </a:rPr>
              <a:t>Level 6 </a:t>
            </a:r>
            <a:endParaRPr lang="en-GB" dirty="0">
              <a:solidFill>
                <a:schemeClr val="tx1">
                  <a:alpha val="55000"/>
                </a:schemeClr>
              </a:solidFill>
            </a:endParaRPr>
          </a:p>
          <a:p>
            <a:pPr algn="l"/>
            <a:r>
              <a:rPr lang="en-GB" b="1" dirty="0">
                <a:solidFill>
                  <a:schemeClr val="tx1">
                    <a:alpha val="55000"/>
                  </a:schemeClr>
                </a:solidFill>
              </a:rPr>
              <a:t>Module Lead: Lisa Bassler </a:t>
            </a:r>
          </a:p>
          <a:p>
            <a:pPr algn="l"/>
            <a:r>
              <a:rPr lang="en-GB" b="1" dirty="0">
                <a:solidFill>
                  <a:schemeClr val="tx1">
                    <a:alpha val="55000"/>
                  </a:schemeClr>
                </a:solidFill>
              </a:rPr>
              <a:t>Student : Ioana Alexandra Frumusanu</a:t>
            </a:r>
          </a:p>
          <a:p>
            <a:pPr algn="l"/>
            <a:r>
              <a:rPr lang="en-GB" b="1" dirty="0">
                <a:solidFill>
                  <a:schemeClr val="tx1">
                    <a:alpha val="55000"/>
                  </a:schemeClr>
                </a:solidFill>
              </a:rPr>
              <a:t>Student number: 2212521</a:t>
            </a:r>
            <a:endParaRPr lang="en-GB" dirty="0">
              <a:solidFill>
                <a:schemeClr val="tx1">
                  <a:alpha val="55000"/>
                </a:schemeClr>
              </a:solidFill>
            </a:endParaRPr>
          </a:p>
          <a:p>
            <a:pPr algn="l"/>
            <a:endParaRPr lang="en-GB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947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4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4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4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8B7C7-417A-6916-06D2-9D6D63819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AI Acknowledgement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9628C-97A3-AF7C-8B35-8426BF282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US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466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A8ECC4-849E-BFEE-7E34-A364667EE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3000"/>
              <a:t>Feasibility Proposal: Annual International Executive Conference at The Ritz London</a:t>
            </a:r>
            <a:endParaRPr lang="en-GB" sz="300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40652B6-8AE1-8206-90A1-6AADD31ABE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Prepared by: </a:t>
            </a:r>
            <a:r>
              <a:rPr lang="en-US" altLang="en-US" sz="2000" dirty="0">
                <a:latin typeface="Arial" panose="020B0604020202020204" pitchFamily="34" charset="0"/>
              </a:rPr>
              <a:t>Alexandra Frumusanu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The Ritz London’s Manager</a:t>
            </a: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Event Duration: Two Days + Two Nights</a:t>
            </a: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Delegates: 25 senior professionals</a:t>
            </a: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Goal: Establish The Ritz as long-term conference partner</a:t>
            </a:r>
          </a:p>
        </p:txBody>
      </p:sp>
      <p:pic>
        <p:nvPicPr>
          <p:cNvPr id="6" name="Picture 5" descr="The Ritz Hotel, London with many windows&#10;&#10;AI-generated content may be incorrect.">
            <a:extLst>
              <a:ext uri="{FF2B5EF4-FFF2-40B4-BE49-F238E27FC236}">
                <a16:creationId xmlns:a16="http://schemas.microsoft.com/office/drawing/2014/main" id="{FA495490-6F18-80C9-DD7B-23A199259B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72" r="2480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57835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38930C-D8C4-219C-D29F-9E38F6CA4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The Ritz London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A9D897B-F8AD-3FCF-19CE-A7C2C3BD3A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World-famous 5-star hotel opened in 1906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Located in Piccadilly, overlooking Green Park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136 luxury rooms and suites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Celebrated for exceptional service and elegance</a:t>
            </a:r>
          </a:p>
        </p:txBody>
      </p:sp>
      <p:pic>
        <p:nvPicPr>
          <p:cNvPr id="6" name="Picture 5" descr="A room with tables and chairs&#10;&#10;AI-generated content may be incorrect.">
            <a:extLst>
              <a:ext uri="{FF2B5EF4-FFF2-40B4-BE49-F238E27FC236}">
                <a16:creationId xmlns:a16="http://schemas.microsoft.com/office/drawing/2014/main" id="{EA9254E5-2926-209A-C429-6C06C4C6C4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17" r="2578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35131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6943BC-0576-E6EC-4FAF-6AFD7575A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Meeting Overview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67E78B4-7C2A-2182-B9A5-7C32A9479FF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Conference theme: “Leadership in an Era of Global Innovation”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Delegates: C-suite executives, advisors and global consultants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Meeting dates: Day 1 (10:00–17:00) &amp; Day 2 (10:00–14:00)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Requirements: Meeting space, F&amp;B, accommodation for two nights</a:t>
            </a:r>
          </a:p>
        </p:txBody>
      </p:sp>
      <p:pic>
        <p:nvPicPr>
          <p:cNvPr id="6" name="Picture 5" descr="A room with chairs and a chandelier&#10;&#10;AI-generated content may be incorrect.">
            <a:extLst>
              <a:ext uri="{FF2B5EF4-FFF2-40B4-BE49-F238E27FC236}">
                <a16:creationId xmlns:a16="http://schemas.microsoft.com/office/drawing/2014/main" id="{314ECC38-4786-1407-57D0-A87CDE5863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73" r="11226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11945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D05C0E-B367-9B64-0CF7-8396706E3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Market and Demand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F6C9C667-C467-665D-FDAA-02319A6991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290821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7782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BAF319-3A3A-AABE-D784-CF5908FFC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Competition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D5ECF1E-7E64-9433-5440-709A1611D1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Key competitors: Claridge’s, The Goring, Brown’s Hotel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Competitors offer luxury but limited meeting flexibility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The Ritz offers iconic brand heritage and signature service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Unique advantage: Michelin-starred dining elevates F&amp;B offer</a:t>
            </a:r>
          </a:p>
        </p:txBody>
      </p:sp>
    </p:spTree>
    <p:extLst>
      <p:ext uri="{BB962C8B-B14F-4D97-AF65-F5344CB8AC3E}">
        <p14:creationId xmlns:p14="http://schemas.microsoft.com/office/powerpoint/2010/main" val="2008507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195756-60AF-12E9-E19F-7AF337E51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Space Suitability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7AB869D-077F-D9F2-0338-824F0B1B842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William Kent Room ideal for boardroom-style meetings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Private dining rooms available for breakout sessions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In-house AV support available via approved suppliers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Customisable room layouts to fit agenda needs</a:t>
            </a:r>
          </a:p>
        </p:txBody>
      </p:sp>
    </p:spTree>
    <p:extLst>
      <p:ext uri="{BB962C8B-B14F-4D97-AF65-F5344CB8AC3E}">
        <p14:creationId xmlns:p14="http://schemas.microsoft.com/office/powerpoint/2010/main" val="36939806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0430F-1BDD-A269-1903-D8156D96D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Accommodation Offering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919665E-F90A-6F6A-187B-2917DC9141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136 rooms including Deluxe, Executive and Signature suites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Traditional Louis XVI design with modern in-room amenities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Ideal for executive-level guests seeking exclusivity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Concierge support for individual guest needs and schedules</a:t>
            </a:r>
          </a:p>
        </p:txBody>
      </p:sp>
    </p:spTree>
    <p:extLst>
      <p:ext uri="{BB962C8B-B14F-4D97-AF65-F5344CB8AC3E}">
        <p14:creationId xmlns:p14="http://schemas.microsoft.com/office/powerpoint/2010/main" val="3534793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123F32-27D6-6A2C-5D69-8479CA73A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Financial Overview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2FED2DB-6C44-D0F8-5D74-23D29AD376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Estimated room revenue: ~£28,000 (based on £900/night)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F&amp;B revenue for two days: approx. £3,000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Meeting room hire &amp; AV support as added income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Strong profit potential with high-value guest profile</a:t>
            </a:r>
          </a:p>
        </p:txBody>
      </p:sp>
    </p:spTree>
    <p:extLst>
      <p:ext uri="{BB962C8B-B14F-4D97-AF65-F5344CB8AC3E}">
        <p14:creationId xmlns:p14="http://schemas.microsoft.com/office/powerpoint/2010/main" val="10034723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1F42DF-8D17-E683-5C68-383217B93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Planning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0356382-B312-CE6B-CDD1-4B9AFB3EFC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Early check-in prioritised for international arrivals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Seamless luggage assistance and guest welcome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Dedicated Ritz Events Manager on-site throughout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Pre-event run-through with AV/meeting layout checks</a:t>
            </a:r>
          </a:p>
        </p:txBody>
      </p:sp>
    </p:spTree>
    <p:extLst>
      <p:ext uri="{BB962C8B-B14F-4D97-AF65-F5344CB8AC3E}">
        <p14:creationId xmlns:p14="http://schemas.microsoft.com/office/powerpoint/2010/main" val="1516512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DF47D7-D038-7642-0134-895CBEF62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Risk &amp; Sustainability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8E8A996-58F7-2D7D-4A71-562BC7717B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Strict health and safety compliance throughout hotel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Clear contract terms for deposits and cancellations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Sustainable sourcing and waste reduction in F&amp;B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Support for organisers’ CSR expectations</a:t>
            </a:r>
          </a:p>
        </p:txBody>
      </p:sp>
    </p:spTree>
    <p:extLst>
      <p:ext uri="{BB962C8B-B14F-4D97-AF65-F5344CB8AC3E}">
        <p14:creationId xmlns:p14="http://schemas.microsoft.com/office/powerpoint/2010/main" val="7403130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57F217-7E85-482E-E7CE-AA6AF2DA6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Strategic Opportunity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C3187F2-C501-2F34-01AB-8E5391D332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Offer multi-year contracts with preferred rates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Co-branded marketing to enhance visibility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Continuous improvement via post-event feedback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Ability to scale with hybrid or expanded formats</a:t>
            </a:r>
          </a:p>
        </p:txBody>
      </p:sp>
    </p:spTree>
    <p:extLst>
      <p:ext uri="{BB962C8B-B14F-4D97-AF65-F5344CB8AC3E}">
        <p14:creationId xmlns:p14="http://schemas.microsoft.com/office/powerpoint/2010/main" val="20526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BB7F16-636F-545D-5472-4C6E98FD6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8658B20-7DA6-57E9-21F5-A0582CD2AD7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The event is fully feasible operationally and logistically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Strong alignment with Ritz brand values and clientele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High revenue potential with repeat annual benefits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Recommendation: Approve and secure multi-year contract</a:t>
            </a:r>
          </a:p>
        </p:txBody>
      </p:sp>
    </p:spTree>
    <p:extLst>
      <p:ext uri="{BB962C8B-B14F-4D97-AF65-F5344CB8AC3E}">
        <p14:creationId xmlns:p14="http://schemas.microsoft.com/office/powerpoint/2010/main" val="37943374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72927-A995-6AF2-192C-337CFBF54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655BC-09E2-6A8B-FFF5-3372156F7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700" b="1"/>
              <a:t>Conference Hotel Group (2024)</a:t>
            </a:r>
            <a:r>
              <a:rPr lang="en-US" sz="700"/>
              <a:t> </a:t>
            </a:r>
            <a:r>
              <a:rPr lang="en-US" sz="700" i="1"/>
              <a:t>The Ritz London – Meeting Rooms &amp; Capacities</a:t>
            </a:r>
            <a:r>
              <a:rPr lang="en-US" sz="700"/>
              <a:t>. Available at: </a:t>
            </a:r>
            <a:r>
              <a:rPr lang="en-US" sz="700">
                <a:hlinkClick r:id="rId2"/>
              </a:rPr>
              <a:t>https://www.conferencehotelgroup.com/hotels/5878/The-Ritz-London</a:t>
            </a:r>
            <a:r>
              <a:rPr lang="en-US" sz="700"/>
              <a:t>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HeadBox (2025)</a:t>
            </a:r>
            <a:r>
              <a:rPr lang="en-US" sz="700"/>
              <a:t> </a:t>
            </a:r>
            <a:r>
              <a:rPr lang="en-US" sz="700" i="1"/>
              <a:t>The William Kent Room – The Ritz London Private Dining &amp; Events</a:t>
            </a:r>
            <a:r>
              <a:rPr lang="en-US" sz="700"/>
              <a:t>. Available at: </a:t>
            </a:r>
            <a:r>
              <a:rPr lang="en-US" sz="700">
                <a:hlinkClick r:id="rId3"/>
              </a:rPr>
              <a:t>https://www.headbox.com/spaces/6904-book-the-william-kent-room-the-ritz-london</a:t>
            </a:r>
            <a:r>
              <a:rPr lang="en-US" sz="700"/>
              <a:t>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MDPI (2023)</a:t>
            </a:r>
            <a:r>
              <a:rPr lang="en-US" sz="700"/>
              <a:t> Moloni, P. </a:t>
            </a:r>
            <a:r>
              <a:rPr lang="en-US" sz="700" i="1"/>
              <a:t>Conference Tourism: Exploring Economic Prospects in the Post-Pandemic Era</a:t>
            </a:r>
            <a:r>
              <a:rPr lang="en-US" sz="700"/>
              <a:t>. </a:t>
            </a:r>
            <a:r>
              <a:rPr lang="en-US" sz="700" i="1"/>
              <a:t>Tourism &amp; Hospitality</a:t>
            </a:r>
            <a:r>
              <a:rPr lang="en-US" sz="700"/>
              <a:t>, 3(4). Available at: </a:t>
            </a:r>
            <a:r>
              <a:rPr lang="en-US" sz="700">
                <a:hlinkClick r:id="rId4"/>
              </a:rPr>
              <a:t>https://www.mdpi.com/2673-7116/3/4/37</a:t>
            </a:r>
            <a:r>
              <a:rPr lang="en-US" sz="700"/>
              <a:t>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MICE UK (2025)</a:t>
            </a:r>
            <a:r>
              <a:rPr lang="en-US" sz="700"/>
              <a:t> </a:t>
            </a:r>
            <a:r>
              <a:rPr lang="en-US" sz="700" i="1"/>
              <a:t>The Ritz London – Corporate Event Venue Overview</a:t>
            </a:r>
            <a:r>
              <a:rPr lang="en-US" sz="700"/>
              <a:t>. Available at: </a:t>
            </a:r>
            <a:r>
              <a:rPr lang="en-US" sz="700">
                <a:hlinkClick r:id="rId5"/>
              </a:rPr>
              <a:t>https://miceuk.com/listings/ritz-london/</a:t>
            </a:r>
            <a:r>
              <a:rPr lang="en-US" sz="700"/>
              <a:t>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ResearchGate (2016)</a:t>
            </a:r>
            <a:r>
              <a:rPr lang="en-US" sz="700"/>
              <a:t> </a:t>
            </a:r>
            <a:r>
              <a:rPr lang="en-US" sz="700" i="1"/>
              <a:t>The Economic Impact of the UK Meeting &amp; Event Industry</a:t>
            </a:r>
            <a:r>
              <a:rPr lang="en-US" sz="700"/>
              <a:t>. Meeting Professionals International Foundation. Available at: https://www.researchgate.net/publication/277308949_The_Economic_Impact_of_the_UK_Meeting_Event_Industry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Scarlet Events (2024)</a:t>
            </a:r>
            <a:r>
              <a:rPr lang="en-US" sz="700"/>
              <a:t> </a:t>
            </a:r>
            <a:r>
              <a:rPr lang="en-US" sz="700" i="1"/>
              <a:t>Luxury Venues in London – The Ritz London</a:t>
            </a:r>
            <a:r>
              <a:rPr lang="en-US" sz="700"/>
              <a:t>. Available at: </a:t>
            </a:r>
            <a:r>
              <a:rPr lang="en-US" sz="700">
                <a:hlinkClick r:id="rId6"/>
              </a:rPr>
              <a:t>https://www.scarletevents.com/luxury-venues-london/the-ritz-london</a:t>
            </a:r>
            <a:r>
              <a:rPr lang="en-US" sz="700"/>
              <a:t>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The Collection Events (2025)</a:t>
            </a:r>
            <a:r>
              <a:rPr lang="en-US" sz="700"/>
              <a:t> </a:t>
            </a:r>
            <a:r>
              <a:rPr lang="en-US" sz="700" i="1"/>
              <a:t>The Ritz London – Venue Hire &amp; Corporate Event Information</a:t>
            </a:r>
            <a:r>
              <a:rPr lang="en-US" sz="700"/>
              <a:t>. Available at: </a:t>
            </a:r>
            <a:r>
              <a:rPr lang="en-US" sz="700">
                <a:hlinkClick r:id="rId7"/>
              </a:rPr>
              <a:t>https://thecollectionevents.com/venues/the-ritz-london/</a:t>
            </a:r>
            <a:r>
              <a:rPr lang="en-US" sz="700"/>
              <a:t>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The Guardian (2024)</a:t>
            </a:r>
            <a:r>
              <a:rPr lang="en-US" sz="700"/>
              <a:t> </a:t>
            </a:r>
            <a:r>
              <a:rPr lang="en-US" sz="700" i="1"/>
              <a:t>Britons splash out on get-togethers as events industry toasts summer boom</a:t>
            </a:r>
            <a:r>
              <a:rPr lang="en-US" sz="700"/>
              <a:t>. 16 August. Available at: </a:t>
            </a:r>
            <a:r>
              <a:rPr lang="en-US" sz="700">
                <a:hlinkClick r:id="rId8"/>
              </a:rPr>
              <a:t>https://www.theguardian.com/business/article/2024/aug/16/britons-splash-out-on-get-togethers-as-events-industry-toasts-summer-boom</a:t>
            </a:r>
            <a:r>
              <a:rPr lang="en-US" sz="700"/>
              <a:t>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The Ritz London (2025a)</a:t>
            </a:r>
            <a:r>
              <a:rPr lang="en-US" sz="700"/>
              <a:t> </a:t>
            </a:r>
            <a:r>
              <a:rPr lang="en-US" sz="700" i="1"/>
              <a:t>Book a Room – Rooms &amp; Suites Information</a:t>
            </a:r>
            <a:r>
              <a:rPr lang="en-US" sz="700"/>
              <a:t>. Available at: </a:t>
            </a:r>
            <a:r>
              <a:rPr lang="en-US" sz="700">
                <a:hlinkClick r:id="rId9"/>
              </a:rPr>
              <a:t>https://www.theritzlondon.com/book-a-room/</a:t>
            </a:r>
            <a:r>
              <a:rPr lang="en-US" sz="700"/>
              <a:t>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The Ritz London (2025b)</a:t>
            </a:r>
            <a:r>
              <a:rPr lang="en-US" sz="700"/>
              <a:t> </a:t>
            </a:r>
            <a:r>
              <a:rPr lang="en-US" sz="700" i="1"/>
              <a:t>Official Website – Home Page &amp; Hotel Overview</a:t>
            </a:r>
            <a:r>
              <a:rPr lang="en-US" sz="700"/>
              <a:t>. Available at: </a:t>
            </a:r>
            <a:r>
              <a:rPr lang="en-US" sz="700">
                <a:hlinkClick r:id="rId10"/>
              </a:rPr>
              <a:t>https://www.theritzlondon.com/</a:t>
            </a:r>
            <a:r>
              <a:rPr lang="en-US" sz="700"/>
              <a:t>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The Ritz London (2025c)</a:t>
            </a:r>
            <a:r>
              <a:rPr lang="en-US" sz="700"/>
              <a:t> </a:t>
            </a:r>
            <a:r>
              <a:rPr lang="en-US" sz="700" i="1"/>
              <a:t>Private Dining &amp; Events – Venue Rooms</a:t>
            </a:r>
            <a:r>
              <a:rPr lang="en-US" sz="700"/>
              <a:t>. Available at: https://www.theritzlondon.com/private-dining-and-events/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UK Events (2020)</a:t>
            </a:r>
            <a:r>
              <a:rPr lang="en-US" sz="700"/>
              <a:t> </a:t>
            </a:r>
            <a:r>
              <a:rPr lang="en-US" sz="700" i="1"/>
              <a:t>The UK Events Report 2020 – Full Report on UK Business &amp; Leisure Events Industry</a:t>
            </a:r>
            <a:r>
              <a:rPr lang="en-US" sz="700"/>
              <a:t>. Available at: </a:t>
            </a:r>
            <a:r>
              <a:rPr lang="en-US" sz="700">
                <a:hlinkClick r:id="rId11"/>
              </a:rPr>
              <a:t>https://www.excel.london/uploads/uk-events-report-2020---the-full-report.pdf</a:t>
            </a:r>
            <a:r>
              <a:rPr lang="en-US" sz="700"/>
              <a:t>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VisitBritain (2025)</a:t>
            </a:r>
            <a:r>
              <a:rPr lang="en-US" sz="700"/>
              <a:t> </a:t>
            </a:r>
            <a:r>
              <a:rPr lang="en-US" sz="700" i="1"/>
              <a:t>Business Events – Delegate Spending &amp; Sector Trends</a:t>
            </a:r>
            <a:r>
              <a:rPr lang="en-US" sz="700"/>
              <a:t>. Available at: </a:t>
            </a:r>
            <a:r>
              <a:rPr lang="en-US" sz="700">
                <a:hlinkClick r:id="rId12"/>
              </a:rPr>
              <a:t>https://www.visitbritain.org/research-insights/business-events-research</a:t>
            </a:r>
            <a:r>
              <a:rPr lang="en-US" sz="700"/>
              <a:t> (Accessed: 28 November 2025).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700" b="1"/>
              <a:t>Venueseeker (2025)</a:t>
            </a:r>
            <a:r>
              <a:rPr lang="en-US" sz="700"/>
              <a:t> </a:t>
            </a:r>
            <a:r>
              <a:rPr lang="en-US" sz="700" i="1"/>
              <a:t>The Ritz – Venue Details (Hotel, Dining &amp; Event Rooms)</a:t>
            </a:r>
            <a:r>
              <a:rPr lang="en-US" sz="700"/>
              <a:t>. Available at: </a:t>
            </a:r>
            <a:r>
              <a:rPr lang="en-US" sz="700">
                <a:hlinkClick r:id="rId13"/>
              </a:rPr>
              <a:t>https://www.venueseeker.com/venues/the-ritz/</a:t>
            </a:r>
            <a:r>
              <a:rPr lang="en-US" sz="700"/>
              <a:t> (Accessed: 28 November 2025).</a:t>
            </a:r>
          </a:p>
          <a:p>
            <a:endParaRPr lang="en-GB" sz="700"/>
          </a:p>
        </p:txBody>
      </p:sp>
    </p:spTree>
    <p:extLst>
      <p:ext uri="{BB962C8B-B14F-4D97-AF65-F5344CB8AC3E}">
        <p14:creationId xmlns:p14="http://schemas.microsoft.com/office/powerpoint/2010/main" val="29097662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0B762-C5F7-515C-43BF-CB5F00F7F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Pictures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71A57-45BE-E07B-2948-47BDD3BE1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https://images.meetingsbooker.com/images/venues/10214872014yqpymlm.jpg</a:t>
            </a:r>
            <a:endParaRPr lang="en-GB" dirty="0"/>
          </a:p>
          <a:p>
            <a:r>
              <a:rPr lang="en-GB" dirty="0">
                <a:hlinkClick r:id="rId3"/>
              </a:rPr>
              <a:t>https://luxurylondon.co.uk/wp-content/uploads/2022/08/palm-court-the-ritz-london.jpg</a:t>
            </a:r>
            <a:endParaRPr lang="en-GB" dirty="0"/>
          </a:p>
          <a:p>
            <a:r>
              <a:rPr lang="en-GB" dirty="0">
                <a:hlinkClick r:id="rId4"/>
              </a:rPr>
              <a:t>https://cdn.kiwicollection.com/media/property/PR003267/xl/003267-06-exterior-view-evening-street.jpg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7085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1119</Words>
  <Application>Microsoft Office PowerPoint</Application>
  <PresentationFormat>Widescreen</PresentationFormat>
  <Paragraphs>89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PowerPoint Presentation</vt:lpstr>
      <vt:lpstr>AI Acknowledgement </vt:lpstr>
      <vt:lpstr>Feasibility Proposal: Annual International Executive Conference at The Ritz London</vt:lpstr>
      <vt:lpstr>The Ritz London</vt:lpstr>
      <vt:lpstr>Meeting Overview</vt:lpstr>
      <vt:lpstr>Market and Demand</vt:lpstr>
      <vt:lpstr>Competition</vt:lpstr>
      <vt:lpstr>Space Suitability</vt:lpstr>
      <vt:lpstr>Accommodation Offering</vt:lpstr>
      <vt:lpstr>Financial Overview</vt:lpstr>
      <vt:lpstr>Planning</vt:lpstr>
      <vt:lpstr>Risk &amp; Sustainability</vt:lpstr>
      <vt:lpstr>Strategic Opportunity</vt:lpstr>
      <vt:lpstr>Conclusion</vt:lpstr>
      <vt:lpstr>References</vt:lpstr>
      <vt:lpstr>Pictures links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Razvan Frumusanu</dc:creator>
  <cp:lastModifiedBy>Razvan Frumusanu</cp:lastModifiedBy>
  <cp:revision>1</cp:revision>
  <dcterms:created xsi:type="dcterms:W3CDTF">2025-11-28T22:57:14Z</dcterms:created>
  <dcterms:modified xsi:type="dcterms:W3CDTF">2025-11-28T23:11:00Z</dcterms:modified>
</cp:coreProperties>
</file>