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9" r:id="rId3"/>
    <p:sldId id="261" r:id="rId4"/>
    <p:sldId id="262" r:id="rId5"/>
    <p:sldId id="273" r:id="rId6"/>
    <p:sldId id="275" r:id="rId7"/>
    <p:sldId id="263" r:id="rId8"/>
    <p:sldId id="269" r:id="rId9"/>
    <p:sldId id="265" r:id="rId10"/>
    <p:sldId id="272" r:id="rId11"/>
    <p:sldId id="266" r:id="rId12"/>
    <p:sldId id="257" r:id="rId13"/>
    <p:sldId id="25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110" d="100"/>
          <a:sy n="110" d="100"/>
        </p:scale>
        <p:origin x="594"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03536C0-DE3A-4FFA-B85D-3CC95F2AE862}" type="datetime1">
              <a:rPr lang="en-GB"/>
              <a:pPr lvl="0"/>
              <a:t>26/03/2018</a:t>
            </a:fld>
            <a:endParaRPr lang="en-GB"/>
          </a:p>
        </p:txBody>
      </p:sp>
      <p:sp>
        <p:nvSpPr>
          <p:cNvPr id="4" name="Slide Image Placeholder 3"/>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B31454A-50E9-4E81-AF44-4F5111457FB5}" type="slidenum">
              <a:t>‹#›</a:t>
            </a:fld>
            <a:endParaRPr lang="en-GB"/>
          </a:p>
        </p:txBody>
      </p:sp>
    </p:spTree>
    <p:extLst>
      <p:ext uri="{BB962C8B-B14F-4D97-AF65-F5344CB8AC3E}">
        <p14:creationId xmlns:p14="http://schemas.microsoft.com/office/powerpoint/2010/main" val="134855394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pPr lvl="0"/>
            <a:r>
              <a:rPr lang="en-GB"/>
              <a:t>Continuum – a variety </a:t>
            </a:r>
          </a:p>
        </p:txBody>
      </p:sp>
      <p:sp>
        <p:nvSpPr>
          <p:cNvPr id="4" name="Slide Number Placeholder 3"/>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1B5F0EB-2FC5-4C85-BA05-107A4569541A}"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sz="quarter" idx="1"/>
          </p:nvPr>
        </p:nvSpPr>
        <p:spPr/>
        <p:txBody>
          <a:bodyPr/>
          <a:lstStyle/>
          <a:p>
            <a:pPr lvl="0"/>
            <a:r>
              <a:rPr lang="en-GB"/>
              <a:t>The ‘Hierarchy of Needs’ refers to the ideas of Maslow (1954); </a:t>
            </a:r>
          </a:p>
          <a:p>
            <a:pPr lvl="0"/>
            <a:endParaRPr lang="en-GB"/>
          </a:p>
        </p:txBody>
      </p:sp>
      <p:sp>
        <p:nvSpPr>
          <p:cNvPr id="4" name="Slide Number Placeholder 3"/>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A0C00EF-3DD6-4F3C-A8A4-F33AF805A44F}"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p>
        </p:txBody>
      </p:sp>
      <p:sp>
        <p:nvSpPr>
          <p:cNvPr id="3" name="Subtitle 2"/>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p:cNvSpPr txBox="1">
            <a:spLocks noGrp="1"/>
          </p:cNvSpPr>
          <p:nvPr>
            <p:ph type="dt" sz="half" idx="7"/>
          </p:nvPr>
        </p:nvSpPr>
        <p:spPr/>
        <p:txBody>
          <a:bodyPr/>
          <a:lstStyle>
            <a:lvl1pPr>
              <a:defRPr/>
            </a:lvl1pPr>
          </a:lstStyle>
          <a:p>
            <a:pPr lvl="0"/>
            <a:fld id="{9103F980-F049-4405-B699-934410756080}" type="datetime1">
              <a:rPr lang="en-GB"/>
              <a:pPr lvl="0"/>
              <a:t>26/03/2018</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534B5942-E4DA-45F0-A6B8-DB5FC73865C4}" type="slidenum">
              <a:t>‹#›</a:t>
            </a:fld>
            <a:endParaRPr lang="en-GB"/>
          </a:p>
        </p:txBody>
      </p:sp>
    </p:spTree>
    <p:extLst>
      <p:ext uri="{BB962C8B-B14F-4D97-AF65-F5344CB8AC3E}">
        <p14:creationId xmlns:p14="http://schemas.microsoft.com/office/powerpoint/2010/main" val="50642257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D640A0C7-6236-4939-8C1E-4C922608AAD3}" type="datetime1">
              <a:rPr lang="en-GB"/>
              <a:pPr lvl="0"/>
              <a:t>26/03/2018</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8E0BA294-DF86-43D2-96CB-B790922CBAF4}" type="slidenum">
              <a:t>‹#›</a:t>
            </a:fld>
            <a:endParaRPr lang="en-GB"/>
          </a:p>
        </p:txBody>
      </p:sp>
    </p:spTree>
    <p:extLst>
      <p:ext uri="{BB962C8B-B14F-4D97-AF65-F5344CB8AC3E}">
        <p14:creationId xmlns:p14="http://schemas.microsoft.com/office/powerpoint/2010/main" val="33018003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p:cNvSpPr txBox="1">
            <a:spLocks noGrp="1"/>
          </p:cNvSpPr>
          <p:nvPr>
            <p:ph type="body" idx="1"/>
          </p:nvPr>
        </p:nvSpPr>
        <p:spPr>
          <a:xfrm>
            <a:off x="831847" y="4589465"/>
            <a:ext cx="10515600" cy="1500182"/>
          </a:xfrm>
        </p:spPr>
        <p:txBody>
          <a:bodyPr/>
          <a:lstStyle>
            <a:lvl1pPr marL="0" indent="0">
              <a:buNone/>
              <a:defRPr sz="2400"/>
            </a:lvl1pPr>
          </a:lstStyle>
          <a:p>
            <a:pPr lvl="0"/>
            <a:r>
              <a:rPr lang="en-US"/>
              <a:t>Edit Master text styles</a:t>
            </a:r>
          </a:p>
        </p:txBody>
      </p:sp>
      <p:sp>
        <p:nvSpPr>
          <p:cNvPr id="4" name="Date Placeholder 3"/>
          <p:cNvSpPr txBox="1">
            <a:spLocks noGrp="1"/>
          </p:cNvSpPr>
          <p:nvPr>
            <p:ph type="dt" sz="half" idx="7"/>
          </p:nvPr>
        </p:nvSpPr>
        <p:spPr/>
        <p:txBody>
          <a:bodyPr/>
          <a:lstStyle>
            <a:lvl1pPr>
              <a:defRPr/>
            </a:lvl1pPr>
          </a:lstStyle>
          <a:p>
            <a:pPr lvl="0"/>
            <a:fld id="{8514A77A-817E-49DC-9C15-01DE49B55538}" type="datetime1">
              <a:rPr lang="en-GB"/>
              <a:pPr lvl="0"/>
              <a:t>26/03/2018</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E0B9F71E-D0D7-4B40-A9CC-529E9D4DA36D}" type="slidenum">
              <a:t>‹#›</a:t>
            </a:fld>
            <a:endParaRPr lang="en-GB"/>
          </a:p>
        </p:txBody>
      </p:sp>
    </p:spTree>
    <p:extLst>
      <p:ext uri="{BB962C8B-B14F-4D97-AF65-F5344CB8AC3E}">
        <p14:creationId xmlns:p14="http://schemas.microsoft.com/office/powerpoint/2010/main" val="30933169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txBox="1">
            <a:spLocks noGrp="1"/>
          </p:cNvSpPr>
          <p:nvPr>
            <p:ph type="dt" sz="half" idx="7"/>
          </p:nvPr>
        </p:nvSpPr>
        <p:spPr/>
        <p:txBody>
          <a:bodyPr/>
          <a:lstStyle>
            <a:lvl1pPr>
              <a:defRPr/>
            </a:lvl1pPr>
          </a:lstStyle>
          <a:p>
            <a:pPr lvl="0"/>
            <a:fld id="{6F46414C-E6F3-428C-AE1A-BE10EA974504}" type="datetime1">
              <a:rPr lang="en-GB"/>
              <a:pPr lvl="0"/>
              <a:t>26/03/2018</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13DD12FF-80AD-4640-8782-F5B0C96CD468}" type="slidenum">
              <a:t>‹#›</a:t>
            </a:fld>
            <a:endParaRPr lang="en-GB"/>
          </a:p>
        </p:txBody>
      </p:sp>
    </p:spTree>
    <p:extLst>
      <p:ext uri="{BB962C8B-B14F-4D97-AF65-F5344CB8AC3E}">
        <p14:creationId xmlns:p14="http://schemas.microsoft.com/office/powerpoint/2010/main" val="340409622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Edit Master text styles</a:t>
            </a:r>
          </a:p>
        </p:txBody>
      </p:sp>
      <p:sp>
        <p:nvSpPr>
          <p:cNvPr id="4" name="Content Placeholder 3"/>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Edit Master text styles</a:t>
            </a:r>
          </a:p>
        </p:txBody>
      </p:sp>
      <p:sp>
        <p:nvSpPr>
          <p:cNvPr id="6" name="Content Placeholder 5"/>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txBox="1">
            <a:spLocks noGrp="1"/>
          </p:cNvSpPr>
          <p:nvPr>
            <p:ph type="dt" sz="half" idx="7"/>
          </p:nvPr>
        </p:nvSpPr>
        <p:spPr/>
        <p:txBody>
          <a:bodyPr/>
          <a:lstStyle>
            <a:lvl1pPr>
              <a:defRPr/>
            </a:lvl1pPr>
          </a:lstStyle>
          <a:p>
            <a:pPr lvl="0"/>
            <a:fld id="{CD379FFF-BE9D-4CFF-A90B-AA94B38DB0DA}" type="datetime1">
              <a:rPr lang="en-GB"/>
              <a:pPr lvl="0"/>
              <a:t>26/03/2018</a:t>
            </a:fld>
            <a:endParaRPr lang="en-GB"/>
          </a:p>
        </p:txBody>
      </p:sp>
      <p:sp>
        <p:nvSpPr>
          <p:cNvPr id="8" name="Footer Placeholder 7"/>
          <p:cNvSpPr txBox="1">
            <a:spLocks noGrp="1"/>
          </p:cNvSpPr>
          <p:nvPr>
            <p:ph type="ftr" sz="quarter" idx="9"/>
          </p:nvPr>
        </p:nvSpPr>
        <p:spPr/>
        <p:txBody>
          <a:bodyPr/>
          <a:lstStyle>
            <a:lvl1pPr>
              <a:defRPr/>
            </a:lvl1pPr>
          </a:lstStyle>
          <a:p>
            <a:pPr lvl="0"/>
            <a:endParaRPr lang="en-GB"/>
          </a:p>
        </p:txBody>
      </p:sp>
      <p:sp>
        <p:nvSpPr>
          <p:cNvPr id="9" name="Slide Number Placeholder 8"/>
          <p:cNvSpPr txBox="1">
            <a:spLocks noGrp="1"/>
          </p:cNvSpPr>
          <p:nvPr>
            <p:ph type="sldNum" sz="quarter" idx="8"/>
          </p:nvPr>
        </p:nvSpPr>
        <p:spPr/>
        <p:txBody>
          <a:bodyPr/>
          <a:lstStyle>
            <a:lvl1pPr>
              <a:defRPr/>
            </a:lvl1pPr>
          </a:lstStyle>
          <a:p>
            <a:pPr lvl="0"/>
            <a:fld id="{DA98E6FF-E29B-41C9-B349-F10E88FB9C61}" type="slidenum">
              <a:t>‹#›</a:t>
            </a:fld>
            <a:endParaRPr lang="en-GB"/>
          </a:p>
        </p:txBody>
      </p:sp>
    </p:spTree>
    <p:extLst>
      <p:ext uri="{BB962C8B-B14F-4D97-AF65-F5344CB8AC3E}">
        <p14:creationId xmlns:p14="http://schemas.microsoft.com/office/powerpoint/2010/main" val="413769256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Date Placeholder 2"/>
          <p:cNvSpPr txBox="1">
            <a:spLocks noGrp="1"/>
          </p:cNvSpPr>
          <p:nvPr>
            <p:ph type="dt" sz="half" idx="7"/>
          </p:nvPr>
        </p:nvSpPr>
        <p:spPr/>
        <p:txBody>
          <a:bodyPr/>
          <a:lstStyle>
            <a:lvl1pPr>
              <a:defRPr/>
            </a:lvl1pPr>
          </a:lstStyle>
          <a:p>
            <a:pPr lvl="0"/>
            <a:fld id="{6A1E2593-7629-487A-95DC-BE6771432B44}" type="datetime1">
              <a:rPr lang="en-GB"/>
              <a:pPr lvl="0"/>
              <a:t>26/03/2018</a:t>
            </a:fld>
            <a:endParaRPr lang="en-GB"/>
          </a:p>
        </p:txBody>
      </p:sp>
      <p:sp>
        <p:nvSpPr>
          <p:cNvPr id="4" name="Footer Placeholder 3"/>
          <p:cNvSpPr txBox="1">
            <a:spLocks noGrp="1"/>
          </p:cNvSpPr>
          <p:nvPr>
            <p:ph type="ftr" sz="quarter" idx="9"/>
          </p:nvPr>
        </p:nvSpPr>
        <p:spPr/>
        <p:txBody>
          <a:bodyPr/>
          <a:lstStyle>
            <a:lvl1pPr>
              <a:defRPr/>
            </a:lvl1pPr>
          </a:lstStyle>
          <a:p>
            <a:pPr lvl="0"/>
            <a:endParaRPr lang="en-GB"/>
          </a:p>
        </p:txBody>
      </p:sp>
      <p:sp>
        <p:nvSpPr>
          <p:cNvPr id="5" name="Slide Number Placeholder 4"/>
          <p:cNvSpPr txBox="1">
            <a:spLocks noGrp="1"/>
          </p:cNvSpPr>
          <p:nvPr>
            <p:ph type="sldNum" sz="quarter" idx="8"/>
          </p:nvPr>
        </p:nvSpPr>
        <p:spPr/>
        <p:txBody>
          <a:bodyPr/>
          <a:lstStyle>
            <a:lvl1pPr>
              <a:defRPr/>
            </a:lvl1pPr>
          </a:lstStyle>
          <a:p>
            <a:pPr lvl="0"/>
            <a:fld id="{D25C20B4-2B58-459B-8A77-E44C16C73B97}" type="slidenum">
              <a:t>‹#›</a:t>
            </a:fld>
            <a:endParaRPr lang="en-GB"/>
          </a:p>
        </p:txBody>
      </p:sp>
    </p:spTree>
    <p:extLst>
      <p:ext uri="{BB962C8B-B14F-4D97-AF65-F5344CB8AC3E}">
        <p14:creationId xmlns:p14="http://schemas.microsoft.com/office/powerpoint/2010/main" val="244086966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fld id="{4765F5C3-4970-490C-BDD5-13EE9C853B1B}" type="datetime1">
              <a:rPr lang="en-GB"/>
              <a:pPr lvl="0"/>
              <a:t>26/03/2018</a:t>
            </a:fld>
            <a:endParaRPr lang="en-GB"/>
          </a:p>
        </p:txBody>
      </p:sp>
      <p:sp>
        <p:nvSpPr>
          <p:cNvPr id="3" name="Footer Placeholder 2"/>
          <p:cNvSpPr txBox="1">
            <a:spLocks noGrp="1"/>
          </p:cNvSpPr>
          <p:nvPr>
            <p:ph type="ftr" sz="quarter" idx="9"/>
          </p:nvPr>
        </p:nvSpPr>
        <p:spPr/>
        <p:txBody>
          <a:bodyPr/>
          <a:lstStyle>
            <a:lvl1pPr>
              <a:defRPr/>
            </a:lvl1pPr>
          </a:lstStyle>
          <a:p>
            <a:pPr lvl="0"/>
            <a:endParaRPr lang="en-GB"/>
          </a:p>
        </p:txBody>
      </p:sp>
      <p:sp>
        <p:nvSpPr>
          <p:cNvPr id="4" name="Slide Number Placeholder 3"/>
          <p:cNvSpPr txBox="1">
            <a:spLocks noGrp="1"/>
          </p:cNvSpPr>
          <p:nvPr>
            <p:ph type="sldNum" sz="quarter" idx="8"/>
          </p:nvPr>
        </p:nvSpPr>
        <p:spPr/>
        <p:txBody>
          <a:bodyPr/>
          <a:lstStyle>
            <a:lvl1pPr>
              <a:defRPr/>
            </a:lvl1pPr>
          </a:lstStyle>
          <a:p>
            <a:pPr lvl="0"/>
            <a:fld id="{2A6A6AED-1B2C-418E-A17F-EAA3A0758AF9}" type="slidenum">
              <a:t>‹#›</a:t>
            </a:fld>
            <a:endParaRPr lang="en-GB"/>
          </a:p>
        </p:txBody>
      </p:sp>
    </p:spTree>
    <p:extLst>
      <p:ext uri="{BB962C8B-B14F-4D97-AF65-F5344CB8AC3E}">
        <p14:creationId xmlns:p14="http://schemas.microsoft.com/office/powerpoint/2010/main" val="382304840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txBox="1">
            <a:spLocks noGrp="1"/>
          </p:cNvSpPr>
          <p:nvPr>
            <p:ph type="body" idx="2"/>
          </p:nvPr>
        </p:nvSpPr>
        <p:spPr>
          <a:xfrm>
            <a:off x="839784" y="2057400"/>
            <a:ext cx="3932240" cy="3811584"/>
          </a:xfrm>
        </p:spPr>
        <p:txBody>
          <a:bodyPr/>
          <a:lstStyle>
            <a:lvl1pPr marL="0" indent="0">
              <a:buNone/>
              <a:defRPr sz="1600"/>
            </a:lvl1pPr>
          </a:lstStyle>
          <a:p>
            <a:pPr lvl="0"/>
            <a:r>
              <a:rPr lang="en-US"/>
              <a:t>Edit Master text styles</a:t>
            </a:r>
          </a:p>
        </p:txBody>
      </p:sp>
      <p:sp>
        <p:nvSpPr>
          <p:cNvPr id="5" name="Date Placeholder 4"/>
          <p:cNvSpPr txBox="1">
            <a:spLocks noGrp="1"/>
          </p:cNvSpPr>
          <p:nvPr>
            <p:ph type="dt" sz="half" idx="7"/>
          </p:nvPr>
        </p:nvSpPr>
        <p:spPr/>
        <p:txBody>
          <a:bodyPr/>
          <a:lstStyle>
            <a:lvl1pPr>
              <a:defRPr/>
            </a:lvl1pPr>
          </a:lstStyle>
          <a:p>
            <a:pPr lvl="0"/>
            <a:fld id="{FEF906E0-0A4E-4485-B165-70AFCFAAD8F4}" type="datetime1">
              <a:rPr lang="en-GB"/>
              <a:pPr lvl="0"/>
              <a:t>26/03/2018</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08828AE1-7D05-4AB1-A825-C8C2D0A54632}" type="slidenum">
              <a:t>‹#›</a:t>
            </a:fld>
            <a:endParaRPr lang="en-GB"/>
          </a:p>
        </p:txBody>
      </p:sp>
    </p:spTree>
    <p:extLst>
      <p:ext uri="{BB962C8B-B14F-4D97-AF65-F5344CB8AC3E}">
        <p14:creationId xmlns:p14="http://schemas.microsoft.com/office/powerpoint/2010/main" val="189130134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p:cNvSpPr txBox="1">
            <a:spLocks noGrp="1"/>
          </p:cNvSpPr>
          <p:nvPr>
            <p:ph type="body" idx="2"/>
          </p:nvPr>
        </p:nvSpPr>
        <p:spPr>
          <a:xfrm>
            <a:off x="839784" y="2057400"/>
            <a:ext cx="3932240" cy="3811584"/>
          </a:xfrm>
        </p:spPr>
        <p:txBody>
          <a:bodyPr/>
          <a:lstStyle>
            <a:lvl1pPr marL="0" indent="0">
              <a:buNone/>
              <a:defRPr sz="1600"/>
            </a:lvl1pPr>
          </a:lstStyle>
          <a:p>
            <a:pPr lvl="0"/>
            <a:r>
              <a:rPr lang="en-US"/>
              <a:t>Edit Master text styles</a:t>
            </a:r>
          </a:p>
        </p:txBody>
      </p:sp>
      <p:sp>
        <p:nvSpPr>
          <p:cNvPr id="5" name="Date Placeholder 4"/>
          <p:cNvSpPr txBox="1">
            <a:spLocks noGrp="1"/>
          </p:cNvSpPr>
          <p:nvPr>
            <p:ph type="dt" sz="half" idx="7"/>
          </p:nvPr>
        </p:nvSpPr>
        <p:spPr/>
        <p:txBody>
          <a:bodyPr/>
          <a:lstStyle>
            <a:lvl1pPr>
              <a:defRPr/>
            </a:lvl1pPr>
          </a:lstStyle>
          <a:p>
            <a:pPr lvl="0"/>
            <a:fld id="{A7B9AEC9-7CD5-463F-A61F-D9DF44E2D12D}" type="datetime1">
              <a:rPr lang="en-GB"/>
              <a:pPr lvl="0"/>
              <a:t>26/03/2018</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D45E2708-F3D1-471E-A58C-C60D406A42CF}" type="slidenum">
              <a:t>‹#›</a:t>
            </a:fld>
            <a:endParaRPr lang="en-GB"/>
          </a:p>
        </p:txBody>
      </p:sp>
    </p:spTree>
    <p:extLst>
      <p:ext uri="{BB962C8B-B14F-4D97-AF65-F5344CB8AC3E}">
        <p14:creationId xmlns:p14="http://schemas.microsoft.com/office/powerpoint/2010/main" val="363810923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E1F5F189-E191-44CC-B990-FEFEFE64A877}" type="datetime1">
              <a:rPr lang="en-GB"/>
              <a:pPr lvl="0"/>
              <a:t>26/03/2018</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03987724-28B8-44BA-AD7C-1025F122D323}" type="slidenum">
              <a:t>‹#›</a:t>
            </a:fld>
            <a:endParaRPr lang="en-GB"/>
          </a:p>
        </p:txBody>
      </p:sp>
    </p:spTree>
    <p:extLst>
      <p:ext uri="{BB962C8B-B14F-4D97-AF65-F5344CB8AC3E}">
        <p14:creationId xmlns:p14="http://schemas.microsoft.com/office/powerpoint/2010/main" val="153885937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FFC36794-6CB9-4B77-ACB9-38694157F854}" type="datetime1">
              <a:rPr lang="en-GB"/>
              <a:pPr lvl="0"/>
              <a:t>26/03/2018</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12899706-2D51-4250-A824-3C30829949A7}" type="slidenum">
              <a:t>‹#›</a:t>
            </a:fld>
            <a:endParaRPr lang="en-GB"/>
          </a:p>
        </p:txBody>
      </p:sp>
    </p:spTree>
    <p:extLst>
      <p:ext uri="{BB962C8B-B14F-4D97-AF65-F5344CB8AC3E}">
        <p14:creationId xmlns:p14="http://schemas.microsoft.com/office/powerpoint/2010/main" val="51117866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FFFFFF"/>
                </a:solidFill>
                <a:uFillTx/>
                <a:latin typeface="Calibri"/>
              </a:defRPr>
            </a:lvl1pPr>
          </a:lstStyle>
          <a:p>
            <a:pPr lvl="0"/>
            <a:fld id="{94859ED2-8F34-4E7A-A5BA-8FA9A2933204}" type="datetime1">
              <a:rPr lang="en-GB"/>
              <a:pPr lvl="0"/>
              <a:t>26/03/2018</a:t>
            </a:fld>
            <a:endParaRPr lang="en-GB"/>
          </a:p>
        </p:txBody>
      </p:sp>
      <p:sp>
        <p:nvSpPr>
          <p:cNvPr id="5" name="Footer Placeholder 4"/>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GB" sz="1200" b="0" i="0" u="none" strike="noStrike" kern="1200" cap="none" spc="0" baseline="0">
                <a:solidFill>
                  <a:srgbClr val="FFFFFF"/>
                </a:solidFill>
                <a:uFillTx/>
                <a:latin typeface="Calibri"/>
              </a:defRPr>
            </a:lvl1pPr>
          </a:lstStyle>
          <a:p>
            <a:pPr lvl="0"/>
            <a:endParaRPr lang="en-GB"/>
          </a:p>
        </p:txBody>
      </p:sp>
      <p:sp>
        <p:nvSpPr>
          <p:cNvPr id="6" name="Slide Number Placeholder 5"/>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FFFFFF"/>
                </a:solidFill>
                <a:uFillTx/>
                <a:latin typeface="Calibri"/>
              </a:defRPr>
            </a:lvl1pPr>
          </a:lstStyle>
          <a:p>
            <a:pPr lvl="0"/>
            <a:fld id="{5B842C95-E247-461F-87D2-7AF863F74C1C}"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FFFFFF"/>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FFFFFF"/>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FFFFFF"/>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FFFFFF"/>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openxmlformats.org/officeDocument/2006/relationships/hyperlink" Target="https://selfadvocatenet.com/summer-activities-and-fun-plans/" TargetMode="External"/><Relationship Id="rId3" Type="http://schemas.openxmlformats.org/officeDocument/2006/relationships/hyperlink" Target="http://www.smartchoiceled.com.au/" TargetMode="External"/><Relationship Id="rId7" Type="http://schemas.openxmlformats.org/officeDocument/2006/relationships/hyperlink" Target="http://carrie-persichini.blogspot.co.uk/2011/07/inclusion.html" TargetMode="External"/><Relationship Id="rId2" Type="http://schemas.openxmlformats.org/officeDocument/2006/relationships/hyperlink" Target="http://www.uwtsd.ac.uk/social-justice-inclusion/" TargetMode="External"/><Relationship Id="rId1" Type="http://schemas.openxmlformats.org/officeDocument/2006/relationships/slideLayout" Target="../slideLayouts/slideLayout2.xml"/><Relationship Id="rId6" Type="http://schemas.openxmlformats.org/officeDocument/2006/relationships/hyperlink" Target="https://www.ibtimes.co.uk/neet-ons-research-employment-unemployment-ippr-uk-524112" TargetMode="External"/><Relationship Id="rId11" Type="http://schemas.openxmlformats.org/officeDocument/2006/relationships/hyperlink" Target="http://www.stefanmisaras.com/why-serve-young-people-dispensational-instrument/" TargetMode="External"/><Relationship Id="rId5" Type="http://schemas.openxmlformats.org/officeDocument/2006/relationships/hyperlink" Target="https://fr.fotolia.com/p/205140266" TargetMode="External"/><Relationship Id="rId10" Type="http://schemas.openxmlformats.org/officeDocument/2006/relationships/hyperlink" Target="http://researchbriefings.files.parliament.uk/documents/SN06705/SN06705.pdf" TargetMode="External"/><Relationship Id="rId4" Type="http://schemas.openxmlformats.org/officeDocument/2006/relationships/hyperlink" Target="https://doodlesbaker.wordpress.com/2014/03/31/maslows-hierarchy-of-needs/" TargetMode="External"/><Relationship Id="rId9" Type="http://schemas.openxmlformats.org/officeDocument/2006/relationships/hyperlink" Target="https://blog.schneider-electric.com/smart-cities/2015/12/15/seven-barriers-better-smarter-city-services/"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europa.eu/youth/es/article/39/2069_en" TargetMode="External"/><Relationship Id="rId7" Type="http://schemas.openxmlformats.org/officeDocument/2006/relationships/hyperlink" Target="https://www.gov.uk/government/uploads/system/uploads/attachment_data/file/679535/Characteristics_of_young_people_who_are_long_term_NEET.pdf" TargetMode="External"/><Relationship Id="rId2" Type="http://schemas.openxmlformats.org/officeDocument/2006/relationships/hyperlink" Target="http://www.who.int/social_determinants/themes/socialexclusion/en/" TargetMode="External"/><Relationship Id="rId1" Type="http://schemas.openxmlformats.org/officeDocument/2006/relationships/slideLayout" Target="../slideLayouts/slideLayout2.xml"/><Relationship Id="rId6" Type="http://schemas.openxmlformats.org/officeDocument/2006/relationships/hyperlink" Target="http://researchbriefings.files.parliament.uk/documents/SN06705/SN06705.pdf" TargetMode="External"/><Relationship Id="rId5" Type="http://schemas.openxmlformats.org/officeDocument/2006/relationships/hyperlink" Target="https://www.nhs.uk/Livewell/mentalhealth/Pages/Dealingwithlowself-esteem.aspx" TargetMode="External"/><Relationship Id="rId4" Type="http://schemas.openxmlformats.org/officeDocument/2006/relationships/hyperlink" Target="https://www.mind.org.uk/information-support/types-of-mental-health-problems/self-esteem/#.WrgXtUxFzIU"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extBox 3"/>
          <p:cNvSpPr txBox="1"/>
          <p:nvPr/>
        </p:nvSpPr>
        <p:spPr>
          <a:xfrm>
            <a:off x="2643182" y="2784631"/>
            <a:ext cx="7272342" cy="4431987"/>
          </a:xfrm>
          <a:prstGeom prst="rect">
            <a:avLst/>
          </a:prstGeom>
          <a:noFill/>
          <a:ln cap="flat">
            <a:noFill/>
          </a:ln>
        </p:spPr>
        <p:txBody>
          <a:bodyPr vert="horz" wrap="square" lIns="91440" tIns="45720" rIns="91440" bIns="45720" anchor="t" anchorCtr="0" compatLnSpc="1">
            <a:spAutoFit/>
          </a:bodyPr>
          <a:lstStyle/>
          <a:p>
            <a:pPr marL="0" marR="0" lvl="0" indent="0" algn="just"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4400" b="1" i="0" u="sng" strike="noStrike" kern="1200" cap="none" spc="0" baseline="0" smtClean="0">
                <a:solidFill>
                  <a:srgbClr val="7F7F7F"/>
                </a:solidFill>
                <a:uFillTx/>
                <a:latin typeface="Calibri"/>
              </a:rPr>
              <a:t>Student </a:t>
            </a:r>
            <a:r>
              <a:rPr lang="en-GB" sz="4400" b="1" i="0" u="sng" strike="noStrike" kern="1200" cap="none" spc="0" baseline="0" dirty="0">
                <a:solidFill>
                  <a:srgbClr val="7F7F7F"/>
                </a:solidFill>
                <a:uFillTx/>
                <a:latin typeface="Calibri"/>
              </a:rPr>
              <a:t>Name: </a:t>
            </a:r>
            <a:r>
              <a:rPr lang="en-GB" sz="4400" b="0" i="0" u="none" strike="noStrike" kern="1200" cap="none" spc="0" baseline="0" dirty="0">
                <a:solidFill>
                  <a:srgbClr val="FFFFFF"/>
                </a:solidFill>
                <a:uFillTx/>
                <a:latin typeface="Calibri"/>
              </a:rPr>
              <a:t>Scarlett Dunne</a:t>
            </a:r>
            <a:endParaRPr lang="en-GB" sz="4400" b="1" i="0" u="sng" strike="noStrike" kern="1200" cap="none" spc="0" baseline="0" dirty="0">
              <a:solidFill>
                <a:srgbClr val="FFFFFF"/>
              </a:solidFill>
              <a:uFillTx/>
              <a:latin typeface="Calibri"/>
            </a:endParaRPr>
          </a:p>
          <a:p>
            <a:pPr marL="0" marR="0" lvl="0" indent="0" algn="just"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4400" b="1" i="0" u="sng" strike="noStrike" kern="1200" cap="none" spc="0" baseline="0" dirty="0">
                <a:solidFill>
                  <a:srgbClr val="7F7F7F"/>
                </a:solidFill>
                <a:uFillTx/>
                <a:latin typeface="Calibri"/>
              </a:rPr>
              <a:t>Student Number:</a:t>
            </a:r>
            <a:r>
              <a:rPr lang="en-GB" sz="4400" b="0" i="0" u="none" strike="noStrike" kern="1200" cap="none" spc="0" baseline="0" dirty="0">
                <a:solidFill>
                  <a:srgbClr val="7F7F7F"/>
                </a:solidFill>
                <a:uFillTx/>
                <a:latin typeface="Calibri"/>
              </a:rPr>
              <a:t> </a:t>
            </a:r>
            <a:r>
              <a:rPr lang="en-GB" sz="4400" b="0" i="0" u="none" strike="noStrike" kern="1200" cap="none" spc="0" baseline="0" dirty="0">
                <a:solidFill>
                  <a:srgbClr val="FFFFFF"/>
                </a:solidFill>
                <a:uFillTx/>
                <a:latin typeface="Calibri"/>
              </a:rPr>
              <a:t>1702194</a:t>
            </a:r>
            <a:endParaRPr lang="en-GB" sz="4400" b="1" i="0" u="sng" strike="noStrike" kern="1200" cap="none" spc="0" baseline="0" dirty="0">
              <a:solidFill>
                <a:srgbClr val="FFFFFF"/>
              </a:solidFill>
              <a:uFillTx/>
              <a:latin typeface="Calibri"/>
            </a:endParaRPr>
          </a:p>
          <a:p>
            <a:pPr marL="0" marR="0" lvl="0" indent="0" algn="just"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4400" b="1" i="0" u="sng" strike="noStrike" kern="1200" cap="none" spc="0" baseline="0" dirty="0">
                <a:solidFill>
                  <a:srgbClr val="7F7F7F"/>
                </a:solidFill>
                <a:uFillTx/>
                <a:latin typeface="Calibri"/>
              </a:rPr>
              <a:t>Module Tutor:</a:t>
            </a:r>
            <a:r>
              <a:rPr lang="en-GB" sz="4400" b="0" i="0" u="none" strike="noStrike" kern="1200" cap="none" spc="0" baseline="0" dirty="0">
                <a:solidFill>
                  <a:srgbClr val="7F7F7F"/>
                </a:solidFill>
                <a:uFillTx/>
                <a:latin typeface="Calibri"/>
              </a:rPr>
              <a:t> </a:t>
            </a:r>
            <a:r>
              <a:rPr lang="en-GB" sz="4400" b="0" i="0" u="none" strike="noStrike" kern="1200" cap="none" spc="0" baseline="0" dirty="0">
                <a:solidFill>
                  <a:srgbClr val="FFFFFF"/>
                </a:solidFill>
                <a:uFillTx/>
                <a:latin typeface="Calibri"/>
              </a:rPr>
              <a:t>Phillip Morgan</a:t>
            </a:r>
            <a:endParaRPr lang="en-GB" sz="4400" b="1" i="0" u="sng" strike="noStrike" kern="1200" cap="none" spc="0" baseline="0" dirty="0">
              <a:solidFill>
                <a:srgbClr val="FFFFFF"/>
              </a:solidFill>
              <a:uFillTx/>
              <a:latin typeface="Calibri"/>
            </a:endParaRPr>
          </a:p>
          <a:p>
            <a:pPr marL="0" marR="0" lvl="0" indent="0" algn="just"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4400" b="1" i="0" u="sng" strike="noStrike" kern="1200" cap="none" spc="0" baseline="0" dirty="0">
                <a:solidFill>
                  <a:srgbClr val="7F7F7F"/>
                </a:solidFill>
                <a:uFillTx/>
                <a:latin typeface="Calibri"/>
              </a:rPr>
              <a:t>Module Code:</a:t>
            </a:r>
            <a:r>
              <a:rPr lang="en-GB" sz="4400" b="0" i="0" u="none" strike="noStrike" kern="1200" cap="none" spc="0" baseline="0" dirty="0">
                <a:solidFill>
                  <a:srgbClr val="7F7F7F"/>
                </a:solidFill>
                <a:uFillTx/>
                <a:latin typeface="Calibri"/>
              </a:rPr>
              <a:t> </a:t>
            </a:r>
            <a:r>
              <a:rPr lang="en-GB" sz="4400" b="0" i="0" u="none" strike="noStrike" kern="1200" cap="none" spc="0" baseline="0" dirty="0">
                <a:solidFill>
                  <a:srgbClr val="FFFFFF"/>
                </a:solidFill>
                <a:uFillTx/>
                <a:latin typeface="Calibri"/>
              </a:rPr>
              <a:t>SJSS4001</a:t>
            </a:r>
            <a:endParaRPr lang="en-GB" sz="4400" b="1" i="0" u="sng" strike="noStrike" kern="1200" cap="none" spc="0" baseline="0" dirty="0">
              <a:solidFill>
                <a:srgbClr val="FFFFFF"/>
              </a:solidFill>
              <a:uFillTx/>
              <a:latin typeface="Calibri"/>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Calibri"/>
            </a:endParaRPr>
          </a:p>
        </p:txBody>
      </p:sp>
      <p:pic>
        <p:nvPicPr>
          <p:cNvPr id="3" name="Picture 4">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1207529" y="461488"/>
            <a:ext cx="9572625" cy="2471742"/>
          </a:xfrm>
          <a:prstGeom prst="rect">
            <a:avLst/>
          </a:prstGeom>
          <a:noFill/>
          <a:ln cap="flat">
            <a:noFill/>
          </a:ln>
        </p:spPr>
      </p:pic>
      <p:sp>
        <p:nvSpPr>
          <p:cNvPr id="4" name="TextBox 5"/>
          <p:cNvSpPr txBox="1"/>
          <p:nvPr/>
        </p:nvSpPr>
        <p:spPr>
          <a:xfrm>
            <a:off x="5436391" y="92153"/>
            <a:ext cx="1685925"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(UWTSD, 2018).</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4">
    <p:bg>
      <p:bgPr>
        <a:solidFill>
          <a:srgbClr val="000000"/>
        </a:solidFill>
        <a:effectLst/>
      </p:bgPr>
    </p:bg>
    <p:spTree>
      <p:nvGrpSpPr>
        <p:cNvPr id="1" name=""/>
        <p:cNvGrpSpPr/>
        <p:nvPr/>
      </p:nvGrpSpPr>
      <p:grpSpPr>
        <a:xfrm>
          <a:off x="0" y="0"/>
          <a:ext cx="0" cy="0"/>
          <a:chOff x="0" y="0"/>
          <a:chExt cx="0" cy="0"/>
        </a:xfrm>
      </p:grpSpPr>
      <p:pic>
        <p:nvPicPr>
          <p:cNvPr id="2" name="Picture Placeholder 5" descr="A close up of a street sign on a pole&#10;&#10;Description generated with very high confidence">
            <a:extLst>
              <a:ext uri="{FF2B5EF4-FFF2-40B4-BE49-F238E27FC236}">
                <a16:creationId xmlns:a16="http://schemas.microsoft.com/office/drawing/2014/main" id="{00000000-0000-0000-0000-000000000000}"/>
              </a:ext>
            </a:extLst>
          </p:cNvPr>
          <p:cNvPicPr>
            <a:picLocks noGrp="1" noChangeAspect="1"/>
          </p:cNvPicPr>
          <p:nvPr>
            <p:ph type="pic" idx="1"/>
          </p:nvPr>
        </p:nvPicPr>
        <p:blipFill>
          <a:blip r:embed="rId2"/>
          <a:srcRect r="51041" b="-1"/>
          <a:stretch>
            <a:fillRect/>
          </a:stretch>
        </p:blipFill>
        <p:spPr>
          <a:xfrm>
            <a:off x="6276350" y="640080"/>
            <a:ext cx="5461720" cy="5577840"/>
          </a:xfrm>
        </p:spPr>
      </p:pic>
      <p:sp>
        <p:nvSpPr>
          <p:cNvPr id="3" name="Title 1"/>
          <p:cNvSpPr txBox="1">
            <a:spLocks noGrp="1"/>
          </p:cNvSpPr>
          <p:nvPr>
            <p:ph type="title"/>
          </p:nvPr>
        </p:nvSpPr>
        <p:spPr>
          <a:xfrm>
            <a:off x="257796" y="182880"/>
            <a:ext cx="5127031" cy="705669"/>
          </a:xfrm>
        </p:spPr>
        <p:txBody>
          <a:bodyPr anchor="ctr"/>
          <a:lstStyle/>
          <a:p>
            <a:pPr lvl="0"/>
            <a:r>
              <a:rPr lang="en-US" sz="4400" b="1" u="sng">
                <a:solidFill>
                  <a:srgbClr val="AFABAB"/>
                </a:solidFill>
              </a:rPr>
              <a:t>Introduction</a:t>
            </a:r>
            <a:r>
              <a:rPr lang="en-US" sz="4400">
                <a:solidFill>
                  <a:srgbClr val="AFABAB"/>
                </a:solidFill>
              </a:rPr>
              <a:t> </a:t>
            </a:r>
          </a:p>
        </p:txBody>
      </p:sp>
      <p:sp>
        <p:nvSpPr>
          <p:cNvPr id="4" name="Text Placeholder 3"/>
          <p:cNvSpPr txBox="1">
            <a:spLocks noGrp="1"/>
          </p:cNvSpPr>
          <p:nvPr>
            <p:ph type="body" idx="2"/>
          </p:nvPr>
        </p:nvSpPr>
        <p:spPr>
          <a:xfrm>
            <a:off x="257796" y="948552"/>
            <a:ext cx="5657849" cy="5518147"/>
          </a:xfrm>
        </p:spPr>
        <p:txBody>
          <a:bodyPr/>
          <a:lstStyle/>
          <a:p>
            <a:pPr lvl="0">
              <a:lnSpc>
                <a:spcPct val="150000"/>
              </a:lnSpc>
            </a:pPr>
            <a:r>
              <a:rPr lang="en-US" sz="2100"/>
              <a:t>This PowerPoint will primarily focus upon; People who are NEET? Additionally, it will identify possible outcomes of social exclusion while exploring the Maslow’s theory of need in relation to NEET. Furthermore, the work will explore four aspects of exclusion;</a:t>
            </a:r>
          </a:p>
          <a:p>
            <a:pPr marL="685800" lvl="0" indent="-457200">
              <a:buFont typeface="Calibri Light"/>
              <a:buAutoNum type="arabicPeriod"/>
            </a:pPr>
            <a:r>
              <a:rPr lang="en-US" sz="2100"/>
              <a:t>Recognize groups that are at risk </a:t>
            </a:r>
          </a:p>
          <a:p>
            <a:pPr marL="685800" lvl="0" indent="-457200">
              <a:buFont typeface="Calibri Light"/>
              <a:buAutoNum type="arabicPeriod"/>
            </a:pPr>
            <a:r>
              <a:rPr lang="en-US" sz="2100"/>
              <a:t>Define key characteristics of those who are NEET</a:t>
            </a:r>
          </a:p>
          <a:p>
            <a:pPr marL="685800" lvl="0" indent="-457200">
              <a:buFont typeface="Calibri Light"/>
              <a:buAutoNum type="arabicPeriod"/>
            </a:pPr>
            <a:r>
              <a:rPr lang="en-US" sz="2100"/>
              <a:t>Identify barriers to social inclusion </a:t>
            </a:r>
          </a:p>
          <a:p>
            <a:pPr marL="685800" lvl="0" indent="-457200">
              <a:buFont typeface="Calibri Light"/>
              <a:buAutoNum type="arabicPeriod"/>
            </a:pPr>
            <a:r>
              <a:rPr lang="en-US" sz="2100"/>
              <a:t>Multi- dimensional effects of social positioning </a:t>
            </a:r>
          </a:p>
          <a:p>
            <a:pPr marL="457200" lvl="0" indent="-228600">
              <a:buChar char="•"/>
            </a:pPr>
            <a:endParaRPr lang="en-US" sz="1500"/>
          </a:p>
        </p:txBody>
      </p:sp>
      <p:sp>
        <p:nvSpPr>
          <p:cNvPr id="5" name="TextBox 6"/>
          <p:cNvSpPr txBox="1"/>
          <p:nvPr/>
        </p:nvSpPr>
        <p:spPr>
          <a:xfrm>
            <a:off x="7729542" y="270744"/>
            <a:ext cx="2817220"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(Smart Choice Led, 2017).</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p:cNvSpPr txBox="1">
            <a:spLocks noGrp="1"/>
          </p:cNvSpPr>
          <p:nvPr>
            <p:ph type="title"/>
          </p:nvPr>
        </p:nvSpPr>
        <p:spPr>
          <a:xfrm>
            <a:off x="177009" y="213356"/>
            <a:ext cx="5257800" cy="579116"/>
          </a:xfrm>
        </p:spPr>
        <p:txBody>
          <a:bodyPr/>
          <a:lstStyle/>
          <a:p>
            <a:pPr lvl="0"/>
            <a:r>
              <a:rPr lang="en-GB" b="1" u="sng">
                <a:solidFill>
                  <a:srgbClr val="AFABAB"/>
                </a:solidFill>
              </a:rPr>
              <a:t>What is Social Exclusion?</a:t>
            </a:r>
          </a:p>
        </p:txBody>
      </p:sp>
      <p:sp>
        <p:nvSpPr>
          <p:cNvPr id="3" name="Text Placeholder 3"/>
          <p:cNvSpPr txBox="1">
            <a:spLocks noGrp="1"/>
          </p:cNvSpPr>
          <p:nvPr>
            <p:ph type="body" idx="2"/>
          </p:nvPr>
        </p:nvSpPr>
        <p:spPr>
          <a:xfrm>
            <a:off x="278608" y="1147443"/>
            <a:ext cx="5817394" cy="5230496"/>
          </a:xfrm>
        </p:spPr>
        <p:txBody>
          <a:bodyPr>
            <a:noAutofit/>
          </a:bodyPr>
          <a:lstStyle/>
          <a:p>
            <a:pPr lvl="0">
              <a:lnSpc>
                <a:spcPct val="100000"/>
              </a:lnSpc>
            </a:pPr>
            <a:r>
              <a:rPr lang="en-GB" sz="2800"/>
              <a:t>‘Exclusion consists of dynamic, multi-dimensional processes driven by unequal power relationships interacting across four main dimensions - economic, political, social and cultural - and at different levels including individual, household, group, community, country and global levels. It results in… exclusion characterised by unequal access to resources, capabilities and rights which leads to health inequalities’ (WHO, 2018).</a:t>
            </a:r>
          </a:p>
        </p:txBody>
      </p:sp>
      <p:pic>
        <p:nvPicPr>
          <p:cNvPr id="4" name="Content Placeholder 8">
            <a:extLst>
              <a:ext uri="{FF2B5EF4-FFF2-40B4-BE49-F238E27FC236}">
                <a16:creationId xmlns:a16="http://schemas.microsoft.com/office/drawing/2014/main" id="{00000000-0000-0000-0000-000000000000}"/>
              </a:ext>
            </a:extLst>
          </p:cNvPr>
          <p:cNvPicPr>
            <a:picLocks noGrp="1" noChangeAspect="1"/>
          </p:cNvPicPr>
          <p:nvPr>
            <p:ph idx="1"/>
          </p:nvPr>
        </p:nvPicPr>
        <p:blipFill>
          <a:blip r:embed="rId3"/>
          <a:stretch>
            <a:fillRect/>
          </a:stretch>
        </p:blipFill>
        <p:spPr>
          <a:xfrm>
            <a:off x="6299950" y="987423"/>
            <a:ext cx="5715045" cy="4100434"/>
          </a:xfrm>
        </p:spPr>
      </p:pic>
      <p:sp>
        <p:nvSpPr>
          <p:cNvPr id="5" name="TextBox 12"/>
          <p:cNvSpPr txBox="1"/>
          <p:nvPr/>
        </p:nvSpPr>
        <p:spPr>
          <a:xfrm>
            <a:off x="8389620" y="5087858"/>
            <a:ext cx="3047996"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(Fotolia, no date).</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p:cNvSpPr txBox="1">
            <a:spLocks noGrp="1"/>
          </p:cNvSpPr>
          <p:nvPr>
            <p:ph type="title"/>
          </p:nvPr>
        </p:nvSpPr>
        <p:spPr>
          <a:xfrm>
            <a:off x="4264816" y="0"/>
            <a:ext cx="4293391" cy="749295"/>
          </a:xfrm>
        </p:spPr>
        <p:txBody>
          <a:bodyPr/>
          <a:lstStyle/>
          <a:p>
            <a:pPr lvl="0"/>
            <a:r>
              <a:rPr lang="en-GB" b="1" u="sng">
                <a:solidFill>
                  <a:srgbClr val="AFABAB"/>
                </a:solidFill>
              </a:rPr>
              <a:t>These include; </a:t>
            </a:r>
          </a:p>
        </p:txBody>
      </p:sp>
      <p:sp>
        <p:nvSpPr>
          <p:cNvPr id="3" name="Cloud 3"/>
          <p:cNvSpPr/>
          <p:nvPr/>
        </p:nvSpPr>
        <p:spPr>
          <a:xfrm>
            <a:off x="3860002" y="1938912"/>
            <a:ext cx="4471992" cy="3300407"/>
          </a:xfrm>
          <a:custGeom>
            <a:avLst/>
            <a:gdLst>
              <a:gd name="f0" fmla="val 10800000"/>
              <a:gd name="f1" fmla="val 5400000"/>
              <a:gd name="f2" fmla="val 180"/>
              <a:gd name="f3" fmla="val w"/>
              <a:gd name="f4" fmla="val h"/>
              <a:gd name="f5" fmla="val 0"/>
              <a:gd name="f6" fmla="val 43200"/>
              <a:gd name="f7" fmla="+- 0 0 11429249"/>
              <a:gd name="f8" fmla="+- 0 0 8646143"/>
              <a:gd name="f9" fmla="+- 0 0 8748475"/>
              <a:gd name="f10" fmla="+- 0 0 7859163"/>
              <a:gd name="f11" fmla="+- 0 0 4722533"/>
              <a:gd name="f12" fmla="+- 0 0 2776035"/>
              <a:gd name="f13" fmla="+- 0 0 16496525"/>
              <a:gd name="f14" fmla="+- 0 0 14809710"/>
              <a:gd name="f15" fmla="+- 0 0 4217541"/>
              <a:gd name="f16" fmla="+- 0 0 824660"/>
              <a:gd name="f17" fmla="+- 0 0 8950887"/>
              <a:gd name="f18" fmla="+- 0 0 9809656"/>
              <a:gd name="f19" fmla="+- 0 0 4002417"/>
              <a:gd name="f20" fmla="val 3900"/>
              <a:gd name="f21" fmla="val 14370"/>
              <a:gd name="f22" fmla="val 6753"/>
              <a:gd name="f23" fmla="val 9190"/>
              <a:gd name="f24" fmla="val 7426832"/>
              <a:gd name="f25" fmla="val 5333"/>
              <a:gd name="f26" fmla="val 7267"/>
              <a:gd name="f27" fmla="val 5396714"/>
              <a:gd name="f28" fmla="val 4365"/>
              <a:gd name="f29" fmla="val 5945"/>
              <a:gd name="f30" fmla="val 5983381"/>
              <a:gd name="f31" fmla="val 4857"/>
              <a:gd name="f32" fmla="val 6595"/>
              <a:gd name="f33" fmla="val 7034504"/>
              <a:gd name="f34" fmla="val 7273"/>
              <a:gd name="f35" fmla="val 6541615"/>
              <a:gd name="f36" fmla="val 6775"/>
              <a:gd name="f37" fmla="val 9220"/>
              <a:gd name="f38" fmla="val 7816140"/>
              <a:gd name="f39" fmla="val 5785"/>
              <a:gd name="f40" fmla="val 7867"/>
              <a:gd name="f41" fmla="val 37501"/>
              <a:gd name="f42" fmla="val 6842000"/>
              <a:gd name="f43" fmla="val 6752"/>
              <a:gd name="f44" fmla="val 9215"/>
              <a:gd name="f45" fmla="val 1347096"/>
              <a:gd name="f46" fmla="val 6910353"/>
              <a:gd name="f47" fmla="val 7720"/>
              <a:gd name="f48" fmla="val 10543"/>
              <a:gd name="f49" fmla="val 3974558"/>
              <a:gd name="f50" fmla="val 4542661"/>
              <a:gd name="f51" fmla="val 4360"/>
              <a:gd name="f52" fmla="val 5918"/>
              <a:gd name="f53" fmla="val 8804134"/>
              <a:gd name="f54" fmla="val 4345"/>
              <a:gd name="f55" fmla="val 9151131"/>
              <a:gd name="f56" fmla="val 4693"/>
              <a:gd name="f57" fmla="val 26177"/>
              <a:gd name="f58" fmla="val 5204520"/>
              <a:gd name="f59" fmla="val 1585770"/>
              <a:gd name="f60" fmla="val 6928"/>
              <a:gd name="f61" fmla="val 34899"/>
              <a:gd name="f62" fmla="val 4416628"/>
              <a:gd name="f63" fmla="val 686848"/>
              <a:gd name="f64" fmla="val 16478"/>
              <a:gd name="f65" fmla="val 39090"/>
              <a:gd name="f66" fmla="val 8257448"/>
              <a:gd name="f67" fmla="val 844866"/>
              <a:gd name="f68" fmla="val 28827"/>
              <a:gd name="f69" fmla="val 34751"/>
              <a:gd name="f70" fmla="val 387196"/>
              <a:gd name="f71" fmla="val 959901"/>
              <a:gd name="f72" fmla="val 34129"/>
              <a:gd name="f73" fmla="val 22954"/>
              <a:gd name="f74" fmla="val 4255042"/>
              <a:gd name="f75" fmla="val 41798"/>
              <a:gd name="f76" fmla="val 15354"/>
              <a:gd name="f77" fmla="val 1819082"/>
              <a:gd name="f78" fmla="val 1665090"/>
              <a:gd name="f79" fmla="val 38324"/>
              <a:gd name="f80" fmla="val 5426"/>
              <a:gd name="f81" fmla="val 891534"/>
              <a:gd name="f82" fmla="val 29078"/>
              <a:gd name="f83" fmla="val 3952"/>
              <a:gd name="f84" fmla="val 1091722"/>
              <a:gd name="f85" fmla="val 22141"/>
              <a:gd name="f86" fmla="val 4720"/>
              <a:gd name="f87" fmla="val 1061181"/>
              <a:gd name="f88" fmla="val 14000"/>
              <a:gd name="f89" fmla="val 5192"/>
              <a:gd name="f90" fmla="val 739161"/>
              <a:gd name="f91" fmla="val 4127"/>
              <a:gd name="f92" fmla="val 15789"/>
              <a:gd name="f93" fmla="val 9459261"/>
              <a:gd name="f94" fmla="val 711490"/>
              <a:gd name="f95" fmla="+- 0 0 -90"/>
              <a:gd name="f96" fmla="+- 0 0 -180"/>
              <a:gd name="f97" fmla="+- 0 0 -270"/>
              <a:gd name="f98" fmla="+- 0 0 -360"/>
              <a:gd name="f99" fmla="*/ f3 1 43200"/>
              <a:gd name="f100" fmla="*/ f4 1 43200"/>
              <a:gd name="f101" fmla="+- f6 0 f5"/>
              <a:gd name="f102" fmla="*/ f95 f0 1"/>
              <a:gd name="f103" fmla="*/ f96 f0 1"/>
              <a:gd name="f104" fmla="*/ f97 f0 1"/>
              <a:gd name="f105" fmla="*/ f98 f0 1"/>
              <a:gd name="f106" fmla="*/ f101 1 2"/>
              <a:gd name="f107" fmla="*/ f101 1 43200"/>
              <a:gd name="f108" fmla="*/ f101 2977 1"/>
              <a:gd name="f109" fmla="*/ f101 3262 1"/>
              <a:gd name="f110" fmla="*/ f101 17087 1"/>
              <a:gd name="f111" fmla="*/ f101 17337 1"/>
              <a:gd name="f112" fmla="*/ f101 67 1"/>
              <a:gd name="f113" fmla="*/ f101 21577 1"/>
              <a:gd name="f114" fmla="*/ f101 21582 1"/>
              <a:gd name="f115" fmla="*/ f101 1235 1"/>
              <a:gd name="f116" fmla="*/ f102 1 f2"/>
              <a:gd name="f117" fmla="*/ f103 1 f2"/>
              <a:gd name="f118" fmla="*/ f104 1 f2"/>
              <a:gd name="f119" fmla="*/ f105 1 f2"/>
              <a:gd name="f120" fmla="+- f5 f106 0"/>
              <a:gd name="f121" fmla="*/ f108 1 21600"/>
              <a:gd name="f122" fmla="*/ f109 1 21600"/>
              <a:gd name="f123" fmla="*/ f110 1 21600"/>
              <a:gd name="f124" fmla="*/ f111 1 21600"/>
              <a:gd name="f125" fmla="*/ f112 1 21600"/>
              <a:gd name="f126" fmla="*/ f113 1 21600"/>
              <a:gd name="f127" fmla="*/ f114 1 21600"/>
              <a:gd name="f128" fmla="*/ f115 1 21600"/>
              <a:gd name="f129" fmla="+- f116 0 f1"/>
              <a:gd name="f130" fmla="+- f117 0 f1"/>
              <a:gd name="f131" fmla="+- f118 0 f1"/>
              <a:gd name="f132" fmla="+- f119 0 f1"/>
              <a:gd name="f133" fmla="*/ f127 1 f107"/>
              <a:gd name="f134" fmla="*/ f120 1 f107"/>
              <a:gd name="f135" fmla="*/ f126 1 f107"/>
              <a:gd name="f136" fmla="*/ f125 1 f107"/>
              <a:gd name="f137" fmla="*/ f128 1 f107"/>
              <a:gd name="f138" fmla="*/ f121 1 f107"/>
              <a:gd name="f139" fmla="*/ f123 1 f107"/>
              <a:gd name="f140" fmla="*/ f122 1 f107"/>
              <a:gd name="f141" fmla="*/ f124 1 f107"/>
              <a:gd name="f142" fmla="*/ f138 f99 1"/>
              <a:gd name="f143" fmla="*/ f139 f99 1"/>
              <a:gd name="f144" fmla="*/ f141 f100 1"/>
              <a:gd name="f145" fmla="*/ f140 f100 1"/>
              <a:gd name="f146" fmla="*/ f133 f99 1"/>
              <a:gd name="f147" fmla="*/ f134 f100 1"/>
              <a:gd name="f148" fmla="*/ f134 f99 1"/>
              <a:gd name="f149" fmla="*/ f135 f100 1"/>
              <a:gd name="f150" fmla="*/ f136 f99 1"/>
              <a:gd name="f151" fmla="*/ f137 f100 1"/>
            </a:gdLst>
            <a:ahLst/>
            <a:cxnLst>
              <a:cxn ang="3cd4">
                <a:pos x="hc" y="t"/>
              </a:cxn>
              <a:cxn ang="0">
                <a:pos x="r" y="vc"/>
              </a:cxn>
              <a:cxn ang="cd4">
                <a:pos x="hc" y="b"/>
              </a:cxn>
              <a:cxn ang="cd2">
                <a:pos x="l" y="vc"/>
              </a:cxn>
              <a:cxn ang="f129">
                <a:pos x="f146" y="f147"/>
              </a:cxn>
              <a:cxn ang="f130">
                <a:pos x="f148" y="f149"/>
              </a:cxn>
              <a:cxn ang="f131">
                <a:pos x="f150" y="f147"/>
              </a:cxn>
              <a:cxn ang="f132">
                <a:pos x="f148" y="f151"/>
              </a:cxn>
            </a:cxnLst>
            <a:rect l="f142" t="f145" r="f143" b="f144"/>
            <a:pathLst>
              <a:path w="43200" h="43200">
                <a:moveTo>
                  <a:pt x="f20" y="f21"/>
                </a:moveTo>
                <a:arcTo wR="f22" hR="f23" stAng="f7" swAng="f24"/>
                <a:arcTo wR="f25" hR="f26" stAng="f8" swAng="f27"/>
                <a:arcTo wR="f28" hR="f29" stAng="f9" swAng="f30"/>
                <a:arcTo wR="f31" hR="f32" stAng="f10" swAng="f33"/>
                <a:arcTo wR="f25" hR="f34" stAng="f11" swAng="f35"/>
                <a:arcTo wR="f36" hR="f37" stAng="f12" swAng="f38"/>
                <a:arcTo wR="f39" hR="f40" stAng="f41" swAng="f42"/>
                <a:arcTo wR="f43" hR="f44" stAng="f45" swAng="f46"/>
                <a:arcTo wR="f47" hR="f48" stAng="f49" swAng="f50"/>
                <a:arcTo wR="f51" hR="f52" stAng="f13" swAng="f53"/>
                <a:arcTo wR="f54" hR="f29" stAng="f14" swAng="f55"/>
                <a:close/>
              </a:path>
              <a:path w="43200" h="43200" fill="none">
                <a:moveTo>
                  <a:pt x="f56" y="f57"/>
                </a:moveTo>
                <a:arcTo wR="f54" hR="f29" stAng="f58" swAng="f59"/>
                <a:moveTo>
                  <a:pt x="f60" y="f61"/>
                </a:moveTo>
                <a:arcTo wR="f51" hR="f52" stAng="f62" swAng="f63"/>
                <a:moveTo>
                  <a:pt x="f64" y="f65"/>
                </a:moveTo>
                <a:arcTo wR="f43" hR="f44" stAng="f66" swAng="f67"/>
                <a:moveTo>
                  <a:pt x="f68" y="f69"/>
                </a:moveTo>
                <a:arcTo wR="f43" hR="f44" stAng="f70" swAng="f71"/>
                <a:moveTo>
                  <a:pt x="f72" y="f73"/>
                </a:moveTo>
                <a:arcTo wR="f39" hR="f40" stAng="f15" swAng="f74"/>
                <a:moveTo>
                  <a:pt x="f75" y="f76"/>
                </a:moveTo>
                <a:arcTo wR="f25" hR="f34" stAng="f77" swAng="f78"/>
                <a:moveTo>
                  <a:pt x="f79" y="f80"/>
                </a:moveTo>
                <a:arcTo wR="f31" hR="f32" stAng="f16" swAng="f81"/>
                <a:moveTo>
                  <a:pt x="f82" y="f83"/>
                </a:moveTo>
                <a:arcTo wR="f31" hR="f32" stAng="f17" swAng="f84"/>
                <a:moveTo>
                  <a:pt x="f85" y="f86"/>
                </a:moveTo>
                <a:arcTo wR="f28" hR="f29" stAng="f18" swAng="f87"/>
                <a:moveTo>
                  <a:pt x="f88" y="f89"/>
                </a:moveTo>
                <a:arcTo wR="f22" hR="f23" stAng="f19" swAng="f90"/>
                <a:moveTo>
                  <a:pt x="f91" y="f92"/>
                </a:moveTo>
                <a:arcTo wR="f22" hR="f23" stAng="f93" swAng="f94"/>
              </a:path>
            </a:pathLst>
          </a:custGeom>
          <a:solidFill>
            <a:srgbClr val="E7E6E6"/>
          </a:solidFill>
          <a:ln w="12701" cap="flat">
            <a:solidFill>
              <a:srgbClr val="1B8065"/>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sng" strike="noStrike" kern="1200" cap="none" spc="0" baseline="0">
                <a:solidFill>
                  <a:srgbClr val="000000"/>
                </a:solidFill>
                <a:uFillTx/>
                <a:latin typeface="Calibri"/>
              </a:rPr>
              <a:t>Groups that are at risk of exclusion </a:t>
            </a:r>
          </a:p>
        </p:txBody>
      </p:sp>
      <p:sp>
        <p:nvSpPr>
          <p:cNvPr id="4" name="TextBox 6"/>
          <p:cNvSpPr txBox="1"/>
          <p:nvPr/>
        </p:nvSpPr>
        <p:spPr>
          <a:xfrm>
            <a:off x="111922" y="534988"/>
            <a:ext cx="3386142" cy="6740307"/>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A6A6A6"/>
                </a:solidFill>
                <a:uFillTx/>
                <a:latin typeface="Calibri"/>
              </a:rPr>
              <a:t>People with Disabilities</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alibri"/>
              </a:rPr>
              <a:t>Immigrants and Racial Subgroups</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A6A6A6"/>
                </a:solidFill>
                <a:uFillTx/>
                <a:latin typeface="Calibri"/>
              </a:rPr>
              <a:t>Homelessness</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alibri"/>
              </a:rPr>
              <a:t>People who are Not in Education, Employment or Training (NEET)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5" name="TextBox 7"/>
          <p:cNvSpPr txBox="1"/>
          <p:nvPr/>
        </p:nvSpPr>
        <p:spPr>
          <a:xfrm>
            <a:off x="8558217" y="1504480"/>
            <a:ext cx="3521866" cy="4801313"/>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A6A6A6"/>
                </a:solidFill>
                <a:uFillTx/>
                <a:latin typeface="Calibri"/>
              </a:rPr>
              <a:t>Low Socio- Economic Status</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alibri"/>
              </a:rPr>
              <a:t>Offenders </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A6A6A6"/>
                </a:solidFill>
                <a:uFillTx/>
                <a:latin typeface="Calibri"/>
              </a:rPr>
              <a:t>Gender </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alibri"/>
              </a:rPr>
              <a:t>Poor / ill Mental Health</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TextBox 8"/>
          <p:cNvSpPr txBox="1"/>
          <p:nvPr/>
        </p:nvSpPr>
        <p:spPr>
          <a:xfrm>
            <a:off x="4463652" y="6328333"/>
            <a:ext cx="312895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(European Youth Portal, 2013)</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p:cNvSpPr txBox="1">
            <a:spLocks noGrp="1"/>
          </p:cNvSpPr>
          <p:nvPr>
            <p:ph type="title"/>
          </p:nvPr>
        </p:nvSpPr>
        <p:spPr>
          <a:xfrm>
            <a:off x="0" y="74615"/>
            <a:ext cx="10515600" cy="606420"/>
          </a:xfrm>
        </p:spPr>
        <p:txBody>
          <a:bodyPr/>
          <a:lstStyle/>
          <a:p>
            <a:pPr lvl="0"/>
            <a:r>
              <a:rPr lang="en-GB" sz="3600" b="1" u="sng">
                <a:solidFill>
                  <a:srgbClr val="AFABAB"/>
                </a:solidFill>
              </a:rPr>
              <a:t>Characteristics of ‘NEETS’ </a:t>
            </a:r>
          </a:p>
        </p:txBody>
      </p:sp>
      <p:sp>
        <p:nvSpPr>
          <p:cNvPr id="3" name="Content Placeholder 2"/>
          <p:cNvSpPr txBox="1">
            <a:spLocks noGrp="1"/>
          </p:cNvSpPr>
          <p:nvPr>
            <p:ph idx="1"/>
          </p:nvPr>
        </p:nvSpPr>
        <p:spPr>
          <a:xfrm>
            <a:off x="157167" y="883081"/>
            <a:ext cx="6329357" cy="5800725"/>
          </a:xfrm>
        </p:spPr>
        <p:txBody>
          <a:bodyPr/>
          <a:lstStyle/>
          <a:p>
            <a:pPr marL="0" lvl="0" indent="0">
              <a:buNone/>
            </a:pPr>
            <a:r>
              <a:rPr lang="en-GB"/>
              <a:t>In 2018, the government reported that being NEET portrayed key characteristics;</a:t>
            </a:r>
          </a:p>
          <a:p>
            <a:pPr marL="0" lvl="0" indent="0">
              <a:buNone/>
            </a:pPr>
            <a:endParaRPr lang="en-GB"/>
          </a:p>
          <a:p>
            <a:pPr marL="514350" lvl="0" indent="-514350">
              <a:lnSpc>
                <a:spcPct val="150000"/>
              </a:lnSpc>
              <a:buFont typeface="Calibri Light"/>
              <a:buAutoNum type="arabicPeriod"/>
            </a:pPr>
            <a:r>
              <a:rPr lang="en-GB" sz="3200" i="1">
                <a:solidFill>
                  <a:srgbClr val="AFABAB"/>
                </a:solidFill>
              </a:rPr>
              <a:t>Disabilities </a:t>
            </a:r>
          </a:p>
          <a:p>
            <a:pPr marL="514350" lvl="0" indent="-514350">
              <a:lnSpc>
                <a:spcPct val="150000"/>
              </a:lnSpc>
              <a:buFont typeface="Calibri Light"/>
              <a:buAutoNum type="arabicPeriod"/>
            </a:pPr>
            <a:r>
              <a:rPr lang="en-GB" sz="3200" i="1">
                <a:solidFill>
                  <a:srgbClr val="AFABAB"/>
                </a:solidFill>
              </a:rPr>
              <a:t>No qualifications </a:t>
            </a:r>
          </a:p>
          <a:p>
            <a:pPr marL="514350" lvl="0" indent="-514350">
              <a:lnSpc>
                <a:spcPct val="150000"/>
              </a:lnSpc>
              <a:buFont typeface="Calibri Light"/>
              <a:buAutoNum type="arabicPeriod"/>
            </a:pPr>
            <a:r>
              <a:rPr lang="en-GB" sz="3200" i="1">
                <a:solidFill>
                  <a:srgbClr val="AFABAB"/>
                </a:solidFill>
              </a:rPr>
              <a:t>Ethnicity   </a:t>
            </a:r>
          </a:p>
        </p:txBody>
      </p:sp>
      <p:pic>
        <p:nvPicPr>
          <p:cNvPr id="4" name="Picture 3">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6486525" y="572103"/>
            <a:ext cx="5343525" cy="5713792"/>
          </a:xfrm>
          <a:prstGeom prst="rect">
            <a:avLst/>
          </a:prstGeom>
          <a:noFill/>
          <a:ln cap="flat">
            <a:noFill/>
          </a:ln>
        </p:spPr>
      </p:pic>
      <p:sp>
        <p:nvSpPr>
          <p:cNvPr id="5" name="TextBox 4"/>
          <p:cNvSpPr txBox="1"/>
          <p:nvPr/>
        </p:nvSpPr>
        <p:spPr>
          <a:xfrm>
            <a:off x="8243892" y="6285896"/>
            <a:ext cx="305752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(Pinterest, no date). </a:t>
            </a:r>
          </a:p>
        </p:txBody>
      </p:sp>
      <p:sp>
        <p:nvSpPr>
          <p:cNvPr id="6" name="Rectangle 5"/>
          <p:cNvSpPr/>
          <p:nvPr/>
        </p:nvSpPr>
        <p:spPr>
          <a:xfrm>
            <a:off x="59408" y="6414049"/>
            <a:ext cx="3262432" cy="369335"/>
          </a:xfrm>
          <a:prstGeom prst="rect">
            <a:avLst/>
          </a:prstGeom>
          <a:noFill/>
          <a:ln cap="flat">
            <a:noFill/>
            <a:prstDash val="solid"/>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(House of Commons, 2018 p 14).</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p:cNvSpPr txBox="1">
            <a:spLocks noGrp="1"/>
          </p:cNvSpPr>
          <p:nvPr>
            <p:ph type="title"/>
          </p:nvPr>
        </p:nvSpPr>
        <p:spPr>
          <a:xfrm>
            <a:off x="0" y="-114300"/>
            <a:ext cx="10515600" cy="833439"/>
          </a:xfrm>
        </p:spPr>
        <p:txBody>
          <a:bodyPr/>
          <a:lstStyle/>
          <a:p>
            <a:pPr lvl="0"/>
            <a:r>
              <a:rPr lang="en-GB" u="sng">
                <a:solidFill>
                  <a:srgbClr val="AFABAB"/>
                </a:solidFill>
              </a:rPr>
              <a:t>A longitudinal Study of Young People (2011).</a:t>
            </a:r>
          </a:p>
        </p:txBody>
      </p:sp>
      <p:sp>
        <p:nvSpPr>
          <p:cNvPr id="3" name="Content Placeholder 2"/>
          <p:cNvSpPr txBox="1">
            <a:spLocks noGrp="1"/>
          </p:cNvSpPr>
          <p:nvPr>
            <p:ph idx="1"/>
          </p:nvPr>
        </p:nvSpPr>
        <p:spPr>
          <a:xfrm>
            <a:off x="285750" y="900117"/>
            <a:ext cx="4786317" cy="5815007"/>
          </a:xfrm>
        </p:spPr>
        <p:txBody>
          <a:bodyPr/>
          <a:lstStyle/>
          <a:p>
            <a:pPr lvl="0"/>
            <a:r>
              <a:rPr lang="en-GB" sz="2600"/>
              <a:t>People who participated were aged 19 in 2009/2010</a:t>
            </a:r>
          </a:p>
          <a:p>
            <a:pPr lvl="0"/>
            <a:r>
              <a:rPr lang="en-GB" sz="2600"/>
              <a:t>Study concluded that a person who has a certain characteristic, is more at risk than those without the following;</a:t>
            </a:r>
          </a:p>
          <a:p>
            <a:pPr marL="514350" lvl="0" indent="-514350">
              <a:buFont typeface="Calibri Light"/>
              <a:buAutoNum type="arabicPeriod"/>
            </a:pPr>
            <a:r>
              <a:rPr lang="en-GB" sz="2600"/>
              <a:t>A child</a:t>
            </a:r>
          </a:p>
          <a:p>
            <a:pPr marL="514350" lvl="0" indent="-514350">
              <a:buFont typeface="Calibri Light"/>
              <a:buAutoNum type="arabicPeriod"/>
            </a:pPr>
            <a:r>
              <a:rPr lang="en-GB" sz="2600"/>
              <a:t>Suspended from school previously </a:t>
            </a:r>
          </a:p>
          <a:p>
            <a:pPr marL="514350" lvl="0" indent="-514350">
              <a:buFont typeface="Calibri Light"/>
              <a:buAutoNum type="arabicPeriod"/>
            </a:pPr>
            <a:r>
              <a:rPr lang="en-GB" sz="2600"/>
              <a:t>Has not achieved their GCSE’S (A* - C)</a:t>
            </a:r>
          </a:p>
          <a:p>
            <a:pPr marL="514350" lvl="0" indent="-514350">
              <a:buFont typeface="Calibri Light"/>
              <a:buAutoNum type="arabicPeriod"/>
            </a:pPr>
            <a:r>
              <a:rPr lang="en-GB" sz="2600"/>
              <a:t>Free school meals. </a:t>
            </a:r>
          </a:p>
          <a:p>
            <a:pPr marL="0" lvl="0" indent="0">
              <a:buNone/>
            </a:pPr>
            <a:r>
              <a:rPr lang="en-GB" sz="2600"/>
              <a:t>(House of Commons, 2018 p 14).</a:t>
            </a:r>
          </a:p>
          <a:p>
            <a:pPr marL="514350" lvl="0" indent="-514350">
              <a:buFont typeface="Calibri Light"/>
              <a:buAutoNum type="arabicPeriod"/>
            </a:pPr>
            <a:endParaRPr lang="en-GB" sz="2600"/>
          </a:p>
        </p:txBody>
      </p:sp>
      <p:pic>
        <p:nvPicPr>
          <p:cNvPr id="4" name="Picture 4" descr="A group of people posing for a photo&#10;&#10;Description generated with very high confidence">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5257800" y="942975"/>
            <a:ext cx="6744184" cy="4488176"/>
          </a:xfrm>
          <a:prstGeom prst="rect">
            <a:avLst/>
          </a:prstGeom>
          <a:noFill/>
          <a:ln cap="flat">
            <a:noFill/>
          </a:ln>
        </p:spPr>
      </p:pic>
      <p:sp>
        <p:nvSpPr>
          <p:cNvPr id="5" name="TextBox 5"/>
          <p:cNvSpPr txBox="1"/>
          <p:nvPr/>
        </p:nvSpPr>
        <p:spPr>
          <a:xfrm>
            <a:off x="7119939" y="5431151"/>
            <a:ext cx="318611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(Stefan A Christian, 2018).</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p:cNvSpPr txBox="1">
            <a:spLocks noGrp="1"/>
          </p:cNvSpPr>
          <p:nvPr>
            <p:ph type="title"/>
          </p:nvPr>
        </p:nvSpPr>
        <p:spPr>
          <a:xfrm>
            <a:off x="0" y="31427"/>
            <a:ext cx="2560320" cy="497680"/>
          </a:xfrm>
        </p:spPr>
        <p:txBody>
          <a:bodyPr/>
          <a:lstStyle/>
          <a:p>
            <a:pPr lvl="0"/>
            <a:r>
              <a:rPr lang="en-GB" sz="2900" b="1" u="sng">
                <a:solidFill>
                  <a:srgbClr val="AFABAB"/>
                </a:solidFill>
              </a:rPr>
              <a:t>What is NEET?</a:t>
            </a:r>
            <a:endParaRPr lang="en-GB" sz="2900">
              <a:solidFill>
                <a:srgbClr val="AFABAB"/>
              </a:solidFill>
            </a:endParaRPr>
          </a:p>
        </p:txBody>
      </p:sp>
      <p:pic>
        <p:nvPicPr>
          <p:cNvPr id="3" name="Picture Placeholder 5" descr="A person standing in front of a store&#10;&#10;Description generated with very high confidence">
            <a:extLst>
              <a:ext uri="{FF2B5EF4-FFF2-40B4-BE49-F238E27FC236}">
                <a16:creationId xmlns:a16="http://schemas.microsoft.com/office/drawing/2014/main" id="{00000000-0000-0000-0000-000000000000}"/>
              </a:ext>
            </a:extLst>
          </p:cNvPr>
          <p:cNvPicPr>
            <a:picLocks noGrp="1" noChangeAspect="1"/>
          </p:cNvPicPr>
          <p:nvPr>
            <p:ph type="pic" idx="1"/>
          </p:nvPr>
        </p:nvPicPr>
        <p:blipFill>
          <a:blip r:embed="rId2"/>
          <a:srcRect l="1875" r="1875"/>
          <a:stretch>
            <a:fillRect/>
          </a:stretch>
        </p:blipFill>
        <p:spPr>
          <a:xfrm>
            <a:off x="5600699" y="971550"/>
            <a:ext cx="6419846" cy="5187948"/>
          </a:xfrm>
        </p:spPr>
      </p:pic>
      <p:sp>
        <p:nvSpPr>
          <p:cNvPr id="4" name="Text Placeholder 3"/>
          <p:cNvSpPr txBox="1">
            <a:spLocks noGrp="1"/>
          </p:cNvSpPr>
          <p:nvPr>
            <p:ph type="body" idx="2"/>
          </p:nvPr>
        </p:nvSpPr>
        <p:spPr>
          <a:xfrm>
            <a:off x="0" y="586258"/>
            <a:ext cx="5183184" cy="5672142"/>
          </a:xfrm>
        </p:spPr>
        <p:txBody>
          <a:bodyPr/>
          <a:lstStyle/>
          <a:p>
            <a:pPr marL="514350" lvl="0" indent="-514350">
              <a:buFont typeface="Calibri Light"/>
              <a:buAutoNum type="arabicPeriod"/>
            </a:pPr>
            <a:r>
              <a:rPr lang="en-GB" sz="2800"/>
              <a:t>NEET is a term used to describe people who are not in </a:t>
            </a:r>
            <a:r>
              <a:rPr lang="en-GB" sz="2800" i="1">
                <a:solidFill>
                  <a:srgbClr val="AFABAB"/>
                </a:solidFill>
              </a:rPr>
              <a:t>Education</a:t>
            </a:r>
            <a:r>
              <a:rPr lang="en-GB" sz="2800"/>
              <a:t>, </a:t>
            </a:r>
            <a:r>
              <a:rPr lang="en-GB" sz="2800" i="1">
                <a:solidFill>
                  <a:srgbClr val="AFABAB"/>
                </a:solidFill>
              </a:rPr>
              <a:t>Employment</a:t>
            </a:r>
            <a:r>
              <a:rPr lang="en-GB" sz="2800"/>
              <a:t> or </a:t>
            </a:r>
            <a:r>
              <a:rPr lang="en-GB" sz="2800" i="1">
                <a:solidFill>
                  <a:srgbClr val="AFABAB"/>
                </a:solidFill>
              </a:rPr>
              <a:t>Training</a:t>
            </a:r>
            <a:r>
              <a:rPr lang="en-GB" sz="2800"/>
              <a:t>. </a:t>
            </a:r>
          </a:p>
          <a:p>
            <a:pPr marL="514350" lvl="0" indent="-514350">
              <a:buFont typeface="Calibri Light"/>
              <a:buAutoNum type="arabicPeriod"/>
            </a:pPr>
            <a:r>
              <a:rPr lang="en-GB" sz="2800"/>
              <a:t>In 2017, it has been reported that;</a:t>
            </a:r>
          </a:p>
          <a:p>
            <a:pPr marL="457200" lvl="0" indent="-457200">
              <a:buFont typeface="Calibri Light"/>
              <a:buAutoNum type="arabicPeriod"/>
            </a:pPr>
            <a:r>
              <a:rPr lang="en-GB" sz="2800"/>
              <a:t>People aged 16 – 24 are more likely to become NEET oppose to any other age bracket. </a:t>
            </a:r>
          </a:p>
          <a:p>
            <a:pPr marL="457200" lvl="0" indent="-457200">
              <a:buFont typeface="Calibri Light"/>
              <a:buAutoNum type="arabicPeriod"/>
            </a:pPr>
            <a:r>
              <a:rPr lang="en-GB" sz="2800"/>
              <a:t>In 2017, it had been reported that a massive 794, 000 of people in the UK aged between 16 – 24 were NEET. </a:t>
            </a:r>
          </a:p>
          <a:p>
            <a:pPr marL="457200" lvl="0" indent="-457200">
              <a:buFont typeface="Calibri Light"/>
              <a:buAutoNum type="arabicPeriod"/>
            </a:pPr>
            <a:endParaRPr lang="en-GB" sz="2400"/>
          </a:p>
        </p:txBody>
      </p:sp>
      <p:sp>
        <p:nvSpPr>
          <p:cNvPr id="5" name="TextBox 6"/>
          <p:cNvSpPr txBox="1"/>
          <p:nvPr/>
        </p:nvSpPr>
        <p:spPr>
          <a:xfrm>
            <a:off x="6931819" y="6159498"/>
            <a:ext cx="375761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(International Business Times, 2014).</a:t>
            </a:r>
          </a:p>
        </p:txBody>
      </p:sp>
      <p:sp>
        <p:nvSpPr>
          <p:cNvPr id="6" name="TextBox 7"/>
          <p:cNvSpPr txBox="1"/>
          <p:nvPr/>
        </p:nvSpPr>
        <p:spPr>
          <a:xfrm>
            <a:off x="0" y="6412650"/>
            <a:ext cx="4802977"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(House of Commons Library, 2018 p 4).</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p:cNvSpPr txBox="1">
            <a:spLocks noGrp="1"/>
          </p:cNvSpPr>
          <p:nvPr>
            <p:ph type="title"/>
          </p:nvPr>
        </p:nvSpPr>
        <p:spPr>
          <a:xfrm>
            <a:off x="0" y="228"/>
            <a:ext cx="7758117" cy="667228"/>
          </a:xfrm>
        </p:spPr>
        <p:txBody>
          <a:bodyPr/>
          <a:lstStyle/>
          <a:p>
            <a:pPr lvl="0"/>
            <a:r>
              <a:rPr lang="en-GB" sz="4000" b="1" u="sng">
                <a:solidFill>
                  <a:srgbClr val="AFABAB"/>
                </a:solidFill>
              </a:rPr>
              <a:t>Are Their Needs Being Met? </a:t>
            </a:r>
          </a:p>
        </p:txBody>
      </p:sp>
      <p:pic>
        <p:nvPicPr>
          <p:cNvPr id="3" name="Picture Placeholder 5" descr="A close up of text on a white background&#10;&#10;Description generated with high confidence">
            <a:extLst>
              <a:ext uri="{FF2B5EF4-FFF2-40B4-BE49-F238E27FC236}">
                <a16:creationId xmlns:a16="http://schemas.microsoft.com/office/drawing/2014/main" id="{00000000-0000-0000-0000-000000000000}"/>
              </a:ext>
            </a:extLst>
          </p:cNvPr>
          <p:cNvPicPr>
            <a:picLocks noGrp="1" noChangeAspect="1"/>
          </p:cNvPicPr>
          <p:nvPr>
            <p:ph type="pic" idx="1"/>
          </p:nvPr>
        </p:nvPicPr>
        <p:blipFill>
          <a:blip r:embed="rId3"/>
          <a:srcRect l="1073" r="1073"/>
          <a:stretch>
            <a:fillRect/>
          </a:stretch>
        </p:blipFill>
        <p:spPr>
          <a:xfrm>
            <a:off x="5930716" y="667457"/>
            <a:ext cx="6003209" cy="5256053"/>
          </a:xfrm>
        </p:spPr>
      </p:pic>
      <p:sp>
        <p:nvSpPr>
          <p:cNvPr id="4" name="Text Placeholder 3"/>
          <p:cNvSpPr txBox="1">
            <a:spLocks noGrp="1"/>
          </p:cNvSpPr>
          <p:nvPr>
            <p:ph type="body" idx="2"/>
          </p:nvPr>
        </p:nvSpPr>
        <p:spPr>
          <a:xfrm>
            <a:off x="126690" y="1557342"/>
            <a:ext cx="4643432" cy="4823139"/>
          </a:xfrm>
        </p:spPr>
        <p:txBody>
          <a:bodyPr/>
          <a:lstStyle/>
          <a:p>
            <a:pPr lvl="0"/>
            <a:endParaRPr lang="en-GB" sz="3000"/>
          </a:p>
          <a:p>
            <a:pPr lvl="0"/>
            <a:endParaRPr lang="en-GB"/>
          </a:p>
        </p:txBody>
      </p:sp>
      <p:sp>
        <p:nvSpPr>
          <p:cNvPr id="5" name="TextBox 6"/>
          <p:cNvSpPr txBox="1"/>
          <p:nvPr/>
        </p:nvSpPr>
        <p:spPr>
          <a:xfrm>
            <a:off x="7670398" y="6055458"/>
            <a:ext cx="3257550"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(DOODLESBAKER, 2014)</a:t>
            </a:r>
          </a:p>
        </p:txBody>
      </p:sp>
      <p:sp>
        <p:nvSpPr>
          <p:cNvPr id="6" name="TextBox 5"/>
          <p:cNvSpPr txBox="1"/>
          <p:nvPr/>
        </p:nvSpPr>
        <p:spPr>
          <a:xfrm>
            <a:off x="126690" y="725128"/>
            <a:ext cx="5804035" cy="6186309"/>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800" b="1" i="1" u="none" strike="noStrike" kern="1200" cap="none" spc="0" baseline="0">
                <a:solidFill>
                  <a:srgbClr val="AFABAB"/>
                </a:solidFill>
                <a:uFillTx/>
                <a:latin typeface="Calibri"/>
              </a:rPr>
              <a:t>Physiological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Without Education, Employment or Training how are their basic needs being met? </a:t>
            </a:r>
          </a:p>
          <a:p>
            <a:pPr marL="342900" marR="0" lvl="0" indent="-342900" algn="l" defTabSz="914400" rtl="0" fontAlgn="auto" hangingPunct="1">
              <a:lnSpc>
                <a:spcPct val="10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a:p>
            <a:pPr marL="342900" marR="0" lvl="0" indent="-342900" algn="l" defTabSz="914400" rtl="0" fontAlgn="auto" hangingPunct="1">
              <a:lnSpc>
                <a:spcPct val="10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800" b="1" i="1" u="none" strike="noStrike" kern="1200" cap="none" spc="0" baseline="0">
                <a:solidFill>
                  <a:srgbClr val="AFABAB"/>
                </a:solidFill>
                <a:uFillTx/>
                <a:latin typeface="Calibri"/>
              </a:rPr>
              <a:t>Safety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FFFFFF"/>
                </a:solidFill>
                <a:uFillTx/>
                <a:latin typeface="Calibri"/>
              </a:rPr>
              <a:t>Being NEET, a person does not have security of their health (basic needs are not met, does that affect their overall well-being?), Employment (lack of income, purpose or maintaining of resources)</a:t>
            </a:r>
            <a:r>
              <a:rPr lang="en-GB" sz="1800" b="0" i="1" u="none" strike="noStrike" kern="1200" cap="none" spc="0" baseline="0">
                <a:solidFill>
                  <a:srgbClr val="AFABAB"/>
                </a:solidFill>
                <a:uFillTx/>
                <a:latin typeface="Calibri"/>
              </a:rPr>
              <a:t>. </a:t>
            </a:r>
          </a:p>
          <a:p>
            <a:pPr marL="342900" marR="0" lvl="0" indent="-342900" algn="l" defTabSz="914400" rtl="0" fontAlgn="auto" hangingPunct="1">
              <a:lnSpc>
                <a:spcPct val="10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endParaRPr lang="en-GB" sz="1800" b="0" i="1" u="none" strike="noStrike" kern="1200" cap="none" spc="0" baseline="0">
              <a:solidFill>
                <a:srgbClr val="AFABAB"/>
              </a:solidFill>
              <a:uFillTx/>
              <a:latin typeface="Calibri"/>
            </a:endParaRPr>
          </a:p>
          <a:p>
            <a:pPr marL="342900" marR="0" lvl="0" indent="-342900" algn="l" defTabSz="914400" rtl="0" fontAlgn="auto" hangingPunct="1">
              <a:lnSpc>
                <a:spcPct val="10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800" b="1" i="1" u="none" strike="noStrike" kern="1200" cap="none" spc="0" baseline="0">
                <a:solidFill>
                  <a:srgbClr val="AFABAB"/>
                </a:solidFill>
                <a:uFillTx/>
                <a:latin typeface="Calibri"/>
              </a:rPr>
              <a:t>Love/ Belonging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FFFFFF"/>
                </a:solidFill>
                <a:uFillTx/>
                <a:latin typeface="Calibri"/>
              </a:rPr>
              <a:t>A person may feel isolated and or excluded due to societal constructed stereotypes of those are not viewed as a active member of society. </a:t>
            </a:r>
          </a:p>
          <a:p>
            <a:pPr marL="342900" marR="0" lvl="0" indent="-342900" algn="l" defTabSz="914400" rtl="0" fontAlgn="auto" hangingPunct="1">
              <a:lnSpc>
                <a:spcPct val="10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endParaRPr lang="en-GB" sz="1800" b="0" i="1" u="none" strike="noStrike" kern="1200" cap="none" spc="0" baseline="0">
              <a:solidFill>
                <a:srgbClr val="AFABAB"/>
              </a:solidFill>
              <a:uFillTx/>
              <a:latin typeface="Calibri"/>
            </a:endParaRPr>
          </a:p>
          <a:p>
            <a:pPr marL="342900" marR="0" lvl="0" indent="-342900" algn="l" defTabSz="914400" rtl="0" fontAlgn="auto" hangingPunct="1">
              <a:lnSpc>
                <a:spcPct val="10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800" b="1" i="1" u="none" strike="noStrike" kern="1200" cap="none" spc="0" baseline="0">
                <a:solidFill>
                  <a:srgbClr val="AFABAB"/>
                </a:solidFill>
                <a:uFillTx/>
                <a:latin typeface="Calibri"/>
              </a:rPr>
              <a:t>Esteem  &amp; Self - Actualization</a:t>
            </a:r>
          </a:p>
          <a:p>
            <a:pPr marL="342900" marR="0" lvl="0" indent="-342900" algn="l" defTabSz="914400" rtl="0" fontAlgn="auto" hangingPunct="1">
              <a:lnSpc>
                <a:spcPct val="10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endParaRPr lang="en-GB" sz="1800" b="1" i="1" u="none" strike="noStrike" kern="1200" cap="none" spc="0" baseline="0">
              <a:solidFill>
                <a:srgbClr val="AFABAB"/>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MIND (2013) state self esteem refers to how a person perceives ourselves (MIND, 2013), Additionally, NHS Choices (2017) notes that it low self esteem can affect someone’s mental and physical health. (NHS Choices, 2017)</a:t>
            </a:r>
          </a:p>
          <a:p>
            <a:pPr marL="342900" marR="0" lvl="0" indent="-342900" algn="l" defTabSz="914400" rtl="0" fontAlgn="auto" hangingPunct="1">
              <a:lnSpc>
                <a:spcPct val="10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endParaRPr lang="en-GB" sz="1800" b="1" i="1" u="none" strike="noStrike" kern="1200" cap="none" spc="0" baseline="0">
              <a:solidFill>
                <a:srgbClr val="AFABAB"/>
              </a:solidFill>
              <a:uFillTx/>
              <a:latin typeface="Calibri"/>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5029200" y="0"/>
            <a:ext cx="7162796" cy="6858000"/>
          </a:xfrm>
          <a:prstGeom prst="rect">
            <a:avLst/>
          </a:prstGeom>
          <a:noFill/>
          <a:ln cap="flat">
            <a:noFill/>
          </a:ln>
        </p:spPr>
      </p:pic>
      <p:sp>
        <p:nvSpPr>
          <p:cNvPr id="3" name="TextBox 3"/>
          <p:cNvSpPr txBox="1"/>
          <p:nvPr/>
        </p:nvSpPr>
        <p:spPr>
          <a:xfrm>
            <a:off x="7372350" y="0"/>
            <a:ext cx="208597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(Jedi Music, 2011).</a:t>
            </a:r>
          </a:p>
        </p:txBody>
      </p:sp>
      <p:sp>
        <p:nvSpPr>
          <p:cNvPr id="4" name="TextBox 6"/>
          <p:cNvSpPr txBox="1"/>
          <p:nvPr/>
        </p:nvSpPr>
        <p:spPr>
          <a:xfrm>
            <a:off x="107158" y="885825"/>
            <a:ext cx="4572000" cy="784830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The House of Commons Library (2018) identified policies that encourage people to prolong their time in Education / Training. Additionally, they recommend policies that work towards stable employment. Furthermore, they offer support for people with certain characteristics to engage in Education, Employment and Training. Essentially, ensuring people to contribute effectively within society  (The House of Commons Library, 2018 p13).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5" name="TextBox 7"/>
          <p:cNvSpPr txBox="1"/>
          <p:nvPr/>
        </p:nvSpPr>
        <p:spPr>
          <a:xfrm>
            <a:off x="107158" y="53757"/>
            <a:ext cx="3200400"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sng" strike="noStrike" kern="1200" cap="none" spc="0" baseline="0">
                <a:solidFill>
                  <a:srgbClr val="FFFFFF"/>
                </a:solidFill>
                <a:uFillTx/>
                <a:latin typeface="Calibri"/>
              </a:rPr>
              <a:t>NEET</a:t>
            </a:r>
            <a:endParaRPr lang="en-GB" sz="1800" b="0" i="0" u="sng" strike="noStrike" kern="1200" cap="none" spc="0" baseline="0">
              <a:solidFill>
                <a:srgbClr val="FFFFFF"/>
              </a:solidFill>
              <a:uFillTx/>
              <a:latin typeface="Calibri"/>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p:cNvSpPr txBox="1">
            <a:spLocks noGrp="1"/>
          </p:cNvSpPr>
          <p:nvPr>
            <p:ph type="title"/>
          </p:nvPr>
        </p:nvSpPr>
        <p:spPr>
          <a:xfrm>
            <a:off x="238128" y="207971"/>
            <a:ext cx="11820521" cy="649278"/>
          </a:xfrm>
        </p:spPr>
        <p:txBody>
          <a:bodyPr>
            <a:normAutofit fontScale="90000"/>
          </a:bodyPr>
          <a:lstStyle/>
          <a:p>
            <a:pPr lvl="0"/>
            <a:r>
              <a:rPr lang="en-GB" sz="3600" u="sng">
                <a:solidFill>
                  <a:srgbClr val="AFABAB"/>
                </a:solidFill>
              </a:rPr>
              <a:t>What Strategies are Available for Equality and Inclusion? </a:t>
            </a:r>
            <a:br>
              <a:rPr lang="en-GB" sz="3600" u="sng">
                <a:solidFill>
                  <a:srgbClr val="AFABAB"/>
                </a:solidFill>
              </a:rPr>
            </a:br>
            <a:endParaRPr lang="en-GB" sz="3600"/>
          </a:p>
        </p:txBody>
      </p:sp>
      <p:sp>
        <p:nvSpPr>
          <p:cNvPr id="3" name="Thought Bubble: Cloud 5"/>
          <p:cNvSpPr/>
          <p:nvPr/>
        </p:nvSpPr>
        <p:spPr>
          <a:xfrm>
            <a:off x="5672142" y="714375"/>
            <a:ext cx="6281735" cy="5286375"/>
          </a:xfrm>
          <a:custGeom>
            <a:avLst>
              <a:gd name="f0" fmla="val 6300"/>
              <a:gd name="f1" fmla="val 24300"/>
            </a:avLst>
            <a:gdLst>
              <a:gd name="f2" fmla="val 10800000"/>
              <a:gd name="f3" fmla="val 5400000"/>
              <a:gd name="f4" fmla="val 180"/>
              <a:gd name="f5" fmla="val w"/>
              <a:gd name="f6" fmla="val h"/>
              <a:gd name="f7" fmla="val 0"/>
              <a:gd name="f8" fmla="val 21600"/>
              <a:gd name="f9" fmla="*/ 5419351 1 1725033"/>
              <a:gd name="f10" fmla="val 2147483647"/>
              <a:gd name="f11" fmla="val 1930"/>
              <a:gd name="f12" fmla="val 7160"/>
              <a:gd name="f13" fmla="val 1530"/>
              <a:gd name="f14" fmla="val 4490"/>
              <a:gd name="f15" fmla="val 3400"/>
              <a:gd name="f16" fmla="val 1970"/>
              <a:gd name="f17" fmla="val 5270"/>
              <a:gd name="f18" fmla="val 5860"/>
              <a:gd name="f19" fmla="val 1950"/>
              <a:gd name="f20" fmla="val 6470"/>
              <a:gd name="f21" fmla="val 2210"/>
              <a:gd name="f22" fmla="val 6970"/>
              <a:gd name="f23" fmla="val 2600"/>
              <a:gd name="f24" fmla="val 7450"/>
              <a:gd name="f25" fmla="val 1390"/>
              <a:gd name="f26" fmla="val 8340"/>
              <a:gd name="f27" fmla="val 650"/>
              <a:gd name="f28" fmla="val 9340"/>
              <a:gd name="f29" fmla="val 10004"/>
              <a:gd name="f30" fmla="val 690"/>
              <a:gd name="f31" fmla="val 10710"/>
              <a:gd name="f32" fmla="val 1050"/>
              <a:gd name="f33" fmla="val 11210"/>
              <a:gd name="f34" fmla="val 1700"/>
              <a:gd name="f35" fmla="val 11570"/>
              <a:gd name="f36" fmla="val 630"/>
              <a:gd name="f37" fmla="val 12330"/>
              <a:gd name="f38" fmla="val 13150"/>
              <a:gd name="f39" fmla="val 13840"/>
              <a:gd name="f40" fmla="val 14470"/>
              <a:gd name="f41" fmla="val 460"/>
              <a:gd name="f42" fmla="val 14870"/>
              <a:gd name="f43" fmla="val 1160"/>
              <a:gd name="f44" fmla="val 15330"/>
              <a:gd name="f45" fmla="val 440"/>
              <a:gd name="f46" fmla="val 16020"/>
              <a:gd name="f47" fmla="val 16740"/>
              <a:gd name="f48" fmla="val 17910"/>
              <a:gd name="f49" fmla="val 18900"/>
              <a:gd name="f50" fmla="val 1130"/>
              <a:gd name="f51" fmla="val 19110"/>
              <a:gd name="f52" fmla="val 2710"/>
              <a:gd name="f53" fmla="val 20240"/>
              <a:gd name="f54" fmla="val 3150"/>
              <a:gd name="f55" fmla="val 21060"/>
              <a:gd name="f56" fmla="val 4580"/>
              <a:gd name="f57" fmla="val 6220"/>
              <a:gd name="f58" fmla="val 6720"/>
              <a:gd name="f59" fmla="val 21000"/>
              <a:gd name="f60" fmla="val 7200"/>
              <a:gd name="f61" fmla="val 20830"/>
              <a:gd name="f62" fmla="val 7660"/>
              <a:gd name="f63" fmla="val 21310"/>
              <a:gd name="f64" fmla="val 8460"/>
              <a:gd name="f65" fmla="val 9450"/>
              <a:gd name="f66" fmla="val 10460"/>
              <a:gd name="f67" fmla="val 12750"/>
              <a:gd name="f68" fmla="val 20310"/>
              <a:gd name="f69" fmla="val 14680"/>
              <a:gd name="f70" fmla="val 18650"/>
              <a:gd name="f71" fmla="val 15010"/>
              <a:gd name="f72" fmla="val 17200"/>
              <a:gd name="f73" fmla="val 17370"/>
              <a:gd name="f74" fmla="val 18920"/>
              <a:gd name="f75" fmla="val 15770"/>
              <a:gd name="f76" fmla="val 15220"/>
              <a:gd name="f77" fmla="val 14700"/>
              <a:gd name="f78" fmla="val 18710"/>
              <a:gd name="f79" fmla="val 14240"/>
              <a:gd name="f80" fmla="val 18310"/>
              <a:gd name="f81" fmla="val 13820"/>
              <a:gd name="f82" fmla="val 12490"/>
              <a:gd name="f83" fmla="val 11000"/>
              <a:gd name="f84" fmla="val 9890"/>
              <a:gd name="f85" fmla="val 8840"/>
              <a:gd name="f86" fmla="val 20790"/>
              <a:gd name="f87" fmla="val 8210"/>
              <a:gd name="f88" fmla="val 19510"/>
              <a:gd name="f89" fmla="val 7620"/>
              <a:gd name="f90" fmla="val 20000"/>
              <a:gd name="f91" fmla="val 7930"/>
              <a:gd name="f92" fmla="val 20290"/>
              <a:gd name="f93" fmla="val 6240"/>
              <a:gd name="f94" fmla="val 4850"/>
              <a:gd name="f95" fmla="val 3570"/>
              <a:gd name="f96" fmla="val 19280"/>
              <a:gd name="f97" fmla="val 2900"/>
              <a:gd name="f98" fmla="val 17640"/>
              <a:gd name="f99" fmla="val 1300"/>
              <a:gd name="f100" fmla="val 17600"/>
              <a:gd name="f101" fmla="val 480"/>
              <a:gd name="f102" fmla="val 16300"/>
              <a:gd name="f103" fmla="val 14660"/>
              <a:gd name="f104" fmla="val 13900"/>
              <a:gd name="f105" fmla="val 13210"/>
              <a:gd name="f106" fmla="val 1070"/>
              <a:gd name="f107" fmla="val 12640"/>
              <a:gd name="f108" fmla="val 380"/>
              <a:gd name="f109" fmla="val 12160"/>
              <a:gd name="f110" fmla="val 10120"/>
              <a:gd name="f111" fmla="val 8590"/>
              <a:gd name="f112" fmla="val 840"/>
              <a:gd name="f113" fmla="val 7330"/>
              <a:gd name="f114" fmla="val 7410"/>
              <a:gd name="f115" fmla="val 2040"/>
              <a:gd name="f116" fmla="val 7690"/>
              <a:gd name="f117" fmla="val 2090"/>
              <a:gd name="f118" fmla="val 7920"/>
              <a:gd name="f119" fmla="val 2790"/>
              <a:gd name="f120" fmla="val 7480"/>
              <a:gd name="f121" fmla="val 3050"/>
              <a:gd name="f122" fmla="val 7670"/>
              <a:gd name="f123" fmla="val 3310"/>
              <a:gd name="f124" fmla="val 11130"/>
              <a:gd name="f125" fmla="val 1910"/>
              <a:gd name="f126" fmla="val 11080"/>
              <a:gd name="f127" fmla="val 2160"/>
              <a:gd name="f128" fmla="val 11030"/>
              <a:gd name="f129" fmla="val 2400"/>
              <a:gd name="f130" fmla="val 14720"/>
              <a:gd name="f131" fmla="val 1400"/>
              <a:gd name="f132" fmla="val 14640"/>
              <a:gd name="f133" fmla="val 1720"/>
              <a:gd name="f134" fmla="val 14540"/>
              <a:gd name="f135" fmla="val 2010"/>
              <a:gd name="f136" fmla="val 19130"/>
              <a:gd name="f137" fmla="val 2890"/>
              <a:gd name="f138" fmla="val 19230"/>
              <a:gd name="f139" fmla="val 3290"/>
              <a:gd name="f140" fmla="val 19190"/>
              <a:gd name="f141" fmla="val 3380"/>
              <a:gd name="f142" fmla="val 20660"/>
              <a:gd name="f143" fmla="val 8170"/>
              <a:gd name="f144" fmla="val 20430"/>
              <a:gd name="f145" fmla="val 8620"/>
              <a:gd name="f146" fmla="val 20110"/>
              <a:gd name="f147" fmla="val 8990"/>
              <a:gd name="f148" fmla="val 18660"/>
              <a:gd name="f149" fmla="val 18740"/>
              <a:gd name="f150" fmla="val 14200"/>
              <a:gd name="f151" fmla="val 18280"/>
              <a:gd name="f152" fmla="val 12200"/>
              <a:gd name="f153" fmla="val 17000"/>
              <a:gd name="f154" fmla="val 11450"/>
              <a:gd name="f155" fmla="val 14320"/>
              <a:gd name="f156" fmla="val 17980"/>
              <a:gd name="f157" fmla="val 14350"/>
              <a:gd name="f158" fmla="val 17680"/>
              <a:gd name="f159" fmla="val 14370"/>
              <a:gd name="f160" fmla="val 17360"/>
              <a:gd name="f161" fmla="val 8220"/>
              <a:gd name="f162" fmla="val 8060"/>
              <a:gd name="f163" fmla="val 19250"/>
              <a:gd name="f164" fmla="val 7960"/>
              <a:gd name="f165" fmla="val 18950"/>
              <a:gd name="f166" fmla="val 7860"/>
              <a:gd name="f167" fmla="val 18640"/>
              <a:gd name="f168" fmla="val 3090"/>
              <a:gd name="f169" fmla="val 3280"/>
              <a:gd name="f170" fmla="val 17540"/>
              <a:gd name="f171" fmla="val 3460"/>
              <a:gd name="f172" fmla="val 17450"/>
              <a:gd name="f173" fmla="val 12900"/>
              <a:gd name="f174" fmla="val 1780"/>
              <a:gd name="f175" fmla="val 13130"/>
              <a:gd name="f176" fmla="val 2330"/>
              <a:gd name="f177" fmla="val 13040"/>
              <a:gd name="f178" fmla="*/ 1800 1800 1"/>
              <a:gd name="f179" fmla="+- 0 0 23592960"/>
              <a:gd name="f180" fmla="val 1800"/>
              <a:gd name="f181" fmla="*/ 1200 1200 1"/>
              <a:gd name="f182" fmla="val 1200"/>
              <a:gd name="f183" fmla="*/ 700 700 1"/>
              <a:gd name="f184" fmla="val 700"/>
              <a:gd name="f185" fmla="val -2147483647"/>
              <a:gd name="f186" fmla="+- 0 0 -270"/>
              <a:gd name="f187" fmla="+- 0 0 180"/>
              <a:gd name="f188" fmla="+- 0 0 -90"/>
              <a:gd name="f189" fmla="+- 0 0 0"/>
              <a:gd name="f190" fmla="+- 0 0 -212"/>
              <a:gd name="f191" fmla="*/ f5 1 21600"/>
              <a:gd name="f192" fmla="*/ f6 1 21600"/>
              <a:gd name="f193" fmla="val f7"/>
              <a:gd name="f194" fmla="val f8"/>
              <a:gd name="f195" fmla="*/ 0 f9 1"/>
              <a:gd name="f196" fmla="*/ f7 f2 1"/>
              <a:gd name="f197" fmla="*/ f179 f2 1"/>
              <a:gd name="f198" fmla="pin -2147483647 f0 2147483647"/>
              <a:gd name="f199" fmla="pin -2147483647 f1 2147483647"/>
              <a:gd name="f200" fmla="*/ f186 f2 1"/>
              <a:gd name="f201" fmla="*/ f187 f2 1"/>
              <a:gd name="f202" fmla="*/ f188 f2 1"/>
              <a:gd name="f203" fmla="*/ f189 f2 1"/>
              <a:gd name="f204" fmla="*/ f190 f2 1"/>
              <a:gd name="f205" fmla="+- f194 0 f193"/>
              <a:gd name="f206" fmla="val f198"/>
              <a:gd name="f207" fmla="val f199"/>
              <a:gd name="f208" fmla="*/ f195 1 f4"/>
              <a:gd name="f209" fmla="*/ f196 1 f4"/>
              <a:gd name="f210" fmla="*/ f197 1 f4"/>
              <a:gd name="f211" fmla="*/ f198 f191 1"/>
              <a:gd name="f212" fmla="*/ f199 f192 1"/>
              <a:gd name="f213" fmla="*/ f200 1 f4"/>
              <a:gd name="f214" fmla="*/ f201 1 f4"/>
              <a:gd name="f215" fmla="*/ f202 1 f4"/>
              <a:gd name="f216" fmla="*/ f203 1 f4"/>
              <a:gd name="f217" fmla="*/ f204 1 f4"/>
              <a:gd name="f218" fmla="*/ f205 1 21600"/>
              <a:gd name="f219" fmla="+- f206 0 10800"/>
              <a:gd name="f220" fmla="+- f207 0 10800"/>
              <a:gd name="f221" fmla="+- 0 0 f208"/>
              <a:gd name="f222" fmla="+- f209 0 f3"/>
              <a:gd name="f223" fmla="+- f210 0 f3"/>
              <a:gd name="f224" fmla="+- f213 0 f3"/>
              <a:gd name="f225" fmla="+- f214 0 f3"/>
              <a:gd name="f226" fmla="+- f215 0 f3"/>
              <a:gd name="f227" fmla="+- f216 0 f3"/>
              <a:gd name="f228" fmla="*/ f206 f191 1"/>
              <a:gd name="f229" fmla="*/ f207 f192 1"/>
              <a:gd name="f230" fmla="+- f217 0 f3"/>
              <a:gd name="f231" fmla="*/ 3000 f218 1"/>
              <a:gd name="f232" fmla="*/ 17110 f218 1"/>
              <a:gd name="f233" fmla="*/ 17330 f218 1"/>
              <a:gd name="f234" fmla="*/ 3320 f218 1"/>
              <a:gd name="f235" fmla="*/ 0 f218 1"/>
              <a:gd name="f236" fmla="*/ 10800 f218 1"/>
              <a:gd name="f237" fmla="*/ 21600 f218 1"/>
              <a:gd name="f238" fmla="+- 0 0 f220"/>
              <a:gd name="f239" fmla="+- 0 0 f219"/>
              <a:gd name="f240" fmla="*/ f221 f2 1"/>
              <a:gd name="f241" fmla="+- f223 0 f222"/>
              <a:gd name="f242" fmla="+- 0 0 f238"/>
              <a:gd name="f243" fmla="+- 0 0 f239"/>
              <a:gd name="f244" fmla="*/ f240 1 f9"/>
              <a:gd name="f245" fmla="*/ f235 1 f218"/>
              <a:gd name="f246" fmla="*/ f236 1 f218"/>
              <a:gd name="f247" fmla="*/ f237 1 f218"/>
              <a:gd name="f248" fmla="*/ f231 1 f218"/>
              <a:gd name="f249" fmla="*/ f232 1 f218"/>
              <a:gd name="f250" fmla="*/ f234 1 f218"/>
              <a:gd name="f251" fmla="*/ f233 1 f218"/>
              <a:gd name="f252" fmla="+- 0 0 f242"/>
              <a:gd name="f253" fmla="+- 0 0 f243"/>
              <a:gd name="f254" fmla="+- f244 0 f3"/>
              <a:gd name="f255" fmla="*/ f248 f191 1"/>
              <a:gd name="f256" fmla="*/ f249 f191 1"/>
              <a:gd name="f257" fmla="*/ f251 f192 1"/>
              <a:gd name="f258" fmla="*/ f250 f192 1"/>
              <a:gd name="f259" fmla="*/ f245 f191 1"/>
              <a:gd name="f260" fmla="*/ f246 f192 1"/>
              <a:gd name="f261" fmla="*/ f246 f191 1"/>
              <a:gd name="f262" fmla="*/ f247 f192 1"/>
              <a:gd name="f263" fmla="*/ f247 f191 1"/>
              <a:gd name="f264" fmla="*/ f245 f192 1"/>
              <a:gd name="f265" fmla="at2 f252 f253"/>
              <a:gd name="f266" fmla="+- f254 f3 0"/>
              <a:gd name="f267" fmla="+- f265 f3 0"/>
              <a:gd name="f268" fmla="*/ f266 f9 1"/>
              <a:gd name="f269" fmla="*/ f267 f9 1"/>
              <a:gd name="f270" fmla="*/ f268 1 f2"/>
              <a:gd name="f271" fmla="*/ f269 1 f2"/>
              <a:gd name="f272" fmla="+- 0 0 f270"/>
              <a:gd name="f273" fmla="+- 0 0 f271"/>
              <a:gd name="f274" fmla="+- 0 0 f272"/>
              <a:gd name="f275" fmla="val f273"/>
              <a:gd name="f276" fmla="*/ f274 f2 1"/>
              <a:gd name="f277" fmla="+- 0 0 f275"/>
              <a:gd name="f278" fmla="*/ f276 1 f9"/>
              <a:gd name="f279" fmla="*/ f277 f2 1"/>
              <a:gd name="f280" fmla="+- f278 0 f3"/>
              <a:gd name="f281" fmla="*/ f279 1 f9"/>
              <a:gd name="f282" fmla="cos 1 f280"/>
              <a:gd name="f283" fmla="sin 1 f280"/>
              <a:gd name="f284" fmla="+- f281 0 f3"/>
              <a:gd name="f285" fmla="+- 0 0 f282"/>
              <a:gd name="f286" fmla="+- 0 0 f283"/>
              <a:gd name="f287" fmla="+- 0 0 f285"/>
              <a:gd name="f288" fmla="+- 0 0 f286"/>
              <a:gd name="f289" fmla="+- f284 f3 0"/>
              <a:gd name="f290" fmla="val f287"/>
              <a:gd name="f291" fmla="val f288"/>
              <a:gd name="f292" fmla="*/ f289 f9 1"/>
              <a:gd name="f293" fmla="+- 0 0 f290"/>
              <a:gd name="f294" fmla="+- 0 0 f291"/>
              <a:gd name="f295" fmla="*/ f292 1 f2"/>
              <a:gd name="f296" fmla="*/ 1800 f293 1"/>
              <a:gd name="f297" fmla="*/ 1800 f294 1"/>
              <a:gd name="f298" fmla="*/ 1200 f293 1"/>
              <a:gd name="f299" fmla="*/ 1200 f294 1"/>
              <a:gd name="f300" fmla="*/ 700 f293 1"/>
              <a:gd name="f301" fmla="*/ 700 f294 1"/>
              <a:gd name="f302" fmla="+- 0 0 f295"/>
              <a:gd name="f303" fmla="*/ f296 f296 1"/>
              <a:gd name="f304" fmla="*/ f297 f297 1"/>
              <a:gd name="f305" fmla="*/ f298 f298 1"/>
              <a:gd name="f306" fmla="*/ f299 f299 1"/>
              <a:gd name="f307" fmla="*/ f300 f300 1"/>
              <a:gd name="f308" fmla="*/ f301 f301 1"/>
              <a:gd name="f309" fmla="+- 0 0 f302"/>
              <a:gd name="f310" fmla="+- f303 f304 0"/>
              <a:gd name="f311" fmla="+- f305 f306 0"/>
              <a:gd name="f312" fmla="+- f307 f308 0"/>
              <a:gd name="f313" fmla="*/ f309 f2 1"/>
              <a:gd name="f314" fmla="sqrt f310"/>
              <a:gd name="f315" fmla="sqrt f311"/>
              <a:gd name="f316" fmla="sqrt f312"/>
              <a:gd name="f317" fmla="*/ f313 1 f9"/>
              <a:gd name="f318" fmla="*/ f178 1 f314"/>
              <a:gd name="f319" fmla="*/ f181 1 f315"/>
              <a:gd name="f320" fmla="*/ f183 1 f316"/>
              <a:gd name="f321" fmla="+- f317 0 f3"/>
              <a:gd name="f322" fmla="*/ f293 f318 1"/>
              <a:gd name="f323" fmla="*/ f294 f318 1"/>
              <a:gd name="f324" fmla="*/ f293 f319 1"/>
              <a:gd name="f325" fmla="*/ f294 f319 1"/>
              <a:gd name="f326" fmla="*/ f293 f320 1"/>
              <a:gd name="f327" fmla="*/ f294 f320 1"/>
              <a:gd name="f328" fmla="sin 1 f321"/>
              <a:gd name="f329" fmla="cos 1 f321"/>
              <a:gd name="f330" fmla="+- f206 0 f326"/>
              <a:gd name="f331" fmla="+- f207 0 f327"/>
              <a:gd name="f332" fmla="+- 0 0 f328"/>
              <a:gd name="f333" fmla="+- 0 0 f329"/>
              <a:gd name="f334" fmla="+- 0 0 f332"/>
              <a:gd name="f335" fmla="+- 0 0 f333"/>
              <a:gd name="f336" fmla="val f334"/>
              <a:gd name="f337" fmla="val f335"/>
              <a:gd name="f338" fmla="+- 0 0 f336"/>
              <a:gd name="f339" fmla="+- 0 0 f337"/>
              <a:gd name="f340" fmla="*/ 10800 f338 1"/>
              <a:gd name="f341" fmla="*/ 10800 f339 1"/>
              <a:gd name="f342" fmla="+- f340 10800 0"/>
              <a:gd name="f343" fmla="+- f341 10800 0"/>
              <a:gd name="f344" fmla="*/ f340 1 12"/>
              <a:gd name="f345" fmla="*/ f341 1 12"/>
              <a:gd name="f346" fmla="+- f206 0 f342"/>
              <a:gd name="f347" fmla="+- f207 0 f343"/>
              <a:gd name="f348" fmla="*/ f346 1 3"/>
              <a:gd name="f349" fmla="*/ f347 1 3"/>
              <a:gd name="f350" fmla="*/ f346 2 1"/>
              <a:gd name="f351" fmla="*/ f347 2 1"/>
              <a:gd name="f352" fmla="*/ f350 1 3"/>
              <a:gd name="f353" fmla="*/ f351 1 3"/>
              <a:gd name="f354" fmla="+- f348 f342 0"/>
              <a:gd name="f355" fmla="+- f349 f343 0"/>
              <a:gd name="f356" fmla="+- f354 0 f344"/>
              <a:gd name="f357" fmla="+- f355 0 f345"/>
              <a:gd name="f358" fmla="+- f352 f342 0"/>
              <a:gd name="f359" fmla="+- f353 f343 0"/>
              <a:gd name="f360" fmla="+- f356 0 f322"/>
              <a:gd name="f361" fmla="+- f357 0 f323"/>
              <a:gd name="f362" fmla="+- f358 0 f324"/>
              <a:gd name="f363" fmla="+- f359 0 f325"/>
            </a:gdLst>
            <a:ahLst>
              <a:ahXY gdRefX="f0" minX="f185" maxX="f10" gdRefY="f1" minY="f185" maxY="f10">
                <a:pos x="f211" y="f212"/>
              </a:ahXY>
            </a:ahLst>
            <a:cxnLst>
              <a:cxn ang="3cd4">
                <a:pos x="hc" y="t"/>
              </a:cxn>
              <a:cxn ang="0">
                <a:pos x="r" y="vc"/>
              </a:cxn>
              <a:cxn ang="cd4">
                <a:pos x="hc" y="b"/>
              </a:cxn>
              <a:cxn ang="cd2">
                <a:pos x="l" y="vc"/>
              </a:cxn>
              <a:cxn ang="f224">
                <a:pos x="f259" y="f260"/>
              </a:cxn>
              <a:cxn ang="f225">
                <a:pos x="f261" y="f262"/>
              </a:cxn>
              <a:cxn ang="f226">
                <a:pos x="f263" y="f260"/>
              </a:cxn>
              <a:cxn ang="f227">
                <a:pos x="f261" y="f264"/>
              </a:cxn>
              <a:cxn ang="f230">
                <a:pos x="f228" y="f229"/>
              </a:cxn>
            </a:cxnLst>
            <a:rect l="f255" t="f258" r="f256" b="f257"/>
            <a:pathLst>
              <a:path w="21600" h="21600">
                <a:moveTo>
                  <a:pt x="f11" y="f12"/>
                </a:moveTo>
                <a:cubicBezTo>
                  <a:pt x="f13" y="f14"/>
                  <a:pt x="f15" y="f16"/>
                  <a:pt x="f17" y="f16"/>
                </a:cubicBezTo>
                <a:cubicBezTo>
                  <a:pt x="f18" y="f19"/>
                  <a:pt x="f20" y="f21"/>
                  <a:pt x="f22" y="f23"/>
                </a:cubicBezTo>
                <a:cubicBezTo>
                  <a:pt x="f24" y="f25"/>
                  <a:pt x="f26" y="f27"/>
                  <a:pt x="f28" y="f27"/>
                </a:cubicBezTo>
                <a:cubicBezTo>
                  <a:pt x="f29" y="f30"/>
                  <a:pt x="f31" y="f32"/>
                  <a:pt x="f33" y="f34"/>
                </a:cubicBezTo>
                <a:cubicBezTo>
                  <a:pt x="f35" y="f36"/>
                  <a:pt x="f37" y="f7"/>
                  <a:pt x="f38" y="f7"/>
                </a:cubicBezTo>
                <a:cubicBezTo>
                  <a:pt x="f39" y="f7"/>
                  <a:pt x="f40" y="f41"/>
                  <a:pt x="f42" y="f43"/>
                </a:cubicBezTo>
                <a:cubicBezTo>
                  <a:pt x="f44" y="f45"/>
                  <a:pt x="f46" y="f7"/>
                  <a:pt x="f47" y="f7"/>
                </a:cubicBezTo>
                <a:cubicBezTo>
                  <a:pt x="f48" y="f7"/>
                  <a:pt x="f49" y="f50"/>
                  <a:pt x="f51" y="f52"/>
                </a:cubicBezTo>
                <a:cubicBezTo>
                  <a:pt x="f53" y="f54"/>
                  <a:pt x="f55" y="f56"/>
                  <a:pt x="f55" y="f57"/>
                </a:cubicBezTo>
                <a:cubicBezTo>
                  <a:pt x="f55" y="f58"/>
                  <a:pt x="f59" y="f60"/>
                  <a:pt x="f61" y="f62"/>
                </a:cubicBezTo>
                <a:cubicBezTo>
                  <a:pt x="f63" y="f64"/>
                  <a:pt x="f8" y="f65"/>
                  <a:pt x="f8" y="f66"/>
                </a:cubicBezTo>
                <a:cubicBezTo>
                  <a:pt x="f8" y="f67"/>
                  <a:pt x="f68" y="f69"/>
                  <a:pt x="f70" y="f71"/>
                </a:cubicBezTo>
                <a:cubicBezTo>
                  <a:pt x="f70" y="f72"/>
                  <a:pt x="f73" y="f74"/>
                  <a:pt x="f75" y="f74"/>
                </a:cubicBezTo>
                <a:cubicBezTo>
                  <a:pt x="f76" y="f74"/>
                  <a:pt x="f77" y="f78"/>
                  <a:pt x="f79" y="f80"/>
                </a:cubicBezTo>
                <a:cubicBezTo>
                  <a:pt x="f81" y="f53"/>
                  <a:pt x="f82" y="f8"/>
                  <a:pt x="f83" y="f8"/>
                </a:cubicBezTo>
                <a:cubicBezTo>
                  <a:pt x="f84" y="f8"/>
                  <a:pt x="f85" y="f86"/>
                  <a:pt x="f87" y="f88"/>
                </a:cubicBezTo>
                <a:cubicBezTo>
                  <a:pt x="f89" y="f90"/>
                  <a:pt x="f91" y="f92"/>
                  <a:pt x="f93" y="f92"/>
                </a:cubicBezTo>
                <a:cubicBezTo>
                  <a:pt x="f94" y="f92"/>
                  <a:pt x="f95" y="f96"/>
                  <a:pt x="f97" y="f98"/>
                </a:cubicBezTo>
                <a:cubicBezTo>
                  <a:pt x="f99" y="f100"/>
                  <a:pt x="f101" y="f102"/>
                  <a:pt x="f101" y="f103"/>
                </a:cubicBezTo>
                <a:cubicBezTo>
                  <a:pt x="f101" y="f104"/>
                  <a:pt x="f30" y="f105"/>
                  <a:pt x="f106" y="f107"/>
                </a:cubicBezTo>
                <a:cubicBezTo>
                  <a:pt x="f108" y="f109"/>
                  <a:pt x="f7" y="f33"/>
                  <a:pt x="f7" y="f110"/>
                </a:cubicBezTo>
                <a:cubicBezTo>
                  <a:pt x="f7" y="f111"/>
                  <a:pt x="f112" y="f113"/>
                  <a:pt x="f11" y="f12"/>
                </a:cubicBezTo>
                <a:close/>
              </a:path>
              <a:path w="21600" h="21600" fill="none">
                <a:moveTo>
                  <a:pt x="f11" y="f12"/>
                </a:moveTo>
                <a:cubicBezTo>
                  <a:pt x="f19" y="f114"/>
                  <a:pt x="f115" y="f116"/>
                  <a:pt x="f117" y="f118"/>
                </a:cubicBezTo>
              </a:path>
              <a:path w="21600" h="21600" fill="none">
                <a:moveTo>
                  <a:pt x="f22" y="f23"/>
                </a:moveTo>
                <a:cubicBezTo>
                  <a:pt x="f60" y="f119"/>
                  <a:pt x="f120" y="f121"/>
                  <a:pt x="f122" y="f123"/>
                </a:cubicBezTo>
              </a:path>
              <a:path w="21600" h="21600" fill="none">
                <a:moveTo>
                  <a:pt x="f33" y="f34"/>
                </a:moveTo>
                <a:cubicBezTo>
                  <a:pt x="f124" y="f125"/>
                  <a:pt x="f126" y="f127"/>
                  <a:pt x="f128" y="f129"/>
                </a:cubicBezTo>
              </a:path>
              <a:path w="21600" h="21600" fill="none">
                <a:moveTo>
                  <a:pt x="f42" y="f43"/>
                </a:moveTo>
                <a:cubicBezTo>
                  <a:pt x="f130" y="f131"/>
                  <a:pt x="f132" y="f133"/>
                  <a:pt x="f134" y="f135"/>
                </a:cubicBezTo>
              </a:path>
              <a:path w="21600" h="21600" fill="none">
                <a:moveTo>
                  <a:pt x="f51" y="f52"/>
                </a:moveTo>
                <a:cubicBezTo>
                  <a:pt x="f136" y="f137"/>
                  <a:pt x="f138" y="f139"/>
                  <a:pt x="f140" y="f141"/>
                </a:cubicBezTo>
              </a:path>
              <a:path w="21600" h="21600" fill="none">
                <a:moveTo>
                  <a:pt x="f61" y="f62"/>
                </a:moveTo>
                <a:cubicBezTo>
                  <a:pt x="f142" y="f143"/>
                  <a:pt x="f144" y="f145"/>
                  <a:pt x="f146" y="f147"/>
                </a:cubicBezTo>
              </a:path>
              <a:path w="21600" h="21600" fill="none">
                <a:moveTo>
                  <a:pt x="f148" y="f71"/>
                </a:moveTo>
                <a:cubicBezTo>
                  <a:pt x="f149" y="f150"/>
                  <a:pt x="f151" y="f152"/>
                  <a:pt x="f153" y="f154"/>
                </a:cubicBezTo>
              </a:path>
              <a:path w="21600" h="21600" fill="none">
                <a:moveTo>
                  <a:pt x="f79" y="f80"/>
                </a:moveTo>
                <a:cubicBezTo>
                  <a:pt x="f155" y="f156"/>
                  <a:pt x="f157" y="f158"/>
                  <a:pt x="f159" y="f160"/>
                </a:cubicBezTo>
              </a:path>
              <a:path w="21600" h="21600" fill="none">
                <a:moveTo>
                  <a:pt x="f161" y="f88"/>
                </a:moveTo>
                <a:cubicBezTo>
                  <a:pt x="f162" y="f163"/>
                  <a:pt x="f164" y="f165"/>
                  <a:pt x="f166" y="f167"/>
                </a:cubicBezTo>
              </a:path>
              <a:path w="21600" h="21600" fill="none">
                <a:moveTo>
                  <a:pt x="f97" y="f98"/>
                </a:moveTo>
                <a:cubicBezTo>
                  <a:pt x="f168" y="f100"/>
                  <a:pt x="f169" y="f170"/>
                  <a:pt x="f171" y="f172"/>
                </a:cubicBezTo>
              </a:path>
              <a:path w="21600" h="21600" fill="none">
                <a:moveTo>
                  <a:pt x="f106" y="f107"/>
                </a:moveTo>
                <a:cubicBezTo>
                  <a:pt x="f131" y="f173"/>
                  <a:pt x="f174" y="f175"/>
                  <a:pt x="f176" y="f177"/>
                </a:cubicBezTo>
              </a:path>
              <a:path w="21600" h="21600">
                <a:moveTo>
                  <a:pt x="f360" y="f361"/>
                </a:moveTo>
                <a:arcTo wR="f180" hR="f180" stAng="f222" swAng="f241"/>
                <a:close/>
              </a:path>
              <a:path w="21600" h="21600">
                <a:moveTo>
                  <a:pt x="f362" y="f363"/>
                </a:moveTo>
                <a:arcTo wR="f182" hR="f182" stAng="f222" swAng="f241"/>
                <a:close/>
              </a:path>
              <a:path w="21600" h="21600">
                <a:moveTo>
                  <a:pt x="f330" y="f331"/>
                </a:moveTo>
                <a:arcTo wR="f184" hR="f184" stAng="f222" swAng="f241"/>
                <a:close/>
              </a:path>
            </a:pathLst>
          </a:custGeom>
          <a:solidFill>
            <a:srgbClr val="AFABAB"/>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The September Guarantee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Education Participation Age</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Bursary (16 – 19)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Apprentices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Technical Education Reforms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Careers and Education Advice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Adult Education Budget</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Internships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Youth Engagement and Fair Chance Funds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Job Centre involvement with School Leavers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Requirements to engage in voluntary contracts when in the receipt of benefits. </a:t>
            </a:r>
          </a:p>
        </p:txBody>
      </p:sp>
      <p:pic>
        <p:nvPicPr>
          <p:cNvPr id="4" name="Picture 9">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238128" y="857250"/>
            <a:ext cx="5286375" cy="5286375"/>
          </a:xfrm>
          <a:prstGeom prst="rect">
            <a:avLst/>
          </a:prstGeom>
          <a:noFill/>
          <a:ln cap="flat">
            <a:noFill/>
          </a:ln>
        </p:spPr>
      </p:pic>
      <p:sp>
        <p:nvSpPr>
          <p:cNvPr id="5" name="TextBox 10"/>
          <p:cNvSpPr txBox="1"/>
          <p:nvPr/>
        </p:nvSpPr>
        <p:spPr>
          <a:xfrm>
            <a:off x="1526380" y="6129342"/>
            <a:ext cx="271462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(Self Advocate, 2018).</a:t>
            </a:r>
          </a:p>
        </p:txBody>
      </p:sp>
      <p:sp>
        <p:nvSpPr>
          <p:cNvPr id="6" name="Rectangle 11"/>
          <p:cNvSpPr/>
          <p:nvPr/>
        </p:nvSpPr>
        <p:spPr>
          <a:xfrm>
            <a:off x="8691436" y="6465365"/>
            <a:ext cx="3262432" cy="369335"/>
          </a:xfrm>
          <a:prstGeom prst="rect">
            <a:avLst/>
          </a:prstGeom>
          <a:noFill/>
          <a:ln cap="flat">
            <a:noFill/>
            <a:prstDash val="solid"/>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(House of Commons, 2018 p 14).</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p:cNvSpPr txBox="1">
            <a:spLocks noGrp="1"/>
          </p:cNvSpPr>
          <p:nvPr>
            <p:ph type="title"/>
          </p:nvPr>
        </p:nvSpPr>
        <p:spPr>
          <a:xfrm>
            <a:off x="142875" y="0"/>
            <a:ext cx="5953128" cy="1325559"/>
          </a:xfrm>
        </p:spPr>
        <p:txBody>
          <a:bodyPr/>
          <a:lstStyle/>
          <a:p>
            <a:pPr lvl="0"/>
            <a:r>
              <a:rPr lang="en-GB" sz="4000" b="1" u="sng">
                <a:solidFill>
                  <a:srgbClr val="AFABAB"/>
                </a:solidFill>
              </a:rPr>
              <a:t>What barriers are preventing their inclusion in society? </a:t>
            </a:r>
          </a:p>
        </p:txBody>
      </p:sp>
      <p:pic>
        <p:nvPicPr>
          <p:cNvPr id="3" name="Picture 4">
            <a:extLst>
              <a:ext uri="{FF2B5EF4-FFF2-40B4-BE49-F238E27FC236}">
                <a16:creationId xmlns:a16="http://schemas.microsoft.com/office/drawing/2014/main" id="{00000000-0000-0000-0000-000000000000}"/>
              </a:ext>
            </a:extLst>
          </p:cNvPr>
          <p:cNvPicPr>
            <a:picLocks noChangeAspect="1"/>
          </p:cNvPicPr>
          <p:nvPr/>
        </p:nvPicPr>
        <p:blipFill>
          <a:blip r:embed="rId2"/>
          <a:srcRect l="39544" t="1" b="2270"/>
          <a:stretch>
            <a:fillRect/>
          </a:stretch>
        </p:blipFill>
        <p:spPr>
          <a:xfrm>
            <a:off x="6357942" y="257175"/>
            <a:ext cx="5564142" cy="5997256"/>
          </a:xfrm>
          <a:prstGeom prst="rect">
            <a:avLst/>
          </a:prstGeom>
          <a:noFill/>
          <a:ln cap="flat">
            <a:noFill/>
          </a:ln>
        </p:spPr>
      </p:pic>
      <p:sp>
        <p:nvSpPr>
          <p:cNvPr id="4" name="TextBox 5"/>
          <p:cNvSpPr txBox="1"/>
          <p:nvPr/>
        </p:nvSpPr>
        <p:spPr>
          <a:xfrm>
            <a:off x="7763640" y="6254431"/>
            <a:ext cx="275272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(Schneider Electric, 2015). </a:t>
            </a:r>
          </a:p>
        </p:txBody>
      </p:sp>
      <p:sp>
        <p:nvSpPr>
          <p:cNvPr id="5" name="TextBox 6"/>
          <p:cNvSpPr txBox="1"/>
          <p:nvPr/>
        </p:nvSpPr>
        <p:spPr>
          <a:xfrm>
            <a:off x="337367" y="1526892"/>
            <a:ext cx="5564142" cy="4893649"/>
          </a:xfrm>
          <a:prstGeom prst="rect">
            <a:avLst/>
          </a:prstGeom>
          <a:noFill/>
          <a:ln cap="flat">
            <a:noFill/>
          </a:ln>
        </p:spPr>
        <p:txBody>
          <a:bodyPr vert="horz" wrap="square" lIns="91440" tIns="45720" rIns="91440" bIns="45720" anchor="t" anchorCtr="0" compatLnSpc="1">
            <a:spAutoFit/>
          </a:bodyPr>
          <a:lstStyle/>
          <a:p>
            <a:pPr marL="457200" marR="0" lvl="0" indent="-4572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2800" b="0" i="1" u="none" strike="noStrike" kern="1200" cap="none" spc="0" baseline="0">
                <a:solidFill>
                  <a:srgbClr val="FFFFFF"/>
                </a:solidFill>
                <a:uFillTx/>
                <a:latin typeface="Calibri"/>
              </a:rPr>
              <a:t>Physical &gt; Poverty </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FFFFFF"/>
              </a:solidFill>
              <a:uFillTx/>
              <a:latin typeface="Calibri"/>
            </a:endParaRPr>
          </a:p>
          <a:p>
            <a:pPr marL="457200" marR="0" lvl="0" indent="-4572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2800" b="0" i="1" u="none" strike="noStrike" kern="1200" cap="none" spc="0" baseline="0">
                <a:solidFill>
                  <a:srgbClr val="7F7F7F"/>
                </a:solidFill>
                <a:uFillTx/>
                <a:latin typeface="Calibri"/>
              </a:rPr>
              <a:t>Intellectual &gt; lack of achievement</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2800" b="0" i="1" u="none" strike="noStrike" kern="1200" cap="none" spc="0" baseline="0">
              <a:solidFill>
                <a:srgbClr val="FFFFFF"/>
              </a:solidFill>
              <a:uFillTx/>
              <a:latin typeface="Calibri"/>
            </a:endParaRPr>
          </a:p>
          <a:p>
            <a:pPr marL="457200" marR="0" lvl="0" indent="-4572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2800" b="0" i="1" u="none" strike="noStrike" kern="1200" cap="none" spc="0" baseline="0">
                <a:solidFill>
                  <a:srgbClr val="FFFFFF"/>
                </a:solidFill>
                <a:uFillTx/>
                <a:latin typeface="Calibri"/>
              </a:rPr>
              <a:t>Emotional &gt; lack of self esteem</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800" b="0" i="1" u="none" strike="noStrike" kern="1200" cap="none" spc="0" baseline="0">
                <a:solidFill>
                  <a:srgbClr val="FFFFFF"/>
                </a:solidFill>
                <a:uFillTx/>
                <a:latin typeface="Calibri"/>
              </a:rPr>
              <a:t> </a:t>
            </a:r>
          </a:p>
          <a:p>
            <a:pPr marL="457200" marR="0" lvl="0" indent="-4572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2800" b="0" i="1" u="none" strike="noStrike" kern="1200" cap="none" spc="0" baseline="0">
                <a:solidFill>
                  <a:srgbClr val="7F7F7F"/>
                </a:solidFill>
                <a:uFillTx/>
                <a:latin typeface="Calibri"/>
              </a:rPr>
              <a:t>Social &gt; isolated and exclusion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TextBox 7"/>
          <p:cNvSpPr txBox="1"/>
          <p:nvPr/>
        </p:nvSpPr>
        <p:spPr>
          <a:xfrm>
            <a:off x="1885950" y="6455773"/>
            <a:ext cx="484345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(GOV.UK, 2018. P13). </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p:cNvSpPr txBox="1">
            <a:spLocks noGrp="1"/>
          </p:cNvSpPr>
          <p:nvPr>
            <p:ph type="title"/>
          </p:nvPr>
        </p:nvSpPr>
        <p:spPr>
          <a:xfrm>
            <a:off x="838203" y="103190"/>
            <a:ext cx="10515600" cy="577845"/>
          </a:xfrm>
        </p:spPr>
        <p:txBody>
          <a:bodyPr anchorCtr="1">
            <a:noAutofit/>
          </a:bodyPr>
          <a:lstStyle/>
          <a:p>
            <a:pPr lvl="0" algn="ctr"/>
            <a:r>
              <a:rPr lang="en-GB" sz="3600" b="1" u="sng">
                <a:solidFill>
                  <a:srgbClr val="AFABAB"/>
                </a:solidFill>
              </a:rPr>
              <a:t>Images: </a:t>
            </a:r>
          </a:p>
        </p:txBody>
      </p:sp>
      <p:sp>
        <p:nvSpPr>
          <p:cNvPr id="3" name="Content Placeholder 2"/>
          <p:cNvSpPr txBox="1">
            <a:spLocks noGrp="1"/>
          </p:cNvSpPr>
          <p:nvPr>
            <p:ph idx="1"/>
          </p:nvPr>
        </p:nvSpPr>
        <p:spPr>
          <a:xfrm>
            <a:off x="185732" y="800100"/>
            <a:ext cx="11858625" cy="5829300"/>
          </a:xfrm>
        </p:spPr>
        <p:txBody>
          <a:bodyPr/>
          <a:lstStyle/>
          <a:p>
            <a:pPr lvl="0">
              <a:lnSpc>
                <a:spcPct val="70000"/>
              </a:lnSpc>
            </a:pPr>
            <a:r>
              <a:rPr lang="en-GB" sz="2600"/>
              <a:t>Picture 1: </a:t>
            </a:r>
            <a:r>
              <a:rPr lang="en-GB" sz="2600">
                <a:hlinkClick r:id="rId2"/>
              </a:rPr>
              <a:t>http://www.uwtsd.ac.uk/social-justice-inclusion/</a:t>
            </a:r>
            <a:endParaRPr lang="en-GB" sz="2600"/>
          </a:p>
          <a:p>
            <a:pPr lvl="0">
              <a:lnSpc>
                <a:spcPct val="70000"/>
              </a:lnSpc>
            </a:pPr>
            <a:r>
              <a:rPr lang="en-GB" sz="2600"/>
              <a:t>Picture 2:  </a:t>
            </a:r>
            <a:r>
              <a:rPr lang="en-GB" sz="2600">
                <a:hlinkClick r:id="rId3"/>
              </a:rPr>
              <a:t>http://www.smartchoiceled.com.au/</a:t>
            </a:r>
            <a:r>
              <a:rPr lang="en-GB" sz="2600"/>
              <a:t> </a:t>
            </a:r>
          </a:p>
          <a:p>
            <a:pPr lvl="0">
              <a:lnSpc>
                <a:spcPct val="70000"/>
              </a:lnSpc>
            </a:pPr>
            <a:r>
              <a:rPr lang="en-GB" sz="2600"/>
              <a:t>Picture 3: </a:t>
            </a:r>
            <a:r>
              <a:rPr lang="en-GB" sz="2600">
                <a:hlinkClick r:id="rId4"/>
              </a:rPr>
              <a:t>https://doodlesbaker.wordpress.com/2014/03/31/maslows-hierarchy-of-needs/</a:t>
            </a:r>
            <a:r>
              <a:rPr lang="en-GB" sz="2600"/>
              <a:t> </a:t>
            </a:r>
          </a:p>
          <a:p>
            <a:pPr lvl="0">
              <a:lnSpc>
                <a:spcPct val="70000"/>
              </a:lnSpc>
            </a:pPr>
            <a:r>
              <a:rPr lang="en-GB" sz="2600"/>
              <a:t>Picture 4: </a:t>
            </a:r>
            <a:r>
              <a:rPr lang="en-GB" sz="2600">
                <a:hlinkClick r:id="rId5"/>
              </a:rPr>
              <a:t>https://fr.fotolia.com/p/205140266</a:t>
            </a:r>
            <a:r>
              <a:rPr lang="en-GB" sz="2600"/>
              <a:t> </a:t>
            </a:r>
          </a:p>
          <a:p>
            <a:pPr lvl="0">
              <a:lnSpc>
                <a:spcPct val="70000"/>
              </a:lnSpc>
            </a:pPr>
            <a:r>
              <a:rPr lang="en-GB" sz="2600"/>
              <a:t>Picture 5: </a:t>
            </a:r>
            <a:r>
              <a:rPr lang="en-GB" sz="2600">
                <a:hlinkClick r:id="rId6"/>
              </a:rPr>
              <a:t>https://www.ibtimes.co.uk/neet-ons-research-employment-unemployment-ippr-uk-524112</a:t>
            </a:r>
            <a:r>
              <a:rPr lang="en-GB" sz="2600"/>
              <a:t> </a:t>
            </a:r>
          </a:p>
          <a:p>
            <a:pPr lvl="0">
              <a:lnSpc>
                <a:spcPct val="70000"/>
              </a:lnSpc>
            </a:pPr>
            <a:r>
              <a:rPr lang="en-GB" sz="2600"/>
              <a:t>Picture 6: </a:t>
            </a:r>
            <a:r>
              <a:rPr lang="en-GB" sz="2600">
                <a:hlinkClick r:id="rId7"/>
              </a:rPr>
              <a:t>http://carrie-persichini.blogspot.co.uk/2011/07/inclusion.html</a:t>
            </a:r>
            <a:endParaRPr lang="en-GB" sz="2600"/>
          </a:p>
          <a:p>
            <a:pPr lvl="0">
              <a:lnSpc>
                <a:spcPct val="70000"/>
              </a:lnSpc>
            </a:pPr>
            <a:r>
              <a:rPr lang="en-GB" sz="2600"/>
              <a:t>Picture 7: </a:t>
            </a:r>
            <a:r>
              <a:rPr lang="en-GB" sz="2600">
                <a:hlinkClick r:id="rId8"/>
              </a:rPr>
              <a:t>https://selfadvocatenet.com/summer-activities-and-fun-plans/</a:t>
            </a:r>
            <a:endParaRPr lang="en-GB" sz="2600"/>
          </a:p>
          <a:p>
            <a:pPr lvl="0">
              <a:lnSpc>
                <a:spcPct val="70000"/>
              </a:lnSpc>
            </a:pPr>
            <a:r>
              <a:rPr lang="en-GB" sz="2600"/>
              <a:t>Picture 8:  </a:t>
            </a:r>
            <a:r>
              <a:rPr lang="en-GB" sz="2600">
                <a:hlinkClick r:id="rId9"/>
              </a:rPr>
              <a:t>https://blog.schneider-electric.com/smart-cities/2015/12/15/seven-barriers-better-smarter-city-services/</a:t>
            </a:r>
            <a:r>
              <a:rPr lang="en-GB" sz="2600"/>
              <a:t> </a:t>
            </a:r>
          </a:p>
          <a:p>
            <a:pPr lvl="0">
              <a:lnSpc>
                <a:spcPct val="70000"/>
              </a:lnSpc>
            </a:pPr>
            <a:r>
              <a:rPr lang="en-GB" sz="2600"/>
              <a:t>Picture 9: </a:t>
            </a:r>
            <a:r>
              <a:rPr lang="en-GB" sz="2600">
                <a:hlinkClick r:id="rId10"/>
              </a:rPr>
              <a:t>http://researchbriefings.files.parliament.uk/documents/SN06705/SN06705.pdf</a:t>
            </a:r>
            <a:endParaRPr lang="en-GB" sz="2600"/>
          </a:p>
          <a:p>
            <a:pPr lvl="0">
              <a:lnSpc>
                <a:spcPct val="70000"/>
              </a:lnSpc>
            </a:pPr>
            <a:r>
              <a:rPr lang="en-GB" sz="2600"/>
              <a:t>Picture 10:  </a:t>
            </a:r>
            <a:r>
              <a:rPr lang="en-GB" sz="2600">
                <a:hlinkClick r:id="rId11"/>
              </a:rPr>
              <a:t>www.stefanmisaras.com/why-serve-young-people-dispensational-instrument/</a:t>
            </a:r>
            <a:r>
              <a:rPr lang="en-GB" sz="2600"/>
              <a:t> </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p:cNvSpPr txBox="1">
            <a:spLocks noGrp="1"/>
          </p:cNvSpPr>
          <p:nvPr>
            <p:ph type="title"/>
          </p:nvPr>
        </p:nvSpPr>
        <p:spPr>
          <a:xfrm>
            <a:off x="838203" y="0"/>
            <a:ext cx="10515600" cy="661989"/>
          </a:xfrm>
        </p:spPr>
        <p:txBody>
          <a:bodyPr anchorCtr="1"/>
          <a:lstStyle/>
          <a:p>
            <a:pPr lvl="0" algn="ctr"/>
            <a:r>
              <a:rPr lang="en-GB" sz="3600" b="1" u="sng">
                <a:solidFill>
                  <a:srgbClr val="AFABAB"/>
                </a:solidFill>
              </a:rPr>
              <a:t>References</a:t>
            </a:r>
            <a:endParaRPr lang="en-GB" b="1" u="sng">
              <a:solidFill>
                <a:srgbClr val="AFABAB"/>
              </a:solidFill>
            </a:endParaRPr>
          </a:p>
        </p:txBody>
      </p:sp>
      <p:sp>
        <p:nvSpPr>
          <p:cNvPr id="3" name="Content Placeholder 2"/>
          <p:cNvSpPr txBox="1">
            <a:spLocks noGrp="1"/>
          </p:cNvSpPr>
          <p:nvPr>
            <p:ph idx="1"/>
          </p:nvPr>
        </p:nvSpPr>
        <p:spPr>
          <a:xfrm>
            <a:off x="214317" y="661989"/>
            <a:ext cx="11801475" cy="6067428"/>
          </a:xfrm>
        </p:spPr>
        <p:txBody>
          <a:bodyPr/>
          <a:lstStyle/>
          <a:p>
            <a:pPr lvl="0">
              <a:lnSpc>
                <a:spcPct val="70000"/>
              </a:lnSpc>
            </a:pPr>
            <a:r>
              <a:rPr lang="en-GB" sz="2600"/>
              <a:t>Word Health Organisation (2018) </a:t>
            </a:r>
            <a:r>
              <a:rPr lang="en-GB" sz="2600" i="1"/>
              <a:t>Social Exclusion. </a:t>
            </a:r>
            <a:r>
              <a:rPr lang="en-GB" sz="2600"/>
              <a:t>Available at: </a:t>
            </a:r>
            <a:r>
              <a:rPr lang="en-GB" sz="2600">
                <a:hlinkClick r:id="rId2"/>
              </a:rPr>
              <a:t>http://www.who.int/social_determinants/themes/socialexclusion/en/</a:t>
            </a:r>
            <a:r>
              <a:rPr lang="en-GB" sz="2600"/>
              <a:t> (Accessed on: 20.03.2018).</a:t>
            </a:r>
          </a:p>
          <a:p>
            <a:pPr lvl="0">
              <a:lnSpc>
                <a:spcPct val="70000"/>
              </a:lnSpc>
            </a:pPr>
            <a:r>
              <a:rPr lang="en-GB" sz="2600"/>
              <a:t>European Youth Portal (2013) </a:t>
            </a:r>
            <a:r>
              <a:rPr lang="en-GB" sz="2600" i="1"/>
              <a:t>Groups at Risk of Social Inclusion.</a:t>
            </a:r>
            <a:r>
              <a:rPr lang="en-GB" sz="2600"/>
              <a:t> Available at: </a:t>
            </a:r>
            <a:r>
              <a:rPr lang="en-GB" sz="2600">
                <a:hlinkClick r:id="rId3"/>
              </a:rPr>
              <a:t>https://europa.eu/youth/es/article/39/2069_en</a:t>
            </a:r>
            <a:r>
              <a:rPr lang="en-GB" sz="2600"/>
              <a:t> (Accessed on: 20.03.2018).</a:t>
            </a:r>
          </a:p>
          <a:p>
            <a:pPr lvl="0">
              <a:lnSpc>
                <a:spcPct val="70000"/>
              </a:lnSpc>
            </a:pPr>
            <a:r>
              <a:rPr lang="en-GB" sz="2600"/>
              <a:t>Mind (2013) </a:t>
            </a:r>
            <a:r>
              <a:rPr lang="en-GB" sz="2600" i="1"/>
              <a:t>How to Increase Your Self Esteem</a:t>
            </a:r>
            <a:r>
              <a:rPr lang="en-GB" sz="2600"/>
              <a:t> Available at: </a:t>
            </a:r>
            <a:r>
              <a:rPr lang="en-GB" sz="2600">
                <a:hlinkClick r:id="rId4"/>
              </a:rPr>
              <a:t>https://www.mind.org.uk/information-support/types-of-mental-health-problems/self-esteem/#.WrgXtUxFzIU</a:t>
            </a:r>
            <a:r>
              <a:rPr lang="en-GB" sz="2600"/>
              <a:t> (Accessed on: 20.03.2018). </a:t>
            </a:r>
          </a:p>
          <a:p>
            <a:pPr lvl="0">
              <a:lnSpc>
                <a:spcPct val="70000"/>
              </a:lnSpc>
            </a:pPr>
            <a:r>
              <a:rPr lang="en-GB" sz="2600"/>
              <a:t>NHS Choices (2017) </a:t>
            </a:r>
            <a:r>
              <a:rPr lang="en-GB" sz="2600" i="1"/>
              <a:t>Raising Low Self Esteem. </a:t>
            </a:r>
            <a:r>
              <a:rPr lang="en-GB" sz="2600"/>
              <a:t>Available at: </a:t>
            </a:r>
            <a:r>
              <a:rPr lang="en-GB" sz="2600">
                <a:hlinkClick r:id="rId5"/>
              </a:rPr>
              <a:t>https://www.nhs.uk/Livewell/mentalhealth/Pages/Dealingwithlowself-esteem.aspx</a:t>
            </a:r>
            <a:r>
              <a:rPr lang="en-GB" sz="2600"/>
              <a:t> (Accessed on: 20.03.2018).</a:t>
            </a:r>
          </a:p>
          <a:p>
            <a:pPr lvl="0">
              <a:lnSpc>
                <a:spcPct val="70000"/>
              </a:lnSpc>
            </a:pPr>
            <a:r>
              <a:rPr lang="en-GB" sz="2600"/>
              <a:t>House of Commons Library (2018) </a:t>
            </a:r>
            <a:r>
              <a:rPr lang="en-GB" sz="2600" i="1"/>
              <a:t>NEET: Young People Not in Education, Employment or Training. </a:t>
            </a:r>
            <a:r>
              <a:rPr lang="en-GB" sz="2600"/>
              <a:t>Available at: </a:t>
            </a:r>
            <a:r>
              <a:rPr lang="en-GB" sz="2600">
                <a:hlinkClick r:id="rId6"/>
              </a:rPr>
              <a:t>http://researchbriefings.files.parliament.uk/documents/SN06705/SN06705.pdf</a:t>
            </a:r>
            <a:r>
              <a:rPr lang="en-GB" sz="2600"/>
              <a:t> (Accessed on: 20.03.2018).</a:t>
            </a:r>
          </a:p>
          <a:p>
            <a:pPr lvl="0">
              <a:lnSpc>
                <a:spcPct val="70000"/>
              </a:lnSpc>
            </a:pPr>
            <a:r>
              <a:rPr lang="en-GB" sz="2600"/>
              <a:t>GOV.UK (2018) </a:t>
            </a:r>
            <a:r>
              <a:rPr lang="en-GB" sz="2600" i="1"/>
              <a:t>Characteristics of young people who are long term NEET. </a:t>
            </a:r>
            <a:r>
              <a:rPr lang="en-GB" sz="2600"/>
              <a:t>Available at: </a:t>
            </a:r>
            <a:r>
              <a:rPr lang="en-GB" sz="2600">
                <a:hlinkClick r:id="rId7"/>
              </a:rPr>
              <a:t>https://www.gov.uk/government/uploads/system/uploads/attachment_data/file/679535/Characteristics_of_young_people_who_are_long_term_NEET.pdf</a:t>
            </a:r>
            <a:r>
              <a:rPr lang="en-GB" sz="2600"/>
              <a:t> (Accessed on: 20.03.2018). </a:t>
            </a:r>
          </a:p>
          <a:p>
            <a:pPr lvl="0">
              <a:lnSpc>
                <a:spcPct val="70000"/>
              </a:lnSpc>
            </a:pPr>
            <a:endParaRPr lang="en-GB" sz="260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Office%20Theme</Template>
  <TotalTime>1521</TotalTime>
  <Words>1011</Words>
  <Application>Microsoft Office PowerPoint</Application>
  <PresentationFormat>Widescreen</PresentationFormat>
  <Paragraphs>121</Paragraphs>
  <Slides>13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PowerPoint Presentation</vt:lpstr>
      <vt:lpstr>Introduction </vt:lpstr>
      <vt:lpstr>What is Social Exclusion?</vt:lpstr>
      <vt:lpstr>These include; </vt:lpstr>
      <vt:lpstr>Characteristics of ‘NEETS’ </vt:lpstr>
      <vt:lpstr>A longitudinal Study of Young People (2011).</vt:lpstr>
      <vt:lpstr>What is NEET?</vt:lpstr>
      <vt:lpstr>Are Their Needs Being Met? </vt:lpstr>
      <vt:lpstr>PowerPoint Presentation</vt:lpstr>
      <vt:lpstr>What Strategies are Available for Equality and Inclusion?  </vt:lpstr>
      <vt:lpstr>What barriers are preventing their inclusion in society? </vt:lpstr>
      <vt:lpstr>Images: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scarlett.dunne@outlook.com</dc:creator>
  <cp:lastModifiedBy>Dominique Northeast</cp:lastModifiedBy>
  <cp:revision>31</cp:revision>
  <dcterms:created xsi:type="dcterms:W3CDTF">2018-03-22T21:56:13Z</dcterms:created>
  <dcterms:modified xsi:type="dcterms:W3CDTF">2018-03-26T14:58:39Z</dcterms:modified>
</cp:coreProperties>
</file>