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 bookmarkIdSeed="2">
  <p:sldMasterIdLst>
    <p:sldMasterId id="2147483657" r:id="rId1"/>
  </p:sldMasterIdLst>
  <p:notesMasterIdLst>
    <p:notesMasterId r:id="rId34"/>
  </p:notesMasterIdLst>
  <p:sldIdLst>
    <p:sldId id="281" r:id="rId2"/>
    <p:sldId id="277" r:id="rId3"/>
    <p:sldId id="271" r:id="rId4"/>
    <p:sldId id="429" r:id="rId5"/>
    <p:sldId id="430" r:id="rId6"/>
    <p:sldId id="431" r:id="rId7"/>
    <p:sldId id="432" r:id="rId8"/>
    <p:sldId id="454" r:id="rId9"/>
    <p:sldId id="450" r:id="rId10"/>
    <p:sldId id="451" r:id="rId11"/>
    <p:sldId id="455" r:id="rId12"/>
    <p:sldId id="452" r:id="rId13"/>
    <p:sldId id="456" r:id="rId14"/>
    <p:sldId id="453" r:id="rId15"/>
    <p:sldId id="457" r:id="rId16"/>
    <p:sldId id="433" r:id="rId17"/>
    <p:sldId id="434" r:id="rId18"/>
    <p:sldId id="435" r:id="rId19"/>
    <p:sldId id="436" r:id="rId20"/>
    <p:sldId id="437" r:id="rId21"/>
    <p:sldId id="438" r:id="rId22"/>
    <p:sldId id="439" r:id="rId23"/>
    <p:sldId id="440" r:id="rId24"/>
    <p:sldId id="441" r:id="rId25"/>
    <p:sldId id="442" r:id="rId26"/>
    <p:sldId id="443" r:id="rId27"/>
    <p:sldId id="444" r:id="rId28"/>
    <p:sldId id="445" r:id="rId29"/>
    <p:sldId id="446" r:id="rId30"/>
    <p:sldId id="447" r:id="rId31"/>
    <p:sldId id="458" r:id="rId32"/>
    <p:sldId id="459" r:id="rId3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BB7A05"/>
    <a:srgbClr val="003399"/>
    <a:srgbClr val="11107F"/>
    <a:srgbClr val="ACACAC"/>
    <a:srgbClr val="3333CC"/>
    <a:srgbClr val="50655C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  <p:sld r:id="rId12" collapse="1"/>
      <p:sld r:id="rId13" collapse="1"/>
      <p:sld r:id="rId14" collapse="1"/>
      <p:sld r:id="rId15" collapse="1"/>
      <p:sld r:id="rId16" collapse="1"/>
      <p:sld r:id="rId17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5895" cy="7589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13.xml"/><Relationship Id="rId13" Type="http://schemas.openxmlformats.org/officeDocument/2006/relationships/slide" Target="slides/slide22.xml"/><Relationship Id="rId3" Type="http://schemas.openxmlformats.org/officeDocument/2006/relationships/slide" Target="slides/slide8.xml"/><Relationship Id="rId7" Type="http://schemas.openxmlformats.org/officeDocument/2006/relationships/slide" Target="slides/slide12.xml"/><Relationship Id="rId12" Type="http://schemas.openxmlformats.org/officeDocument/2006/relationships/slide" Target="slides/slide20.xml"/><Relationship Id="rId17" Type="http://schemas.openxmlformats.org/officeDocument/2006/relationships/slide" Target="slides/slide26.xml"/><Relationship Id="rId2" Type="http://schemas.openxmlformats.org/officeDocument/2006/relationships/slide" Target="slides/slide7.xml"/><Relationship Id="rId16" Type="http://schemas.openxmlformats.org/officeDocument/2006/relationships/slide" Target="slides/slide25.xml"/><Relationship Id="rId1" Type="http://schemas.openxmlformats.org/officeDocument/2006/relationships/slide" Target="slides/slide4.xml"/><Relationship Id="rId6" Type="http://schemas.openxmlformats.org/officeDocument/2006/relationships/slide" Target="slides/slide11.xml"/><Relationship Id="rId11" Type="http://schemas.openxmlformats.org/officeDocument/2006/relationships/slide" Target="slides/slide19.xml"/><Relationship Id="rId5" Type="http://schemas.openxmlformats.org/officeDocument/2006/relationships/slide" Target="slides/slide10.xml"/><Relationship Id="rId15" Type="http://schemas.openxmlformats.org/officeDocument/2006/relationships/slide" Target="slides/slide24.xml"/><Relationship Id="rId10" Type="http://schemas.openxmlformats.org/officeDocument/2006/relationships/slide" Target="slides/slide15.xml"/><Relationship Id="rId4" Type="http://schemas.openxmlformats.org/officeDocument/2006/relationships/slide" Target="slides/slide9.xml"/><Relationship Id="rId9" Type="http://schemas.openxmlformats.org/officeDocument/2006/relationships/slide" Target="slides/slide14.xml"/><Relationship Id="rId14" Type="http://schemas.openxmlformats.org/officeDocument/2006/relationships/slide" Target="slides/slide2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78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35B4C411-E5C4-42FC-97B9-72017F9E41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4606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 l="-2000" t="-1000" r="-3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479803" y="380993"/>
            <a:ext cx="4605868" cy="812807"/>
          </a:xfrm>
        </p:spPr>
        <p:txBody>
          <a:bodyPr/>
          <a:lstStyle>
            <a:lvl1pPr>
              <a:defRPr lang="en-US" smtClean="0">
                <a:solidFill>
                  <a:srgbClr val="BB7A05"/>
                </a:solidFill>
                <a:effectLst>
                  <a:outerShdw blurRad="50800" dist="38100" dir="2700000">
                    <a:schemeClr val="bg2">
                      <a:lumMod val="60000"/>
                      <a:lumOff val="4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488270" y="1134534"/>
            <a:ext cx="5435600" cy="2523066"/>
          </a:xfrm>
        </p:spPr>
        <p:txBody>
          <a:bodyPr/>
          <a:lstStyle>
            <a:lvl1pPr marL="0" indent="0" algn="l">
              <a:buFontTx/>
              <a:buNone/>
              <a:defRPr sz="4000" b="1" i="0" cap="all" spc="0">
                <a:solidFill>
                  <a:schemeClr val="bg1"/>
                </a:solidFill>
                <a:effectLst>
                  <a:outerShdw blurRad="50800" dist="38100" dir="2700000">
                    <a:srgbClr val="000000">
                      <a:alpha val="43000"/>
                    </a:srgbClr>
                  </a:outerShdw>
                </a:effectLst>
                <a:latin typeface="Arial Narrow Bold"/>
                <a:cs typeface="Arial Narrow Bold"/>
              </a:defRPr>
            </a:lvl1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0"/>
          </p:nvPr>
        </p:nvSpPr>
        <p:spPr>
          <a:xfrm>
            <a:off x="4706938" y="5961063"/>
            <a:ext cx="4437062" cy="904875"/>
          </a:xfrm>
        </p:spPr>
        <p:txBody>
          <a:bodyPr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063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B0AD2-E2E6-497F-BD3D-5D380E750E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08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6744-2F7A-4AB3-86A5-8C0CE1D65E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440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80A5C-B128-4C4C-8D78-26436B2E24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900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DE2FC-E52F-479E-8530-8B3C7610BD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256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84DB-823A-441B-8715-B5D5D430ED0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300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412AC-A91B-4C11-9EA6-21E1135433A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394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065F9-42DF-4801-A03F-B5DF718250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834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696D1-5FED-4984-B410-3B9F8397F5E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496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1B9C51-F6E0-43D3-B00C-4755ED2BA8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82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00" y="274638"/>
            <a:ext cx="16383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274638"/>
            <a:ext cx="47625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36A0C-6F02-4D7F-903B-D34762CF504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2446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74638"/>
            <a:ext cx="655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37325"/>
            <a:ext cx="73152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077200" y="6400800"/>
            <a:ext cx="6096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501639-97BB-410D-96DA-CA9159A084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866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 l="-3000" t="-2000" r="-6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160338"/>
            <a:ext cx="70183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760538"/>
            <a:ext cx="7993062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7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35938" y="6469063"/>
            <a:ext cx="609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404040"/>
                </a:solidFill>
              </a:defRPr>
            </a:lvl1pPr>
          </a:lstStyle>
          <a:p>
            <a:pPr>
              <a:defRPr/>
            </a:pPr>
            <a:fld id="{3A9907F0-2FD2-4650-AA0A-E263607477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3"/>
          </p:nvPr>
        </p:nvSpPr>
        <p:spPr>
          <a:xfrm>
            <a:off x="685800" y="6492875"/>
            <a:ext cx="7467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>
                <a:solidFill>
                  <a:srgbClr val="606060"/>
                </a:solidFill>
                <a:latin typeface="Arial Narrow" pitchFamily="-105" charset="0"/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effectLst>
            <a:outerShdw blurRad="50800" dist="38100" dir="2700000">
              <a:schemeClr val="bg2">
                <a:lumMod val="75000"/>
                <a:alpha val="43000"/>
              </a:schemeClr>
            </a:outerShdw>
          </a:effectLst>
          <a:latin typeface="Arial Narrow Bold"/>
          <a:ea typeface="ＭＳ Ｐゴシック" pitchFamily="-109" charset="-128"/>
          <a:cs typeface="Arial Narrow Bold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0090"/>
        </a:buClr>
        <a:buChar char="•"/>
        <a:defRPr sz="2800">
          <a:solidFill>
            <a:schemeClr val="tx1"/>
          </a:solidFill>
          <a:latin typeface="+mn-lt"/>
          <a:ea typeface="ＭＳ Ｐゴシック" pitchFamily="-109" charset="-128"/>
          <a:cs typeface="ＭＳ Ｐゴシック" pitchFamily="-10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B7A05"/>
        </a:buClr>
        <a:buFont typeface="Wingdings" pitchFamily="2" charset="2"/>
        <a:buChar char="§"/>
        <a:defRPr sz="2400">
          <a:solidFill>
            <a:schemeClr val="tx1"/>
          </a:solidFill>
          <a:latin typeface="+mn-lt"/>
          <a:ea typeface="ＭＳ Ｐゴシック" pitchFamily="-10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10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0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4874085" y="1076069"/>
            <a:ext cx="4594379" cy="2522537"/>
          </a:xfrm>
        </p:spPr>
        <p:txBody>
          <a:bodyPr/>
          <a:lstStyle/>
          <a:p>
            <a:pPr eaLnBrk="1" hangingPunct="1">
              <a:defRPr/>
            </a:pPr>
            <a:r>
              <a:rPr lang="en-US" cap="none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</a:rPr>
              <a:t>SUPPLY CHAIN PROCESS INTEGRATION</a:t>
            </a:r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880897" y="322007"/>
            <a:ext cx="4012380" cy="812800"/>
          </a:xfrm>
        </p:spPr>
        <p:txBody>
          <a:bodyPr/>
          <a:lstStyle/>
          <a:p>
            <a:pPr eaLnBrk="1" hangingPunct="1">
              <a:defRPr/>
            </a:pPr>
            <a:r>
              <a:rPr b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Chapter 13</a:t>
            </a:r>
          </a:p>
        </p:txBody>
      </p:sp>
      <p:sp>
        <p:nvSpPr>
          <p:cNvPr id="7" name="Rectangle 6"/>
          <p:cNvSpPr/>
          <p:nvPr/>
        </p:nvSpPr>
        <p:spPr>
          <a:xfrm>
            <a:off x="3672348" y="5889509"/>
            <a:ext cx="50734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Prepared by Cynthia Wisner, MBA</a:t>
            </a:r>
          </a:p>
          <a:p>
            <a:pPr lvl="0">
              <a:defRPr/>
            </a:pPr>
            <a:endParaRPr lang="en-US" sz="1200" dirty="0">
              <a:solidFill>
                <a:srgbClr val="808080">
                  <a:lumMod val="60000"/>
                  <a:lumOff val="40000"/>
                </a:srgbClr>
              </a:solidFill>
              <a:latin typeface="Arial Narrow" pitchFamily="34" charset="0"/>
            </a:endParaRPr>
          </a:p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</a:t>
            </a:r>
            <a:r>
              <a:rPr lang="en-US" sz="1200" dirty="0" smtClean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.</a:t>
            </a: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41766ADB-3807-454C-A318-ECFDEDE4A7DF}" type="slidenum">
              <a:rPr lang="en-US" smtClean="0">
                <a:solidFill>
                  <a:srgbClr val="404040"/>
                </a:solidFill>
              </a:rPr>
              <a:pPr eaLnBrk="1" hangingPunct="1"/>
              <a:t>2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+mj-ea"/>
              </a:rPr>
              <a:t>Learning Objectives</a:t>
            </a:r>
          </a:p>
        </p:txBody>
      </p:sp>
      <p:sp>
        <p:nvSpPr>
          <p:cNvPr id="1536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14375" y="1624013"/>
            <a:ext cx="8356600" cy="4619625"/>
          </a:xfrm>
        </p:spPr>
        <p:txBody>
          <a:bodyPr/>
          <a:lstStyle/>
          <a:p>
            <a:pPr marL="234950" indent="-230188" eaLnBrk="1" hangingPunct="1">
              <a:lnSpc>
                <a:spcPct val="90000"/>
              </a:lnSpc>
              <a:buFontTx/>
              <a:buNone/>
              <a:tabLst>
                <a:tab pos="234950" algn="l"/>
              </a:tabLst>
            </a:pPr>
            <a:r>
              <a:rPr lang="en-US" sz="2400" b="1" dirty="0" smtClean="0">
                <a:ea typeface="ＭＳ Ｐゴシック" pitchFamily="-105" charset="-128"/>
                <a:cs typeface="Times New Roman" pitchFamily="18" charset="0"/>
              </a:rPr>
              <a:t>You should be able to:</a:t>
            </a:r>
            <a:endParaRPr lang="en-US" sz="2400" dirty="0" smtClean="0">
              <a:ea typeface="ＭＳ Ｐゴシック" pitchFamily="-105" charset="-128"/>
            </a:endParaRP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Discuss the overall importance of process integration in supply chain management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Describe the advantages of, and obstacles to process integration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Understand the important issues of internal and external process integration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Understand the role played by information systems in creating information visibility along the supply chain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Describe the various processes requiring integration along the supply chain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Understand the various causes of the bullwhip effect and how they impact process integration</a:t>
            </a:r>
          </a:p>
          <a:p>
            <a:pPr marL="234950" indent="-230188">
              <a:lnSpc>
                <a:spcPct val="90000"/>
              </a:lnSpc>
              <a:buClr>
                <a:srgbClr val="BB7A05"/>
              </a:buClr>
              <a:buFont typeface="Wingdings" pitchFamily="2" charset="2"/>
              <a:buChar char="§"/>
              <a:tabLst>
                <a:tab pos="234950" algn="l"/>
              </a:tabLst>
            </a:pPr>
            <a:r>
              <a:rPr lang="en-US" sz="2000" dirty="0" smtClean="0">
                <a:ea typeface="ＭＳ Ｐゴシック" pitchFamily="-105" charset="-128"/>
              </a:rPr>
              <a:t>Discuss the various issues associated with supply chain risk and security</a:t>
            </a:r>
          </a:p>
          <a:p>
            <a:pPr lvl="1">
              <a:lnSpc>
                <a:spcPct val="90000"/>
              </a:lnSpc>
              <a:tabLst>
                <a:tab pos="234950" algn="l"/>
              </a:tabLst>
            </a:pPr>
            <a:endParaRPr lang="en-US" sz="1800" dirty="0" smtClean="0">
              <a:ea typeface="ＭＳ Ｐゴシック" pitchFamily="-105" charset="-128"/>
            </a:endParaRPr>
          </a:p>
          <a:p>
            <a:pPr lvl="1">
              <a:lnSpc>
                <a:spcPct val="90000"/>
              </a:lnSpc>
              <a:buFont typeface="Wingdings" pitchFamily="2" charset="2"/>
              <a:buNone/>
              <a:tabLst>
                <a:tab pos="234950" algn="l"/>
              </a:tabLst>
            </a:pPr>
            <a:endParaRPr lang="en-US" sz="2000" dirty="0" smtClean="0">
              <a:ea typeface="ＭＳ Ｐゴシック" pitchFamily="-10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  <p:sp>
        <p:nvSpPr>
          <p:cNvPr id="16387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AF1E5FD4-F048-45CC-BB50-FBE299BB1F49}" type="slidenum">
              <a:rPr lang="en-US" smtClean="0">
                <a:solidFill>
                  <a:srgbClr val="404040"/>
                </a:solidFill>
              </a:rPr>
              <a:pPr eaLnBrk="1" hangingPunct="1"/>
              <a:t>3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Times New Roman" pitchFamily="-109" charset="0"/>
                <a:cs typeface="Times New Roman" pitchFamily="-109" charset="0"/>
              </a:rPr>
              <a:t>Chapter Outline</a:t>
            </a:r>
          </a:p>
        </p:txBody>
      </p:sp>
      <p:sp>
        <p:nvSpPr>
          <p:cNvPr id="1638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716088"/>
            <a:ext cx="8001000" cy="4622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1175"/>
              </a:spcBef>
            </a:pPr>
            <a:r>
              <a:rPr lang="en-US" smtClean="0">
                <a:ea typeface="ＭＳ Ｐゴシック" pitchFamily="-105" charset="-128"/>
              </a:rPr>
              <a:t>Introduction </a:t>
            </a:r>
          </a:p>
          <a:p>
            <a:pPr>
              <a:lnSpc>
                <a:spcPct val="80000"/>
              </a:lnSpc>
            </a:pPr>
            <a:r>
              <a:rPr lang="en-US" smtClean="0">
                <a:ea typeface="ＭＳ Ｐゴシック" pitchFamily="-105" charset="-128"/>
              </a:rPr>
              <a:t>The Supply Chain Management Integration Model</a:t>
            </a:r>
          </a:p>
          <a:p>
            <a:pPr>
              <a:lnSpc>
                <a:spcPct val="80000"/>
              </a:lnSpc>
            </a:pPr>
            <a:r>
              <a:rPr lang="en-US" smtClean="0">
                <a:ea typeface="ＭＳ Ｐゴシック" pitchFamily="-105" charset="-128"/>
              </a:rPr>
              <a:t>Obstacles to Process Integration along the Supply Chain</a:t>
            </a:r>
          </a:p>
          <a:p>
            <a:pPr>
              <a:lnSpc>
                <a:spcPct val="80000"/>
              </a:lnSpc>
            </a:pPr>
            <a:r>
              <a:rPr lang="en-US" smtClean="0">
                <a:ea typeface="ＭＳ Ｐゴシック" pitchFamily="-105" charset="-128"/>
              </a:rPr>
              <a:t>Managing Supply Chain Risk and Security</a:t>
            </a:r>
          </a:p>
          <a:p>
            <a:pPr>
              <a:lnSpc>
                <a:spcPct val="80000"/>
              </a:lnSpc>
            </a:pPr>
            <a:endParaRPr lang="en-US" smtClean="0">
              <a:ea typeface="ＭＳ Ｐゴシック" pitchFamily="-105" charset="-128"/>
            </a:endParaRPr>
          </a:p>
          <a:p>
            <a:pPr>
              <a:lnSpc>
                <a:spcPct val="80000"/>
              </a:lnSpc>
            </a:pPr>
            <a:endParaRPr lang="en-US" smtClean="0">
              <a:ea typeface="ＭＳ Ｐゴシック" pitchFamily="-105" charset="-128"/>
            </a:endParaRPr>
          </a:p>
          <a:p>
            <a:pPr eaLnBrk="1" hangingPunct="1">
              <a:lnSpc>
                <a:spcPct val="80000"/>
              </a:lnSpc>
              <a:spcBef>
                <a:spcPts val="1175"/>
              </a:spcBef>
            </a:pPr>
            <a:endParaRPr lang="en-US" sz="2400" smtClean="0">
              <a:ea typeface="ＭＳ Ｐゴシック" pitchFamily="-10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Times New Roman" pitchFamily="18" charset="0"/>
              </a:rPr>
              <a:t>Introduction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41184" y="1588627"/>
            <a:ext cx="8219358" cy="4365625"/>
          </a:xfrm>
        </p:spPr>
        <p:txBody>
          <a:bodyPr/>
          <a:lstStyle/>
          <a:p>
            <a:pPr marL="347663" indent="-347663">
              <a:spcAft>
                <a:spcPts val="600"/>
              </a:spcAft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Firms in the supply chain must integrate processes to </a:t>
            </a:r>
            <a:r>
              <a:rPr lang="en-US" dirty="0"/>
              <a:t>create value for the services and products provided to end </a:t>
            </a:r>
            <a:r>
              <a:rPr lang="en-US" dirty="0" smtClean="0"/>
              <a:t>customers.</a:t>
            </a:r>
            <a:endParaRPr lang="en-US" dirty="0" smtClean="0">
              <a:ea typeface="ＭＳ Ｐゴシック" pitchFamily="-105" charset="-128"/>
            </a:endParaRPr>
          </a:p>
          <a:p>
            <a:pPr marL="347663" indent="-347663">
              <a:spcAft>
                <a:spcPts val="600"/>
              </a:spcAft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Process integration</a:t>
            </a:r>
            <a:r>
              <a:rPr lang="en-US" dirty="0" smtClean="0">
                <a:ea typeface="ＭＳ Ｐゴシック" pitchFamily="-105" charset="-128"/>
              </a:rPr>
              <a:t> means </a:t>
            </a:r>
            <a:r>
              <a:rPr lang="en-US" dirty="0" smtClean="0"/>
              <a:t>sharing </a:t>
            </a:r>
            <a:r>
              <a:rPr lang="en-US" dirty="0"/>
              <a:t>information and coordinating resources to jointly manage a process or </a:t>
            </a:r>
            <a:r>
              <a:rPr lang="en-US" dirty="0" smtClean="0"/>
              <a:t>processes.</a:t>
            </a:r>
          </a:p>
          <a:p>
            <a:pPr marL="347663" indent="-347663"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/>
              <a:t>The benefits of collaboration and information sharing between trading partners can be </a:t>
            </a:r>
            <a:r>
              <a:rPr lang="en-US" dirty="0" smtClean="0"/>
              <a:t>significant.</a:t>
            </a:r>
            <a:endParaRPr lang="en-US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</a:t>
            </a: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117" y="1460090"/>
            <a:ext cx="7119747" cy="4931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1628775"/>
            <a:ext cx="8520113" cy="4724400"/>
          </a:xfrm>
        </p:spPr>
        <p:txBody>
          <a:bodyPr/>
          <a:lstStyle/>
          <a:p>
            <a:pPr marL="533400" indent="-533400">
              <a:buClr>
                <a:srgbClr val="BB7A05"/>
              </a:buClr>
              <a:buFontTx/>
              <a:buAutoNum type="arabicPeriod"/>
            </a:pPr>
            <a:r>
              <a:rPr lang="en-US" b="1" dirty="0" smtClean="0">
                <a:ea typeface="ＭＳ Ｐゴシック" pitchFamily="-105" charset="-128"/>
              </a:rPr>
              <a:t>Identify Critical SC Trading Partners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Sell &amp; deliver products to final customers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Identifying </a:t>
            </a:r>
            <a:r>
              <a:rPr lang="en-US" sz="2000" i="1" dirty="0" smtClean="0">
                <a:solidFill>
                  <a:srgbClr val="FF6600"/>
                </a:solidFill>
                <a:ea typeface="ＭＳ Ｐゴシック" pitchFamily="-105" charset="-128"/>
              </a:rPr>
              <a:t>primary</a:t>
            </a:r>
            <a:r>
              <a:rPr lang="en-US" sz="2000" i="1" dirty="0" smtClean="0">
                <a:solidFill>
                  <a:schemeClr val="bg2"/>
                </a:solidFill>
                <a:ea typeface="ＭＳ Ｐゴシック" pitchFamily="-105" charset="-128"/>
              </a:rPr>
              <a:t> </a:t>
            </a:r>
            <a:r>
              <a:rPr lang="en-US" sz="2000" dirty="0" smtClean="0">
                <a:ea typeface="ＭＳ Ｐゴシック" pitchFamily="-105" charset="-128"/>
              </a:rPr>
              <a:t>trading partners allows the firm to concentrate on managing links with these companies</a:t>
            </a:r>
          </a:p>
          <a:p>
            <a:pPr marL="533400" indent="-533400">
              <a:buClr>
                <a:srgbClr val="BB7A05"/>
              </a:buClr>
              <a:buFontTx/>
              <a:buAutoNum type="arabicPeriod"/>
            </a:pPr>
            <a:r>
              <a:rPr lang="en-US" b="1" dirty="0" smtClean="0">
                <a:ea typeface="ＭＳ Ｐゴシック" pitchFamily="-105" charset="-128"/>
              </a:rPr>
              <a:t>Review &amp; Establish SC Strategies for: 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Parts purchased &amp; suppliers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Manufacturing processes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Design of the products manufactured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Mode of transportation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Warranty &amp; return services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Outsourcing</a:t>
            </a:r>
          </a:p>
          <a:p>
            <a:pPr marL="914400" lvl="1" indent="-457200"/>
            <a:r>
              <a:rPr lang="en-US" sz="2000" dirty="0" smtClean="0">
                <a:ea typeface="ＭＳ Ｐゴシック" pitchFamily="-105" charset="-128"/>
              </a:rPr>
              <a:t>Sustainability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19075" y="1628775"/>
            <a:ext cx="8588375" cy="4800600"/>
          </a:xfrm>
        </p:spPr>
        <p:txBody>
          <a:bodyPr/>
          <a:lstStyle/>
          <a:p>
            <a:pPr marL="692150" lvl="1" indent="-577850">
              <a:buFontTx/>
              <a:buAutoNum type="arabicPeriod" startAt="3"/>
            </a:pPr>
            <a:r>
              <a:rPr lang="en-US" sz="2800" b="1" dirty="0" smtClean="0">
                <a:ea typeface="ＭＳ Ｐゴシック" pitchFamily="-105" charset="-128"/>
              </a:rPr>
              <a:t>Align SC Strategies w/Key SC Process Objectives</a:t>
            </a:r>
          </a:p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	  Lambert et al. identified 8 key SC processes: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Customer relationship management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Customer service management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Demand management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Order fulfillment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Manufacturing flow management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Supplier relationship management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Product development &amp; commercialization</a:t>
            </a:r>
          </a:p>
          <a:p>
            <a:pPr marL="1957388" lvl="2" indent="-474663">
              <a:buClr>
                <a:srgbClr val="BB7A05"/>
              </a:buClr>
              <a:buFontTx/>
              <a:buAutoNum type="arabicPeriod"/>
            </a:pPr>
            <a:r>
              <a:rPr lang="en-US" dirty="0" smtClean="0">
                <a:ea typeface="ＭＳ Ｐゴシック" pitchFamily="-105" charset="-128"/>
              </a:rPr>
              <a:t>Returns management</a:t>
            </a: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427930" y="2374490"/>
            <a:ext cx="7288366" cy="3936898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/>
            </a:pPr>
            <a:r>
              <a:rPr lang="en-US" sz="3200" b="1" dirty="0" smtClean="0">
                <a:ea typeface="ＭＳ Ｐゴシック" pitchFamily="-105" charset="-128"/>
              </a:rPr>
              <a:t>Customer Relationship Management</a:t>
            </a:r>
          </a:p>
          <a:p>
            <a:pPr marL="746125" lvl="1" indent="-346075"/>
            <a:r>
              <a:rPr lang="en-US" dirty="0">
                <a:ea typeface="Times New Roman"/>
              </a:rPr>
              <a:t>Tailoring product and service agreements to meet customer </a:t>
            </a:r>
            <a:r>
              <a:rPr lang="en-US" dirty="0" smtClean="0">
                <a:ea typeface="Times New Roman"/>
              </a:rPr>
              <a:t>needs</a:t>
            </a:r>
          </a:p>
          <a:p>
            <a:pPr marL="746125" lvl="1" indent="-346075"/>
            <a:r>
              <a:rPr lang="en-US" dirty="0" smtClean="0">
                <a:ea typeface="Times New Roman"/>
              </a:rPr>
              <a:t>Measuring </a:t>
            </a:r>
            <a:r>
              <a:rPr lang="en-US" dirty="0">
                <a:ea typeface="Times New Roman"/>
              </a:rPr>
              <a:t>customer profitability and firm’s impact on </a:t>
            </a:r>
            <a:r>
              <a:rPr lang="en-US" dirty="0" smtClean="0">
                <a:ea typeface="Times New Roman"/>
              </a:rPr>
              <a:t>customers</a:t>
            </a:r>
          </a:p>
          <a:p>
            <a:pPr marL="746125" lvl="1" indent="-346075"/>
            <a:r>
              <a:rPr lang="en-US" dirty="0" smtClean="0"/>
              <a:t>Monitor </a:t>
            </a:r>
            <a:r>
              <a:rPr lang="en-US" dirty="0"/>
              <a:t>the impact of customer relationship management (CRM) efforts in terms of both the financial impact </a:t>
            </a:r>
            <a:r>
              <a:rPr lang="en-US" dirty="0" smtClean="0"/>
              <a:t>and </a:t>
            </a:r>
            <a:r>
              <a:rPr lang="en-US" dirty="0"/>
              <a:t>customer </a:t>
            </a:r>
            <a:r>
              <a:rPr lang="en-US" dirty="0" smtClean="0"/>
              <a:t>satisfaction</a:t>
            </a:r>
            <a:endParaRPr lang="en-US" dirty="0" smtClean="0">
              <a:ea typeface="Times New Roman"/>
            </a:endParaRPr>
          </a:p>
          <a:p>
            <a:pPr marL="746125" lvl="1" indent="-346075"/>
            <a:endParaRPr lang="en-US" b="1" dirty="0">
              <a:ea typeface="Times New Roman"/>
            </a:endParaRPr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1766933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1112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86349" y="2300747"/>
            <a:ext cx="6993398" cy="3848407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2"/>
            </a:pPr>
            <a:r>
              <a:rPr lang="en-US" sz="3200" b="1" dirty="0" smtClean="0">
                <a:ea typeface="ＭＳ Ｐゴシック" pitchFamily="-105" charset="-128"/>
              </a:rPr>
              <a:t>Customer Service Management</a:t>
            </a:r>
            <a:endParaRPr lang="en-US" sz="3200" b="1" dirty="0">
              <a:ea typeface="ＭＳ Ｐゴシック" pitchFamily="-105" charset="-128"/>
            </a:endParaRPr>
          </a:p>
          <a:p>
            <a:pPr marL="746125" lvl="1" indent="-346075"/>
            <a:r>
              <a:rPr lang="en-US" dirty="0" smtClean="0">
                <a:ea typeface="Times New Roman"/>
              </a:rPr>
              <a:t>Providing </a:t>
            </a:r>
            <a:r>
              <a:rPr lang="en-US" dirty="0">
                <a:ea typeface="Times New Roman"/>
              </a:rPr>
              <a:t>information to customers such as product availability, shipping dates and order </a:t>
            </a:r>
            <a:r>
              <a:rPr lang="en-US" dirty="0" smtClean="0">
                <a:ea typeface="Times New Roman"/>
              </a:rPr>
              <a:t>status </a:t>
            </a:r>
          </a:p>
          <a:p>
            <a:pPr marL="746125" lvl="1" indent="-346075"/>
            <a:r>
              <a:rPr lang="en-US" dirty="0" smtClean="0">
                <a:ea typeface="Times New Roman"/>
              </a:rPr>
              <a:t>Administering </a:t>
            </a:r>
            <a:r>
              <a:rPr lang="en-US" dirty="0">
                <a:ea typeface="Times New Roman"/>
              </a:rPr>
              <a:t>product and service </a:t>
            </a:r>
            <a:r>
              <a:rPr lang="en-US" dirty="0" smtClean="0">
                <a:ea typeface="Times New Roman"/>
              </a:rPr>
              <a:t>agreements</a:t>
            </a:r>
          </a:p>
          <a:p>
            <a:pPr marL="746125" lvl="1" indent="-346075"/>
            <a:r>
              <a:rPr lang="en-US" dirty="0" smtClean="0">
                <a:ea typeface="Times New Roman"/>
              </a:rPr>
              <a:t>Monitoring</a:t>
            </a:r>
            <a:r>
              <a:rPr lang="en-US" b="1" dirty="0" smtClean="0">
                <a:ea typeface="Times New Roman"/>
              </a:rPr>
              <a:t> </a:t>
            </a:r>
            <a:r>
              <a:rPr lang="en-US" dirty="0"/>
              <a:t>and reporting customer service performance</a:t>
            </a:r>
            <a:endParaRPr lang="en-US" b="1" dirty="0">
              <a:ea typeface="Times New Roman"/>
            </a:endParaRPr>
          </a:p>
          <a:p>
            <a:pPr marL="746125" lvl="1" indent="-346075"/>
            <a:endParaRPr lang="en-US" b="1" dirty="0">
              <a:ea typeface="Times New Roman"/>
            </a:endParaRPr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1678443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294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354701" y="2134014"/>
            <a:ext cx="6978138" cy="4800600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3"/>
            </a:pPr>
            <a:r>
              <a:rPr lang="en-US" sz="3200" b="1" dirty="0" smtClean="0"/>
              <a:t>Demand</a:t>
            </a:r>
            <a:r>
              <a:rPr lang="en-US" sz="3200" dirty="0" smtClean="0"/>
              <a:t> </a:t>
            </a:r>
            <a:r>
              <a:rPr lang="en-US" sz="3200" b="1" dirty="0" smtClean="0">
                <a:ea typeface="ＭＳ Ｐゴシック" pitchFamily="-105" charset="-128"/>
              </a:rPr>
              <a:t>Management</a:t>
            </a:r>
          </a:p>
          <a:p>
            <a:pPr marL="746125" lvl="1" indent="-346075"/>
            <a:r>
              <a:rPr lang="en-US" dirty="0"/>
              <a:t>Balancing customer demand with the firm’s output </a:t>
            </a:r>
            <a:r>
              <a:rPr lang="en-US" dirty="0" smtClean="0"/>
              <a:t>capacity</a:t>
            </a:r>
          </a:p>
          <a:p>
            <a:pPr marL="746125" lvl="1" indent="-346075"/>
            <a:r>
              <a:rPr lang="en-US" dirty="0" smtClean="0"/>
              <a:t>Forecasting </a:t>
            </a:r>
            <a:r>
              <a:rPr lang="en-US" dirty="0"/>
              <a:t>demand and coordinating with production, purchasing and </a:t>
            </a:r>
            <a:r>
              <a:rPr lang="en-US" dirty="0" smtClean="0"/>
              <a:t>distribution</a:t>
            </a:r>
          </a:p>
          <a:p>
            <a:pPr marL="746125" lvl="1" indent="-346075"/>
            <a:r>
              <a:rPr lang="en-US" dirty="0" smtClean="0"/>
              <a:t>Increase </a:t>
            </a:r>
            <a:r>
              <a:rPr lang="en-US" dirty="0"/>
              <a:t>the accuracy of forecasts </a:t>
            </a:r>
            <a:endParaRPr lang="en-US" dirty="0" smtClean="0"/>
          </a:p>
          <a:p>
            <a:pPr marL="746125" lvl="1" indent="-346075"/>
            <a:r>
              <a:rPr lang="en-US" dirty="0" smtClean="0"/>
              <a:t>To </a:t>
            </a:r>
            <a:r>
              <a:rPr lang="en-US" dirty="0"/>
              <a:t>track the success of various demand management activity implementations</a:t>
            </a:r>
          </a:p>
          <a:p>
            <a:pPr marL="400050" lvl="1" indent="0">
              <a:buNone/>
            </a:pPr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1663694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6312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94619" y="2079521"/>
            <a:ext cx="7376856" cy="4054885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4"/>
            </a:pPr>
            <a:r>
              <a:rPr lang="en-US" sz="3200" b="1" dirty="0" smtClean="0"/>
              <a:t>Order Fulfillment</a:t>
            </a:r>
          </a:p>
          <a:p>
            <a:pPr marL="914400" lvl="1" indent="-514350"/>
            <a:r>
              <a:rPr lang="en-US" dirty="0"/>
              <a:t>Meeting customer requirements by synchronizing the firm’s marketing, production and distribution </a:t>
            </a:r>
            <a:r>
              <a:rPr lang="en-US" dirty="0" smtClean="0"/>
              <a:t>plans</a:t>
            </a:r>
          </a:p>
          <a:p>
            <a:pPr marL="914400" lvl="1" indent="-514350"/>
            <a:r>
              <a:rPr lang="en-US" dirty="0" smtClean="0"/>
              <a:t>Location </a:t>
            </a:r>
            <a:r>
              <a:rPr lang="en-US" dirty="0"/>
              <a:t>of suppliers, production facilities and distribution centers</a:t>
            </a:r>
            <a:endParaRPr lang="en-US" dirty="0" smtClean="0"/>
          </a:p>
          <a:p>
            <a:pPr marL="914400" lvl="1" indent="-514350"/>
            <a:r>
              <a:rPr lang="en-US" dirty="0" smtClean="0"/>
              <a:t>Modes </a:t>
            </a:r>
            <a:r>
              <a:rPr lang="en-US" dirty="0"/>
              <a:t>of inbound and outbound transportation </a:t>
            </a:r>
            <a:r>
              <a:rPr lang="en-US" dirty="0" smtClean="0"/>
              <a:t>used</a:t>
            </a:r>
          </a:p>
          <a:p>
            <a:pPr marL="914400" lvl="1" indent="-514350"/>
            <a:r>
              <a:rPr lang="en-US" dirty="0" smtClean="0"/>
              <a:t>System </a:t>
            </a:r>
            <a:r>
              <a:rPr lang="en-US" dirty="0"/>
              <a:t>used for entering, processing, communicating, picking, delivering and documenting customer orders</a:t>
            </a:r>
            <a:endParaRPr lang="en-US" dirty="0">
              <a:ea typeface="Times New Roman"/>
            </a:endParaRPr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1444095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11716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266211" y="2262956"/>
            <a:ext cx="7184615" cy="4800600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5"/>
            </a:pPr>
            <a:r>
              <a:rPr lang="en-US" sz="3200" b="1" dirty="0"/>
              <a:t>Manufacturing </a:t>
            </a:r>
            <a:r>
              <a:rPr lang="en-US" sz="3200" b="1" dirty="0" smtClean="0"/>
              <a:t>Flow </a:t>
            </a:r>
            <a:r>
              <a:rPr lang="en-US" sz="3200" b="1" dirty="0" smtClean="0">
                <a:ea typeface="ＭＳ Ｐゴシック" pitchFamily="-105" charset="-128"/>
              </a:rPr>
              <a:t>Management</a:t>
            </a:r>
          </a:p>
          <a:p>
            <a:pPr marL="746125" lvl="1" indent="-346075"/>
            <a:r>
              <a:rPr lang="en-US" dirty="0"/>
              <a:t>Determining manufacturing process requirements to enable the right mix of flexibility and velocity to satisfy </a:t>
            </a:r>
            <a:r>
              <a:rPr lang="en-US" dirty="0" smtClean="0"/>
              <a:t>demand</a:t>
            </a:r>
            <a:endParaRPr lang="en-US" dirty="0"/>
          </a:p>
          <a:p>
            <a:pPr marL="746125" lvl="1" indent="-346075"/>
            <a:r>
              <a:rPr lang="en-US" dirty="0"/>
              <a:t>A</a:t>
            </a:r>
            <a:r>
              <a:rPr lang="en-US" dirty="0" smtClean="0"/>
              <a:t> </a:t>
            </a:r>
            <a:r>
              <a:rPr lang="en-US" dirty="0"/>
              <a:t>good set of performance metrics </a:t>
            </a:r>
            <a:r>
              <a:rPr lang="en-US" dirty="0" smtClean="0"/>
              <a:t>to </a:t>
            </a:r>
            <a:r>
              <a:rPr lang="en-US" dirty="0"/>
              <a:t>track the capability of the manufacturing flow process to satisfy demand</a:t>
            </a:r>
            <a:endParaRPr lang="en-US" dirty="0" smtClean="0">
              <a:ea typeface="Times New Roman"/>
            </a:endParaRPr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1604700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5757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03978" y="2395692"/>
            <a:ext cx="7826170" cy="4800600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6"/>
            </a:pPr>
            <a:r>
              <a:rPr lang="en-US" sz="3200" b="1" dirty="0" smtClean="0"/>
              <a:t>Supplier </a:t>
            </a:r>
            <a:r>
              <a:rPr lang="en-US" sz="3200" b="1" dirty="0"/>
              <a:t>Relationship </a:t>
            </a:r>
            <a:r>
              <a:rPr lang="en-US" sz="3200" b="1" dirty="0" smtClean="0"/>
              <a:t>Management</a:t>
            </a:r>
          </a:p>
          <a:p>
            <a:pPr marL="914400" lvl="1" indent="-514350"/>
            <a:r>
              <a:rPr lang="en-US" dirty="0" smtClean="0"/>
              <a:t>Screening </a:t>
            </a:r>
            <a:r>
              <a:rPr lang="en-US" dirty="0"/>
              <a:t>and selecting </a:t>
            </a:r>
            <a:r>
              <a:rPr lang="en-US" dirty="0" smtClean="0"/>
              <a:t>suppliers</a:t>
            </a:r>
          </a:p>
          <a:p>
            <a:pPr marL="914400" lvl="1" indent="-514350"/>
            <a:r>
              <a:rPr lang="en-US" dirty="0" smtClean="0"/>
              <a:t>Developing </a:t>
            </a:r>
            <a:r>
              <a:rPr lang="en-US" dirty="0"/>
              <a:t>close working relationships with key </a:t>
            </a:r>
            <a:r>
              <a:rPr lang="en-US" dirty="0" smtClean="0"/>
              <a:t>suppliers</a:t>
            </a:r>
            <a:endParaRPr lang="en-US" dirty="0"/>
          </a:p>
          <a:p>
            <a:pPr marL="914400" lvl="1" indent="-514350"/>
            <a:r>
              <a:rPr lang="en-US" dirty="0" smtClean="0"/>
              <a:t>Negotiating </a:t>
            </a:r>
            <a:r>
              <a:rPr lang="en-US" dirty="0"/>
              <a:t>product and service </a:t>
            </a:r>
            <a:r>
              <a:rPr lang="en-US" dirty="0" smtClean="0"/>
              <a:t>agreements</a:t>
            </a:r>
          </a:p>
          <a:p>
            <a:pPr marL="914400" lvl="1" indent="-514350"/>
            <a:r>
              <a:rPr lang="en-US" dirty="0" smtClean="0"/>
              <a:t>Managing </a:t>
            </a:r>
            <a:r>
              <a:rPr lang="en-US" dirty="0"/>
              <a:t>suppliers </a:t>
            </a:r>
            <a:endParaRPr lang="en-US" dirty="0" smtClean="0"/>
          </a:p>
          <a:p>
            <a:pPr marL="914400" lvl="1" indent="-514350"/>
            <a:r>
              <a:rPr lang="en-US" dirty="0" smtClean="0"/>
              <a:t>Monitoring </a:t>
            </a:r>
            <a:r>
              <a:rPr lang="en-US" dirty="0"/>
              <a:t>supplier performance and improvement.</a:t>
            </a:r>
            <a:endParaRPr lang="en-US" b="1" dirty="0" smtClean="0"/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213852" y="1562084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ＭＳ Ｐゴシック" pitchFamily="-105" charset="-128"/>
                <a:cs typeface="+mn-cs"/>
              </a:defRPr>
            </a:lvl9pPr>
          </a:lstStyle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441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92469" y="2321950"/>
            <a:ext cx="7509079" cy="4800600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7"/>
            </a:pPr>
            <a:r>
              <a:rPr lang="en-US" sz="3200" b="1" dirty="0"/>
              <a:t>Product Development and </a:t>
            </a:r>
            <a:r>
              <a:rPr lang="en-US" sz="3200" b="1" dirty="0" smtClean="0"/>
              <a:t>Commercialization</a:t>
            </a:r>
            <a:endParaRPr lang="en-US" sz="3200" b="1" dirty="0" smtClean="0">
              <a:ea typeface="ＭＳ Ｐゴシック" pitchFamily="-105" charset="-128"/>
            </a:endParaRPr>
          </a:p>
          <a:p>
            <a:pPr marL="746125" lvl="1" indent="-346075"/>
            <a:r>
              <a:rPr lang="en-US" dirty="0"/>
              <a:t>Selecting new product ideas </a:t>
            </a:r>
            <a:endParaRPr lang="en-US" dirty="0">
              <a:ea typeface="Times New Roman"/>
            </a:endParaRPr>
          </a:p>
          <a:p>
            <a:pPr marL="746125" lvl="1" indent="-346075"/>
            <a:r>
              <a:rPr lang="en-US" dirty="0" smtClean="0"/>
              <a:t>Developing </a:t>
            </a:r>
            <a:r>
              <a:rPr lang="en-US" dirty="0"/>
              <a:t>new products and getting them to market </a:t>
            </a:r>
            <a:r>
              <a:rPr lang="en-US" dirty="0" smtClean="0"/>
              <a:t>quickly and effectively</a:t>
            </a:r>
          </a:p>
          <a:p>
            <a:pPr marL="746125" lvl="1" indent="-346075"/>
            <a:r>
              <a:rPr lang="en-US" dirty="0" smtClean="0"/>
              <a:t>Assessing the success of each new product</a:t>
            </a:r>
          </a:p>
          <a:p>
            <a:pPr marL="746125" lvl="1" indent="-346075"/>
            <a:r>
              <a:rPr lang="en-US" dirty="0" smtClean="0">
                <a:ea typeface="Times New Roman"/>
              </a:rPr>
              <a:t>Developing </a:t>
            </a:r>
            <a:r>
              <a:rPr lang="en-US" dirty="0"/>
              <a:t>customer feedback </a:t>
            </a:r>
            <a:r>
              <a:rPr lang="en-US" dirty="0" smtClean="0"/>
              <a:t>mechanisms</a:t>
            </a:r>
          </a:p>
          <a:p>
            <a:pPr marL="0" lvl="0" indent="0">
              <a:buClr>
                <a:srgbClr val="BB7A05"/>
              </a:buClr>
              <a:buNone/>
            </a:pPr>
            <a:endParaRPr lang="en-US" dirty="0" smtClean="0"/>
          </a:p>
          <a:p>
            <a:pPr marL="746125" lvl="1" indent="-346075"/>
            <a:endParaRPr lang="en-US" b="1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" y="1622322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8129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79514" y="2362615"/>
            <a:ext cx="7745053" cy="4800600"/>
          </a:xfrm>
        </p:spPr>
        <p:txBody>
          <a:bodyPr/>
          <a:lstStyle/>
          <a:p>
            <a:pPr marL="514350" lvl="0" indent="-514350">
              <a:buClr>
                <a:srgbClr val="BB7A05"/>
              </a:buClr>
              <a:buFont typeface="+mj-lt"/>
              <a:buAutoNum type="arabicPeriod" startAt="8"/>
            </a:pPr>
            <a:r>
              <a:rPr lang="en-US" sz="3200" b="1" dirty="0" smtClean="0"/>
              <a:t>Returns Management</a:t>
            </a:r>
            <a:endParaRPr lang="en-US" sz="3200" b="1" dirty="0" smtClean="0">
              <a:ea typeface="ＭＳ Ｐゴシック" pitchFamily="-105" charset="-128"/>
            </a:endParaRPr>
          </a:p>
          <a:p>
            <a:pPr marL="746125" lvl="1" indent="-346075"/>
            <a:r>
              <a:rPr lang="en-US" dirty="0"/>
              <a:t>Managing used product disposition, product recalls, </a:t>
            </a:r>
            <a:r>
              <a:rPr lang="en-US" dirty="0" smtClean="0"/>
              <a:t>and packaging requirements</a:t>
            </a:r>
          </a:p>
          <a:p>
            <a:pPr marL="746125" lvl="1" indent="-346075"/>
            <a:r>
              <a:rPr lang="en-US" dirty="0" smtClean="0"/>
              <a:t>Environmental </a:t>
            </a:r>
            <a:r>
              <a:rPr lang="en-US" dirty="0"/>
              <a:t>compliance with substance disposal and </a:t>
            </a:r>
            <a:r>
              <a:rPr lang="en-US" dirty="0" smtClean="0"/>
              <a:t>recycling</a:t>
            </a:r>
          </a:p>
          <a:p>
            <a:pPr marL="746125" lvl="1" indent="-346075"/>
            <a:r>
              <a:rPr lang="en-US" dirty="0" smtClean="0"/>
              <a:t>Collecting returns data</a:t>
            </a:r>
          </a:p>
          <a:p>
            <a:pPr marL="746125" lvl="1" indent="-346075"/>
            <a:r>
              <a:rPr lang="en-US" dirty="0" smtClean="0"/>
              <a:t>Minimizing </a:t>
            </a:r>
            <a:r>
              <a:rPr lang="en-US" dirty="0"/>
              <a:t>future </a:t>
            </a:r>
            <a:r>
              <a:rPr lang="en-US" dirty="0" smtClean="0"/>
              <a:t>returns</a:t>
            </a:r>
            <a:endParaRPr lang="en-US" dirty="0" smtClean="0">
              <a:ea typeface="ＭＳ Ｐゴシック" pitchFamily="-105" charset="-128"/>
            </a:endParaRPr>
          </a:p>
          <a:p>
            <a:pPr marL="682625" indent="0">
              <a:buNone/>
            </a:pP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1639559"/>
            <a:ext cx="871629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lvl="1" eaLnBrk="0" hangingPunct="0">
              <a:spcBef>
                <a:spcPct val="20000"/>
              </a:spcBef>
              <a:buClr>
                <a:srgbClr val="BB7A05"/>
              </a:buClr>
            </a:pPr>
            <a:r>
              <a:rPr lang="en-US" sz="2600" b="1" kern="0" dirty="0" smtClean="0">
                <a:solidFill>
                  <a:srgbClr val="BB7A05"/>
                </a:solidFill>
                <a:latin typeface="Arial"/>
              </a:rPr>
              <a:t>Eight Key Supply Chain Business Processes </a:t>
            </a:r>
            <a:r>
              <a:rPr lang="en-US" sz="2000" b="1" kern="0" baseline="-25000" dirty="0" smtClean="0">
                <a:solidFill>
                  <a:srgbClr val="BB7A05"/>
                </a:solidFill>
                <a:latin typeface="Arial"/>
              </a:rPr>
              <a:t>(Continued)</a:t>
            </a:r>
            <a:endParaRPr lang="en-US" sz="2600" b="1" kern="0" dirty="0">
              <a:solidFill>
                <a:srgbClr val="BB7A05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975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1450" y="1628775"/>
            <a:ext cx="8589963" cy="4800600"/>
          </a:xfrm>
        </p:spPr>
        <p:txBody>
          <a:bodyPr/>
          <a:lstStyle/>
          <a:p>
            <a:pPr marL="533400" indent="-533400">
              <a:lnSpc>
                <a:spcPct val="90000"/>
              </a:lnSpc>
              <a:buClr>
                <a:srgbClr val="BB7A05"/>
              </a:buClr>
              <a:buFontTx/>
              <a:buAutoNum type="arabicPeriod" startAt="4"/>
            </a:pPr>
            <a:r>
              <a:rPr lang="en-US" b="1" dirty="0" smtClean="0">
                <a:ea typeface="ＭＳ Ｐゴシック" pitchFamily="-105" charset="-128"/>
              </a:rPr>
              <a:t>Develop Internal Performance Measures for Key Processes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Performance should be continuously measured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Create a consistent emphasis on the overall supply chain strategy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Firm is able to track progress in each key processes.</a:t>
            </a:r>
          </a:p>
          <a:p>
            <a:pPr marL="533400" indent="-533400">
              <a:lnSpc>
                <a:spcPct val="90000"/>
              </a:lnSpc>
              <a:buClr>
                <a:srgbClr val="BB7A05"/>
              </a:buClr>
              <a:buFontTx/>
              <a:buAutoNum type="arabicPeriod" startAt="5"/>
            </a:pPr>
            <a:r>
              <a:rPr lang="en-US" b="1" dirty="0" smtClean="0">
                <a:ea typeface="ＭＳ Ｐゴシック" pitchFamily="-105" charset="-128"/>
              </a:rPr>
              <a:t>Assess &amp; Improve Internal Integration of Key SC Processes</a:t>
            </a:r>
            <a:endParaRPr lang="en-US" dirty="0" smtClean="0">
              <a:ea typeface="ＭＳ Ｐゴシック" pitchFamily="-105" charset="-128"/>
            </a:endParaRP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Formation of cross-functional teams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Management support &amp; resources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ERP system </a:t>
            </a:r>
          </a:p>
          <a:p>
            <a:pPr marL="914400" lvl="1" indent="-457200">
              <a:lnSpc>
                <a:spcPct val="90000"/>
              </a:lnSpc>
            </a:pPr>
            <a:r>
              <a:rPr lang="en-US" dirty="0" smtClean="0">
                <a:ea typeface="ＭＳ Ｐゴシック" pitchFamily="-105" charset="-128"/>
              </a:rPr>
              <a:t>Develop an understanding of the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internal supply chain</a:t>
            </a:r>
            <a:r>
              <a:rPr lang="en-US" dirty="0" smtClean="0">
                <a:ea typeface="ＭＳ Ｐゴシック" pitchFamily="-105" charset="-128"/>
              </a:rPr>
              <a:t> </a:t>
            </a:r>
          </a:p>
        </p:txBody>
      </p:sp>
      <p:sp>
        <p:nvSpPr>
          <p:cNvPr id="21507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1628775"/>
            <a:ext cx="8485188" cy="4525963"/>
          </a:xfrm>
        </p:spPr>
        <p:txBody>
          <a:bodyPr/>
          <a:lstStyle/>
          <a:p>
            <a:pPr marL="381000" indent="-381000">
              <a:buClr>
                <a:srgbClr val="BB7A05"/>
              </a:buClr>
              <a:buFontTx/>
              <a:buAutoNum type="arabicPeriod" startAt="6"/>
            </a:pPr>
            <a:r>
              <a:rPr lang="en-US" b="1" dirty="0" smtClean="0">
                <a:ea typeface="ＭＳ Ｐゴシック" pitchFamily="-105" charset="-128"/>
              </a:rPr>
              <a:t>Develop SC Performance Measures for Key Processes</a:t>
            </a:r>
          </a:p>
          <a:p>
            <a:pPr marL="838200" lvl="1" indent="-381000"/>
            <a:r>
              <a:rPr lang="en-US" sz="2000" dirty="0" smtClean="0">
                <a:ea typeface="ＭＳ Ｐゴシック" pitchFamily="-105" charset="-128"/>
              </a:rPr>
              <a:t>Monitor links w/trading partners in key SCM processes.</a:t>
            </a:r>
          </a:p>
          <a:p>
            <a:pPr marL="838200" lvl="1" indent="-381000"/>
            <a:r>
              <a:rPr lang="en-US" sz="2000" dirty="0" smtClean="0">
                <a:ea typeface="ＭＳ Ｐゴシック" pitchFamily="-105" charset="-128"/>
              </a:rPr>
              <a:t>Trading partners should monitor measures across member firms for each of the SC processes. </a:t>
            </a:r>
          </a:p>
          <a:p>
            <a:pPr marL="381000" indent="-381000">
              <a:buClr>
                <a:srgbClr val="BB7A05"/>
              </a:buClr>
              <a:buFontTx/>
              <a:buAutoNum type="arabicPeriod" startAt="7"/>
            </a:pPr>
            <a:r>
              <a:rPr lang="en-US" b="1" dirty="0" smtClean="0">
                <a:ea typeface="ＭＳ Ｐゴシック" pitchFamily="-105" charset="-128"/>
              </a:rPr>
              <a:t>Assess &amp; Improve External Process Integration &amp; Performance</a:t>
            </a:r>
          </a:p>
          <a:p>
            <a:pPr marL="838200" lvl="1" indent="-381000"/>
            <a:r>
              <a:rPr lang="en-US" sz="2000" dirty="0" smtClean="0">
                <a:ea typeface="ＭＳ Ｐゴシック" pitchFamily="-105" charset="-128"/>
              </a:rPr>
              <a:t>Build, maintain &amp; strengthen relationships </a:t>
            </a:r>
          </a:p>
          <a:p>
            <a:pPr marL="838200" lvl="1" indent="-381000"/>
            <a:r>
              <a:rPr lang="en-US" sz="2000" dirty="0" smtClean="0">
                <a:ea typeface="ＭＳ Ｐゴシック" pitchFamily="-105" charset="-128"/>
              </a:rPr>
              <a:t>Share </a:t>
            </a:r>
            <a:r>
              <a:rPr lang="en-US" sz="2000" dirty="0" smtClean="0">
                <a:solidFill>
                  <a:srgbClr val="FF6600"/>
                </a:solidFill>
                <a:ea typeface="ＭＳ Ｐゴシック" pitchFamily="-105" charset="-128"/>
              </a:rPr>
              <a:t>knowledge management solutions</a:t>
            </a:r>
            <a:r>
              <a:rPr lang="en-US" sz="2000" dirty="0" smtClean="0">
                <a:ea typeface="ＭＳ Ｐゴシック" pitchFamily="-105" charset="-128"/>
              </a:rPr>
              <a:t>, such as forecast information, new products, &amp; expansion plans. </a:t>
            </a:r>
          </a:p>
          <a:p>
            <a:pPr marL="838200" lvl="1" indent="-381000"/>
            <a:r>
              <a:rPr lang="en-US" sz="2000" dirty="0">
                <a:solidFill>
                  <a:srgbClr val="FF6600"/>
                </a:solidFill>
              </a:rPr>
              <a:t>knowledge management </a:t>
            </a:r>
            <a:r>
              <a:rPr lang="en-US" sz="2000" dirty="0" smtClean="0">
                <a:solidFill>
                  <a:srgbClr val="FF6600"/>
                </a:solidFill>
              </a:rPr>
              <a:t>solutions</a:t>
            </a:r>
            <a:r>
              <a:rPr lang="en-US" sz="2000" dirty="0">
                <a:solidFill>
                  <a:srgbClr val="FF6600"/>
                </a:solidFill>
              </a:rPr>
              <a:t> </a:t>
            </a:r>
            <a:r>
              <a:rPr lang="en-US" sz="2000" dirty="0" smtClean="0"/>
              <a:t>enable </a:t>
            </a:r>
            <a:r>
              <a:rPr lang="en-US" sz="2000" dirty="0"/>
              <a:t>real-time collaboration and flow of information between supply chain partners</a:t>
            </a:r>
            <a:endParaRPr lang="en-US" sz="2000" dirty="0" smtClean="0">
              <a:ea typeface="ＭＳ Ｐゴシック" pitchFamily="-105" charset="-128"/>
            </a:endParaRPr>
          </a:p>
        </p:txBody>
      </p:sp>
      <p:sp>
        <p:nvSpPr>
          <p:cNvPr id="22531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14325" y="1657350"/>
            <a:ext cx="8478838" cy="4525963"/>
          </a:xfrm>
        </p:spPr>
        <p:txBody>
          <a:bodyPr/>
          <a:lstStyle/>
          <a:p>
            <a:pPr marL="381000" indent="-381000">
              <a:lnSpc>
                <a:spcPct val="90000"/>
              </a:lnSpc>
              <a:buClr>
                <a:srgbClr val="BB7A05"/>
              </a:buClr>
              <a:buFontTx/>
              <a:buAutoNum type="arabicPeriod" startAt="8"/>
            </a:pPr>
            <a:r>
              <a:rPr lang="en-US" b="1" dirty="0" smtClean="0">
                <a:ea typeface="ＭＳ Ｐゴシック" pitchFamily="-105" charset="-128"/>
              </a:rPr>
              <a:t>Extend Process Integration to 2</a:t>
            </a:r>
            <a:r>
              <a:rPr lang="en-US" b="1" baseline="30000" dirty="0" smtClean="0">
                <a:ea typeface="ＭＳ Ｐゴシック" pitchFamily="-105" charset="-128"/>
              </a:rPr>
              <a:t>nd</a:t>
            </a:r>
            <a:r>
              <a:rPr lang="en-US" b="1" dirty="0" smtClean="0">
                <a:ea typeface="ＭＳ Ｐゴシック" pitchFamily="-105" charset="-128"/>
              </a:rPr>
              <a:t> Tier SC Partners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000" dirty="0" smtClean="0">
                <a:ea typeface="ＭＳ Ｐゴシック" pitchFamily="-105" charset="-128"/>
              </a:rPr>
              <a:t>Integrate process to </a:t>
            </a:r>
            <a:r>
              <a:rPr lang="en-US" sz="2000" b="1" dirty="0" smtClean="0">
                <a:ea typeface="ＭＳ Ｐゴシック" pitchFamily="-105" charset="-128"/>
              </a:rPr>
              <a:t>2</a:t>
            </a:r>
            <a:r>
              <a:rPr lang="en-US" sz="2000" b="1" baseline="30000" dirty="0" smtClean="0">
                <a:ea typeface="ＭＳ Ｐゴシック" pitchFamily="-105" charset="-128"/>
              </a:rPr>
              <a:t>nd</a:t>
            </a:r>
            <a:r>
              <a:rPr lang="en-US" sz="2000" dirty="0" smtClean="0">
                <a:ea typeface="ＭＳ Ｐゴシック" pitchFamily="-105" charset="-128"/>
              </a:rPr>
              <a:t>-tier partners &amp; beyond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000" dirty="0" smtClean="0">
                <a:solidFill>
                  <a:srgbClr val="FF6600"/>
                </a:solidFill>
                <a:ea typeface="ＭＳ Ｐゴシック" pitchFamily="-105" charset="-128"/>
              </a:rPr>
              <a:t>Radio-frequency identification (RFID) tag-</a:t>
            </a:r>
            <a:r>
              <a:rPr lang="en-US" sz="2000" dirty="0" smtClean="0">
                <a:ea typeface="ＭＳ Ｐゴシック" pitchFamily="-105" charset="-128"/>
              </a:rPr>
              <a:t> relays product’s location as it moves through the supply chain.  </a:t>
            </a:r>
            <a:r>
              <a:rPr lang="en-US" sz="2000" dirty="0" smtClean="0">
                <a:solidFill>
                  <a:srgbClr val="FF6600"/>
                </a:solidFill>
                <a:ea typeface="ＭＳ Ｐゴシック" pitchFamily="-105" charset="-128"/>
              </a:rPr>
              <a:t>Passive RFID</a:t>
            </a:r>
            <a:r>
              <a:rPr lang="en-US" sz="2000" dirty="0" smtClean="0">
                <a:ea typeface="ＭＳ Ｐゴシック" pitchFamily="-105" charset="-128"/>
              </a:rPr>
              <a:t> tags don’t contain internal power.  </a:t>
            </a:r>
            <a:r>
              <a:rPr lang="en-US" sz="2000" dirty="0" smtClean="0">
                <a:solidFill>
                  <a:srgbClr val="FF6600"/>
                </a:solidFill>
                <a:ea typeface="ＭＳ Ｐゴシック" pitchFamily="-105" charset="-128"/>
              </a:rPr>
              <a:t>Active RFID</a:t>
            </a:r>
            <a:r>
              <a:rPr lang="en-US" sz="2000" dirty="0" smtClean="0">
                <a:ea typeface="ＭＳ Ｐゴシック" pitchFamily="-105" charset="-128"/>
              </a:rPr>
              <a:t> tags use battery power &amp; are very expensive.</a:t>
            </a:r>
          </a:p>
          <a:p>
            <a:pPr marL="381000" indent="-381000">
              <a:lnSpc>
                <a:spcPct val="90000"/>
              </a:lnSpc>
              <a:buClr>
                <a:srgbClr val="BB7A05"/>
              </a:buClr>
              <a:buFontTx/>
              <a:buAutoNum type="arabicPeriod" startAt="9"/>
            </a:pPr>
            <a:r>
              <a:rPr lang="en-US" b="1" dirty="0" smtClean="0">
                <a:ea typeface="ＭＳ Ｐゴシック" pitchFamily="-105" charset="-128"/>
              </a:rPr>
              <a:t>Reevaluate the Integration Model Annually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000" dirty="0" smtClean="0">
                <a:ea typeface="ＭＳ Ｐゴシック" pitchFamily="-105" charset="-128"/>
              </a:rPr>
              <a:t>Trading partners should revisit the integration model annually for changes within supply chains (ex. new suppliers entering market, foreign markets opening).</a:t>
            </a:r>
          </a:p>
          <a:p>
            <a:pPr marL="838200" lvl="1" indent="-381000">
              <a:lnSpc>
                <a:spcPct val="90000"/>
              </a:lnSpc>
            </a:pPr>
            <a:r>
              <a:rPr lang="en-US" sz="2000" dirty="0" smtClean="0">
                <a:ea typeface="ＭＳ Ｐゴシック" pitchFamily="-105" charset="-128"/>
              </a:rPr>
              <a:t>Assess the impact of changes on integration efforts.</a:t>
            </a:r>
          </a:p>
        </p:txBody>
      </p:sp>
      <p:sp>
        <p:nvSpPr>
          <p:cNvPr id="23555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SCM Integration Model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Process Integration (PI) Along the SC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79450" y="1617663"/>
            <a:ext cx="8161338" cy="4365625"/>
          </a:xfrm>
        </p:spPr>
        <p:txBody>
          <a:bodyPr/>
          <a:lstStyle/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3200" b="1" dirty="0" smtClean="0">
                <a:solidFill>
                  <a:srgbClr val="FF6600"/>
                </a:solidFill>
                <a:ea typeface="ＭＳ Ｐゴシック" pitchFamily="-105" charset="-128"/>
              </a:rPr>
              <a:t>The Silo Mentality</a:t>
            </a:r>
          </a:p>
          <a:p>
            <a:pPr lvl="1"/>
            <a:r>
              <a:rPr lang="en-US" sz="2000" dirty="0" smtClean="0">
                <a:solidFill>
                  <a:srgbClr val="FF6600"/>
                </a:solidFill>
                <a:ea typeface="ＭＳ Ｐゴシック" pitchFamily="-105" charset="-128"/>
              </a:rPr>
              <a:t>“I win, you lose” </a:t>
            </a:r>
          </a:p>
          <a:p>
            <a:pPr lvl="1"/>
            <a:r>
              <a:rPr lang="en-US" sz="2000" dirty="0" smtClean="0">
                <a:ea typeface="ＭＳ Ｐゴシック" pitchFamily="-105" charset="-128"/>
              </a:rPr>
              <a:t>Using the cheapest suppliers.</a:t>
            </a:r>
          </a:p>
          <a:p>
            <a:pPr lvl="1"/>
            <a:r>
              <a:rPr lang="en-US" sz="2000" dirty="0" smtClean="0">
                <a:ea typeface="ＭＳ Ｐゴシック" pitchFamily="-105" charset="-128"/>
              </a:rPr>
              <a:t>Ignoring customers.</a:t>
            </a:r>
          </a:p>
          <a:p>
            <a:pPr lvl="1"/>
            <a:r>
              <a:rPr lang="en-US" sz="2000" dirty="0" smtClean="0">
                <a:ea typeface="ＭＳ Ｐゴシック" pitchFamily="-105" charset="-128"/>
              </a:rPr>
              <a:t>Assigning few resources to new product &amp; service design</a:t>
            </a:r>
          </a:p>
          <a:p>
            <a:pPr lvl="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Firm must strive to align SC goals &amp; the goals &amp; incentives of the firm</a:t>
            </a:r>
          </a:p>
          <a:p>
            <a:pPr lvl="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Performance reviews of managers must include their ability to integrate processes internally &amp; externally</a:t>
            </a:r>
          </a:p>
          <a:p>
            <a:pPr lvl="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/>
              <a:t>Managers </a:t>
            </a:r>
            <a:r>
              <a:rPr lang="en-US" sz="2400" dirty="0"/>
              <a:t>must </a:t>
            </a:r>
            <a:r>
              <a:rPr lang="en-US" sz="2400" dirty="0" smtClean="0"/>
              <a:t>educate </a:t>
            </a:r>
            <a:r>
              <a:rPr lang="en-US" sz="2400" dirty="0"/>
              <a:t>suppliers and customers regarding the overall impact of their actions on </a:t>
            </a:r>
            <a:r>
              <a:rPr lang="en-US" sz="2400" dirty="0" smtClean="0"/>
              <a:t>the SC</a:t>
            </a:r>
            <a:endParaRPr lang="en-US" sz="24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03375"/>
            <a:ext cx="7993062" cy="4365625"/>
          </a:xfrm>
        </p:spPr>
        <p:txBody>
          <a:bodyPr/>
          <a:lstStyle/>
          <a:p>
            <a:pPr marL="346075" indent="-346075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3200" b="1" dirty="0" smtClean="0">
                <a:ea typeface="ＭＳ Ｐゴシック" pitchFamily="-105" charset="-128"/>
              </a:rPr>
              <a:t>Lack of </a:t>
            </a:r>
            <a:r>
              <a:rPr lang="en-US" sz="3200" b="1" dirty="0" smtClean="0">
                <a:solidFill>
                  <a:srgbClr val="FF6600"/>
                </a:solidFill>
                <a:ea typeface="ＭＳ Ｐゴシック" pitchFamily="-105" charset="-128"/>
              </a:rPr>
              <a:t>Supply Chain Visibility</a:t>
            </a:r>
            <a:endParaRPr lang="en-US" b="1" dirty="0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marL="917575" lvl="1" indent="-346075"/>
            <a:r>
              <a:rPr lang="en-US" dirty="0" smtClean="0">
                <a:ea typeface="ＭＳ Ｐゴシック" pitchFamily="-105" charset="-128"/>
              </a:rPr>
              <a:t>Information visibility is particularly important in global supply chains</a:t>
            </a:r>
          </a:p>
          <a:p>
            <a:pPr marL="917575" lvl="1" indent="-346075"/>
            <a:r>
              <a:rPr lang="en-US" dirty="0" smtClean="0">
                <a:ea typeface="ＭＳ Ｐゴシック" pitchFamily="-105" charset="-128"/>
              </a:rPr>
              <a:t>Without visibility, extra time must be spent to update data causing higher inventory cost and longer response times</a:t>
            </a:r>
          </a:p>
          <a:p>
            <a:pPr marL="917575" lvl="1" indent="-346075"/>
            <a:r>
              <a:rPr lang="en-US" dirty="0" smtClean="0">
                <a:ea typeface="ＭＳ Ｐゴシック" pitchFamily="-105" charset="-128"/>
              </a:rPr>
              <a:t>Becoming easier with use of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cloud-based communication platforms</a:t>
            </a:r>
          </a:p>
          <a:p>
            <a:pPr marL="917575" lvl="1" indent="-346075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RFID</a:t>
            </a:r>
            <a:r>
              <a:rPr lang="en-US" dirty="0" smtClean="0">
                <a:ea typeface="ＭＳ Ｐゴシック" pitchFamily="-105" charset="-128"/>
              </a:rPr>
              <a:t> technology promises to add real-time information visibility to supply chains.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025" y="1617663"/>
            <a:ext cx="7993063" cy="4365625"/>
          </a:xfrm>
        </p:spPr>
        <p:txBody>
          <a:bodyPr/>
          <a:lstStyle/>
          <a:p>
            <a:pPr marL="457200" indent="-457200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3200" b="1" dirty="0" smtClean="0">
                <a:solidFill>
                  <a:srgbClr val="FF6600"/>
                </a:solidFill>
                <a:ea typeface="ＭＳ Ｐゴシック" pitchFamily="-105" charset="-128"/>
              </a:rPr>
              <a:t>Lack of Trust – </a:t>
            </a:r>
            <a:r>
              <a:rPr lang="en-US" sz="2400" dirty="0" smtClean="0">
                <a:ea typeface="ＭＳ Ｐゴシック" pitchFamily="-105" charset="-128"/>
              </a:rPr>
              <a:t>Successful process integration requires trust and trust is earned over time</a:t>
            </a:r>
          </a:p>
          <a:p>
            <a:pPr marL="1079500" lvl="1" indent="-457200">
              <a:buFont typeface="Wingdings" pitchFamily="2" charset="2"/>
              <a:buNone/>
            </a:pPr>
            <a:r>
              <a:rPr lang="en-US" sz="2000" dirty="0" smtClean="0">
                <a:ea typeface="ＭＳ Ｐゴシック" pitchFamily="-105" charset="-128"/>
              </a:rPr>
              <a:t>Collaboration &amp; trust are based on – </a:t>
            </a:r>
            <a:endParaRPr lang="en-US" sz="2000" i="1" dirty="0" smtClean="0">
              <a:ea typeface="ＭＳ Ｐゴシック" pitchFamily="-105" charset="-128"/>
            </a:endParaRP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Start small – small scale</a:t>
            </a: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Look inward – establish trust internally</a:t>
            </a: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Gather ‘round &amp; meet face-to-face</a:t>
            </a: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Go for the win-win – optimize business for all members</a:t>
            </a: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Do not give away the store: Some information should remain proprietary</a:t>
            </a:r>
          </a:p>
          <a:p>
            <a:pPr marL="1079500" lvl="1" indent="-457200"/>
            <a:r>
              <a:rPr lang="en-US" sz="2000" dirty="0" smtClean="0">
                <a:ea typeface="ＭＳ Ｐゴシック" pitchFamily="-105" charset="-128"/>
              </a:rPr>
              <a:t>Just do it: Simple start - sharing information.</a:t>
            </a:r>
          </a:p>
        </p:txBody>
      </p:sp>
      <p:sp>
        <p:nvSpPr>
          <p:cNvPr id="26627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8025" y="1631950"/>
            <a:ext cx="7993063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solidFill>
                  <a:srgbClr val="FF6600"/>
                </a:solidFill>
                <a:ea typeface="ＭＳ Ｐゴシック" pitchFamily="-105" charset="-128"/>
              </a:rPr>
              <a:t>Lack of Knowledge</a:t>
            </a:r>
          </a:p>
          <a:p>
            <a:pPr marL="566738" lvl="1" indent="-276225"/>
            <a:r>
              <a:rPr lang="en-US" dirty="0" smtClean="0">
                <a:ea typeface="ＭＳ Ｐゴシック" pitchFamily="-105" charset="-128"/>
              </a:rPr>
              <a:t>In the past few years technology has caught up, enabling process integration across extended supply chains </a:t>
            </a:r>
            <a:endParaRPr lang="en-US" baseline="30000" dirty="0" smtClean="0">
              <a:ea typeface="ＭＳ Ｐゴシック" pitchFamily="-105" charset="-128"/>
            </a:endParaRPr>
          </a:p>
          <a:p>
            <a:pPr marL="566738" lvl="1" indent="-276225"/>
            <a:r>
              <a:rPr lang="en-US" dirty="0" smtClean="0">
                <a:ea typeface="ＭＳ Ｐゴシック" pitchFamily="-105" charset="-128"/>
              </a:rPr>
              <a:t>Firms successfully managing their supply chains must spend significant time influencing &amp; increasing the capabilities of themselves &amp; their partners.</a:t>
            </a:r>
          </a:p>
          <a:p>
            <a:pPr marL="566738" lvl="1" indent="-276225"/>
            <a:r>
              <a:rPr lang="en-US" dirty="0" smtClean="0">
                <a:ea typeface="ＭＳ Ｐゴシック" pitchFamily="-105" charset="-128"/>
              </a:rPr>
              <a:t>Training of supply chain partner employees is also known as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collaborative education</a:t>
            </a:r>
            <a:r>
              <a:rPr lang="en-US" dirty="0" smtClean="0">
                <a:ea typeface="ＭＳ Ｐゴシック" pitchFamily="-105" charset="-128"/>
              </a:rPr>
              <a:t>, and can result in more successful supply chains </a:t>
            </a:r>
          </a:p>
        </p:txBody>
      </p:sp>
      <p:sp>
        <p:nvSpPr>
          <p:cNvPr id="27651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46238"/>
            <a:ext cx="7993062" cy="4365625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Activities Causing the</a:t>
            </a:r>
            <a:r>
              <a:rPr lang="en-US" sz="3200" smtClean="0">
                <a:ea typeface="ＭＳ Ｐゴシック" pitchFamily="-105" charset="-128"/>
              </a:rPr>
              <a:t> </a:t>
            </a:r>
            <a:r>
              <a:rPr lang="en-US" sz="3200" b="1" smtClean="0">
                <a:ea typeface="ＭＳ Ｐゴシック" pitchFamily="-105" charset="-128"/>
              </a:rPr>
              <a:t>Bullwhip Effect</a:t>
            </a:r>
          </a:p>
          <a:p>
            <a:pPr marL="566738" lvl="1" indent="-276225"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Forecasts &amp; their corresponding orders along the supply chain can become amplified and accumulate, causing the </a:t>
            </a: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bullwhip effect</a:t>
            </a:r>
          </a:p>
          <a:p>
            <a:pPr marL="566738" lvl="1" indent="-276225">
              <a:lnSpc>
                <a:spcPct val="90000"/>
              </a:lnSpc>
            </a:pPr>
            <a:endParaRPr lang="en-US" sz="800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 marL="566738" lvl="1" indent="-276225"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Variations in demand lead to problems in capacity planning, inventory control, workforce &amp; production scheduling resulting in reduced customer service, increased safety stock, and higher SC costs</a:t>
            </a:r>
          </a:p>
        </p:txBody>
      </p:sp>
      <p:sp>
        <p:nvSpPr>
          <p:cNvPr id="28675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8025" y="1631950"/>
            <a:ext cx="7993063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Bullwhip Effect - Demand Forecast Updating</a:t>
            </a:r>
          </a:p>
          <a:p>
            <a:pPr marL="682625" lvl="1" indent="-276225"/>
            <a:r>
              <a:rPr lang="en-US" dirty="0" smtClean="0">
                <a:ea typeface="ＭＳ Ｐゴシック" pitchFamily="-105" charset="-128"/>
              </a:rPr>
              <a:t>Make actual demand data available to suppliers.</a:t>
            </a:r>
          </a:p>
          <a:p>
            <a:pPr marL="682625" lvl="1" indent="-276225"/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Vendor-managed inventory (VMI) </a:t>
            </a:r>
          </a:p>
          <a:p>
            <a:pPr marL="682625" lvl="1" indent="-276225"/>
            <a:r>
              <a:rPr lang="en-US" dirty="0" smtClean="0">
                <a:ea typeface="ＭＳ Ｐゴシック" pitchFamily="-105" charset="-128"/>
              </a:rPr>
              <a:t>Reduce the length of the supply chain.</a:t>
            </a:r>
          </a:p>
          <a:p>
            <a:pPr marL="682625" lvl="1" indent="-276225"/>
            <a:r>
              <a:rPr lang="en-US" dirty="0" smtClean="0">
                <a:ea typeface="ＭＳ Ｐゴシック" pitchFamily="-105" charset="-128"/>
              </a:rPr>
              <a:t>Reduce the lead times from order to delivery</a:t>
            </a:r>
          </a:p>
        </p:txBody>
      </p:sp>
      <p:sp>
        <p:nvSpPr>
          <p:cNvPr id="29699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025" y="1617663"/>
            <a:ext cx="7993063" cy="4365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Bullwhip Effect - Order Batching</a:t>
            </a:r>
          </a:p>
          <a:p>
            <a:pPr marL="682625" lvl="1" indent="-276225"/>
            <a:r>
              <a:rPr lang="en-US" dirty="0" smtClean="0">
                <a:ea typeface="ＭＳ Ｐゴシック" pitchFamily="-105" charset="-128"/>
              </a:rPr>
              <a:t>Order batching occurs when sales reps fill end-of-period sales quotas, or when buyers spend end-of-year budgets</a:t>
            </a:r>
          </a:p>
          <a:p>
            <a:pPr marL="682625" lvl="1" indent="-276225"/>
            <a:endParaRPr lang="en-US" sz="800" dirty="0" smtClean="0">
              <a:ea typeface="ＭＳ Ｐゴシック" pitchFamily="-105" charset="-128"/>
            </a:endParaRPr>
          </a:p>
          <a:p>
            <a:pPr marL="682625" lvl="1" indent="-276225"/>
            <a:r>
              <a:rPr lang="en-US" dirty="0" smtClean="0">
                <a:ea typeface="ＭＳ Ｐゴシック" pitchFamily="-105" charset="-128"/>
              </a:rPr>
              <a:t>Solution is to use frequent &amp; smaller order sizes. Firms can order smaller quantities of a variety of items from a supplier or use a freight forwarder to consolidate small shipments</a:t>
            </a:r>
          </a:p>
          <a:p>
            <a:pPr marL="1082675" lvl="2" indent="-276225"/>
            <a:r>
              <a:rPr lang="en-US" dirty="0" smtClean="0">
                <a:ea typeface="ＭＳ Ｐゴシック" pitchFamily="-105" charset="-128"/>
              </a:rPr>
              <a:t>Can use automated order systems to order more frequently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44538" y="1617663"/>
            <a:ext cx="7899400" cy="4365625"/>
          </a:xfrm>
        </p:spPr>
        <p:txBody>
          <a:bodyPr/>
          <a:lstStyle/>
          <a:p>
            <a:pPr marL="290513" indent="-290513"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Bullwhip Effect - Price Fluctuations</a:t>
            </a:r>
          </a:p>
          <a:p>
            <a:pPr marL="290513" indent="-290513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Reduce price fluctuations through forward buying activities to take advantage of the low price offers between:</a:t>
            </a:r>
            <a:r>
              <a:rPr lang="en-US" smtClean="0">
                <a:ea typeface="ＭＳ Ｐゴシック" pitchFamily="-105" charset="-128"/>
              </a:rPr>
              <a:t> </a:t>
            </a:r>
          </a:p>
          <a:p>
            <a:pPr marL="804863" lvl="1" indent="-342900"/>
            <a:r>
              <a:rPr lang="en-US" sz="2000" smtClean="0">
                <a:ea typeface="ＭＳ Ｐゴシック" pitchFamily="-105" charset="-128"/>
              </a:rPr>
              <a:t>retailers &amp; consumers.</a:t>
            </a:r>
          </a:p>
          <a:p>
            <a:pPr marL="804863" lvl="1" indent="-342900"/>
            <a:r>
              <a:rPr lang="en-US" sz="2000" smtClean="0">
                <a:ea typeface="ＭＳ Ｐゴシック" pitchFamily="-105" charset="-128"/>
              </a:rPr>
              <a:t>distributors &amp; retailers. </a:t>
            </a:r>
          </a:p>
          <a:p>
            <a:pPr marL="804863" lvl="1" indent="-342900"/>
            <a:r>
              <a:rPr lang="en-US" sz="2000" smtClean="0">
                <a:ea typeface="ＭＳ Ｐゴシック" pitchFamily="-105" charset="-128"/>
              </a:rPr>
              <a:t>manufacturers &amp; distribution.</a:t>
            </a:r>
          </a:p>
          <a:p>
            <a:pPr marL="290513" indent="-290513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Eliminate price discounting. Many retailers have adopted </a:t>
            </a:r>
            <a:r>
              <a:rPr lang="en-US" sz="2400" smtClean="0">
                <a:solidFill>
                  <a:srgbClr val="FF6600"/>
                </a:solidFill>
                <a:ea typeface="ＭＳ Ｐゴシック" pitchFamily="-105" charset="-128"/>
              </a:rPr>
              <a:t>everyday low prices (EDLP)</a:t>
            </a:r>
            <a:endParaRPr lang="en-US" sz="2400" smtClean="0">
              <a:ea typeface="ＭＳ Ｐゴシック" pitchFamily="-105" charset="-128"/>
            </a:endParaRPr>
          </a:p>
        </p:txBody>
      </p:sp>
      <p:sp>
        <p:nvSpPr>
          <p:cNvPr id="31747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19138" y="1628775"/>
            <a:ext cx="8105775" cy="4648200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Bullwhip Effect - Rationing &amp; Shortage Gaming</a:t>
            </a:r>
          </a:p>
          <a:p>
            <a:pPr marL="682625" lvl="1" indent="-276225"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Rationing- When demand exceeds the availability, supplier provides partial supply to customers, who also tend to inflate orders.</a:t>
            </a:r>
          </a:p>
          <a:p>
            <a:pPr marL="682625" lvl="1" indent="-276225"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Shortage gaming- When production capacity equals demand, demand then drops, as the buyers try to unload excess inventories.</a:t>
            </a:r>
          </a:p>
          <a:p>
            <a:pPr marL="682625" lvl="1" indent="-276225"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Solution: sellers should allocate short supplies based on the demand histories of their customers. Sharing future order plans with suppliers allows suppliers to increase capacity if needed.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Obstacles to PI Along the SC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Managing Supply Chain Risk &amp; Security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50875" y="1631950"/>
            <a:ext cx="8094919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Managing Supply Chain Risk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Increase safety stocks also known as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stockpiling</a:t>
            </a:r>
            <a:r>
              <a:rPr lang="en-US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and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forward buying </a:t>
            </a:r>
            <a:r>
              <a:rPr lang="en-US" dirty="0" smtClean="0">
                <a:ea typeface="ＭＳ Ｐゴシック" pitchFamily="-105" charset="-128"/>
              </a:rPr>
              <a:t>(stopgap alternative)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Identify backup suppliers &amp; logistics services for </a:t>
            </a:r>
            <a:r>
              <a:rPr lang="en-US" dirty="0" smtClean="0">
                <a:solidFill>
                  <a:srgbClr val="FF6600"/>
                </a:solidFill>
                <a:ea typeface="ＭＳ Ｐゴシック" pitchFamily="-105" charset="-128"/>
              </a:rPr>
              <a:t>emergency sourcing</a:t>
            </a:r>
            <a:r>
              <a:rPr lang="en-US" dirty="0" smtClean="0">
                <a:ea typeface="ＭＳ Ｐゴシック" pitchFamily="-105" charset="-128"/>
              </a:rPr>
              <a:t> (can create ill will with current suppliers)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Diversify the supply base geographically</a:t>
            </a:r>
            <a:r>
              <a:rPr lang="en-US" dirty="0">
                <a:ea typeface="ＭＳ Ｐゴシック" pitchFamily="-105" charset="-128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(exposes additional political, customs and exchange rate risks)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Utilize a supply chain IT system</a:t>
            </a:r>
          </a:p>
          <a:p>
            <a:pPr lvl="1"/>
            <a:r>
              <a:rPr lang="en-US" dirty="0" smtClean="0">
                <a:ea typeface="ＭＳ Ｐゴシック" pitchFamily="-105" charset="-128"/>
              </a:rPr>
              <a:t>Develop a formal risk management program (identifies potential disruptions)</a:t>
            </a:r>
            <a:endParaRPr lang="en-US" sz="20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Managing Supply Chain Risk &amp; Security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50875" y="1631950"/>
            <a:ext cx="7993063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sz="3200" b="1" smtClean="0">
                <a:ea typeface="ＭＳ Ｐゴシック" pitchFamily="-105" charset="-128"/>
              </a:rPr>
              <a:t>Managing Supply Chain Security –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Reducing the risk of intentionally created disruptions in supply chain operations 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A supply chain is only as secure as its weakest link 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smtClean="0">
                <a:ea typeface="ＭＳ Ｐゴシック" pitchFamily="-105" charset="-128"/>
              </a:rPr>
              <a:t>Security management collaboration should include, for example, contractual requirements for secure systems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876300" y="1576388"/>
            <a:ext cx="6781800" cy="615950"/>
          </a:xfrm>
        </p:spPr>
        <p:txBody>
          <a:bodyPr/>
          <a:lstStyle/>
          <a:p>
            <a:pPr>
              <a:buFontTx/>
              <a:buNone/>
            </a:pPr>
            <a:r>
              <a:rPr lang="en-US" sz="2400" b="1" smtClean="0">
                <a:ea typeface="ＭＳ Ｐゴシック" pitchFamily="-105" charset="-128"/>
              </a:rPr>
              <a:t>Supply Chain Security System Response</a:t>
            </a:r>
            <a:r>
              <a:rPr lang="en-US" sz="2000" smtClean="0">
                <a:ea typeface="ＭＳ Ｐゴシック" pitchFamily="-105" charset="-128"/>
              </a:rPr>
              <a:t> </a:t>
            </a:r>
          </a:p>
        </p:txBody>
      </p:sp>
      <p:graphicFrame>
        <p:nvGraphicFramePr>
          <p:cNvPr id="256028" name="Group 28"/>
          <p:cNvGraphicFramePr>
            <a:graphicFrameLocks noGrp="1"/>
          </p:cNvGraphicFramePr>
          <p:nvPr>
            <p:ph sz="half" idx="4294967295"/>
          </p:nvPr>
        </p:nvGraphicFramePr>
        <p:xfrm>
          <a:off x="981075" y="1995488"/>
          <a:ext cx="7246938" cy="4297650"/>
        </p:xfrm>
        <a:graphic>
          <a:graphicData uri="http://schemas.openxmlformats.org/drawingml/2006/table">
            <a:tbl>
              <a:tblPr/>
              <a:tblGrid>
                <a:gridCol w="19827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64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4003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Level of Security System Response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Description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4332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Basic initiatives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Physical security; personnel security; standard risk assessment; computing security; continuity plan; freight protection.</a:t>
                      </a:r>
                      <a:endParaRPr kumimoji="0" 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4332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Reactive initiatives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Larger security organization; C-TPAT compliance; supply base analysis; supply continuity plan; limited training.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14332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Proactive initiatives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Dir. of security; personnel with military or gov’t. experience; formal security risk assessment; adv computing security; participation in security groups.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433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Advanced initiatives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Narrow" pitchFamily="34" charset="0"/>
                          <a:ea typeface="ＭＳ Ｐゴシック" pitchFamily="-105" charset="-128"/>
                          <a:cs typeface="Times New Roman" pitchFamily="18" charset="0"/>
                        </a:rPr>
                        <a:t>Customer/supplier collaboration; learning from the past; formal security strategy; SC drills, simulations, emergency control center.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Narrow" pitchFamily="34" charset="0"/>
                        <a:ea typeface="ＭＳ Ｐゴシック" pitchFamily="-105" charset="-128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5863" name="Rectangle 24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Managing Supply Chain Risk &amp; Security </a:t>
            </a:r>
            <a:r>
              <a:rPr lang="en-US" sz="12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2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2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5864" name="Text Box 25"/>
          <p:cNvSpPr txBox="1">
            <a:spLocks noChangeArrowheads="1"/>
          </p:cNvSpPr>
          <p:nvPr/>
        </p:nvSpPr>
        <p:spPr bwMode="auto">
          <a:xfrm>
            <a:off x="3997325" y="6435725"/>
            <a:ext cx="11668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/>
              <a:t>Table 13.4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Managing Supply Chain Risk &amp; Security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50875" y="1631950"/>
            <a:ext cx="7993063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Basic Initiatives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ea typeface="ＭＳ Ｐゴシック" pitchFamily="-105" charset="-128"/>
              </a:rPr>
              <a:t>Consider </a:t>
            </a:r>
            <a:r>
              <a:rPr lang="en-US" dirty="0"/>
              <a:t>use of security badges and guards, conducting background checks on applicants, using anti-virus software and passwords, and using shipment tracking </a:t>
            </a:r>
            <a:r>
              <a:rPr lang="en-US" dirty="0" smtClean="0"/>
              <a:t>technologies</a:t>
            </a:r>
          </a:p>
          <a:p>
            <a:pPr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Reactive </a:t>
            </a:r>
            <a:r>
              <a:rPr lang="en-US" sz="3200" b="1" dirty="0">
                <a:ea typeface="ＭＳ Ｐゴシック" pitchFamily="-105" charset="-128"/>
              </a:rPr>
              <a:t>Initiatives</a:t>
            </a:r>
          </a:p>
          <a:p>
            <a:pPr lvl="1"/>
            <a:r>
              <a:rPr lang="en-US" dirty="0" smtClean="0"/>
              <a:t>C-TPAT refers </a:t>
            </a:r>
            <a:r>
              <a:rPr lang="en-US" dirty="0"/>
              <a:t>to a partnership </a:t>
            </a:r>
            <a:r>
              <a:rPr lang="en-US" dirty="0" smtClean="0"/>
              <a:t>whereby </a:t>
            </a:r>
            <a:r>
              <a:rPr lang="en-US" dirty="0"/>
              <a:t>companies agree to improve security in their supply chain in return for “fast lane” border crossings at both the Canadian and Mexican borders.</a:t>
            </a:r>
            <a:endParaRPr lang="en-US" dirty="0">
              <a:solidFill>
                <a:srgbClr val="000000"/>
              </a:solidFill>
              <a:ea typeface="ＭＳ Ｐゴシック" pitchFamily="-105" charset="-128"/>
            </a:endParaRPr>
          </a:p>
          <a:p>
            <a:pPr>
              <a:buFontTx/>
              <a:buNone/>
            </a:pPr>
            <a:endParaRPr lang="en-US" sz="3200" b="1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7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Managing Supply Chain Risk &amp; Security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65623" y="1469718"/>
            <a:ext cx="7993063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Proactive Initiatives</a:t>
            </a:r>
          </a:p>
          <a:p>
            <a:pPr lvl="1"/>
            <a:r>
              <a:rPr lang="en-US" dirty="0" smtClean="0">
                <a:solidFill>
                  <a:srgbClr val="000000"/>
                </a:solidFill>
                <a:ea typeface="ＭＳ Ｐゴシック" pitchFamily="-105" charset="-128"/>
              </a:rPr>
              <a:t>Creating </a:t>
            </a:r>
            <a:r>
              <a:rPr lang="en-US" dirty="0"/>
              <a:t>an executive-level position such as director of corporate </a:t>
            </a:r>
            <a:r>
              <a:rPr lang="en-US" dirty="0" smtClean="0"/>
              <a:t>security</a:t>
            </a:r>
          </a:p>
          <a:p>
            <a:pPr lvl="1"/>
            <a:r>
              <a:rPr lang="en-US" dirty="0" smtClean="0"/>
              <a:t>Hiring </a:t>
            </a:r>
            <a:r>
              <a:rPr lang="en-US" dirty="0"/>
              <a:t>of former military, intelligence, or law enforcement personnel with security management experience</a:t>
            </a:r>
            <a:endParaRPr lang="en-US" dirty="0" smtClean="0"/>
          </a:p>
          <a:p>
            <a:pPr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Advanced Initiatives</a:t>
            </a:r>
          </a:p>
          <a:p>
            <a:pPr lvl="1"/>
            <a:r>
              <a:rPr lang="en-US" dirty="0"/>
              <a:t>F</a:t>
            </a:r>
            <a:r>
              <a:rPr lang="en-US" dirty="0" smtClean="0"/>
              <a:t>ull </a:t>
            </a:r>
            <a:r>
              <a:rPr lang="en-US" dirty="0"/>
              <a:t>collaboration with key suppliers and customers in developing quick recovery and continuity plans for </a:t>
            </a:r>
            <a:r>
              <a:rPr lang="en-US" dirty="0" smtClean="0"/>
              <a:t>supply chain disruptions</a:t>
            </a:r>
          </a:p>
          <a:p>
            <a:pPr lvl="1"/>
            <a:r>
              <a:rPr lang="en-US" dirty="0" smtClean="0"/>
              <a:t>Train </a:t>
            </a:r>
            <a:r>
              <a:rPr lang="en-US" dirty="0"/>
              <a:t>participants </a:t>
            </a:r>
            <a:r>
              <a:rPr lang="en-US" dirty="0" smtClean="0"/>
              <a:t>to </a:t>
            </a:r>
            <a:r>
              <a:rPr lang="en-US" dirty="0"/>
              <a:t>test the resilience of the supply chain to security disruptions</a:t>
            </a:r>
            <a:endParaRPr lang="en-US" b="1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7B0AD2-E2E6-497F-BD3D-5D380E750E19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0519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8907</TotalTime>
  <Words>2989</Words>
  <Application>Microsoft Office PowerPoint</Application>
  <PresentationFormat>On-screen Show (4:3)</PresentationFormat>
  <Paragraphs>286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ＭＳ Ｐゴシック</vt:lpstr>
      <vt:lpstr>Arial</vt:lpstr>
      <vt:lpstr>Arial Narrow</vt:lpstr>
      <vt:lpstr>Arial Narrow Bold</vt:lpstr>
      <vt:lpstr>Times New Roman</vt:lpstr>
      <vt:lpstr>Wingdings</vt:lpstr>
      <vt:lpstr>Blank Presentation</vt:lpstr>
      <vt:lpstr>Chapter 13</vt:lpstr>
      <vt:lpstr>Learning Objectives</vt:lpstr>
      <vt:lpstr>Chapter Outline</vt:lpstr>
      <vt:lpstr>Introduction</vt:lpstr>
      <vt:lpstr>The SCM Integration Model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The SCM Integration Model (Continued)</vt:lpstr>
      <vt:lpstr>Obstacles to Process Integration (PI) Along the SC </vt:lpstr>
      <vt:lpstr>Obstacles to PI Along the SC (Continued)</vt:lpstr>
      <vt:lpstr>Obstacles to PI Along the SC (Continued)</vt:lpstr>
      <vt:lpstr>Obstacles to PI Along the SC (Continued)</vt:lpstr>
      <vt:lpstr>Obstacles to PI Along the SC (Continued)</vt:lpstr>
      <vt:lpstr>Obstacles to PI Along the SC (Continued)</vt:lpstr>
      <vt:lpstr>Obstacles to PI Along the SC (Continued)</vt:lpstr>
      <vt:lpstr>Obstacles to PI Along the SC (Continued)</vt:lpstr>
      <vt:lpstr>Obstacles to PI Along the SC (Continued)</vt:lpstr>
      <vt:lpstr>Managing Supply Chain Risk &amp; Security</vt:lpstr>
      <vt:lpstr>Managing Supply Chain Risk &amp; Security (Continued)</vt:lpstr>
      <vt:lpstr>Managing Supply Chain Risk &amp; Security (Continued)</vt:lpstr>
      <vt:lpstr>Managing Supply Chain Risk &amp; Security (Continued)</vt:lpstr>
      <vt:lpstr>Managing Supply Chain Risk &amp; Security (Continued)</vt:lpstr>
    </vt:vector>
  </TitlesOfParts>
  <Company>JCWIZ Inc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13</dc:title>
  <dc:creator>CJ</dc:creator>
  <cp:lastModifiedBy>Irina Neaga</cp:lastModifiedBy>
  <cp:revision>75</cp:revision>
  <dcterms:created xsi:type="dcterms:W3CDTF">2010-11-11T21:46:59Z</dcterms:created>
  <dcterms:modified xsi:type="dcterms:W3CDTF">2020-03-02T20:45:31Z</dcterms:modified>
</cp:coreProperties>
</file>