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8"/>
  </p:notesMasterIdLst>
  <p:sldIdLst>
    <p:sldId id="259" r:id="rId2"/>
    <p:sldId id="256" r:id="rId3"/>
    <p:sldId id="257" r:id="rId4"/>
    <p:sldId id="263" r:id="rId5"/>
    <p:sldId id="265" r:id="rId6"/>
    <p:sldId id="260" r:id="rId7"/>
    <p:sldId id="267" r:id="rId8"/>
    <p:sldId id="262" r:id="rId9"/>
    <p:sldId id="266" r:id="rId10"/>
    <p:sldId id="261" r:id="rId11"/>
    <p:sldId id="269" r:id="rId12"/>
    <p:sldId id="258" r:id="rId13"/>
    <p:sldId id="264" r:id="rId14"/>
    <p:sldId id="268"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E79DE-CBFF-48B7-B79B-B844E2C5EA85}" type="datetimeFigureOut">
              <a:rPr lang="en-GB" smtClean="0"/>
              <a:pPr/>
              <a:t>25/04/2019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CAB4F5-0811-4990-AB6D-4A73BCBBC60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Feminism is a broad topic and therefore</a:t>
            </a:r>
            <a:r>
              <a:rPr lang="en-GB" baseline="0" dirty="0" smtClean="0"/>
              <a:t> this presentation aims to describe the four waves of feminism.</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Feminism can</a:t>
            </a:r>
            <a:r>
              <a:rPr lang="en-GB" baseline="0" dirty="0" smtClean="0"/>
              <a:t> be defined as society’s point of view of women but from a woman’s perspective.</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Feminists</a:t>
            </a:r>
            <a:r>
              <a:rPr lang="en-GB" baseline="0" dirty="0" smtClean="0"/>
              <a:t> have argued according to Browne (2015) that traditionally women’s concerns or interests have not been considered and they have held an unequal position to men.  There have been three major feminist approaches.</a:t>
            </a:r>
          </a:p>
          <a:p>
            <a:r>
              <a:rPr lang="en-GB" baseline="0" dirty="0" smtClean="0"/>
              <a:t>Marxist feminism is concerned with the exploitation of women as workers and as females.</a:t>
            </a:r>
          </a:p>
          <a:p>
            <a:r>
              <a:rPr lang="en-GB" baseline="0" dirty="0" smtClean="0"/>
              <a:t>Radical feminism is focussed more on the patriarchal system and male domination of women throughout society.</a:t>
            </a:r>
          </a:p>
          <a:p>
            <a:r>
              <a:rPr lang="en-GB" baseline="0" dirty="0" smtClean="0"/>
              <a:t>Liberal feminism is more concerned with women’s rights and individuality but accepts that in the constructs of society women do have equal opportunities.  </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Intertwined with the three approaches there are waves of feminism</a:t>
            </a:r>
            <a:r>
              <a:rPr lang="en-GB" baseline="0" dirty="0" smtClean="0"/>
              <a:t> that appeared. The first wave according to Bate (2018) appeared when people saw an expansion of women’s liberal ideas and grievances to political and social constructs.  This wave hit after modern industrialisation and one saw icons such as Mary Wollstonecraft who wrote a pamphlet in 1792 called a ‘Vindication of the Rights of the Woman’ and which was used more than 100 years later to drive the British suffragette movement.</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Emmeline</a:t>
            </a:r>
            <a:r>
              <a:rPr lang="en-GB" baseline="0" dirty="0" smtClean="0"/>
              <a:t> Pankhurst was another icon of the first wave and led the suffragette movement and fought for women’s right to vote.  Weeks after her death in 1928 the Equal Franchise Act was passed giving women over the age of 21 the right to vote.</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second wave appeared in the 60’s and70’s and was concerned with women’s economic and legal rights and independence.  When things had settled after the second world</a:t>
            </a:r>
            <a:r>
              <a:rPr lang="en-GB" baseline="0" dirty="0" smtClean="0"/>
              <a:t> war, women who had essential roles at that time, did not want to return to their domestic ones.  According to </a:t>
            </a:r>
            <a:r>
              <a:rPr lang="en-GB" baseline="0" dirty="0" err="1" smtClean="0"/>
              <a:t>Aspinall</a:t>
            </a:r>
            <a:r>
              <a:rPr lang="en-GB" baseline="0" dirty="0" smtClean="0"/>
              <a:t> (2018) Geraldine Greer born in 1939 is a second wave feminist and her book ‘The Female Eunuch’ centred on womanhood and femininity and she argues that women have been forced into roles simply to fulfil men’s fantasies.  </a:t>
            </a:r>
            <a:r>
              <a:rPr lang="en-GB" baseline="0" dirty="0" err="1" smtClean="0"/>
              <a:t>Aspinall</a:t>
            </a:r>
            <a:r>
              <a:rPr lang="en-GB" baseline="0" dirty="0" smtClean="0"/>
              <a:t> (2018) also stated that this second wave was a movement towards perceptions of women in society that included their sexuality, their family roles and their reproductive rights but it was also a move towards a theory that is inclusive of all races, classes and much more.</a:t>
            </a:r>
            <a:r>
              <a:rPr lang="en-GB" dirty="0" smtClean="0"/>
              <a:t> </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Third Wave according to </a:t>
            </a:r>
            <a:r>
              <a:rPr lang="en-GB" dirty="0" err="1" smtClean="0"/>
              <a:t>Zeilinger</a:t>
            </a:r>
            <a:r>
              <a:rPr lang="en-GB" baseline="0" dirty="0" smtClean="0"/>
              <a:t> (2012) is concerned more with women taking advantage of opportunities offered to them.  It is concerned with their individuality and it could be suggested that this is liberal feminism.  Rebecca Walker born in 1969 is revered as a third wave feminist and cofounded the Third wave Foundation with a goal to support groups who were involved with equality for gender, race, economy and social justice.  The third wave appeared in the 1990’s in America and the 2000’s in the UK and according to Bate (2018) was a search for an intersectional approach.  Intersectionality in feminism considers how class, race, sexual orientation, age, religion, disability and gender are intertwined because however a woman identifies herself, she can still face discrimination. </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Kimberle Crenshaw</a:t>
            </a:r>
            <a:r>
              <a:rPr lang="en-GB" baseline="0" dirty="0" smtClean="0"/>
              <a:t> born in 1959 is the first person to say that </a:t>
            </a:r>
            <a:r>
              <a:rPr lang="en-GB" baseline="0" dirty="0" err="1" smtClean="0"/>
              <a:t>intersectionality</a:t>
            </a:r>
            <a:r>
              <a:rPr lang="en-GB" baseline="0" dirty="0" smtClean="0"/>
              <a:t> is nothing new (Bate, 2018).  In the 1980’s it was recognised as an approach to clarify forms of discrimination. </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fourth</a:t>
            </a:r>
            <a:r>
              <a:rPr lang="en-GB" baseline="0" dirty="0" smtClean="0"/>
              <a:t> wave began in 2012 in the UK and according to Hall (2018) driven by social media platforms ‘...is the most intersectional, inclusive and gender fluid of all the waves’ and she states that it appears to be embraced by everyone but is ‘something to be proud of’.  This wave highlights many issues women face today with regard to sexual harassment, domestic violence and equal pay.</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Despite</a:t>
            </a:r>
            <a:r>
              <a:rPr lang="en-GB" baseline="0" dirty="0" smtClean="0"/>
              <a:t> the Equal Pay Act (1970), O’Grady (Express, 2019) a social affairs correspondent stated that men are still paid more than women.  The Equality Act (2010) addressed discrimination issues and despite there being nine protected characteristics including gender reassignment people are still subjected to comments from people like Germaine Greer such as, ‘...trans women are not real women’ (</a:t>
            </a:r>
            <a:r>
              <a:rPr lang="en-GB" baseline="0" dirty="0" err="1" smtClean="0"/>
              <a:t>Aspinall</a:t>
            </a:r>
            <a:r>
              <a:rPr lang="en-GB" baseline="0" dirty="0" smtClean="0"/>
              <a:t>, 2018).  And regardless of the Sex Discrimination Act (1975) according to Price (BBC, 2019) from a survey conducted in 2017 it was revealed that 63% of women did not report incidents of sexual harassment in the workplace and yet fourth wave feminists use social media platforms to discuss issues such as these. </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will now aim to conclude some of the main points of feminism.  In the first wave there was a clear movement towards equality for women and their right to vote.  The</a:t>
            </a:r>
            <a:r>
              <a:rPr lang="en-GB" baseline="0" dirty="0" smtClean="0"/>
              <a:t> second wave embraced women’s social, sexual and with the arrival of the contraceptive pill, women’s reproductive liberation.  The third wave was about women having power to choose and feeling empowered to do so regardless of class, race, gender, age, religion, disability or sexual orientation.  The fourth wave appears to be concerned with social media platforms and women telling their stories about inequality, discrimination and oppression which suggests that there are still changes that need to happen for women to be on an equal footing with men and in the words of ‘</a:t>
            </a:r>
            <a:r>
              <a:rPr lang="en-GB" baseline="0" dirty="0" err="1" smtClean="0"/>
              <a:t>Audre</a:t>
            </a:r>
            <a:r>
              <a:rPr lang="en-GB" baseline="0" dirty="0" smtClean="0"/>
              <a:t> </a:t>
            </a:r>
            <a:r>
              <a:rPr lang="en-GB" baseline="0" dirty="0" err="1" smtClean="0"/>
              <a:t>Lorde</a:t>
            </a:r>
            <a:r>
              <a:rPr lang="en-GB" baseline="0" dirty="0" smtClean="0"/>
              <a:t>, ‘women of today are still being called upon to stretch the male ignorance and to educate men as to our existence and our needs’ (</a:t>
            </a:r>
            <a:r>
              <a:rPr lang="en-GB" baseline="0" dirty="0" err="1" smtClean="0"/>
              <a:t>Lorde</a:t>
            </a:r>
            <a:r>
              <a:rPr lang="en-GB" baseline="0" dirty="0" smtClean="0"/>
              <a:t>, 2017).</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Abrahams</a:t>
            </a:r>
            <a:r>
              <a:rPr lang="en-GB" baseline="0" dirty="0" smtClean="0"/>
              <a:t> quote (if </a:t>
            </a:r>
            <a:r>
              <a:rPr lang="en-GB" baseline="0" dirty="0" smtClean="0"/>
              <a:t>there </a:t>
            </a:r>
            <a:r>
              <a:rPr lang="en-GB" baseline="0" smtClean="0"/>
              <a:t>is time).</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Abrahams</a:t>
            </a:r>
            <a:r>
              <a:rPr lang="en-GB" baseline="0" dirty="0" smtClean="0"/>
              <a:t> quote (if there</a:t>
            </a:r>
            <a:endParaRPr lang="en-GB" dirty="0"/>
          </a:p>
        </p:txBody>
      </p:sp>
      <p:sp>
        <p:nvSpPr>
          <p:cNvPr id="4" name="Slide Number Placeholder 3"/>
          <p:cNvSpPr>
            <a:spLocks noGrp="1"/>
          </p:cNvSpPr>
          <p:nvPr>
            <p:ph type="sldNum" sz="quarter" idx="10"/>
          </p:nvPr>
        </p:nvSpPr>
        <p:spPr/>
        <p:txBody>
          <a:bodyPr/>
          <a:lstStyle/>
          <a:p>
            <a:fld id="{CFCAB4F5-0811-4990-AB6D-4A73BCBBC60F}"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C8440F5-4690-4D50-B562-8F5675FE658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440F5-4690-4D50-B562-8F5675FE658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C8440F5-4690-4D50-B562-8F5675FE6586}"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0891A4-76B6-489F-AD9B-62827DE947CD}" type="datetimeFigureOut">
              <a:rPr lang="en-GB" smtClean="0"/>
              <a:pPr/>
              <a:t>25/04/2019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8440F5-4690-4D50-B562-8F5675FE658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00891A4-76B6-489F-AD9B-62827DE947CD}" type="datetimeFigureOut">
              <a:rPr lang="en-GB" smtClean="0"/>
              <a:pPr/>
              <a:t>25/04/2019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C8440F5-4690-4D50-B562-8F5675FE6586}"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sz="8900" dirty="0" smtClean="0">
                <a:latin typeface="AR CENA" pitchFamily="2" charset="0"/>
              </a:rPr>
              <a:t>FEMINISM</a:t>
            </a:r>
            <a:r>
              <a:rPr lang="en-GB" sz="7200" dirty="0" smtClean="0">
                <a:latin typeface="AR CENA" pitchFamily="2" charset="0"/>
              </a:rPr>
              <a:t> </a:t>
            </a:r>
            <a:br>
              <a:rPr lang="en-GB" sz="7200" dirty="0" smtClean="0">
                <a:latin typeface="AR CENA" pitchFamily="2" charset="0"/>
              </a:rPr>
            </a:br>
            <a:r>
              <a:rPr lang="en-GB" sz="6000" dirty="0" smtClean="0">
                <a:latin typeface="AR CENA" pitchFamily="2" charset="0"/>
              </a:rPr>
              <a:t> </a:t>
            </a:r>
            <a:endParaRPr lang="en-GB" sz="6000" dirty="0">
              <a:latin typeface="AR CENA" pitchFamily="2" charset="0"/>
            </a:endParaRPr>
          </a:p>
        </p:txBody>
      </p:sp>
      <p:sp>
        <p:nvSpPr>
          <p:cNvPr id="3" name="Subtitle 2"/>
          <p:cNvSpPr>
            <a:spLocks noGrp="1"/>
          </p:cNvSpPr>
          <p:nvPr>
            <p:ph type="subTitle" idx="1"/>
          </p:nvPr>
        </p:nvSpPr>
        <p:spPr/>
        <p:txBody>
          <a:bodyPr>
            <a:noAutofit/>
          </a:bodyPr>
          <a:lstStyle/>
          <a:p>
            <a:pPr algn="ctr"/>
            <a:r>
              <a:rPr lang="en-GB" sz="3600" dirty="0" smtClean="0">
                <a:solidFill>
                  <a:schemeClr val="bg1"/>
                </a:solidFill>
                <a:latin typeface="AR CENA" pitchFamily="2" charset="0"/>
              </a:rPr>
              <a:t>ASSIGNMENT  2 </a:t>
            </a:r>
          </a:p>
          <a:p>
            <a:pPr algn="ctr"/>
            <a:r>
              <a:rPr lang="en-GB" sz="3600" dirty="0" smtClean="0">
                <a:solidFill>
                  <a:schemeClr val="bg1"/>
                </a:solidFill>
                <a:latin typeface="AR CENA" pitchFamily="2" charset="0"/>
              </a:rPr>
              <a:t>SJS14017 </a:t>
            </a:r>
          </a:p>
          <a:p>
            <a:pPr algn="ctr"/>
            <a:r>
              <a:rPr lang="en-GB" sz="3600" dirty="0" smtClean="0">
                <a:solidFill>
                  <a:schemeClr val="bg1"/>
                </a:solidFill>
                <a:latin typeface="AR CENA" pitchFamily="2" charset="0"/>
              </a:rPr>
              <a:t>Karen Shepherd </a:t>
            </a:r>
            <a:endParaRPr lang="en-GB" sz="3600" dirty="0">
              <a:solidFill>
                <a:schemeClr val="bg1"/>
              </a:solidFill>
              <a:latin typeface="AR CENA" pitchFamily="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1371600"/>
            <a:ext cx="8712968" cy="1828800"/>
          </a:xfrm>
        </p:spPr>
        <p:txBody>
          <a:bodyPr>
            <a:normAutofit/>
          </a:bodyPr>
          <a:lstStyle/>
          <a:p>
            <a:pPr algn="ctr"/>
            <a:r>
              <a:rPr lang="en-GB" sz="4400" dirty="0" smtClean="0">
                <a:solidFill>
                  <a:schemeClr val="bg1"/>
                </a:solidFill>
                <a:effectLst/>
                <a:latin typeface="AR CENA" pitchFamily="2" charset="0"/>
              </a:rPr>
              <a:t>This presentation aims to describe and explain the theory of feminism.</a:t>
            </a:r>
            <a:endParaRPr lang="en-GB" sz="4400" dirty="0">
              <a:solidFill>
                <a:schemeClr val="bg1"/>
              </a:solidFill>
              <a:effectLst/>
              <a:latin typeface="AR CENA" pitchFamily="2" charset="0"/>
            </a:endParaRPr>
          </a:p>
        </p:txBody>
      </p:sp>
      <p:sp>
        <p:nvSpPr>
          <p:cNvPr id="3" name="Subtitle 2"/>
          <p:cNvSpPr>
            <a:spLocks noGrp="1"/>
          </p:cNvSpPr>
          <p:nvPr>
            <p:ph type="subTitle" idx="1"/>
          </p:nvPr>
        </p:nvSpPr>
        <p:spPr/>
        <p:txBody>
          <a:bodyPr/>
          <a:lstStyle/>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sz="9600" dirty="0" smtClean="0">
                <a:solidFill>
                  <a:schemeClr val="bg1"/>
                </a:solidFill>
                <a:latin typeface="AR CENA" pitchFamily="2" charset="0"/>
              </a:rPr>
              <a:t>A</a:t>
            </a:r>
            <a:r>
              <a:rPr lang="en-GB" sz="9600" dirty="0" smtClean="0">
                <a:latin typeface="AR CENA" pitchFamily="2" charset="0"/>
              </a:rPr>
              <a:t> </a:t>
            </a:r>
            <a:r>
              <a:rPr lang="en-GB" sz="9600" b="0" dirty="0" smtClean="0">
                <a:solidFill>
                  <a:schemeClr val="bg1"/>
                </a:solidFill>
                <a:latin typeface="AR CENA" pitchFamily="2" charset="0"/>
              </a:rPr>
              <a:t>definition</a:t>
            </a:r>
            <a:endParaRPr lang="en-GB" sz="9600" b="0" dirty="0">
              <a:solidFill>
                <a:schemeClr val="bg1"/>
              </a:solidFill>
              <a:latin typeface="AR CENA" pitchFamily="2"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836712"/>
            <a:ext cx="7851648" cy="5792688"/>
          </a:xfrm>
        </p:spPr>
        <p:txBody>
          <a:bodyPr>
            <a:normAutofit fontScale="90000"/>
          </a:bodyPr>
          <a:lstStyle/>
          <a:p>
            <a:pPr algn="ctr"/>
            <a:r>
              <a:rPr lang="en-GB" dirty="0" smtClean="0"/>
              <a:t/>
            </a:r>
            <a:br>
              <a:rPr lang="en-GB" dirty="0" smtClean="0"/>
            </a:br>
            <a:r>
              <a:rPr lang="en-GB" b="0" dirty="0" smtClean="0">
                <a:solidFill>
                  <a:schemeClr val="bg1"/>
                </a:solidFill>
                <a:latin typeface="AR CENA" pitchFamily="2" charset="0"/>
              </a:rPr>
              <a:t>3 Main Approaches:</a:t>
            </a:r>
            <a:br>
              <a:rPr lang="en-GB" b="0" dirty="0" smtClean="0">
                <a:solidFill>
                  <a:schemeClr val="bg1"/>
                </a:solidFill>
                <a:latin typeface="AR CENA" pitchFamily="2" charset="0"/>
              </a:rPr>
            </a:br>
            <a:r>
              <a:rPr lang="en-GB" b="0" dirty="0" smtClean="0">
                <a:solidFill>
                  <a:schemeClr val="bg1"/>
                </a:solidFill>
                <a:latin typeface="AR CENA" pitchFamily="2" charset="0"/>
              </a:rPr>
              <a:t/>
            </a:r>
            <a:br>
              <a:rPr lang="en-GB" b="0" dirty="0" smtClean="0">
                <a:solidFill>
                  <a:schemeClr val="bg1"/>
                </a:solidFill>
                <a:latin typeface="AR CENA" pitchFamily="2" charset="0"/>
              </a:rPr>
            </a:br>
            <a:r>
              <a:rPr lang="en-GB" b="0" dirty="0" smtClean="0">
                <a:solidFill>
                  <a:schemeClr val="bg1"/>
                </a:solidFill>
                <a:latin typeface="AR CENA" pitchFamily="2" charset="0"/>
              </a:rPr>
              <a:t>Marxist</a:t>
            </a:r>
            <a:br>
              <a:rPr lang="en-GB" b="0" dirty="0" smtClean="0">
                <a:solidFill>
                  <a:schemeClr val="bg1"/>
                </a:solidFill>
                <a:latin typeface="AR CENA" pitchFamily="2" charset="0"/>
              </a:rPr>
            </a:br>
            <a:r>
              <a:rPr lang="en-GB" b="0" dirty="0" smtClean="0">
                <a:solidFill>
                  <a:schemeClr val="bg1"/>
                </a:solidFill>
                <a:latin typeface="AR CENA" pitchFamily="2" charset="0"/>
              </a:rPr>
              <a:t>Radical</a:t>
            </a:r>
            <a:br>
              <a:rPr lang="en-GB" b="0" dirty="0" smtClean="0">
                <a:solidFill>
                  <a:schemeClr val="bg1"/>
                </a:solidFill>
                <a:latin typeface="AR CENA" pitchFamily="2" charset="0"/>
              </a:rPr>
            </a:br>
            <a:r>
              <a:rPr lang="en-GB" b="0" dirty="0" smtClean="0">
                <a:solidFill>
                  <a:schemeClr val="bg1"/>
                </a:solidFill>
                <a:latin typeface="AR CENA" pitchFamily="2" charset="0"/>
              </a:rPr>
              <a:t>Liberal</a:t>
            </a:r>
            <a:br>
              <a:rPr lang="en-GB" b="0" dirty="0" smtClean="0">
                <a:solidFill>
                  <a:schemeClr val="bg1"/>
                </a:solidFill>
                <a:latin typeface="AR CENA" pitchFamily="2" charset="0"/>
              </a:rPr>
            </a:br>
            <a:r>
              <a:rPr lang="en-GB" dirty="0" smtClean="0"/>
              <a:t/>
            </a:r>
            <a:br>
              <a:rPr lang="en-GB" dirty="0" smtClean="0"/>
            </a:b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908720"/>
            <a:ext cx="6192688" cy="1200329"/>
          </a:xfrm>
          <a:prstGeom prst="rect">
            <a:avLst/>
          </a:prstGeom>
          <a:noFill/>
        </p:spPr>
        <p:txBody>
          <a:bodyPr wrap="square" rtlCol="0">
            <a:spAutoFit/>
          </a:bodyPr>
          <a:lstStyle/>
          <a:p>
            <a:pPr algn="ctr"/>
            <a:r>
              <a:rPr lang="en-GB" sz="7200" dirty="0" smtClean="0">
                <a:solidFill>
                  <a:schemeClr val="bg1"/>
                </a:solidFill>
                <a:latin typeface="AR CENA" pitchFamily="2" charset="0"/>
              </a:rPr>
              <a:t>The First Wave</a:t>
            </a:r>
            <a:endParaRPr lang="en-GB" sz="7200" dirty="0">
              <a:solidFill>
                <a:schemeClr val="bg1"/>
              </a:solidFill>
              <a:latin typeface="AR CENA" pitchFamily="2" charset="0"/>
            </a:endParaRPr>
          </a:p>
        </p:txBody>
      </p:sp>
      <p:pic>
        <p:nvPicPr>
          <p:cNvPr id="9218" name="Picture 2" descr="Image result for mary wollstonecraft"/>
          <p:cNvPicPr>
            <a:picLocks noChangeAspect="1" noChangeArrowheads="1"/>
          </p:cNvPicPr>
          <p:nvPr/>
        </p:nvPicPr>
        <p:blipFill>
          <a:blip r:embed="rId3" cstate="print"/>
          <a:srcRect/>
          <a:stretch>
            <a:fillRect/>
          </a:stretch>
        </p:blipFill>
        <p:spPr bwMode="auto">
          <a:xfrm>
            <a:off x="4932040" y="2348880"/>
            <a:ext cx="4022332" cy="3140968"/>
          </a:xfrm>
          <a:prstGeom prst="rect">
            <a:avLst/>
          </a:prstGeom>
          <a:noFill/>
        </p:spPr>
      </p:pic>
      <p:sp>
        <p:nvSpPr>
          <p:cNvPr id="4" name="Rectangle 3"/>
          <p:cNvSpPr/>
          <p:nvPr/>
        </p:nvSpPr>
        <p:spPr>
          <a:xfrm>
            <a:off x="251520" y="3212976"/>
            <a:ext cx="4572000" cy="1569660"/>
          </a:xfrm>
          <a:prstGeom prst="rect">
            <a:avLst/>
          </a:prstGeom>
        </p:spPr>
        <p:txBody>
          <a:bodyPr>
            <a:spAutoFit/>
          </a:bodyPr>
          <a:lstStyle/>
          <a:p>
            <a:r>
              <a:rPr lang="en-GB" sz="2400" dirty="0" smtClean="0">
                <a:solidFill>
                  <a:schemeClr val="bg1"/>
                </a:solidFill>
                <a:latin typeface="AR CENA" pitchFamily="2" charset="0"/>
              </a:rPr>
              <a:t>Mary Wollstonecraft (27 April 1759 – 10 September 1797) was an English writer, philosopher, and advocate of women's rights.</a:t>
            </a:r>
            <a:endParaRPr lang="en-GB" sz="2400" dirty="0">
              <a:solidFill>
                <a:schemeClr val="bg1"/>
              </a:solidFill>
              <a:latin typeface="AR CENA" pitchFamily="2" charset="0"/>
            </a:endParaRPr>
          </a:p>
        </p:txBody>
      </p:sp>
      <p:sp>
        <p:nvSpPr>
          <p:cNvPr id="6" name="Rectangle 5"/>
          <p:cNvSpPr/>
          <p:nvPr/>
        </p:nvSpPr>
        <p:spPr>
          <a:xfrm>
            <a:off x="6156176" y="5589240"/>
            <a:ext cx="1484702" cy="369332"/>
          </a:xfrm>
          <a:prstGeom prst="rect">
            <a:avLst/>
          </a:prstGeom>
        </p:spPr>
        <p:txBody>
          <a:bodyPr wrap="none">
            <a:spAutoFit/>
          </a:bodyPr>
          <a:lstStyle/>
          <a:p>
            <a:r>
              <a:rPr lang="en-GB" dirty="0" smtClean="0">
                <a:solidFill>
                  <a:schemeClr val="bg1"/>
                </a:solidFill>
                <a:latin typeface="AR CENA" pitchFamily="2" charset="0"/>
              </a:rPr>
              <a:t>Keenan</a:t>
            </a:r>
            <a:r>
              <a:rPr lang="en-GB" dirty="0" smtClean="0">
                <a:solidFill>
                  <a:schemeClr val="bg1"/>
                </a:solidFill>
                <a:latin typeface="AR CENA" pitchFamily="2" charset="0"/>
              </a:rPr>
              <a:t>, (1787</a:t>
            </a:r>
            <a:r>
              <a:rPr lang="en-GB" i="1" dirty="0" smtClean="0">
                <a:solidFill>
                  <a:schemeClr val="bg1"/>
                </a:solidFill>
                <a:latin typeface="AR CENA" pitchFamily="2" charset="0"/>
              </a:rPr>
              <a:t>) </a:t>
            </a:r>
            <a:endParaRPr lang="en-GB" dirty="0">
              <a:solidFill>
                <a:schemeClr val="bg1"/>
              </a:solidFill>
              <a:latin typeface="AR CENA" pitchFamily="2"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mage result for emmeline pankhurst"/>
          <p:cNvPicPr>
            <a:picLocks noChangeAspect="1" noChangeArrowheads="1"/>
          </p:cNvPicPr>
          <p:nvPr/>
        </p:nvPicPr>
        <p:blipFill>
          <a:blip r:embed="rId3" cstate="print"/>
          <a:srcRect/>
          <a:stretch>
            <a:fillRect/>
          </a:stretch>
        </p:blipFill>
        <p:spPr bwMode="auto">
          <a:xfrm>
            <a:off x="3491880" y="980728"/>
            <a:ext cx="5185967" cy="3456384"/>
          </a:xfrm>
          <a:prstGeom prst="rect">
            <a:avLst/>
          </a:prstGeom>
          <a:noFill/>
        </p:spPr>
      </p:pic>
      <p:sp>
        <p:nvSpPr>
          <p:cNvPr id="7" name="TextBox 6"/>
          <p:cNvSpPr txBox="1"/>
          <p:nvPr/>
        </p:nvSpPr>
        <p:spPr>
          <a:xfrm>
            <a:off x="323528" y="1916832"/>
            <a:ext cx="3024336" cy="1384995"/>
          </a:xfrm>
          <a:prstGeom prst="rect">
            <a:avLst/>
          </a:prstGeom>
          <a:noFill/>
        </p:spPr>
        <p:txBody>
          <a:bodyPr wrap="square" rtlCol="0">
            <a:spAutoFit/>
          </a:bodyPr>
          <a:lstStyle/>
          <a:p>
            <a:r>
              <a:rPr lang="en-GB" sz="2800" dirty="0" smtClean="0">
                <a:solidFill>
                  <a:schemeClr val="bg1"/>
                </a:solidFill>
                <a:latin typeface="AR CENA" pitchFamily="2" charset="0"/>
              </a:rPr>
              <a:t>Emmeline Pankhurst:</a:t>
            </a:r>
          </a:p>
          <a:p>
            <a:r>
              <a:rPr lang="en-GB" sz="2800" dirty="0" smtClean="0">
                <a:solidFill>
                  <a:schemeClr val="bg1"/>
                </a:solidFill>
                <a:latin typeface="AR CENA" pitchFamily="2" charset="0"/>
              </a:rPr>
              <a:t>15 July 1858 – 14 June 1928</a:t>
            </a:r>
            <a:endParaRPr lang="en-GB" sz="2800" dirty="0">
              <a:solidFill>
                <a:schemeClr val="bg1"/>
              </a:solidFill>
              <a:latin typeface="AR CENA" pitchFamily="2" charset="0"/>
            </a:endParaRPr>
          </a:p>
        </p:txBody>
      </p:sp>
      <p:sp>
        <p:nvSpPr>
          <p:cNvPr id="5" name="Rectangle 4"/>
          <p:cNvSpPr/>
          <p:nvPr/>
        </p:nvSpPr>
        <p:spPr>
          <a:xfrm>
            <a:off x="5148064" y="4725144"/>
            <a:ext cx="1898277" cy="369332"/>
          </a:xfrm>
          <a:prstGeom prst="rect">
            <a:avLst/>
          </a:prstGeom>
        </p:spPr>
        <p:txBody>
          <a:bodyPr wrap="none">
            <a:spAutoFit/>
          </a:bodyPr>
          <a:lstStyle/>
          <a:p>
            <a:r>
              <a:rPr lang="en-GB" dirty="0" smtClean="0">
                <a:solidFill>
                  <a:schemeClr val="bg1"/>
                </a:solidFill>
                <a:latin typeface="AR CENA" pitchFamily="2" charset="0"/>
              </a:rPr>
              <a:t>Getty Images (2018) </a:t>
            </a:r>
            <a:endParaRPr lang="en-GB" dirty="0">
              <a:solidFill>
                <a:schemeClr val="bg1"/>
              </a:solidFill>
              <a:latin typeface="AR CENA" pitchFamily="2"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s://cdn.onebauer.media/one/media/5a67/6166/bba2/f549/1cf2/9b7a/germaine%20greer%20harvery%20weinstein%20victims%20comments.jpg?quality=50&amp;width=1800&amp;ratio=16-9&amp;resizeStyle=aspectfill&amp;crop=0,0,1746,3105&amp;format=jpg"/>
          <p:cNvPicPr>
            <a:picLocks noChangeAspect="1" noChangeArrowheads="1"/>
          </p:cNvPicPr>
          <p:nvPr/>
        </p:nvPicPr>
        <p:blipFill>
          <a:blip r:embed="rId3" cstate="print"/>
          <a:srcRect/>
          <a:stretch>
            <a:fillRect/>
          </a:stretch>
        </p:blipFill>
        <p:spPr bwMode="auto">
          <a:xfrm>
            <a:off x="3491880" y="2132856"/>
            <a:ext cx="5435891" cy="3056179"/>
          </a:xfrm>
          <a:prstGeom prst="rect">
            <a:avLst/>
          </a:prstGeom>
          <a:noFill/>
        </p:spPr>
      </p:pic>
      <p:sp>
        <p:nvSpPr>
          <p:cNvPr id="4" name="TextBox 3"/>
          <p:cNvSpPr txBox="1"/>
          <p:nvPr/>
        </p:nvSpPr>
        <p:spPr>
          <a:xfrm>
            <a:off x="179512" y="3356992"/>
            <a:ext cx="3816424" cy="2123658"/>
          </a:xfrm>
          <a:prstGeom prst="rect">
            <a:avLst/>
          </a:prstGeom>
          <a:noFill/>
        </p:spPr>
        <p:txBody>
          <a:bodyPr wrap="square" rtlCol="0">
            <a:spAutoFit/>
          </a:bodyPr>
          <a:lstStyle/>
          <a:p>
            <a:r>
              <a:rPr lang="en-GB" sz="2800" dirty="0" smtClean="0">
                <a:solidFill>
                  <a:schemeClr val="bg1"/>
                </a:solidFill>
                <a:latin typeface="AR CENA" pitchFamily="2" charset="0"/>
              </a:rPr>
              <a:t>Germaine Greer:</a:t>
            </a:r>
          </a:p>
          <a:p>
            <a:r>
              <a:rPr lang="en-GB" sz="2800" dirty="0" smtClean="0">
                <a:solidFill>
                  <a:schemeClr val="bg1"/>
                </a:solidFill>
                <a:latin typeface="AR CENA" pitchFamily="2" charset="0"/>
              </a:rPr>
              <a:t>29</a:t>
            </a:r>
            <a:r>
              <a:rPr lang="en-GB" sz="2800" baseline="30000" dirty="0" smtClean="0">
                <a:solidFill>
                  <a:schemeClr val="bg1"/>
                </a:solidFill>
                <a:latin typeface="AR CENA" pitchFamily="2" charset="0"/>
              </a:rPr>
              <a:t>th</a:t>
            </a:r>
            <a:r>
              <a:rPr lang="en-GB" sz="2800" dirty="0" smtClean="0">
                <a:solidFill>
                  <a:schemeClr val="bg1"/>
                </a:solidFill>
                <a:latin typeface="AR CENA" pitchFamily="2" charset="0"/>
              </a:rPr>
              <a:t> January 1939 to present</a:t>
            </a:r>
          </a:p>
          <a:p>
            <a:endParaRPr lang="en-GB" sz="2400" dirty="0" smtClean="0">
              <a:solidFill>
                <a:schemeClr val="bg1"/>
              </a:solidFill>
              <a:latin typeface="AR CENA" pitchFamily="2" charset="0"/>
            </a:endParaRPr>
          </a:p>
          <a:p>
            <a:r>
              <a:rPr lang="en-GB" sz="2400" dirty="0" smtClean="0">
                <a:solidFill>
                  <a:schemeClr val="bg1"/>
                </a:solidFill>
                <a:latin typeface="AR CENA" pitchFamily="2" charset="0"/>
              </a:rPr>
              <a:t> </a:t>
            </a:r>
            <a:endParaRPr lang="en-GB" sz="2400" dirty="0">
              <a:solidFill>
                <a:schemeClr val="bg1"/>
              </a:solidFill>
              <a:latin typeface="AR CENA" pitchFamily="2" charset="0"/>
            </a:endParaRPr>
          </a:p>
        </p:txBody>
      </p:sp>
      <p:sp>
        <p:nvSpPr>
          <p:cNvPr id="5" name="TextBox 4"/>
          <p:cNvSpPr txBox="1"/>
          <p:nvPr/>
        </p:nvSpPr>
        <p:spPr>
          <a:xfrm>
            <a:off x="1259632" y="692696"/>
            <a:ext cx="6768752" cy="1200329"/>
          </a:xfrm>
          <a:prstGeom prst="rect">
            <a:avLst/>
          </a:prstGeom>
          <a:noFill/>
        </p:spPr>
        <p:txBody>
          <a:bodyPr wrap="square" rtlCol="0">
            <a:spAutoFit/>
          </a:bodyPr>
          <a:lstStyle/>
          <a:p>
            <a:pPr algn="ctr"/>
            <a:r>
              <a:rPr lang="en-GB" sz="7200" dirty="0" smtClean="0">
                <a:solidFill>
                  <a:schemeClr val="bg1"/>
                </a:solidFill>
                <a:latin typeface="AR CENA" pitchFamily="2" charset="0"/>
              </a:rPr>
              <a:t>The Second Wave</a:t>
            </a:r>
            <a:endParaRPr lang="en-GB" sz="7200" dirty="0">
              <a:solidFill>
                <a:schemeClr val="bg1"/>
              </a:solidFill>
              <a:latin typeface="AR CENA" pitchFamily="2" charset="0"/>
            </a:endParaRPr>
          </a:p>
        </p:txBody>
      </p:sp>
      <p:sp>
        <p:nvSpPr>
          <p:cNvPr id="6" name="Rectangle 5"/>
          <p:cNvSpPr/>
          <p:nvPr/>
        </p:nvSpPr>
        <p:spPr>
          <a:xfrm>
            <a:off x="5436096" y="5301208"/>
            <a:ext cx="1471878" cy="369332"/>
          </a:xfrm>
          <a:prstGeom prst="rect">
            <a:avLst/>
          </a:prstGeom>
        </p:spPr>
        <p:txBody>
          <a:bodyPr wrap="none">
            <a:spAutoFit/>
          </a:bodyPr>
          <a:lstStyle/>
          <a:p>
            <a:r>
              <a:rPr lang="en-GB" dirty="0" err="1" smtClean="0">
                <a:solidFill>
                  <a:schemeClr val="bg1"/>
                </a:solidFill>
                <a:latin typeface="AR CENA" pitchFamily="2" charset="0"/>
              </a:rPr>
              <a:t>Aspinall</a:t>
            </a:r>
            <a:r>
              <a:rPr lang="en-GB" dirty="0" smtClean="0">
                <a:solidFill>
                  <a:schemeClr val="bg1"/>
                </a:solidFill>
                <a:latin typeface="AR CENA" pitchFamily="2" charset="0"/>
              </a:rPr>
              <a:t>,(</a:t>
            </a:r>
            <a:r>
              <a:rPr lang="en-GB" dirty="0" smtClean="0">
                <a:solidFill>
                  <a:schemeClr val="bg1"/>
                </a:solidFill>
                <a:latin typeface="AR CENA" pitchFamily="2" charset="0"/>
              </a:rPr>
              <a:t>2018) </a:t>
            </a:r>
            <a:endParaRPr lang="en-GB" dirty="0">
              <a:solidFill>
                <a:schemeClr val="bg1"/>
              </a:solidFill>
              <a:latin typeface="AR CENA" pitchFamily="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Image result for rebecca walker"/>
          <p:cNvPicPr>
            <a:picLocks noChangeAspect="1" noChangeArrowheads="1"/>
          </p:cNvPicPr>
          <p:nvPr/>
        </p:nvPicPr>
        <p:blipFill>
          <a:blip r:embed="rId3" cstate="print"/>
          <a:srcRect/>
          <a:stretch>
            <a:fillRect/>
          </a:stretch>
        </p:blipFill>
        <p:spPr bwMode="auto">
          <a:xfrm>
            <a:off x="4716016" y="1844824"/>
            <a:ext cx="3417253" cy="4365104"/>
          </a:xfrm>
          <a:prstGeom prst="rect">
            <a:avLst/>
          </a:prstGeom>
          <a:noFill/>
        </p:spPr>
      </p:pic>
      <p:sp>
        <p:nvSpPr>
          <p:cNvPr id="3" name="TextBox 2"/>
          <p:cNvSpPr txBox="1"/>
          <p:nvPr/>
        </p:nvSpPr>
        <p:spPr>
          <a:xfrm>
            <a:off x="1619672" y="620688"/>
            <a:ext cx="6336704" cy="1200329"/>
          </a:xfrm>
          <a:prstGeom prst="rect">
            <a:avLst/>
          </a:prstGeom>
          <a:noFill/>
        </p:spPr>
        <p:txBody>
          <a:bodyPr wrap="square" rtlCol="0">
            <a:spAutoFit/>
          </a:bodyPr>
          <a:lstStyle/>
          <a:p>
            <a:pPr algn="ctr"/>
            <a:r>
              <a:rPr lang="en-GB" sz="7200" dirty="0" smtClean="0">
                <a:solidFill>
                  <a:schemeClr val="bg1"/>
                </a:solidFill>
                <a:latin typeface="AR CENA" pitchFamily="2" charset="0"/>
              </a:rPr>
              <a:t>The Third Wave </a:t>
            </a:r>
            <a:endParaRPr lang="en-GB" sz="7200" dirty="0">
              <a:solidFill>
                <a:schemeClr val="bg1"/>
              </a:solidFill>
              <a:latin typeface="AR CENA" pitchFamily="2" charset="0"/>
            </a:endParaRPr>
          </a:p>
        </p:txBody>
      </p:sp>
      <p:sp>
        <p:nvSpPr>
          <p:cNvPr id="4" name="Rectangle 3"/>
          <p:cNvSpPr/>
          <p:nvPr/>
        </p:nvSpPr>
        <p:spPr>
          <a:xfrm>
            <a:off x="251520" y="2492896"/>
            <a:ext cx="4392488" cy="954107"/>
          </a:xfrm>
          <a:prstGeom prst="rect">
            <a:avLst/>
          </a:prstGeom>
        </p:spPr>
        <p:txBody>
          <a:bodyPr wrap="square">
            <a:spAutoFit/>
          </a:bodyPr>
          <a:lstStyle/>
          <a:p>
            <a:r>
              <a:rPr lang="en-GB" sz="2800" dirty="0" smtClean="0">
                <a:solidFill>
                  <a:schemeClr val="bg1"/>
                </a:solidFill>
                <a:latin typeface="AR CENA" pitchFamily="2" charset="0"/>
              </a:rPr>
              <a:t>Rebecca Walker: November 17, 1969</a:t>
            </a:r>
            <a:endParaRPr lang="en-GB" sz="2800" dirty="0">
              <a:solidFill>
                <a:schemeClr val="bg1"/>
              </a:solidFill>
              <a:latin typeface="AR CENA" pitchFamily="2" charset="0"/>
            </a:endParaRPr>
          </a:p>
        </p:txBody>
      </p:sp>
      <p:sp>
        <p:nvSpPr>
          <p:cNvPr id="6" name="Rectangle 5"/>
          <p:cNvSpPr/>
          <p:nvPr/>
        </p:nvSpPr>
        <p:spPr>
          <a:xfrm>
            <a:off x="5508104" y="6237312"/>
            <a:ext cx="1553630" cy="369332"/>
          </a:xfrm>
          <a:prstGeom prst="rect">
            <a:avLst/>
          </a:prstGeom>
        </p:spPr>
        <p:txBody>
          <a:bodyPr wrap="none">
            <a:spAutoFit/>
          </a:bodyPr>
          <a:lstStyle/>
          <a:p>
            <a:r>
              <a:rPr lang="en-GB" dirty="0" smtClean="0">
                <a:solidFill>
                  <a:schemeClr val="bg1"/>
                </a:solidFill>
                <a:latin typeface="AR CENA" pitchFamily="2" charset="0"/>
              </a:rPr>
              <a:t>Walker</a:t>
            </a:r>
            <a:r>
              <a:rPr lang="en-GB" dirty="0" smtClean="0">
                <a:solidFill>
                  <a:schemeClr val="bg1"/>
                </a:solidFill>
                <a:latin typeface="AR CENA" pitchFamily="2" charset="0"/>
              </a:rPr>
              <a:t>, </a:t>
            </a:r>
            <a:r>
              <a:rPr lang="en-GB" dirty="0" smtClean="0">
                <a:solidFill>
                  <a:schemeClr val="bg1"/>
                </a:solidFill>
                <a:latin typeface="AR CENA" pitchFamily="2" charset="0"/>
              </a:rPr>
              <a:t>(2019) </a:t>
            </a:r>
            <a:endParaRPr lang="en-GB" dirty="0">
              <a:solidFill>
                <a:schemeClr val="bg1"/>
              </a:solidFill>
              <a:latin typeface="AR CENA"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KimberlÃ© Crenshaw, American civil rights activist. Photograph by Felix Clay"/>
          <p:cNvPicPr>
            <a:picLocks noChangeAspect="1" noChangeArrowheads="1"/>
          </p:cNvPicPr>
          <p:nvPr/>
        </p:nvPicPr>
        <p:blipFill>
          <a:blip r:embed="rId3" cstate="print"/>
          <a:srcRect/>
          <a:stretch>
            <a:fillRect/>
          </a:stretch>
        </p:blipFill>
        <p:spPr bwMode="auto">
          <a:xfrm>
            <a:off x="5076056" y="1772816"/>
            <a:ext cx="3829608" cy="2553072"/>
          </a:xfrm>
          <a:prstGeom prst="rect">
            <a:avLst/>
          </a:prstGeom>
          <a:noFill/>
        </p:spPr>
      </p:pic>
      <p:sp>
        <p:nvSpPr>
          <p:cNvPr id="4" name="Rectangle 3"/>
          <p:cNvSpPr/>
          <p:nvPr/>
        </p:nvSpPr>
        <p:spPr>
          <a:xfrm>
            <a:off x="179512" y="2492896"/>
            <a:ext cx="4934364" cy="523220"/>
          </a:xfrm>
          <a:prstGeom prst="rect">
            <a:avLst/>
          </a:prstGeom>
        </p:spPr>
        <p:txBody>
          <a:bodyPr wrap="none">
            <a:spAutoFit/>
          </a:bodyPr>
          <a:lstStyle/>
          <a:p>
            <a:r>
              <a:rPr lang="en-GB" sz="2800" dirty="0" smtClean="0">
                <a:solidFill>
                  <a:schemeClr val="bg1"/>
                </a:solidFill>
                <a:latin typeface="AR CENA" pitchFamily="2" charset="0"/>
              </a:rPr>
              <a:t>Kimberlé  Crenshaw : 1959 to present</a:t>
            </a:r>
            <a:endParaRPr lang="en-GB" sz="2800" dirty="0">
              <a:solidFill>
                <a:schemeClr val="bg1"/>
              </a:solidFill>
              <a:latin typeface="AR CENA" pitchFamily="2" charset="0"/>
            </a:endParaRPr>
          </a:p>
        </p:txBody>
      </p:sp>
      <p:sp>
        <p:nvSpPr>
          <p:cNvPr id="5" name="Rectangle 4"/>
          <p:cNvSpPr/>
          <p:nvPr/>
        </p:nvSpPr>
        <p:spPr>
          <a:xfrm>
            <a:off x="6300192" y="4437112"/>
            <a:ext cx="1245854" cy="369332"/>
          </a:xfrm>
          <a:prstGeom prst="rect">
            <a:avLst/>
          </a:prstGeom>
        </p:spPr>
        <p:txBody>
          <a:bodyPr wrap="none">
            <a:spAutoFit/>
          </a:bodyPr>
          <a:lstStyle/>
          <a:p>
            <a:r>
              <a:rPr lang="en-GB" dirty="0" smtClean="0">
                <a:solidFill>
                  <a:schemeClr val="bg1"/>
                </a:solidFill>
                <a:latin typeface="AR CENA" pitchFamily="2" charset="0"/>
              </a:rPr>
              <a:t>Clay, </a:t>
            </a:r>
            <a:r>
              <a:rPr lang="en-GB" dirty="0" smtClean="0">
                <a:solidFill>
                  <a:schemeClr val="bg1"/>
                </a:solidFill>
                <a:latin typeface="AR CENA" pitchFamily="2" charset="0"/>
              </a:rPr>
              <a:t>(</a:t>
            </a:r>
            <a:r>
              <a:rPr lang="en-GB" dirty="0" smtClean="0">
                <a:solidFill>
                  <a:schemeClr val="bg1"/>
                </a:solidFill>
                <a:latin typeface="AR CENA" pitchFamily="2" charset="0"/>
              </a:rPr>
              <a:t>2019) </a:t>
            </a:r>
            <a:endParaRPr lang="en-GB" dirty="0">
              <a:solidFill>
                <a:schemeClr val="bg1"/>
              </a:solidFill>
              <a:latin typeface="AR CENA" pitchFamily="2"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15616" y="692696"/>
            <a:ext cx="6984776" cy="1200329"/>
          </a:xfrm>
          <a:prstGeom prst="rect">
            <a:avLst/>
          </a:prstGeom>
          <a:noFill/>
        </p:spPr>
        <p:txBody>
          <a:bodyPr wrap="square" rtlCol="0">
            <a:spAutoFit/>
          </a:bodyPr>
          <a:lstStyle/>
          <a:p>
            <a:pPr algn="ctr"/>
            <a:r>
              <a:rPr lang="en-GB" sz="7200" dirty="0" smtClean="0">
                <a:solidFill>
                  <a:schemeClr val="bg1"/>
                </a:solidFill>
                <a:latin typeface="AR CENA" pitchFamily="2" charset="0"/>
              </a:rPr>
              <a:t>The Fourth Wave</a:t>
            </a:r>
            <a:endParaRPr lang="en-GB" sz="7200" dirty="0">
              <a:solidFill>
                <a:schemeClr val="bg1"/>
              </a:solidFill>
              <a:latin typeface="AR CENA" pitchFamily="2" charset="0"/>
            </a:endParaRPr>
          </a:p>
        </p:txBody>
      </p:sp>
      <p:sp>
        <p:nvSpPr>
          <p:cNvPr id="4" name="TextBox 3"/>
          <p:cNvSpPr txBox="1"/>
          <p:nvPr/>
        </p:nvSpPr>
        <p:spPr>
          <a:xfrm>
            <a:off x="1547664" y="2276872"/>
            <a:ext cx="6552728" cy="3170099"/>
          </a:xfrm>
          <a:prstGeom prst="rect">
            <a:avLst/>
          </a:prstGeom>
          <a:noFill/>
        </p:spPr>
        <p:txBody>
          <a:bodyPr wrap="square" rtlCol="0">
            <a:spAutoFit/>
          </a:bodyPr>
          <a:lstStyle/>
          <a:p>
            <a:r>
              <a:rPr lang="en-GB" sz="4000" dirty="0" smtClean="0">
                <a:solidFill>
                  <a:schemeClr val="bg1"/>
                </a:solidFill>
                <a:latin typeface="AR CENA" pitchFamily="2" charset="0"/>
              </a:rPr>
              <a:t>‘... is the most intersectional, inclusive and gender fluid of all the waves.’</a:t>
            </a:r>
          </a:p>
          <a:p>
            <a:endParaRPr lang="en-GB" sz="4000" dirty="0" smtClean="0">
              <a:solidFill>
                <a:schemeClr val="bg1"/>
              </a:solidFill>
              <a:latin typeface="AR CENA" pitchFamily="2" charset="0"/>
            </a:endParaRPr>
          </a:p>
          <a:p>
            <a:r>
              <a:rPr lang="en-GB" sz="4000" dirty="0" smtClean="0">
                <a:solidFill>
                  <a:schemeClr val="bg1"/>
                </a:solidFill>
                <a:latin typeface="AR CENA" pitchFamily="2" charset="0"/>
              </a:rPr>
              <a:t>‘...something to be proud of.’</a:t>
            </a:r>
            <a:endParaRPr lang="en-GB" sz="4000" dirty="0">
              <a:solidFill>
                <a:schemeClr val="bg1"/>
              </a:solidFill>
              <a:latin typeface="AR CENA" pitchFamily="2" charset="0"/>
            </a:endParaRPr>
          </a:p>
        </p:txBody>
      </p:sp>
      <p:sp>
        <p:nvSpPr>
          <p:cNvPr id="5" name="TextBox 4"/>
          <p:cNvSpPr txBox="1"/>
          <p:nvPr/>
        </p:nvSpPr>
        <p:spPr>
          <a:xfrm>
            <a:off x="6156176" y="5949280"/>
            <a:ext cx="2736304" cy="369332"/>
          </a:xfrm>
          <a:prstGeom prst="rect">
            <a:avLst/>
          </a:prstGeom>
          <a:noFill/>
        </p:spPr>
        <p:txBody>
          <a:bodyPr wrap="square" rtlCol="0">
            <a:spAutoFit/>
          </a:bodyPr>
          <a:lstStyle/>
          <a:p>
            <a:pPr algn="r"/>
            <a:r>
              <a:rPr lang="en-GB" dirty="0" smtClean="0">
                <a:solidFill>
                  <a:schemeClr val="bg1"/>
                </a:solidFill>
                <a:latin typeface="AR CENA" pitchFamily="2" charset="0"/>
              </a:rPr>
              <a:t>Hall, (2018)</a:t>
            </a:r>
            <a:endParaRPr lang="en-GB" dirty="0">
              <a:solidFill>
                <a:schemeClr val="bg1"/>
              </a:solidFill>
              <a:latin typeface="AR CENA" pitchFamily="2"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323528" y="188640"/>
            <a:ext cx="8820472" cy="4739952"/>
          </a:xfrm>
        </p:spPr>
        <p:txBody>
          <a:bodyPr>
            <a:normAutofit/>
          </a:bodyPr>
          <a:lstStyle/>
          <a:p>
            <a:pPr algn="l"/>
            <a:r>
              <a:rPr lang="en-GB" sz="4400" dirty="0" smtClean="0">
                <a:solidFill>
                  <a:schemeClr val="bg1"/>
                </a:solidFill>
                <a:latin typeface="AR CENA" pitchFamily="2" charset="0"/>
              </a:rPr>
              <a:t>E</a:t>
            </a:r>
            <a:r>
              <a:rPr lang="en-GB" sz="4400" dirty="0" smtClean="0">
                <a:solidFill>
                  <a:schemeClr val="bg1"/>
                </a:solidFill>
                <a:latin typeface="AR CENA" pitchFamily="2" charset="0"/>
              </a:rPr>
              <a:t>qual </a:t>
            </a:r>
            <a:r>
              <a:rPr lang="en-GB" sz="4400" dirty="0" smtClean="0">
                <a:solidFill>
                  <a:schemeClr val="bg1"/>
                </a:solidFill>
                <a:latin typeface="AR CENA" pitchFamily="2" charset="0"/>
              </a:rPr>
              <a:t>Pay Act 1970</a:t>
            </a:r>
            <a:br>
              <a:rPr lang="en-GB" sz="4400" dirty="0" smtClean="0">
                <a:solidFill>
                  <a:schemeClr val="bg1"/>
                </a:solidFill>
                <a:latin typeface="AR CENA" pitchFamily="2" charset="0"/>
              </a:rPr>
            </a:br>
            <a:r>
              <a:rPr lang="en-GB" sz="4400" dirty="0" smtClean="0">
                <a:solidFill>
                  <a:schemeClr val="bg1"/>
                </a:solidFill>
                <a:latin typeface="AR CENA" pitchFamily="2" charset="0"/>
              </a:rPr>
              <a:t>The Equality Act 2010</a:t>
            </a:r>
            <a:br>
              <a:rPr lang="en-GB" sz="4400" dirty="0" smtClean="0">
                <a:solidFill>
                  <a:schemeClr val="bg1"/>
                </a:solidFill>
                <a:latin typeface="AR CENA" pitchFamily="2" charset="0"/>
              </a:rPr>
            </a:br>
            <a:r>
              <a:rPr lang="en-GB" sz="4400" dirty="0" smtClean="0">
                <a:solidFill>
                  <a:schemeClr val="bg1"/>
                </a:solidFill>
                <a:latin typeface="AR CENA" pitchFamily="2" charset="0"/>
              </a:rPr>
              <a:t>The Sex Discrimination Act 1975</a:t>
            </a:r>
            <a:br>
              <a:rPr lang="en-GB" sz="4400" dirty="0" smtClean="0">
                <a:solidFill>
                  <a:schemeClr val="bg1"/>
                </a:solidFill>
                <a:latin typeface="AR CENA" pitchFamily="2" charset="0"/>
              </a:rPr>
            </a:br>
            <a:r>
              <a:rPr lang="en-GB" sz="5400" dirty="0" smtClean="0">
                <a:solidFill>
                  <a:schemeClr val="bg1"/>
                </a:solidFill>
                <a:latin typeface="AR CENA" pitchFamily="2" charset="0"/>
              </a:rPr>
              <a:t/>
            </a:r>
            <a:br>
              <a:rPr lang="en-GB" sz="5400" dirty="0" smtClean="0">
                <a:solidFill>
                  <a:schemeClr val="bg1"/>
                </a:solidFill>
                <a:latin typeface="AR CENA" pitchFamily="2" charset="0"/>
              </a:rPr>
            </a:br>
            <a:endParaRPr lang="en-GB" sz="5400" dirty="0">
              <a:solidFill>
                <a:schemeClr val="bg1"/>
              </a:solidFill>
              <a:latin typeface="AR CENA" pitchFamily="2" charset="0"/>
            </a:endParaRPr>
          </a:p>
        </p:txBody>
      </p:sp>
      <p:sp>
        <p:nvSpPr>
          <p:cNvPr id="4" name="Rectangle 3"/>
          <p:cNvSpPr/>
          <p:nvPr/>
        </p:nvSpPr>
        <p:spPr>
          <a:xfrm>
            <a:off x="3995936" y="3429000"/>
            <a:ext cx="4572000" cy="2677656"/>
          </a:xfrm>
          <a:prstGeom prst="rect">
            <a:avLst/>
          </a:prstGeom>
        </p:spPr>
        <p:txBody>
          <a:bodyPr>
            <a:spAutoFit/>
          </a:bodyPr>
          <a:lstStyle/>
          <a:p>
            <a:r>
              <a:rPr lang="en-GB" sz="2800" dirty="0" smtClean="0">
                <a:solidFill>
                  <a:schemeClr val="bg1"/>
                </a:solidFill>
                <a:latin typeface="AR CENA" pitchFamily="2" charset="0"/>
              </a:rPr>
              <a:t>‘...figures released by the BBC revealing a significant pay gap between male and female journalists doing the same job, 40 years of equal pay legislation has not resulted in equal pay.’ </a:t>
            </a:r>
            <a:endParaRPr lang="en-GB" sz="2800" dirty="0"/>
          </a:p>
        </p:txBody>
      </p:sp>
      <p:sp>
        <p:nvSpPr>
          <p:cNvPr id="5" name="Rectangle 4"/>
          <p:cNvSpPr/>
          <p:nvPr/>
        </p:nvSpPr>
        <p:spPr>
          <a:xfrm>
            <a:off x="6876256" y="6237312"/>
            <a:ext cx="1717137" cy="369332"/>
          </a:xfrm>
          <a:prstGeom prst="rect">
            <a:avLst/>
          </a:prstGeom>
        </p:spPr>
        <p:txBody>
          <a:bodyPr wrap="none">
            <a:spAutoFit/>
          </a:bodyPr>
          <a:lstStyle/>
          <a:p>
            <a:r>
              <a:rPr lang="en-GB" dirty="0" smtClean="0">
                <a:solidFill>
                  <a:schemeClr val="bg1"/>
                </a:solidFill>
                <a:latin typeface="AR CENA" pitchFamily="2" charset="0"/>
              </a:rPr>
              <a:t>Abrahams, </a:t>
            </a:r>
            <a:r>
              <a:rPr lang="en-GB" dirty="0" smtClean="0">
                <a:solidFill>
                  <a:schemeClr val="bg1"/>
                </a:solidFill>
                <a:latin typeface="AR CENA" pitchFamily="2" charset="0"/>
              </a:rPr>
              <a:t>(</a:t>
            </a:r>
            <a:r>
              <a:rPr lang="en-GB" dirty="0" smtClean="0">
                <a:solidFill>
                  <a:schemeClr val="bg1"/>
                </a:solidFill>
                <a:latin typeface="AR CENA" pitchFamily="2" charset="0"/>
              </a:rPr>
              <a:t>2014)</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Autofit/>
          </a:bodyPr>
          <a:lstStyle/>
          <a:p>
            <a:pPr algn="ctr"/>
            <a:r>
              <a:rPr lang="en-GB" sz="7200" dirty="0" smtClean="0">
                <a:solidFill>
                  <a:schemeClr val="bg1"/>
                </a:solidFill>
                <a:latin typeface="AR CENA" pitchFamily="2" charset="0"/>
              </a:rPr>
              <a:t>Conclusion</a:t>
            </a:r>
            <a:br>
              <a:rPr lang="en-GB" sz="7200" dirty="0" smtClean="0">
                <a:solidFill>
                  <a:schemeClr val="bg1"/>
                </a:solidFill>
                <a:latin typeface="AR CENA" pitchFamily="2" charset="0"/>
              </a:rPr>
            </a:br>
            <a:endParaRPr lang="en-GB" sz="7200" dirty="0">
              <a:solidFill>
                <a:schemeClr val="bg1"/>
              </a:solidFill>
              <a:latin typeface="AR CENA" pitchFamily="2" charset="0"/>
            </a:endParaRPr>
          </a:p>
        </p:txBody>
      </p:sp>
      <p:sp>
        <p:nvSpPr>
          <p:cNvPr id="5" name="TextBox 4"/>
          <p:cNvSpPr txBox="1"/>
          <p:nvPr/>
        </p:nvSpPr>
        <p:spPr>
          <a:xfrm>
            <a:off x="251520" y="2348880"/>
            <a:ext cx="8640960" cy="2862322"/>
          </a:xfrm>
          <a:prstGeom prst="rect">
            <a:avLst/>
          </a:prstGeom>
          <a:noFill/>
        </p:spPr>
        <p:txBody>
          <a:bodyPr wrap="square" rtlCol="0">
            <a:spAutoFit/>
          </a:bodyPr>
          <a:lstStyle/>
          <a:p>
            <a:r>
              <a:rPr lang="en-GB" sz="3600" dirty="0" smtClean="0">
                <a:solidFill>
                  <a:schemeClr val="bg1"/>
                </a:solidFill>
                <a:latin typeface="AR CENA" pitchFamily="2" charset="0"/>
              </a:rPr>
              <a:t>In the words of </a:t>
            </a:r>
            <a:r>
              <a:rPr lang="en-GB" sz="3600" dirty="0" err="1" smtClean="0">
                <a:solidFill>
                  <a:schemeClr val="bg1"/>
                </a:solidFill>
                <a:latin typeface="AR CENA" pitchFamily="2" charset="0"/>
              </a:rPr>
              <a:t>Audre</a:t>
            </a:r>
            <a:r>
              <a:rPr lang="en-GB" sz="3600" dirty="0" smtClean="0">
                <a:solidFill>
                  <a:schemeClr val="bg1"/>
                </a:solidFill>
                <a:latin typeface="AR CENA" pitchFamily="2" charset="0"/>
              </a:rPr>
              <a:t> </a:t>
            </a:r>
            <a:r>
              <a:rPr lang="en-GB" sz="3600" dirty="0" err="1" smtClean="0">
                <a:solidFill>
                  <a:schemeClr val="bg1"/>
                </a:solidFill>
                <a:latin typeface="AR CENA" pitchFamily="2" charset="0"/>
              </a:rPr>
              <a:t>Lorde</a:t>
            </a:r>
            <a:r>
              <a:rPr lang="en-GB" sz="3600" dirty="0" smtClean="0">
                <a:solidFill>
                  <a:schemeClr val="bg1"/>
                </a:solidFill>
                <a:latin typeface="AR CENA" pitchFamily="2" charset="0"/>
              </a:rPr>
              <a:t>, </a:t>
            </a:r>
          </a:p>
          <a:p>
            <a:endParaRPr lang="en-GB" sz="3600" dirty="0" smtClean="0">
              <a:solidFill>
                <a:schemeClr val="bg1"/>
              </a:solidFill>
              <a:latin typeface="AR CENA" pitchFamily="2" charset="0"/>
            </a:endParaRPr>
          </a:p>
          <a:p>
            <a:pPr algn="ctr"/>
            <a:r>
              <a:rPr lang="en-GB" sz="3600" dirty="0" smtClean="0">
                <a:solidFill>
                  <a:schemeClr val="bg1"/>
                </a:solidFill>
                <a:latin typeface="AR CENA" pitchFamily="2" charset="0"/>
              </a:rPr>
              <a:t>‘ women of today are still being called upon to stretch across the male ignorance and to educate men as to our existence and our needs.’</a:t>
            </a:r>
            <a:endParaRPr lang="en-GB" sz="3600" dirty="0">
              <a:solidFill>
                <a:schemeClr val="bg1"/>
              </a:solidFill>
              <a:latin typeface="AR CENA" pitchFamily="2" charset="0"/>
            </a:endParaRPr>
          </a:p>
        </p:txBody>
      </p:sp>
      <p:sp>
        <p:nvSpPr>
          <p:cNvPr id="7" name="TextBox 6"/>
          <p:cNvSpPr txBox="1"/>
          <p:nvPr/>
        </p:nvSpPr>
        <p:spPr>
          <a:xfrm>
            <a:off x="6407696" y="5877272"/>
            <a:ext cx="2736304" cy="369332"/>
          </a:xfrm>
          <a:prstGeom prst="rect">
            <a:avLst/>
          </a:prstGeom>
          <a:noFill/>
        </p:spPr>
        <p:txBody>
          <a:bodyPr wrap="square" rtlCol="0">
            <a:spAutoFit/>
          </a:bodyPr>
          <a:lstStyle/>
          <a:p>
            <a:r>
              <a:rPr lang="en-GB" dirty="0" err="1" smtClean="0">
                <a:solidFill>
                  <a:schemeClr val="bg1"/>
                </a:solidFill>
                <a:latin typeface="AR CENA" pitchFamily="2" charset="0"/>
              </a:rPr>
              <a:t>Lorde</a:t>
            </a:r>
            <a:r>
              <a:rPr lang="en-GB" dirty="0" smtClean="0">
                <a:solidFill>
                  <a:schemeClr val="bg1"/>
                </a:solidFill>
                <a:latin typeface="AR CENA" pitchFamily="2" charset="0"/>
              </a:rPr>
              <a:t>, </a:t>
            </a:r>
            <a:r>
              <a:rPr lang="en-GB" dirty="0" smtClean="0">
                <a:solidFill>
                  <a:schemeClr val="bg1"/>
                </a:solidFill>
                <a:latin typeface="AR CENA" pitchFamily="2" charset="0"/>
              </a:rPr>
              <a:t>(</a:t>
            </a:r>
            <a:r>
              <a:rPr lang="en-GB" dirty="0" smtClean="0">
                <a:solidFill>
                  <a:schemeClr val="bg1"/>
                </a:solidFill>
                <a:latin typeface="AR CENA" pitchFamily="2" charset="0"/>
              </a:rPr>
              <a:t>2017)</a:t>
            </a:r>
            <a:endParaRPr lang="en-GB" dirty="0">
              <a:solidFill>
                <a:schemeClr val="bg1"/>
              </a:solidFill>
              <a:latin typeface="AR CENA" pitchFamily="2"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71600" y="1628800"/>
            <a:ext cx="7470576" cy="4647426"/>
          </a:xfrm>
          <a:prstGeom prst="rect">
            <a:avLst/>
          </a:prstGeom>
        </p:spPr>
        <p:txBody>
          <a:bodyPr wrap="square">
            <a:spAutoFit/>
          </a:bodyPr>
          <a:lstStyle/>
          <a:p>
            <a:r>
              <a:rPr lang="en-GB" sz="3600" dirty="0" smtClean="0">
                <a:solidFill>
                  <a:schemeClr val="bg1"/>
                </a:solidFill>
                <a:latin typeface="AR CENA" pitchFamily="2" charset="0"/>
              </a:rPr>
              <a:t>‘Women </a:t>
            </a:r>
            <a:r>
              <a:rPr lang="en-GB" sz="3600" dirty="0">
                <a:solidFill>
                  <a:schemeClr val="bg1"/>
                </a:solidFill>
                <a:latin typeface="AR CENA" pitchFamily="2" charset="0"/>
              </a:rPr>
              <a:t>should be free to do whatever they want, without judgment and without facing additional obstacles to men—whether that is climbing to the top of a company, caring for a family at home or posing topless in a magazine</a:t>
            </a:r>
            <a:r>
              <a:rPr lang="en-GB" sz="3600" dirty="0" smtClean="0">
                <a:solidFill>
                  <a:schemeClr val="bg1"/>
                </a:solidFill>
                <a:latin typeface="AR CENA" pitchFamily="2" charset="0"/>
              </a:rPr>
              <a:t>.’</a:t>
            </a:r>
          </a:p>
          <a:p>
            <a:endParaRPr lang="en-GB" sz="4000" dirty="0" smtClean="0">
              <a:solidFill>
                <a:schemeClr val="bg1"/>
              </a:solidFill>
              <a:latin typeface="AR CENA" pitchFamily="2" charset="0"/>
            </a:endParaRPr>
          </a:p>
          <a:p>
            <a:pPr algn="just"/>
            <a:r>
              <a:rPr lang="en-GB" sz="4000" dirty="0" smtClean="0">
                <a:solidFill>
                  <a:schemeClr val="bg1"/>
                </a:solidFill>
                <a:latin typeface="AR CENA" pitchFamily="2" charset="0"/>
              </a:rPr>
              <a:t>                                       </a:t>
            </a:r>
            <a:r>
              <a:rPr lang="en-GB" dirty="0" smtClean="0">
                <a:solidFill>
                  <a:schemeClr val="bg1"/>
                </a:solidFill>
                <a:latin typeface="AR CENA" pitchFamily="2" charset="0"/>
              </a:rPr>
              <a:t>Abrahams, (2014)</a:t>
            </a:r>
            <a:endParaRPr lang="en-GB" dirty="0">
              <a:solidFill>
                <a:schemeClr val="bg1"/>
              </a:solidFill>
              <a:latin typeface="AR CENA" pitchFamily="2"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323528" y="620688"/>
            <a:ext cx="7851648" cy="6641976"/>
          </a:xfrm>
        </p:spPr>
        <p:txBody>
          <a:bodyPr>
            <a:noAutofit/>
          </a:bodyPr>
          <a:lstStyle/>
          <a:p>
            <a:pPr algn="l" fontAlgn="base"/>
            <a:r>
              <a:rPr lang="en-GB" sz="1800" b="0" dirty="0" smtClean="0">
                <a:solidFill>
                  <a:schemeClr val="bg1"/>
                </a:solidFill>
                <a:effectLst/>
                <a:latin typeface="AR CENA" pitchFamily="2" charset="0"/>
              </a:rPr>
              <a:t>Abrahams</a:t>
            </a:r>
            <a:r>
              <a:rPr lang="en-GB" sz="1800" b="0" dirty="0" smtClean="0">
                <a:solidFill>
                  <a:schemeClr val="bg1"/>
                </a:solidFill>
                <a:effectLst/>
                <a:latin typeface="AR CENA" pitchFamily="2" charset="0"/>
              </a:rPr>
              <a:t>, J. (2017) ‘Everything you wanted to know about fourth wave feminism but were afraid to ask’, </a:t>
            </a:r>
            <a:r>
              <a:rPr lang="en-GB" sz="1800" b="0" i="1" dirty="0" smtClean="0">
                <a:solidFill>
                  <a:schemeClr val="bg1"/>
                </a:solidFill>
                <a:effectLst/>
                <a:latin typeface="AR CENA" pitchFamily="2" charset="0"/>
              </a:rPr>
              <a:t>Prospect, </a:t>
            </a:r>
            <a:r>
              <a:rPr lang="en-GB" sz="1800" b="0" dirty="0" smtClean="0">
                <a:solidFill>
                  <a:schemeClr val="bg1"/>
                </a:solidFill>
                <a:effectLst/>
                <a:latin typeface="AR CENA" pitchFamily="2" charset="0"/>
              </a:rPr>
              <a:t>14 August. Available at: https://www.prospectmagazine.co.uk/magazine/everything-wanted-know-fourth-wave-feminism (Accessed: 1 April 2019).</a:t>
            </a:r>
            <a:br>
              <a:rPr lang="en-GB" sz="1800" b="0" dirty="0" smtClean="0">
                <a:solidFill>
                  <a:schemeClr val="bg1"/>
                </a:solidFill>
                <a:effectLst/>
                <a:latin typeface="AR CENA" pitchFamily="2" charset="0"/>
              </a:rPr>
            </a:br>
            <a:r>
              <a:rPr lang="en-GB" sz="1800" b="0" dirty="0" err="1" smtClean="0">
                <a:solidFill>
                  <a:schemeClr val="bg1"/>
                </a:solidFill>
                <a:effectLst/>
                <a:latin typeface="AR CENA" pitchFamily="2" charset="0"/>
              </a:rPr>
              <a:t>Aspinall</a:t>
            </a:r>
            <a:r>
              <a:rPr lang="en-GB" sz="1800" b="0" dirty="0" smtClean="0">
                <a:solidFill>
                  <a:schemeClr val="bg1"/>
                </a:solidFill>
                <a:effectLst/>
                <a:latin typeface="AR CENA" pitchFamily="2" charset="0"/>
              </a:rPr>
              <a:t>, G. (2018) </a:t>
            </a:r>
            <a:r>
              <a:rPr lang="en-GB" sz="1800" b="0" i="1" dirty="0" err="1" smtClean="0">
                <a:solidFill>
                  <a:schemeClr val="bg1"/>
                </a:solidFill>
                <a:effectLst/>
                <a:latin typeface="AR CENA" pitchFamily="2" charset="0"/>
              </a:rPr>
              <a:t>Grazia</a:t>
            </a:r>
            <a:r>
              <a:rPr lang="en-GB" sz="1800" b="0" i="1" dirty="0" smtClean="0">
                <a:solidFill>
                  <a:schemeClr val="bg1"/>
                </a:solidFill>
                <a:effectLst/>
                <a:latin typeface="AR CENA" pitchFamily="2" charset="0"/>
              </a:rPr>
              <a:t>: Germaine Greer Does Not Represent Our Feminism.</a:t>
            </a:r>
            <a:r>
              <a:rPr lang="en-GB" sz="1800" b="0" dirty="0" smtClean="0">
                <a:solidFill>
                  <a:schemeClr val="bg1"/>
                </a:solidFill>
                <a:effectLst/>
                <a:latin typeface="AR CENA" pitchFamily="2" charset="0"/>
              </a:rPr>
              <a:t> Available at: https://graziadaily.co.uk/life/opinion/germaine-greer-feminism/ (Accessed: 1 April 2019).</a:t>
            </a:r>
            <a:br>
              <a:rPr lang="en-GB" sz="1800" b="0" dirty="0" smtClean="0">
                <a:solidFill>
                  <a:schemeClr val="bg1"/>
                </a:solidFill>
                <a:effectLst/>
                <a:latin typeface="AR CENA" pitchFamily="2" charset="0"/>
              </a:rPr>
            </a:br>
            <a:r>
              <a:rPr lang="en-GB" sz="1800" b="0" dirty="0" smtClean="0">
                <a:solidFill>
                  <a:schemeClr val="bg1"/>
                </a:solidFill>
                <a:effectLst/>
                <a:latin typeface="AR CENA" pitchFamily="2" charset="0"/>
              </a:rPr>
              <a:t>Bate, M. (2018) </a:t>
            </a:r>
            <a:r>
              <a:rPr lang="en-GB" sz="1800" b="0" i="1" dirty="0" smtClean="0">
                <a:solidFill>
                  <a:schemeClr val="bg1"/>
                </a:solidFill>
                <a:effectLst/>
                <a:latin typeface="AR CENA" pitchFamily="2" charset="0"/>
              </a:rPr>
              <a:t>The Periodic Table of Feminism. </a:t>
            </a:r>
            <a:r>
              <a:rPr lang="en-GB" sz="1800" b="0" dirty="0" smtClean="0">
                <a:solidFill>
                  <a:schemeClr val="bg1"/>
                </a:solidFill>
                <a:effectLst/>
                <a:latin typeface="AR CENA" pitchFamily="2" charset="0"/>
              </a:rPr>
              <a:t>London: Pop Press.</a:t>
            </a:r>
            <a:br>
              <a:rPr lang="en-GB" sz="1800" b="0" dirty="0" smtClean="0">
                <a:solidFill>
                  <a:schemeClr val="bg1"/>
                </a:solidFill>
                <a:effectLst/>
                <a:latin typeface="AR CENA" pitchFamily="2" charset="0"/>
              </a:rPr>
            </a:br>
            <a:r>
              <a:rPr lang="en-GB" sz="1800" b="0" dirty="0" smtClean="0">
                <a:solidFill>
                  <a:schemeClr val="bg1"/>
                </a:solidFill>
                <a:effectLst/>
                <a:latin typeface="AR CENA" pitchFamily="2" charset="0"/>
              </a:rPr>
              <a:t>Browne, K. (2015) </a:t>
            </a:r>
            <a:r>
              <a:rPr lang="en-GB" sz="1800" b="0" i="1" dirty="0" smtClean="0">
                <a:solidFill>
                  <a:schemeClr val="bg1"/>
                </a:solidFill>
                <a:effectLst/>
                <a:latin typeface="AR CENA" pitchFamily="2" charset="0"/>
              </a:rPr>
              <a:t>Sociology for AQA Volume 1, AS and 1</a:t>
            </a:r>
            <a:r>
              <a:rPr lang="en-GB" sz="1800" b="0" i="1" baseline="30000" dirty="0" smtClean="0">
                <a:solidFill>
                  <a:schemeClr val="bg1"/>
                </a:solidFill>
                <a:effectLst/>
                <a:latin typeface="AR CENA" pitchFamily="2" charset="0"/>
              </a:rPr>
              <a:t>st</a:t>
            </a:r>
            <a:r>
              <a:rPr lang="en-GB" sz="1800" b="0" i="1" dirty="0" smtClean="0">
                <a:solidFill>
                  <a:schemeClr val="bg1"/>
                </a:solidFill>
                <a:effectLst/>
                <a:latin typeface="AR CENA" pitchFamily="2" charset="0"/>
              </a:rPr>
              <a:t> Year A Level</a:t>
            </a:r>
            <a:r>
              <a:rPr lang="en-GB" sz="1800" b="0" dirty="0" smtClean="0">
                <a:solidFill>
                  <a:schemeClr val="bg1"/>
                </a:solidFill>
                <a:effectLst/>
                <a:latin typeface="AR CENA" pitchFamily="2" charset="0"/>
              </a:rPr>
              <a:t>. 5</a:t>
            </a:r>
            <a:r>
              <a:rPr lang="en-GB" sz="1800" b="0" baseline="30000" dirty="0" smtClean="0">
                <a:solidFill>
                  <a:schemeClr val="bg1"/>
                </a:solidFill>
                <a:effectLst/>
                <a:latin typeface="AR CENA" pitchFamily="2" charset="0"/>
              </a:rPr>
              <a:t>th</a:t>
            </a:r>
            <a:r>
              <a:rPr lang="en-GB" sz="1800" b="0" dirty="0" smtClean="0">
                <a:solidFill>
                  <a:schemeClr val="bg1"/>
                </a:solidFill>
                <a:effectLst/>
                <a:latin typeface="AR CENA" pitchFamily="2" charset="0"/>
              </a:rPr>
              <a:t> </a:t>
            </a:r>
            <a:r>
              <a:rPr lang="en-GB" sz="1800" b="0" dirty="0" err="1" smtClean="0">
                <a:solidFill>
                  <a:schemeClr val="bg1"/>
                </a:solidFill>
                <a:effectLst/>
                <a:latin typeface="AR CENA" pitchFamily="2" charset="0"/>
              </a:rPr>
              <a:t>edn</a:t>
            </a:r>
            <a:r>
              <a:rPr lang="en-GB" sz="1800" b="0" dirty="0" smtClean="0">
                <a:solidFill>
                  <a:schemeClr val="bg1"/>
                </a:solidFill>
                <a:effectLst/>
                <a:latin typeface="AR CENA" pitchFamily="2" charset="0"/>
              </a:rPr>
              <a:t>. Cambridge: Polity Press.</a:t>
            </a:r>
            <a:r>
              <a:rPr lang="en-GB" sz="2000" dirty="0" smtClean="0">
                <a:solidFill>
                  <a:schemeClr val="bg1"/>
                </a:solidFill>
                <a:effectLst/>
                <a:latin typeface="AR CENA" pitchFamily="2" charset="0"/>
              </a:rPr>
              <a:t/>
            </a:r>
            <a:br>
              <a:rPr lang="en-GB" sz="2000" dirty="0" smtClean="0">
                <a:solidFill>
                  <a:schemeClr val="bg1"/>
                </a:solidFill>
                <a:effectLst/>
                <a:latin typeface="AR CENA" pitchFamily="2" charset="0"/>
              </a:rPr>
            </a:br>
            <a:r>
              <a:rPr lang="en-GB" sz="1800" b="0" dirty="0" smtClean="0">
                <a:solidFill>
                  <a:schemeClr val="bg1"/>
                </a:solidFill>
                <a:effectLst/>
                <a:latin typeface="AR CENA" pitchFamily="2" charset="0"/>
              </a:rPr>
              <a:t>Clay</a:t>
            </a:r>
            <a:r>
              <a:rPr lang="en-GB" sz="1800" b="0" dirty="0" smtClean="0">
                <a:solidFill>
                  <a:schemeClr val="bg1"/>
                </a:solidFill>
                <a:effectLst/>
                <a:latin typeface="AR CENA" pitchFamily="2" charset="0"/>
              </a:rPr>
              <a:t>, F. (2019) </a:t>
            </a:r>
            <a:r>
              <a:rPr lang="en-GB" sz="1800" b="0" i="1" dirty="0" smtClean="0">
                <a:solidFill>
                  <a:schemeClr val="bg1"/>
                </a:solidFill>
                <a:effectLst/>
                <a:latin typeface="AR CENA" pitchFamily="2" charset="0"/>
              </a:rPr>
              <a:t>The Guardian: </a:t>
            </a:r>
            <a:r>
              <a:rPr lang="en-GB" sz="1800" b="0" i="1" dirty="0" err="1" smtClean="0">
                <a:solidFill>
                  <a:schemeClr val="bg1"/>
                </a:solidFill>
                <a:effectLst/>
                <a:latin typeface="AR CENA" pitchFamily="2" charset="0"/>
              </a:rPr>
              <a:t>Kimberle</a:t>
            </a:r>
            <a:r>
              <a:rPr lang="en-GB" sz="1800" b="0" i="1" dirty="0" smtClean="0">
                <a:solidFill>
                  <a:schemeClr val="bg1"/>
                </a:solidFill>
                <a:effectLst/>
                <a:latin typeface="AR CENA" pitchFamily="2" charset="0"/>
              </a:rPr>
              <a:t> Crenshaw, American civil rights activist.</a:t>
            </a:r>
            <a:r>
              <a:rPr lang="en-GB" sz="1800" b="0" dirty="0" smtClean="0">
                <a:solidFill>
                  <a:schemeClr val="bg1"/>
                </a:solidFill>
                <a:effectLst/>
                <a:latin typeface="AR CENA" pitchFamily="2" charset="0"/>
              </a:rPr>
              <a:t> Available at: https://www.theguardian.com/lifeandstyle/2016/may/30/sayhername-why-kimberle-crenshaw-is-fighting-for-forgotten-women (Accessed: 2 April 2019</a:t>
            </a:r>
            <a:r>
              <a:rPr lang="en-GB" sz="1800" b="0" dirty="0" smtClean="0">
                <a:solidFill>
                  <a:schemeClr val="bg1"/>
                </a:solidFill>
                <a:effectLst/>
                <a:latin typeface="AR CENA" pitchFamily="2" charset="0"/>
              </a:rPr>
              <a:t>).</a:t>
            </a:r>
            <a:r>
              <a:rPr lang="en-GB" sz="1800" b="0" dirty="0" smtClean="0">
                <a:solidFill>
                  <a:schemeClr val="bg1"/>
                </a:solidFill>
                <a:effectLst/>
                <a:latin typeface="AR CENA" pitchFamily="2" charset="0"/>
              </a:rPr>
              <a:t/>
            </a:r>
            <a:br>
              <a:rPr lang="en-GB" sz="1800" b="0" dirty="0" smtClean="0">
                <a:solidFill>
                  <a:schemeClr val="bg1"/>
                </a:solidFill>
                <a:effectLst/>
                <a:latin typeface="AR CENA" pitchFamily="2" charset="0"/>
              </a:rPr>
            </a:br>
            <a:r>
              <a:rPr lang="en-GB" sz="1800" b="0" i="1" dirty="0" smtClean="0">
                <a:solidFill>
                  <a:schemeClr val="bg1"/>
                </a:solidFill>
                <a:effectLst/>
                <a:latin typeface="AR CENA" pitchFamily="2" charset="0"/>
              </a:rPr>
              <a:t>Equal </a:t>
            </a:r>
            <a:r>
              <a:rPr lang="en-GB" sz="1800" b="0" i="1" dirty="0" smtClean="0">
                <a:solidFill>
                  <a:schemeClr val="bg1"/>
                </a:solidFill>
                <a:effectLst/>
                <a:latin typeface="AR CENA" pitchFamily="2" charset="0"/>
              </a:rPr>
              <a:t>Franchise Act 1928.</a:t>
            </a:r>
            <a:r>
              <a:rPr lang="en-GB" sz="1800" b="0" dirty="0" smtClean="0">
                <a:solidFill>
                  <a:schemeClr val="bg1"/>
                </a:solidFill>
                <a:effectLst/>
                <a:latin typeface="AR CENA" pitchFamily="2" charset="0"/>
              </a:rPr>
              <a:t> Available at: https://www.parliament.uk/about/living-heritage/transformingsociety/electionsvoting/womenvote/case-study-the-right-to-vote/the-right-to-vote/birmingham-and-the-equal-franchise/1928-equal-franchise-act/ (Accessed: 15 April 2019</a:t>
            </a:r>
            <a:r>
              <a:rPr lang="en-GB" sz="1800" b="0" dirty="0" smtClean="0">
                <a:solidFill>
                  <a:schemeClr val="bg1"/>
                </a:solidFill>
                <a:effectLst/>
                <a:latin typeface="AR CENA" pitchFamily="2" charset="0"/>
              </a:rPr>
              <a:t>).</a:t>
            </a:r>
            <a:br>
              <a:rPr lang="en-GB" sz="1800" b="0" dirty="0" smtClean="0">
                <a:solidFill>
                  <a:schemeClr val="bg1"/>
                </a:solidFill>
                <a:effectLst/>
                <a:latin typeface="AR CENA" pitchFamily="2" charset="0"/>
              </a:rPr>
            </a:br>
            <a:r>
              <a:rPr lang="en-GB" sz="1800" b="0" i="1" dirty="0" smtClean="0">
                <a:solidFill>
                  <a:schemeClr val="bg1"/>
                </a:solidFill>
                <a:effectLst/>
                <a:latin typeface="AR CENA" pitchFamily="2" charset="0"/>
              </a:rPr>
              <a:t>Equal </a:t>
            </a:r>
            <a:r>
              <a:rPr lang="en-GB" sz="1800" b="0" i="1" dirty="0" smtClean="0">
                <a:solidFill>
                  <a:schemeClr val="bg1"/>
                </a:solidFill>
                <a:effectLst/>
                <a:latin typeface="AR CENA" pitchFamily="2" charset="0"/>
              </a:rPr>
              <a:t>Pay Act 1970.</a:t>
            </a:r>
            <a:r>
              <a:rPr lang="en-GB" sz="1800" b="0" dirty="0" smtClean="0">
                <a:solidFill>
                  <a:schemeClr val="bg1"/>
                </a:solidFill>
                <a:effectLst/>
                <a:latin typeface="AR CENA" pitchFamily="2" charset="0"/>
              </a:rPr>
              <a:t> Available at: http://www.legislation.gov.uk/ukpga/1970/41/pdfs/ukpga_19700041_en.pdf (Accessed: 10 April 2019).</a:t>
            </a:r>
            <a:br>
              <a:rPr lang="en-GB" sz="1800" b="0" dirty="0" smtClean="0">
                <a:solidFill>
                  <a:schemeClr val="bg1"/>
                </a:solidFill>
                <a:effectLst/>
                <a:latin typeface="AR CENA" pitchFamily="2" charset="0"/>
              </a:rPr>
            </a:br>
            <a:r>
              <a:rPr lang="en-GB" sz="1800" b="0" dirty="0" smtClean="0">
                <a:solidFill>
                  <a:schemeClr val="bg1"/>
                </a:solidFill>
                <a:effectLst/>
                <a:latin typeface="AR CENA" pitchFamily="2" charset="0"/>
              </a:rPr>
              <a:t/>
            </a:r>
            <a:br>
              <a:rPr lang="en-GB" sz="1800" b="0" dirty="0" smtClean="0">
                <a:solidFill>
                  <a:schemeClr val="bg1"/>
                </a:solidFill>
                <a:effectLst/>
                <a:latin typeface="AR CENA" pitchFamily="2" charset="0"/>
              </a:rPr>
            </a:br>
            <a:r>
              <a:rPr lang="en-GB" sz="1800" b="0" dirty="0" smtClean="0">
                <a:solidFill>
                  <a:schemeClr val="bg1"/>
                </a:solidFill>
                <a:effectLst/>
                <a:latin typeface="AR CENA" pitchFamily="2" charset="0"/>
              </a:rPr>
              <a:t/>
            </a:r>
            <a:br>
              <a:rPr lang="en-GB" sz="1800" b="0" dirty="0" smtClean="0">
                <a:solidFill>
                  <a:schemeClr val="bg1"/>
                </a:solidFill>
                <a:effectLst/>
                <a:latin typeface="AR CENA" pitchFamily="2" charset="0"/>
              </a:rPr>
            </a:br>
            <a:endParaRPr lang="en-GB" sz="1800" b="0" dirty="0">
              <a:solidFill>
                <a:schemeClr val="bg1"/>
              </a:solidFill>
              <a:effectLst/>
              <a:latin typeface="AR CENA" pitchFamily="2" charset="0"/>
            </a:endParaRPr>
          </a:p>
        </p:txBody>
      </p:sp>
      <p:sp>
        <p:nvSpPr>
          <p:cNvPr id="6" name="TextBox 5"/>
          <p:cNvSpPr txBox="1"/>
          <p:nvPr/>
        </p:nvSpPr>
        <p:spPr>
          <a:xfrm>
            <a:off x="1115616" y="692696"/>
            <a:ext cx="2160240" cy="400110"/>
          </a:xfrm>
          <a:prstGeom prst="rect">
            <a:avLst/>
          </a:prstGeom>
          <a:noFill/>
        </p:spPr>
        <p:txBody>
          <a:bodyPr wrap="square" rtlCol="0">
            <a:spAutoFit/>
          </a:bodyPr>
          <a:lstStyle/>
          <a:p>
            <a:r>
              <a:rPr lang="en-GB" sz="2000" dirty="0" smtClean="0">
                <a:solidFill>
                  <a:schemeClr val="bg1"/>
                </a:solidFill>
                <a:latin typeface="AR CENA" pitchFamily="2" charset="0"/>
              </a:rPr>
              <a:t>References</a:t>
            </a:r>
            <a:endParaRPr lang="en-GB" sz="2000" dirty="0">
              <a:solidFill>
                <a:schemeClr val="bg1"/>
              </a:solidFill>
              <a:latin typeface="AR CENA" pitchFamily="2"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467544" y="908720"/>
            <a:ext cx="7851648" cy="5733256"/>
          </a:xfrm>
        </p:spPr>
        <p:txBody>
          <a:bodyPr>
            <a:normAutofit fontScale="90000"/>
          </a:bodyPr>
          <a:lstStyle/>
          <a:p>
            <a:pPr algn="l"/>
            <a:r>
              <a:rPr lang="en-GB" sz="2000" b="0" i="1" dirty="0" smtClean="0">
                <a:solidFill>
                  <a:schemeClr val="bg1"/>
                </a:solidFill>
                <a:effectLst/>
                <a:latin typeface="AR CENA" pitchFamily="2" charset="0"/>
              </a:rPr>
              <a:t>Equality Act 2010. </a:t>
            </a:r>
            <a:r>
              <a:rPr lang="en-GB" sz="2000" b="0" dirty="0" smtClean="0">
                <a:solidFill>
                  <a:schemeClr val="bg1"/>
                </a:solidFill>
                <a:effectLst/>
                <a:latin typeface="AR CENA" pitchFamily="2" charset="0"/>
              </a:rPr>
              <a:t>Available at: http://www.legislation.gov.uk/ukpga/2010/15/pdfs/ukpga_20100015_en.pdf (Accessed: 15 April 2019).</a:t>
            </a:r>
            <a:br>
              <a:rPr lang="en-GB" sz="2000" b="0" dirty="0" smtClean="0">
                <a:solidFill>
                  <a:schemeClr val="bg1"/>
                </a:solidFill>
                <a:effectLst/>
                <a:latin typeface="AR CENA" pitchFamily="2" charset="0"/>
              </a:rPr>
            </a:br>
            <a:r>
              <a:rPr lang="en-GB" sz="2000" b="0" dirty="0" smtClean="0">
                <a:solidFill>
                  <a:schemeClr val="bg1"/>
                </a:solidFill>
                <a:effectLst/>
                <a:latin typeface="AR CENA" pitchFamily="2" charset="0"/>
              </a:rPr>
              <a:t>Getty Images (2018) </a:t>
            </a:r>
            <a:r>
              <a:rPr lang="en-GB" sz="2000" b="0" i="1" dirty="0" smtClean="0">
                <a:solidFill>
                  <a:schemeClr val="bg1"/>
                </a:solidFill>
                <a:effectLst/>
                <a:latin typeface="AR CENA" pitchFamily="2" charset="0"/>
              </a:rPr>
              <a:t>Independent: </a:t>
            </a:r>
            <a:r>
              <a:rPr lang="en-GB" sz="2000" b="0" i="1" dirty="0" err="1" smtClean="0">
                <a:solidFill>
                  <a:schemeClr val="bg1"/>
                </a:solidFill>
                <a:effectLst/>
                <a:latin typeface="AR CENA" pitchFamily="2" charset="0"/>
              </a:rPr>
              <a:t>Emmeline</a:t>
            </a:r>
            <a:r>
              <a:rPr lang="en-GB" sz="2000" b="0" i="1" dirty="0" smtClean="0">
                <a:solidFill>
                  <a:schemeClr val="bg1"/>
                </a:solidFill>
                <a:effectLst/>
                <a:latin typeface="AR CENA" pitchFamily="2" charset="0"/>
              </a:rPr>
              <a:t> Pankhurst: Who was she and how did she lead the suffragette movement?</a:t>
            </a:r>
            <a:r>
              <a:rPr lang="en-GB" sz="2000" b="0" dirty="0" smtClean="0">
                <a:solidFill>
                  <a:schemeClr val="bg1"/>
                </a:solidFill>
                <a:effectLst/>
                <a:latin typeface="AR CENA" pitchFamily="2" charset="0"/>
              </a:rPr>
              <a:t> Available at: https://www.independent.co.uk/life-style/women/emmeline-pankhurst-who-womens-suffrage-leader-suffragette-political-activist-statue-a8681901.html (Accessed: 3 April 2019).</a:t>
            </a:r>
            <a:br>
              <a:rPr lang="en-GB" sz="2000" b="0" dirty="0" smtClean="0">
                <a:solidFill>
                  <a:schemeClr val="bg1"/>
                </a:solidFill>
                <a:effectLst/>
                <a:latin typeface="AR CENA" pitchFamily="2" charset="0"/>
              </a:rPr>
            </a:br>
            <a:r>
              <a:rPr lang="en-GB" sz="2000" b="0" dirty="0" smtClean="0">
                <a:solidFill>
                  <a:schemeClr val="bg1"/>
                </a:solidFill>
                <a:effectLst/>
                <a:latin typeface="AR CENA" pitchFamily="2" charset="0"/>
              </a:rPr>
              <a:t>Hall, H. (2018) ’A comprehensive guide to feminist waves’, </a:t>
            </a:r>
            <a:r>
              <a:rPr lang="en-GB" sz="2000" b="0" i="1" dirty="0" smtClean="0">
                <a:solidFill>
                  <a:schemeClr val="bg1"/>
                </a:solidFill>
                <a:effectLst/>
                <a:latin typeface="AR CENA" pitchFamily="2" charset="0"/>
              </a:rPr>
              <a:t>Evening Standard</a:t>
            </a:r>
            <a:r>
              <a:rPr lang="en-GB" sz="2000" b="0" dirty="0" smtClean="0">
                <a:solidFill>
                  <a:schemeClr val="bg1"/>
                </a:solidFill>
                <a:effectLst/>
                <a:latin typeface="AR CENA" pitchFamily="2" charset="0"/>
              </a:rPr>
              <a:t>, 6 March.  Available at: https://www.standard.co.uk/lifestyle/london-life/international-womens-day-a-comprehensive-guide-to-the-feminist-waves-a3780436.html (Accessed: 12 April 2019).</a:t>
            </a:r>
            <a:br>
              <a:rPr lang="en-GB" sz="2000" b="0" dirty="0" smtClean="0">
                <a:solidFill>
                  <a:schemeClr val="bg1"/>
                </a:solidFill>
                <a:effectLst/>
                <a:latin typeface="AR CENA" pitchFamily="2" charset="0"/>
              </a:rPr>
            </a:br>
            <a:r>
              <a:rPr lang="en-GB" sz="2000" b="0" dirty="0" smtClean="0">
                <a:solidFill>
                  <a:schemeClr val="bg1"/>
                </a:solidFill>
                <a:effectLst/>
                <a:latin typeface="AR CENA" pitchFamily="2" charset="0"/>
              </a:rPr>
              <a:t>Keenan, J. (1787</a:t>
            </a:r>
            <a:r>
              <a:rPr lang="en-GB" sz="2000" b="0" i="1" dirty="0" smtClean="0">
                <a:solidFill>
                  <a:schemeClr val="bg1"/>
                </a:solidFill>
                <a:effectLst/>
                <a:latin typeface="AR CENA" pitchFamily="2" charset="0"/>
              </a:rPr>
              <a:t>) </a:t>
            </a:r>
            <a:r>
              <a:rPr lang="en-GB" sz="2000" b="0" i="1" dirty="0" err="1" smtClean="0">
                <a:solidFill>
                  <a:schemeClr val="bg1"/>
                </a:solidFill>
                <a:effectLst/>
                <a:latin typeface="AR CENA" pitchFamily="2" charset="0"/>
              </a:rPr>
              <a:t>Brainpickings</a:t>
            </a:r>
            <a:r>
              <a:rPr lang="en-GB" sz="2000" b="0" dirty="0" smtClean="0">
                <a:solidFill>
                  <a:schemeClr val="bg1"/>
                </a:solidFill>
                <a:effectLst/>
                <a:latin typeface="AR CENA" pitchFamily="2" charset="0"/>
              </a:rPr>
              <a:t>. Available at: https://www.brainpickings.org/2017/01/18/mary-wollstonecraft-imagination-letters/ (Accessed: 15 march 2019).</a:t>
            </a:r>
            <a:br>
              <a:rPr lang="en-GB" sz="2000" b="0" dirty="0" smtClean="0">
                <a:solidFill>
                  <a:schemeClr val="bg1"/>
                </a:solidFill>
                <a:effectLst/>
                <a:latin typeface="AR CENA" pitchFamily="2" charset="0"/>
              </a:rPr>
            </a:br>
            <a:r>
              <a:rPr lang="en-GB" sz="2000" b="0" dirty="0" err="1" smtClean="0">
                <a:solidFill>
                  <a:schemeClr val="bg1"/>
                </a:solidFill>
                <a:effectLst/>
                <a:latin typeface="AR CENA" pitchFamily="2" charset="0"/>
              </a:rPr>
              <a:t>Lorde</a:t>
            </a:r>
            <a:r>
              <a:rPr lang="en-GB" sz="2000" b="0" dirty="0" smtClean="0">
                <a:solidFill>
                  <a:schemeClr val="bg1"/>
                </a:solidFill>
                <a:effectLst/>
                <a:latin typeface="AR CENA" pitchFamily="2" charset="0"/>
              </a:rPr>
              <a:t>, A. (2018) </a:t>
            </a:r>
            <a:r>
              <a:rPr lang="en-GB" sz="2000" b="0" i="1" dirty="0" smtClean="0">
                <a:solidFill>
                  <a:schemeClr val="bg1"/>
                </a:solidFill>
                <a:effectLst/>
                <a:latin typeface="AR CENA" pitchFamily="2" charset="0"/>
              </a:rPr>
              <a:t>The Master’s Tools Will Never Dismantle The Master’s House.</a:t>
            </a:r>
            <a:r>
              <a:rPr lang="en-GB" sz="2000" b="0" dirty="0" smtClean="0">
                <a:solidFill>
                  <a:schemeClr val="bg1"/>
                </a:solidFill>
                <a:effectLst/>
                <a:latin typeface="AR CENA" pitchFamily="2" charset="0"/>
              </a:rPr>
              <a:t> UK: Penguin Random House.</a:t>
            </a:r>
            <a:br>
              <a:rPr lang="en-GB" sz="2000" b="0" dirty="0" smtClean="0">
                <a:solidFill>
                  <a:schemeClr val="bg1"/>
                </a:solidFill>
                <a:effectLst/>
                <a:latin typeface="AR CENA" pitchFamily="2" charset="0"/>
              </a:rPr>
            </a:br>
            <a:r>
              <a:rPr lang="en-GB" sz="2000" b="0" dirty="0" smtClean="0">
                <a:solidFill>
                  <a:schemeClr val="bg1"/>
                </a:solidFill>
                <a:effectLst/>
                <a:latin typeface="AR CENA" pitchFamily="2" charset="0"/>
              </a:rPr>
              <a:t>O’Grady, S. (2019) ‘Gender pay gap at big firms widens’, </a:t>
            </a:r>
            <a:r>
              <a:rPr lang="en-GB" sz="2000" b="0" i="1" dirty="0" smtClean="0">
                <a:solidFill>
                  <a:schemeClr val="bg1"/>
                </a:solidFill>
                <a:effectLst/>
                <a:latin typeface="AR CENA" pitchFamily="2" charset="0"/>
              </a:rPr>
              <a:t>Express</a:t>
            </a:r>
            <a:r>
              <a:rPr lang="en-GB" sz="2000" b="0" dirty="0" smtClean="0">
                <a:solidFill>
                  <a:schemeClr val="bg1"/>
                </a:solidFill>
                <a:effectLst/>
                <a:latin typeface="AR CENA" pitchFamily="2" charset="0"/>
              </a:rPr>
              <a:t>, 9 April. Available at: https://www.express.co.uk/news/uk/1111956/gender-pay-gap-uk-companies (Accessed: 10 April 2019).</a:t>
            </a:r>
            <a:br>
              <a:rPr lang="en-GB" sz="2000" b="0" dirty="0" smtClean="0">
                <a:solidFill>
                  <a:schemeClr val="bg1"/>
                </a:solidFill>
                <a:effectLst/>
                <a:latin typeface="AR CENA" pitchFamily="2" charset="0"/>
              </a:rPr>
            </a:br>
            <a:r>
              <a:rPr lang="en-GB" sz="2000" b="0" dirty="0" smtClean="0">
                <a:solidFill>
                  <a:schemeClr val="bg1"/>
                </a:solidFill>
                <a:effectLst/>
                <a:latin typeface="AR CENA" pitchFamily="2" charset="0"/>
              </a:rPr>
              <a:t>Price, H. (2019) </a:t>
            </a:r>
            <a:r>
              <a:rPr lang="en-GB" sz="2000" b="0" i="1" dirty="0" smtClean="0">
                <a:solidFill>
                  <a:schemeClr val="bg1"/>
                </a:solidFill>
                <a:effectLst/>
                <a:latin typeface="AR CENA" pitchFamily="2" charset="0"/>
              </a:rPr>
              <a:t>BBC: What is sexual harassment at work?</a:t>
            </a:r>
            <a:r>
              <a:rPr lang="en-GB" sz="2000" b="0" dirty="0" smtClean="0">
                <a:solidFill>
                  <a:schemeClr val="bg1"/>
                </a:solidFill>
                <a:effectLst/>
                <a:latin typeface="AR CENA" pitchFamily="2" charset="0"/>
              </a:rPr>
              <a:t> Available at: https://www.bbc.co.uk/bbcthree/article/931fb95e-039c-44db-a8f0-67bbd61fa30e (Accessed: 10 April 2019).</a:t>
            </a:r>
            <a:br>
              <a:rPr lang="en-GB" sz="2000" b="0" dirty="0" smtClean="0">
                <a:solidFill>
                  <a:schemeClr val="bg1"/>
                </a:solidFill>
                <a:effectLst/>
                <a:latin typeface="AR CENA" pitchFamily="2" charset="0"/>
              </a:rPr>
            </a:br>
            <a:endParaRPr lang="en-GB" sz="2000" b="0" dirty="0">
              <a:solidFill>
                <a:schemeClr val="bg1"/>
              </a:solidFill>
              <a:effectLst/>
              <a:latin typeface="AR CENA" pitchFamily="2"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1"/>
          <p:cNvSpPr>
            <a:spLocks noChangeArrowheads="1"/>
          </p:cNvSpPr>
          <p:nvPr/>
        </p:nvSpPr>
        <p:spPr bwMode="auto">
          <a:xfrm>
            <a:off x="323528" y="1268760"/>
            <a:ext cx="8424936" cy="14773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1"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Sex Discrimination Act 1975. </a:t>
            </a:r>
            <a:r>
              <a:rPr kumimoji="0" lang="en-GB" b="0" i="0"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Available at: </a:t>
            </a:r>
            <a:r>
              <a:rPr kumimoji="0" lang="en-GB" b="0" i="1"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 </a:t>
            </a:r>
            <a:r>
              <a:rPr kumimoji="0" lang="en-GB" b="0" i="0"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https://www.legislation.gov.uk/ukpga/1975/65 (Accessed: 1 April 2019).</a:t>
            </a:r>
            <a:endParaRPr kumimoji="0" lang="en-GB" b="0" i="0" u="none" strike="noStrike" cap="none" normalizeH="0" baseline="0" dirty="0" smtClean="0">
              <a:ln>
                <a:noFill/>
              </a:ln>
              <a:solidFill>
                <a:schemeClr val="bg1"/>
              </a:solidFill>
              <a:effectLst/>
              <a:latin typeface="AR CENA" pitchFamily="2"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Walker, R. (2019) </a:t>
            </a:r>
            <a:r>
              <a:rPr kumimoji="0" lang="en-GB" b="0" i="1"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Rebecca Walker: Full Biography</a:t>
            </a:r>
            <a:r>
              <a:rPr kumimoji="0" lang="en-GB" b="0" i="0"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 Available at: http://www.rebeccawalker.com/biography-3 (Accessed 12 March 2019).</a:t>
            </a:r>
            <a:endParaRPr kumimoji="0" lang="en-GB" b="0" i="0" u="none" strike="noStrike" cap="none" normalizeH="0" baseline="0" dirty="0" smtClean="0">
              <a:ln>
                <a:noFill/>
              </a:ln>
              <a:solidFill>
                <a:schemeClr val="bg1"/>
              </a:solidFill>
              <a:effectLst/>
              <a:latin typeface="AR CENA" pitchFamily="2"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bg1"/>
                </a:solidFill>
                <a:effectLst/>
                <a:latin typeface="AR CENA" pitchFamily="2" charset="0"/>
                <a:ea typeface="Calibri" pitchFamily="34" charset="0"/>
                <a:cs typeface="Times New Roman" pitchFamily="18" charset="0"/>
              </a:rPr>
              <a:t>Zeilinger</a:t>
            </a:r>
            <a:r>
              <a:rPr kumimoji="0" lang="en-GB" b="0" i="0"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 J. (2012) </a:t>
            </a:r>
            <a:r>
              <a:rPr kumimoji="0" lang="en-GB" b="0" i="1"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A Little </a:t>
            </a:r>
            <a:r>
              <a:rPr kumimoji="0" lang="en-GB" b="0" i="1" u="none" strike="noStrike" cap="none" normalizeH="0" baseline="0" dirty="0" err="1" smtClean="0">
                <a:ln>
                  <a:noFill/>
                </a:ln>
                <a:solidFill>
                  <a:schemeClr val="bg1"/>
                </a:solidFill>
                <a:effectLst/>
                <a:latin typeface="AR CENA" pitchFamily="2" charset="0"/>
                <a:ea typeface="Calibri" pitchFamily="34" charset="0"/>
                <a:cs typeface="Times New Roman" pitchFamily="18" charset="0"/>
              </a:rPr>
              <a:t>F’d</a:t>
            </a:r>
            <a:r>
              <a:rPr kumimoji="0" lang="en-GB" b="0" i="1"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 Up, Why Feminism is Not a Dirty Word. </a:t>
            </a:r>
            <a:r>
              <a:rPr kumimoji="0" lang="en-GB" b="0" i="0" u="none" strike="noStrike" cap="none" normalizeH="0" baseline="0" dirty="0" smtClean="0">
                <a:ln>
                  <a:noFill/>
                </a:ln>
                <a:solidFill>
                  <a:schemeClr val="bg1"/>
                </a:solidFill>
                <a:effectLst/>
                <a:latin typeface="AR CENA" pitchFamily="2" charset="0"/>
                <a:ea typeface="Calibri" pitchFamily="34" charset="0"/>
                <a:cs typeface="Times New Roman" pitchFamily="18" charset="0"/>
              </a:rPr>
              <a:t>California: Seal Press.</a:t>
            </a:r>
            <a:endParaRPr kumimoji="0" lang="en-GB" b="0" i="0" u="none" strike="noStrike" cap="none" normalizeH="0" baseline="0" dirty="0" smtClean="0">
              <a:ln>
                <a:noFill/>
              </a:ln>
              <a:solidFill>
                <a:schemeClr val="bg1"/>
              </a:solidFill>
              <a:effectLst/>
              <a:latin typeface="AR CENA" pitchFamily="2"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11090</TotalTime>
  <Words>1364</Words>
  <Application>Microsoft Office PowerPoint</Application>
  <PresentationFormat>On-screen Show (4:3)</PresentationFormat>
  <Paragraphs>77</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Flow</vt:lpstr>
      <vt:lpstr>FEMINISM   </vt:lpstr>
      <vt:lpstr>This presentation aims to describe and explain the theory of feminism.</vt:lpstr>
      <vt:lpstr>A definition</vt:lpstr>
      <vt:lpstr> 3 Main Approaches:  Marxist Radical Liberal  </vt:lpstr>
      <vt:lpstr>Slide 5</vt:lpstr>
      <vt:lpstr>Slide 6</vt:lpstr>
      <vt:lpstr>Slide 7</vt:lpstr>
      <vt:lpstr>Slide 8</vt:lpstr>
      <vt:lpstr>Slide 9</vt:lpstr>
      <vt:lpstr>Slide 10</vt:lpstr>
      <vt:lpstr>Equal Pay Act 1970 The Equality Act 2010 The Sex Discrimination Act 1975  </vt:lpstr>
      <vt:lpstr>Conclusion </vt:lpstr>
      <vt:lpstr>Slide 13</vt:lpstr>
      <vt:lpstr>Abrahams, J. (2017) ‘Everything you wanted to know about fourth wave feminism but were afraid to ask’, Prospect, 14 August. Available at: https://www.prospectmagazine.co.uk/magazine/everything-wanted-know-fourth-wave-feminism (Accessed: 1 April 2019). Aspinall, G. (2018) Grazia: Germaine Greer Does Not Represent Our Feminism. Available at: https://graziadaily.co.uk/life/opinion/germaine-greer-feminism/ (Accessed: 1 April 2019). Bate, M. (2018) The Periodic Table of Feminism. London: Pop Press. Browne, K. (2015) Sociology for AQA Volume 1, AS and 1st Year A Level. 5th edn. Cambridge: Polity Press. Clay, F. (2019) The Guardian: Kimberle Crenshaw, American civil rights activist. Available at: https://www.theguardian.com/lifeandstyle/2016/may/30/sayhername-why-kimberle-crenshaw-is-fighting-for-forgotten-women (Accessed: 2 April 2019). Equal Franchise Act 1928. Available at: https://www.parliament.uk/about/living-heritage/transformingsociety/electionsvoting/womenvote/case-study-the-right-to-vote/the-right-to-vote/birmingham-and-the-equal-franchise/1928-equal-franchise-act/ (Accessed: 15 April 2019). Equal Pay Act 1970. Available at: http://www.legislation.gov.uk/ukpga/1970/41/pdfs/ukpga_19700041_en.pdf (Accessed: 10 April 2019).   </vt:lpstr>
      <vt:lpstr>Equality Act 2010. Available at: http://www.legislation.gov.uk/ukpga/2010/15/pdfs/ukpga_20100015_en.pdf (Accessed: 15 April 2019). Getty Images (2018) Independent: Emmeline Pankhurst: Who was she and how did she lead the suffragette movement? Available at: https://www.independent.co.uk/life-style/women/emmeline-pankhurst-who-womens-suffrage-leader-suffragette-political-activist-statue-a8681901.html (Accessed: 3 April 2019). Hall, H. (2018) ’A comprehensive guide to feminist waves’, Evening Standard, 6 March.  Available at: https://www.standard.co.uk/lifestyle/london-life/international-womens-day-a-comprehensive-guide-to-the-feminist-waves-a3780436.html (Accessed: 12 April 2019). Keenan, J. (1787) Brainpickings. Available at: https://www.brainpickings.org/2017/01/18/mary-wollstonecraft-imagination-letters/ (Accessed: 15 march 2019). Lorde, A. (2018) The Master’s Tools Will Never Dismantle The Master’s House. UK: Penguin Random House. O’Grady, S. (2019) ‘Gender pay gap at big firms widens’, Express, 9 April. Available at: https://www.express.co.uk/news/uk/1111956/gender-pay-gap-uk-companies (Accessed: 10 April 2019). Price, H. (2019) BBC: What is sexual harassment at work? Available at: https://www.bbc.co.uk/bbcthree/article/931fb95e-039c-44db-a8f0-67bbd61fa30e (Accessed: 10 April 2019). </vt:lpstr>
      <vt:lpstr>Slide 16</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Nicola</dc:creator>
  <cp:lastModifiedBy>Nicola</cp:lastModifiedBy>
  <cp:revision>928</cp:revision>
  <dcterms:created xsi:type="dcterms:W3CDTF">2019-04-09T15:10:58Z</dcterms:created>
  <dcterms:modified xsi:type="dcterms:W3CDTF">2019-04-26T11:50:14Z</dcterms:modified>
</cp:coreProperties>
</file>