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267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7419" autoAdjust="0"/>
  </p:normalViewPr>
  <p:slideViewPr>
    <p:cSldViewPr snapToGrid="0">
      <p:cViewPr varScale="1">
        <p:scale>
          <a:sx n="64" d="100"/>
          <a:sy n="64" d="100"/>
        </p:scale>
        <p:origin x="1378" y="67"/>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zeea Jabeen" userId="91fb80b2781fc063" providerId="LiveId" clId="{85469115-8058-421A-887C-48F055B30250}"/>
    <pc:docChg chg="custSel modSld">
      <pc:chgData name="Fozeea Jabeen" userId="91fb80b2781fc063" providerId="LiveId" clId="{85469115-8058-421A-887C-48F055B30250}" dt="2022-03-25T00:25:18.500" v="312" actId="14100"/>
      <pc:docMkLst>
        <pc:docMk/>
      </pc:docMkLst>
      <pc:sldChg chg="modSp mod modNotesTx">
        <pc:chgData name="Fozeea Jabeen" userId="91fb80b2781fc063" providerId="LiveId" clId="{85469115-8058-421A-887C-48F055B30250}" dt="2022-03-25T00:25:18.500" v="312" actId="14100"/>
        <pc:sldMkLst>
          <pc:docMk/>
          <pc:sldMk cId="352406205" sldId="256"/>
        </pc:sldMkLst>
        <pc:spChg chg="mod">
          <ac:chgData name="Fozeea Jabeen" userId="91fb80b2781fc063" providerId="LiveId" clId="{85469115-8058-421A-887C-48F055B30250}" dt="2022-03-25T00:24:51.402" v="309" actId="14100"/>
          <ac:spMkLst>
            <pc:docMk/>
            <pc:sldMk cId="352406205" sldId="256"/>
            <ac:spMk id="7" creationId="{00000000-0000-0000-0000-000000000000}"/>
          </ac:spMkLst>
        </pc:spChg>
        <pc:picChg chg="mod">
          <ac:chgData name="Fozeea Jabeen" userId="91fb80b2781fc063" providerId="LiveId" clId="{85469115-8058-421A-887C-48F055B30250}" dt="2022-03-25T00:24:59.593" v="310" actId="14100"/>
          <ac:picMkLst>
            <pc:docMk/>
            <pc:sldMk cId="352406205" sldId="256"/>
            <ac:picMk id="2050" creationId="{00000000-0000-0000-0000-000000000000}"/>
          </ac:picMkLst>
        </pc:picChg>
        <pc:picChg chg="mod">
          <ac:chgData name="Fozeea Jabeen" userId="91fb80b2781fc063" providerId="LiveId" clId="{85469115-8058-421A-887C-48F055B30250}" dt="2022-03-25T00:25:10.105" v="311" actId="14100"/>
          <ac:picMkLst>
            <pc:docMk/>
            <pc:sldMk cId="352406205" sldId="256"/>
            <ac:picMk id="2052" creationId="{00000000-0000-0000-0000-000000000000}"/>
          </ac:picMkLst>
        </pc:picChg>
        <pc:picChg chg="mod">
          <ac:chgData name="Fozeea Jabeen" userId="91fb80b2781fc063" providerId="LiveId" clId="{85469115-8058-421A-887C-48F055B30250}" dt="2022-03-25T00:25:18.500" v="312" actId="14100"/>
          <ac:picMkLst>
            <pc:docMk/>
            <pc:sldMk cId="352406205" sldId="256"/>
            <ac:picMk id="2054"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E409EE-9959-493A-904D-11FFA5C3698D}" type="datetimeFigureOut">
              <a:rPr lang="en-US" smtClean="0"/>
              <a:pPr/>
              <a:t>3/25/2022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A166D3-7B29-496E-B18E-326BAE0D31AF}" type="slidenum">
              <a:rPr lang="en-US" smtClean="0"/>
              <a:pPr/>
              <a:t>‹#›</a:t>
            </a:fld>
            <a:endParaRPr lang="en-US"/>
          </a:p>
        </p:txBody>
      </p:sp>
    </p:spTree>
    <p:extLst>
      <p:ext uri="{BB962C8B-B14F-4D97-AF65-F5344CB8AC3E}">
        <p14:creationId xmlns:p14="http://schemas.microsoft.com/office/powerpoint/2010/main" val="205208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9A166D3-7B29-496E-B18E-326BAE0D31AF}" type="slidenum">
              <a:rPr lang="en-US" smtClean="0"/>
              <a:pPr/>
              <a:t>1</a:t>
            </a:fld>
            <a:endParaRPr lang="en-US"/>
          </a:p>
        </p:txBody>
      </p:sp>
    </p:spTree>
    <p:extLst>
      <p:ext uri="{BB962C8B-B14F-4D97-AF65-F5344CB8AC3E}">
        <p14:creationId xmlns:p14="http://schemas.microsoft.com/office/powerpoint/2010/main" val="1869365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FAE850-8385-4E51-8D4A-3AAE3D76535B}" type="datetimeFigureOut">
              <a:rPr lang="en-GB" smtClean="0"/>
              <a:pPr/>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1763494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FAE850-8385-4E51-8D4A-3AAE3D76535B}" type="datetimeFigureOut">
              <a:rPr lang="en-GB" smtClean="0"/>
              <a:pPr/>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4088372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FAE850-8385-4E51-8D4A-3AAE3D76535B}" type="datetimeFigureOut">
              <a:rPr lang="en-GB" smtClean="0"/>
              <a:pPr/>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1354429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2FAE850-8385-4E51-8D4A-3AAE3D76535B}" type="datetimeFigureOut">
              <a:rPr lang="en-GB" smtClean="0"/>
              <a:pPr/>
              <a:t>25/03/2022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54687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2FAE850-8385-4E51-8D4A-3AAE3D76535B}" type="datetimeFigureOut">
              <a:rPr lang="en-GB" smtClean="0"/>
              <a:pPr/>
              <a:t>25/03/2022</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1322415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2FAE850-8385-4E51-8D4A-3AAE3D76535B}" type="datetimeFigureOut">
              <a:rPr lang="en-GB" smtClean="0"/>
              <a:pPr/>
              <a:t>25/03/2022</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2810844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2FAE850-8385-4E51-8D4A-3AAE3D76535B}" type="datetimeFigureOut">
              <a:rPr lang="en-GB" smtClean="0"/>
              <a:pPr/>
              <a:t>25/03/2022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2480072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2FAE850-8385-4E51-8D4A-3AAE3D76535B}" type="datetimeFigureOut">
              <a:rPr lang="en-GB" smtClean="0"/>
              <a:pPr/>
              <a:t>25/03/2022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3182472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2FAE850-8385-4E51-8D4A-3AAE3D76535B}" type="datetimeFigureOut">
              <a:rPr lang="en-GB" smtClean="0"/>
              <a:pPr/>
              <a:t>25/03/2022</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1487201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FAE850-8385-4E51-8D4A-3AAE3D76535B}" type="datetimeFigureOut">
              <a:rPr lang="en-GB" smtClean="0"/>
              <a:pPr/>
              <a:t>25/03/2022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3080595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FAE850-8385-4E51-8D4A-3AAE3D76535B}" type="datetimeFigureOut">
              <a:rPr lang="en-GB" smtClean="0"/>
              <a:pPr/>
              <a:t>25/03/2022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2403619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2FAE850-8385-4E51-8D4A-3AAE3D76535B}" type="datetimeFigureOut">
              <a:rPr lang="en-GB" smtClean="0"/>
              <a:pPr/>
              <a:t>25/03/2022</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C9E2FCB6-83CE-4A2F-8B19-ACCD9F1ACD3B}" type="slidenum">
              <a:rPr lang="en-GB" smtClean="0"/>
              <a:pPr/>
              <a:t>‹#›</a:t>
            </a:fld>
            <a:endParaRPr lang="en-GB"/>
          </a:p>
        </p:txBody>
      </p:sp>
    </p:spTree>
    <p:extLst>
      <p:ext uri="{BB962C8B-B14F-4D97-AF65-F5344CB8AC3E}">
        <p14:creationId xmlns:p14="http://schemas.microsoft.com/office/powerpoint/2010/main" val="1947904862"/>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4" name="TextBox 3"/>
          <p:cNvSpPr txBox="1"/>
          <p:nvPr/>
        </p:nvSpPr>
        <p:spPr>
          <a:xfrm>
            <a:off x="155021" y="1089278"/>
            <a:ext cx="3931355" cy="1680525"/>
          </a:xfrm>
          <a:prstGeom prst="rect">
            <a:avLst/>
          </a:prstGeom>
          <a:solidFill>
            <a:schemeClr val="accent4">
              <a:lumMod val="20000"/>
              <a:lumOff val="80000"/>
            </a:schemeClr>
          </a:solidFill>
          <a:ln>
            <a:solidFill>
              <a:schemeClr val="tx1"/>
            </a:solidFill>
          </a:ln>
        </p:spPr>
        <p:txBody>
          <a:bodyPr wrap="square" rtlCol="0">
            <a:spAutoFit/>
          </a:bodyPr>
          <a:lstStyle/>
          <a:p>
            <a:pPr algn="just">
              <a:lnSpc>
                <a:spcPct val="150000"/>
              </a:lnSpc>
            </a:pPr>
            <a:r>
              <a:rPr lang="en-US" sz="1000" dirty="0">
                <a:latin typeface="Times New Roman" pitchFamily="18" charset="0"/>
                <a:cs typeface="Times New Roman" pitchFamily="18" charset="0"/>
              </a:rPr>
              <a:t>The respiratory is an act that is used for breathing in and out or as when body inhale or intake the oxygen and when body exhale or give off the CO2 as outside the body (Dong, </a:t>
            </a:r>
            <a:r>
              <a:rPr lang="en-US" sz="1000" dirty="0" err="1">
                <a:latin typeface="Times New Roman" pitchFamily="18" charset="0"/>
                <a:cs typeface="Times New Roman" pitchFamily="18" charset="0"/>
              </a:rPr>
              <a:t>Tian</a:t>
            </a:r>
            <a:r>
              <a:rPr lang="en-US" sz="1000" dirty="0">
                <a:latin typeface="Times New Roman" pitchFamily="18" charset="0"/>
                <a:cs typeface="Times New Roman" pitchFamily="18" charset="0"/>
              </a:rPr>
              <a:t> and </a:t>
            </a:r>
            <a:r>
              <a:rPr lang="en-US" sz="1000" dirty="0" err="1">
                <a:latin typeface="Times New Roman" pitchFamily="18" charset="0"/>
                <a:cs typeface="Times New Roman" pitchFamily="18" charset="0"/>
              </a:rPr>
              <a:t>Ahmadi</a:t>
            </a:r>
            <a:r>
              <a:rPr lang="en-US" sz="1000" dirty="0">
                <a:latin typeface="Times New Roman" pitchFamily="18" charset="0"/>
                <a:cs typeface="Times New Roman" pitchFamily="18" charset="0"/>
              </a:rPr>
              <a:t>, 2019). The respiratory system is a combination of many of organs and it is involved with suitable interchange of many of gases and it consist of mouth, nose, voice box (larynx), throat (pharynx), windpipe (trachea), lungs and airways (bronchi). </a:t>
            </a:r>
          </a:p>
        </p:txBody>
      </p:sp>
      <p:sp>
        <p:nvSpPr>
          <p:cNvPr id="7" name="TextBox 6"/>
          <p:cNvSpPr txBox="1"/>
          <p:nvPr/>
        </p:nvSpPr>
        <p:spPr>
          <a:xfrm>
            <a:off x="155020" y="53201"/>
            <a:ext cx="11884579" cy="954107"/>
          </a:xfrm>
          <a:prstGeom prst="rect">
            <a:avLst/>
          </a:prstGeom>
          <a:solidFill>
            <a:schemeClr val="accent4">
              <a:lumMod val="20000"/>
              <a:lumOff val="80000"/>
            </a:schemeClr>
          </a:solidFill>
          <a:ln w="28575">
            <a:solidFill>
              <a:schemeClr val="tx1"/>
            </a:solidFill>
          </a:ln>
        </p:spPr>
        <p:txBody>
          <a:bodyPr wrap="square" rtlCol="0">
            <a:spAutoFit/>
          </a:bodyPr>
          <a:lstStyle/>
          <a:p>
            <a:pPr algn="ctr"/>
            <a:r>
              <a:rPr lang="en-US" sz="3200" b="1" u="sng" dirty="0">
                <a:latin typeface="Times New Roman" pitchFamily="18" charset="0"/>
                <a:cs typeface="Times New Roman" pitchFamily="18" charset="0"/>
              </a:rPr>
              <a:t>Introduction to Physiology    </a:t>
            </a:r>
          </a:p>
          <a:p>
            <a:pPr algn="ctr"/>
            <a:r>
              <a:rPr lang="en-US" sz="1200" b="1" u="sng" dirty="0">
                <a:latin typeface="Times New Roman" pitchFamily="18" charset="0"/>
                <a:cs typeface="Times New Roman" pitchFamily="18" charset="0"/>
              </a:rPr>
              <a:t>Submitted by: Fozeea Jabeen 1914129 Module Code: BMHP5003_BIRM  Module: Introduction to Physiology</a:t>
            </a:r>
          </a:p>
          <a:p>
            <a:pPr algn="ctr"/>
            <a:r>
              <a:rPr lang="en-US" sz="1200" b="1" u="sng" dirty="0">
                <a:latin typeface="Times New Roman" pitchFamily="18" charset="0"/>
                <a:cs typeface="Times New Roman" pitchFamily="18" charset="0"/>
              </a:rPr>
              <a:t>Assignment Title: Task 1 Part 1 – Individual Academic Poster</a:t>
            </a:r>
            <a:endParaRPr lang="en-US" sz="1600" b="1" u="sng" dirty="0">
              <a:latin typeface="Times New Roman" pitchFamily="18" charset="0"/>
              <a:cs typeface="Times New Roman" pitchFamily="18" charset="0"/>
            </a:endParaRPr>
          </a:p>
        </p:txBody>
      </p:sp>
      <p:sp>
        <p:nvSpPr>
          <p:cNvPr id="9" name="TextBox 8"/>
          <p:cNvSpPr txBox="1"/>
          <p:nvPr/>
        </p:nvSpPr>
        <p:spPr>
          <a:xfrm>
            <a:off x="8153400" y="1095802"/>
            <a:ext cx="3886200" cy="1218860"/>
          </a:xfrm>
          <a:prstGeom prst="rect">
            <a:avLst/>
          </a:prstGeom>
          <a:solidFill>
            <a:schemeClr val="accent4">
              <a:lumMod val="20000"/>
              <a:lumOff val="80000"/>
            </a:schemeClr>
          </a:solidFill>
          <a:ln>
            <a:solidFill>
              <a:schemeClr val="tx1"/>
            </a:solidFill>
          </a:ln>
        </p:spPr>
        <p:txBody>
          <a:bodyPr wrap="square" rtlCol="0">
            <a:spAutoFit/>
          </a:bodyPr>
          <a:lstStyle/>
          <a:p>
            <a:pPr algn="just">
              <a:lnSpc>
                <a:spcPct val="150000"/>
              </a:lnSpc>
            </a:pPr>
            <a:r>
              <a:rPr lang="en-US" sz="1000" dirty="0">
                <a:latin typeface="Times New Roman" pitchFamily="18" charset="0"/>
                <a:cs typeface="Times New Roman" pitchFamily="18" charset="0"/>
              </a:rPr>
              <a:t>The working of respiratory system is based on cells within the body as there is a need of oxygen to alive and CO2 is a by product of respiration along with this respiratory system and lungs both allows appropriate flow of oxygen in air and it is furthermore taken in body so as to rid of gases in air as through breath out. </a:t>
            </a:r>
          </a:p>
        </p:txBody>
      </p:sp>
      <p:sp>
        <p:nvSpPr>
          <p:cNvPr id="8" name="TextBox 7"/>
          <p:cNvSpPr txBox="1"/>
          <p:nvPr/>
        </p:nvSpPr>
        <p:spPr>
          <a:xfrm>
            <a:off x="4184028" y="1079500"/>
            <a:ext cx="3931355" cy="1680525"/>
          </a:xfrm>
          <a:prstGeom prst="rect">
            <a:avLst/>
          </a:prstGeom>
          <a:solidFill>
            <a:schemeClr val="accent4">
              <a:lumMod val="20000"/>
              <a:lumOff val="80000"/>
            </a:schemeClr>
          </a:solidFill>
          <a:ln>
            <a:solidFill>
              <a:schemeClr val="tx1"/>
            </a:solidFill>
          </a:ln>
        </p:spPr>
        <p:txBody>
          <a:bodyPr wrap="square" rtlCol="0">
            <a:spAutoFit/>
          </a:bodyPr>
          <a:lstStyle/>
          <a:p>
            <a:pPr>
              <a:lnSpc>
                <a:spcPct val="150000"/>
              </a:lnSpc>
            </a:pPr>
            <a:r>
              <a:rPr lang="en-US" sz="1000" dirty="0">
                <a:latin typeface="Times New Roman" pitchFamily="18" charset="0"/>
                <a:cs typeface="Times New Roman" pitchFamily="18" charset="0"/>
              </a:rPr>
              <a:t>Respiratory system is situated as near of thorax and it is also responsible for the exchange of gaseous as in between outside world and of circulatory system (</a:t>
            </a:r>
            <a:r>
              <a:rPr lang="en-US" sz="1000" dirty="0" err="1">
                <a:latin typeface="Times New Roman" pitchFamily="18" charset="0"/>
                <a:cs typeface="Times New Roman" pitchFamily="18" charset="0"/>
              </a:rPr>
              <a:t>Lumb</a:t>
            </a:r>
            <a:r>
              <a:rPr lang="en-US" sz="1000" dirty="0">
                <a:latin typeface="Times New Roman" pitchFamily="18" charset="0"/>
                <a:cs typeface="Times New Roman" pitchFamily="18" charset="0"/>
              </a:rPr>
              <a:t> and Thomas, 2020). The human body in take the air through upper airways and that is from larynx, pharynx and </a:t>
            </a:r>
            <a:r>
              <a:rPr lang="en-US" sz="1000" dirty="0" err="1">
                <a:latin typeface="Times New Roman" pitchFamily="18" charset="0"/>
                <a:cs typeface="Times New Roman" pitchFamily="18" charset="0"/>
              </a:rPr>
              <a:t>nascal</a:t>
            </a:r>
            <a:r>
              <a:rPr lang="en-US" sz="1000" dirty="0">
                <a:latin typeface="Times New Roman" pitchFamily="18" charset="0"/>
                <a:cs typeface="Times New Roman" pitchFamily="18" charset="0"/>
              </a:rPr>
              <a:t> cavity and the lower airways consist of different system as bronchial tree, trachea and primary bronchi and it is a small bronchioles as well as alveoli within tissues of lungs. </a:t>
            </a:r>
          </a:p>
        </p:txBody>
      </p:sp>
      <p:sp>
        <p:nvSpPr>
          <p:cNvPr id="17" name="TextBox 16"/>
          <p:cNvSpPr txBox="1"/>
          <p:nvPr/>
        </p:nvSpPr>
        <p:spPr>
          <a:xfrm>
            <a:off x="4271730" y="4613777"/>
            <a:ext cx="7759849" cy="2226250"/>
          </a:xfrm>
          <a:prstGeom prst="rect">
            <a:avLst/>
          </a:prstGeom>
          <a:solidFill>
            <a:schemeClr val="accent4">
              <a:lumMod val="20000"/>
              <a:lumOff val="80000"/>
            </a:schemeClr>
          </a:solidFill>
          <a:ln>
            <a:solidFill>
              <a:schemeClr val="tx1"/>
            </a:solidFill>
          </a:ln>
        </p:spPr>
        <p:txBody>
          <a:bodyPr wrap="square" rtlCol="0">
            <a:spAutoFit/>
          </a:bodyPr>
          <a:lstStyle/>
          <a:p>
            <a:pPr indent="-457200" algn="just"/>
            <a:r>
              <a:rPr lang="en-GB" sz="800" b="1" dirty="0">
                <a:latin typeface="Times New Roman" panose="02020603050405020304" pitchFamily="18" charset="0"/>
                <a:cs typeface="Times New Roman" panose="02020603050405020304" pitchFamily="18" charset="0"/>
              </a:rPr>
              <a:t>References</a:t>
            </a:r>
          </a:p>
          <a:p>
            <a:pPr algn="just" rtl="0">
              <a:spcBef>
                <a:spcPts val="0"/>
              </a:spcBef>
              <a:spcAft>
                <a:spcPts val="800"/>
              </a:spcAft>
            </a:pPr>
            <a:r>
              <a:rPr lang="en-US" sz="800" b="0" i="0" u="none" strike="noStrike" dirty="0" err="1">
                <a:solidFill>
                  <a:srgbClr val="000000"/>
                </a:solidFill>
                <a:effectLst/>
                <a:latin typeface="Times New Roman" panose="02020603050405020304" pitchFamily="18" charset="0"/>
                <a:cs typeface="Times New Roman" panose="02020603050405020304" pitchFamily="18" charset="0"/>
              </a:rPr>
              <a:t>Ahookhosh</a:t>
            </a:r>
            <a:r>
              <a:rPr lang="en-US" sz="800" b="0" i="0" u="none" strike="noStrike" dirty="0">
                <a:solidFill>
                  <a:srgbClr val="000000"/>
                </a:solidFill>
                <a:effectLst/>
                <a:latin typeface="Times New Roman" panose="02020603050405020304" pitchFamily="18" charset="0"/>
                <a:cs typeface="Times New Roman" panose="02020603050405020304" pitchFamily="18" charset="0"/>
              </a:rPr>
              <a:t>, K. and et. al., 2020. Development of human respiratory airway models: A review. European Journal of Pharmaceutical Sciences, 145, p.105233.</a:t>
            </a:r>
          </a:p>
          <a:p>
            <a:pPr algn="just" rtl="0">
              <a:spcBef>
                <a:spcPts val="0"/>
              </a:spcBef>
              <a:spcAft>
                <a:spcPts val="800"/>
              </a:spcAft>
            </a:pPr>
            <a:r>
              <a:rPr lang="en-US" sz="800" b="0" i="0" u="none" strike="noStrike" dirty="0">
                <a:solidFill>
                  <a:srgbClr val="000000"/>
                </a:solidFill>
                <a:effectLst/>
                <a:latin typeface="Times New Roman" panose="02020603050405020304" pitchFamily="18" charset="0"/>
                <a:cs typeface="Times New Roman" panose="02020603050405020304" pitchFamily="18" charset="0"/>
              </a:rPr>
              <a:t>Aung, H.H. and et. al., 2019. An overview of the anatomy and physiology of the lung. Nanotechnology-Based Targeted Drug Delivery Systems for Lung Cancer, pp.1-20.</a:t>
            </a:r>
            <a:endParaRPr lang="en-US" sz="800" b="0" dirty="0">
              <a:effectLst/>
              <a:latin typeface="Times New Roman" panose="02020603050405020304" pitchFamily="18" charset="0"/>
              <a:cs typeface="Times New Roman" panose="02020603050405020304" pitchFamily="18" charset="0"/>
            </a:endParaRPr>
          </a:p>
          <a:p>
            <a:pPr algn="just" rtl="0">
              <a:spcBef>
                <a:spcPts val="0"/>
              </a:spcBef>
              <a:spcAft>
                <a:spcPts val="800"/>
              </a:spcAft>
            </a:pPr>
            <a:r>
              <a:rPr lang="en-US" sz="800" b="0" i="0" u="none" strike="noStrike" dirty="0">
                <a:solidFill>
                  <a:srgbClr val="000000"/>
                </a:solidFill>
                <a:effectLst/>
                <a:latin typeface="Times New Roman" panose="02020603050405020304" pitchFamily="18" charset="0"/>
                <a:cs typeface="Times New Roman" panose="02020603050405020304" pitchFamily="18" charset="0"/>
              </a:rPr>
              <a:t>Castells, E. and et. al., 2019. Diagnostic imaging techniques of the respiratory tract of sheep. Small Ruminant Research, 180, pp.112-126.</a:t>
            </a:r>
            <a:endParaRPr lang="en-US" sz="800" b="0" dirty="0">
              <a:effectLst/>
              <a:latin typeface="Times New Roman" panose="02020603050405020304" pitchFamily="18" charset="0"/>
              <a:cs typeface="Times New Roman" panose="02020603050405020304" pitchFamily="18" charset="0"/>
            </a:endParaRPr>
          </a:p>
          <a:p>
            <a:pPr algn="just" rtl="0">
              <a:spcBef>
                <a:spcPts val="0"/>
              </a:spcBef>
              <a:spcAft>
                <a:spcPts val="800"/>
              </a:spcAft>
            </a:pPr>
            <a:r>
              <a:rPr lang="en-US" sz="800" b="0" i="0" u="none" strike="noStrike" dirty="0">
                <a:solidFill>
                  <a:srgbClr val="000000"/>
                </a:solidFill>
                <a:effectLst/>
                <a:latin typeface="Times New Roman" panose="02020603050405020304" pitchFamily="18" charset="0"/>
                <a:cs typeface="Times New Roman" panose="02020603050405020304" pitchFamily="18" charset="0"/>
              </a:rPr>
              <a:t>Coad, J., Pedley, K. and </a:t>
            </a:r>
            <a:r>
              <a:rPr lang="en-US" sz="800" b="0" i="0" u="none" strike="noStrike" dirty="0" err="1">
                <a:solidFill>
                  <a:srgbClr val="000000"/>
                </a:solidFill>
                <a:effectLst/>
                <a:latin typeface="Times New Roman" panose="02020603050405020304" pitchFamily="18" charset="0"/>
                <a:cs typeface="Times New Roman" panose="02020603050405020304" pitchFamily="18" charset="0"/>
              </a:rPr>
              <a:t>Dunst.all</a:t>
            </a:r>
            <a:r>
              <a:rPr lang="en-US" sz="800" b="0" i="0" u="none" strike="noStrike" dirty="0">
                <a:solidFill>
                  <a:srgbClr val="000000"/>
                </a:solidFill>
                <a:effectLst/>
                <a:latin typeface="Times New Roman" panose="02020603050405020304" pitchFamily="18" charset="0"/>
                <a:cs typeface="Times New Roman" panose="02020603050405020304" pitchFamily="18" charset="0"/>
              </a:rPr>
              <a:t>, M., 2019. Anatomy and physiology for midwives e-book. Elsevier Health Sciences.</a:t>
            </a:r>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Dong, J., Tian, L. and </a:t>
            </a:r>
            <a:r>
              <a:rPr lang="en-US" sz="800" dirty="0" err="1">
                <a:latin typeface="Times New Roman" pitchFamily="18" charset="0"/>
                <a:cs typeface="Times New Roman" pitchFamily="18" charset="0"/>
              </a:rPr>
              <a:t>Ahmadi</a:t>
            </a:r>
            <a:r>
              <a:rPr lang="en-US" sz="800" dirty="0">
                <a:latin typeface="Times New Roman" pitchFamily="18" charset="0"/>
                <a:cs typeface="Times New Roman" pitchFamily="18" charset="0"/>
              </a:rPr>
              <a:t>, G., 2019. Numerical assessment of respiratory airway exposure risks to diesel exhaust particles. Experimental and Computational Multiphase Flow, 1(1), pp.51-59.</a:t>
            </a:r>
          </a:p>
          <a:p>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Lumb, A.B. and Thomas, C.R., 2020. Nunn's applied respiratory physiology eBook. Elsevier Health Sciences.</a:t>
            </a:r>
          </a:p>
          <a:p>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McFarland, D.H., 2022. Netter's Atlas of Anatomy for Speech, Swallowing, and Hearing-E Book. Elsevier Health Sciences.</a:t>
            </a:r>
          </a:p>
          <a:p>
            <a:endParaRPr lang="en-US" sz="800" dirty="0">
              <a:latin typeface="Times New Roman" pitchFamily="18" charset="0"/>
              <a:cs typeface="Times New Roman" pitchFamily="18" charset="0"/>
            </a:endParaRPr>
          </a:p>
          <a:p>
            <a:r>
              <a:rPr lang="en-US" sz="800" dirty="0">
                <a:latin typeface="Times New Roman" pitchFamily="18" charset="0"/>
                <a:cs typeface="Times New Roman" pitchFamily="18" charset="0"/>
              </a:rPr>
              <a:t>Ochs, M. and </a:t>
            </a:r>
            <a:r>
              <a:rPr lang="en-US" sz="800" dirty="0" err="1">
                <a:latin typeface="Times New Roman" pitchFamily="18" charset="0"/>
                <a:cs typeface="Times New Roman" pitchFamily="18" charset="0"/>
              </a:rPr>
              <a:t>O'Brodovich</a:t>
            </a:r>
            <a:r>
              <a:rPr lang="en-US" sz="800" dirty="0">
                <a:latin typeface="Times New Roman" pitchFamily="18" charset="0"/>
                <a:cs typeface="Times New Roman" pitchFamily="18" charset="0"/>
              </a:rPr>
              <a:t>, H., 2019. The structural and physiologic basis of respiratory disease. In </a:t>
            </a:r>
            <a:r>
              <a:rPr lang="en-US" sz="800" dirty="0" err="1">
                <a:latin typeface="Times New Roman" pitchFamily="18" charset="0"/>
                <a:cs typeface="Times New Roman" pitchFamily="18" charset="0"/>
              </a:rPr>
              <a:t>Kendig's</a:t>
            </a:r>
            <a:r>
              <a:rPr lang="en-US" sz="800" dirty="0">
                <a:latin typeface="Times New Roman" pitchFamily="18" charset="0"/>
                <a:cs typeface="Times New Roman" pitchFamily="18" charset="0"/>
              </a:rPr>
              <a:t> Disorders of the Respiratory Tract in Children (pp. 63-100). Elsevier.</a:t>
            </a:r>
          </a:p>
          <a:p>
            <a:pPr algn="just" rtl="0">
              <a:spcBef>
                <a:spcPts val="0"/>
              </a:spcBef>
              <a:spcAft>
                <a:spcPts val="800"/>
              </a:spcAft>
            </a:pPr>
            <a:endParaRPr lang="en-US" sz="800" b="0" dirty="0">
              <a:effectLst/>
              <a:latin typeface="Times New Roman" panose="02020603050405020304" pitchFamily="18" charset="0"/>
              <a:cs typeface="Times New Roman" panose="02020603050405020304" pitchFamily="18" charset="0"/>
            </a:endParaRPr>
          </a:p>
        </p:txBody>
      </p:sp>
      <p:sp>
        <p:nvSpPr>
          <p:cNvPr id="12" name="TextBox 11"/>
          <p:cNvSpPr txBox="1"/>
          <p:nvPr/>
        </p:nvSpPr>
        <p:spPr>
          <a:xfrm>
            <a:off x="195678" y="4932973"/>
            <a:ext cx="3931355" cy="1815882"/>
          </a:xfrm>
          <a:prstGeom prst="rect">
            <a:avLst/>
          </a:prstGeom>
          <a:solidFill>
            <a:schemeClr val="accent4">
              <a:lumMod val="20000"/>
              <a:lumOff val="80000"/>
            </a:schemeClr>
          </a:solidFill>
          <a:ln>
            <a:solidFill>
              <a:schemeClr val="tx1"/>
            </a:solidFill>
          </a:ln>
        </p:spPr>
        <p:txBody>
          <a:bodyPr wrap="square" rtlCol="0">
            <a:spAutoFit/>
          </a:bodyPr>
          <a:lstStyle/>
          <a:p>
            <a:pPr algn="just"/>
            <a:r>
              <a:rPr lang="en-US" sz="1000" dirty="0">
                <a:latin typeface="Times New Roman" pitchFamily="18" charset="0"/>
                <a:cs typeface="Times New Roman" pitchFamily="18" charset="0"/>
              </a:rPr>
              <a:t>The lower tract of respiratory consists of many of functions and that is as illustrate as:</a:t>
            </a:r>
          </a:p>
          <a:p>
            <a:pPr algn="just"/>
            <a:r>
              <a:rPr lang="en-US" sz="1000" dirty="0">
                <a:latin typeface="Times New Roman" pitchFamily="18" charset="0"/>
                <a:cs typeface="Times New Roman" pitchFamily="18" charset="0"/>
              </a:rPr>
              <a:t>Windpipe</a:t>
            </a:r>
          </a:p>
          <a:p>
            <a:pPr algn="just"/>
            <a:r>
              <a:rPr lang="en-US" sz="1000" dirty="0">
                <a:latin typeface="Times New Roman" pitchFamily="18" charset="0"/>
                <a:cs typeface="Times New Roman" pitchFamily="18" charset="0"/>
              </a:rPr>
              <a:t>Voice box</a:t>
            </a:r>
          </a:p>
          <a:p>
            <a:pPr algn="just"/>
            <a:r>
              <a:rPr lang="en-US" sz="1000" dirty="0">
                <a:latin typeface="Times New Roman" pitchFamily="18" charset="0"/>
                <a:cs typeface="Times New Roman" pitchFamily="18" charset="0"/>
              </a:rPr>
              <a:t>Lungs </a:t>
            </a:r>
          </a:p>
          <a:p>
            <a:pPr algn="just"/>
            <a:r>
              <a:rPr lang="en-US" sz="1000" dirty="0">
                <a:latin typeface="Times New Roman" pitchFamily="18" charset="0"/>
                <a:cs typeface="Times New Roman" pitchFamily="18" charset="0"/>
              </a:rPr>
              <a:t>Air sacs</a:t>
            </a:r>
          </a:p>
          <a:p>
            <a:pPr algn="just"/>
            <a:r>
              <a:rPr lang="en-US" sz="1000" dirty="0">
                <a:latin typeface="Times New Roman" pitchFamily="18" charset="0"/>
                <a:cs typeface="Times New Roman" pitchFamily="18" charset="0"/>
              </a:rPr>
              <a:t>Airways</a:t>
            </a:r>
          </a:p>
          <a:p>
            <a:pPr algn="just"/>
            <a:r>
              <a:rPr lang="en-US" sz="1000" dirty="0">
                <a:latin typeface="Times New Roman" pitchFamily="18" charset="0"/>
                <a:cs typeface="Times New Roman" pitchFamily="18" charset="0"/>
              </a:rPr>
              <a:t>The upper tract of respiratory comprised of many functions as:</a:t>
            </a:r>
          </a:p>
          <a:p>
            <a:pPr algn="just"/>
            <a:r>
              <a:rPr lang="en-US" sz="1000" dirty="0">
                <a:latin typeface="Times New Roman" pitchFamily="18" charset="0"/>
                <a:cs typeface="Times New Roman" pitchFamily="18" charset="0"/>
              </a:rPr>
              <a:t>Sinuses</a:t>
            </a:r>
          </a:p>
          <a:p>
            <a:pPr algn="just"/>
            <a:r>
              <a:rPr lang="en-US" sz="1000" dirty="0" err="1">
                <a:latin typeface="Times New Roman" pitchFamily="18" charset="0"/>
                <a:cs typeface="Times New Roman" pitchFamily="18" charset="0"/>
              </a:rPr>
              <a:t>Nascal</a:t>
            </a:r>
            <a:r>
              <a:rPr lang="en-US" sz="1000" dirty="0">
                <a:latin typeface="Times New Roman" pitchFamily="18" charset="0"/>
                <a:cs typeface="Times New Roman" pitchFamily="18" charset="0"/>
              </a:rPr>
              <a:t> cavity</a:t>
            </a:r>
          </a:p>
          <a:p>
            <a:pPr algn="just"/>
            <a:r>
              <a:rPr lang="en-US" sz="1000" dirty="0">
                <a:latin typeface="Times New Roman" pitchFamily="18" charset="0"/>
                <a:cs typeface="Times New Roman" pitchFamily="18" charset="0"/>
              </a:rPr>
              <a:t>Nose</a:t>
            </a:r>
            <a:r>
              <a:rPr lang="en-US" sz="1200" dirty="0">
                <a:latin typeface="Times New Roman" pitchFamily="18" charset="0"/>
                <a:cs typeface="Times New Roman" pitchFamily="18" charset="0"/>
              </a:rPr>
              <a:t>	</a:t>
            </a:r>
          </a:p>
        </p:txBody>
      </p:sp>
      <p:pic>
        <p:nvPicPr>
          <p:cNvPr id="2050" name="Picture 2" descr="Mechanics of Breathing | Boundless Anatomy and Physiology"/>
          <p:cNvPicPr>
            <a:picLocks noChangeAspect="1" noChangeArrowheads="1"/>
          </p:cNvPicPr>
          <p:nvPr/>
        </p:nvPicPr>
        <p:blipFill>
          <a:blip r:embed="rId3"/>
          <a:srcRect/>
          <a:stretch>
            <a:fillRect/>
          </a:stretch>
        </p:blipFill>
        <p:spPr bwMode="auto">
          <a:xfrm>
            <a:off x="8187475" y="2363270"/>
            <a:ext cx="3852124" cy="2180069"/>
          </a:xfrm>
          <a:prstGeom prst="rect">
            <a:avLst/>
          </a:prstGeom>
          <a:noFill/>
        </p:spPr>
      </p:pic>
      <p:pic>
        <p:nvPicPr>
          <p:cNvPr id="2052" name="Picture 4" descr="H. Anatomy &amp; Physiology: Respiratory System Diagram | Quizlet"/>
          <p:cNvPicPr>
            <a:picLocks noChangeAspect="1" noChangeArrowheads="1"/>
          </p:cNvPicPr>
          <p:nvPr/>
        </p:nvPicPr>
        <p:blipFill>
          <a:blip r:embed="rId4"/>
          <a:srcRect l="20526" r="20011"/>
          <a:stretch>
            <a:fillRect/>
          </a:stretch>
        </p:blipFill>
        <p:spPr bwMode="auto">
          <a:xfrm>
            <a:off x="4209044" y="2819420"/>
            <a:ext cx="3906339" cy="1696716"/>
          </a:xfrm>
          <a:prstGeom prst="rect">
            <a:avLst/>
          </a:prstGeom>
          <a:noFill/>
        </p:spPr>
      </p:pic>
      <p:pic>
        <p:nvPicPr>
          <p:cNvPr id="2054" name="Picture 6" descr="Anatomy of the Respiratory System in Children"/>
          <p:cNvPicPr>
            <a:picLocks noChangeAspect="1" noChangeArrowheads="1"/>
          </p:cNvPicPr>
          <p:nvPr/>
        </p:nvPicPr>
        <p:blipFill>
          <a:blip r:embed="rId5"/>
          <a:srcRect/>
          <a:stretch>
            <a:fillRect/>
          </a:stretch>
        </p:blipFill>
        <p:spPr bwMode="auto">
          <a:xfrm>
            <a:off x="155020" y="2902688"/>
            <a:ext cx="3931355" cy="1958093"/>
          </a:xfrm>
          <a:prstGeom prst="rect">
            <a:avLst/>
          </a:prstGeom>
          <a:noFill/>
        </p:spPr>
      </p:pic>
    </p:spTree>
    <p:extLst>
      <p:ext uri="{BB962C8B-B14F-4D97-AF65-F5344CB8AC3E}">
        <p14:creationId xmlns:p14="http://schemas.microsoft.com/office/powerpoint/2010/main" val="352406205"/>
      </p:ext>
    </p:extLst>
  </p:cSld>
  <p:clrMapOvr>
    <a:masterClrMapping/>
  </p:clrMapOvr>
</p:sld>
</file>

<file path=ppt/theme/theme1.xml><?xml version="1.0" encoding="utf-8"?>
<a:theme xmlns:a="http://schemas.openxmlformats.org/drawingml/2006/main" name="Fra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Frame">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30</TotalTime>
  <Words>568</Words>
  <Application>Microsoft Office PowerPoint</Application>
  <PresentationFormat>Widescreen</PresentationFormat>
  <Paragraphs>29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Corbel</vt:lpstr>
      <vt:lpstr>Times New Roman</vt:lpstr>
      <vt:lpstr>Wingdings 2</vt:lpstr>
      <vt:lpstr>Frame</vt:lpstr>
      <vt:lpstr>PowerPoint Presentation</vt:lpstr>
    </vt:vector>
  </TitlesOfParts>
  <Company>RG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Fozeea Jabeen</cp:lastModifiedBy>
  <cp:revision>71</cp:revision>
  <dcterms:created xsi:type="dcterms:W3CDTF">2019-11-06T12:23:51Z</dcterms:created>
  <dcterms:modified xsi:type="dcterms:W3CDTF">2022-03-25T00:25:21Z</dcterms:modified>
</cp:coreProperties>
</file>