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3" r:id="rId9"/>
    <p:sldId id="261" r:id="rId10"/>
    <p:sldId id="262" r:id="rId11"/>
    <p:sldId id="264" r:id="rId12"/>
    <p:sldId id="265" r:id="rId13"/>
    <p:sldId id="266" r:id="rId14"/>
    <p:sldId id="267" r:id="rId15"/>
    <p:sldId id="269" r:id="rId16"/>
    <p:sldId id="268" r:id="rId17"/>
    <p:sldId id="260"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75" autoAdjust="0"/>
    <p:restoredTop sz="93792" autoAdjust="0"/>
  </p:normalViewPr>
  <p:slideViewPr>
    <p:cSldViewPr snapToGrid="0">
      <p:cViewPr varScale="1">
        <p:scale>
          <a:sx n="62" d="100"/>
          <a:sy n="62" d="100"/>
        </p:scale>
        <p:origin x="7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379410C-53C6-47ED-96C5-CF62EBB14155}" type="datetimeFigureOut">
              <a:rPr lang="en-GB" smtClean="0"/>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5ED515-849D-4423-9DEC-30BC2E9DCF4D}"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62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1532510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5ED515-849D-4423-9DEC-30BC2E9DCF4D}"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4255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127586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2315627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388549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933481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3130429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5ED515-849D-4423-9DEC-30BC2E9DCF4D}"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943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5ED515-849D-4423-9DEC-30BC2E9DCF4D}" type="slidenum">
              <a:rPr lang="en-GB" smtClean="0"/>
              <a:t>‹#›</a:t>
            </a:fld>
            <a:endParaRPr lang="en-GB" dirty="0"/>
          </a:p>
        </p:txBody>
      </p:sp>
    </p:spTree>
    <p:extLst>
      <p:ext uri="{BB962C8B-B14F-4D97-AF65-F5344CB8AC3E}">
        <p14:creationId xmlns:p14="http://schemas.microsoft.com/office/powerpoint/2010/main" val="3558989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9410C-53C6-47ED-96C5-CF62EBB14155}" type="datetimeFigureOut">
              <a:rPr lang="en-GB" smtClean="0"/>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5ED515-849D-4423-9DEC-30BC2E9DCF4D}" type="slidenum">
              <a:rPr lang="en-GB" smtClean="0"/>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074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379410C-53C6-47ED-96C5-CF62EBB14155}" type="datetimeFigureOut">
              <a:rPr lang="en-GB" smtClean="0"/>
              <a:t>23/11/2020</a:t>
            </a:fld>
            <a:endParaRPr lang="en-GB"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C5ED515-849D-4423-9DEC-30BC2E9DCF4D}" type="slidenum">
              <a:rPr lang="en-GB" smtClean="0"/>
              <a:t>‹#›</a:t>
            </a:fld>
            <a:endParaRPr lang="en-GB"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8338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search-proquest-com.ezproxy.uwtsd.ac.uk/docview/194789449/fulltextPDF/3B100BCD7D347E6PQ/1?accountid=130472" TargetMode="External"/><Relationship Id="rId13" Type="http://schemas.openxmlformats.org/officeDocument/2006/relationships/hyperlink" Target="https://web.b.ebscohost.com/ehost/pdfviewer/pdfviewer?vid=2&amp;sid=a0be7d75-c329-4948-be67-0f4c6f513b93%40pdc-v-sessmgr05" TargetMode="External"/><Relationship Id="rId3" Type="http://schemas.openxmlformats.org/officeDocument/2006/relationships/hyperlink" Target="https://web.a.ebscohost.com/ehost/pdfviewer/pdfviewer?vid=3&amp;sid=5c15789f-8075-4af8-8a85-45fd688d17cb%40sdc-v-sessmgr02" TargetMode="External"/><Relationship Id="rId7" Type="http://schemas.openxmlformats.org/officeDocument/2006/relationships/hyperlink" Target="http://www.oecd.org/education/The-Welsh-Education-Reform-Journey.pdf" TargetMode="External"/><Relationship Id="rId12" Type="http://schemas.openxmlformats.org/officeDocument/2006/relationships/hyperlink" Target="https://gov.wales/sites/default/files/publications/2018-06/how-is-my-child-doing-in-the-foundation-phase-a-guide-for-parents-and-carers.pdf" TargetMode="External"/><Relationship Id="rId2" Type="http://schemas.openxmlformats.org/officeDocument/2006/relationships/hyperlink" Target="https://www.bbc.co.uk/news/uk-wales-politics-14898083" TargetMode="External"/><Relationship Id="rId1" Type="http://schemas.openxmlformats.org/officeDocument/2006/relationships/slideLayout" Target="../slideLayouts/slideLayout2.xml"/><Relationship Id="rId6" Type="http://schemas.openxmlformats.org/officeDocument/2006/relationships/hyperlink" Target="https://tewhariki.tki.org.nz/assets/Uploads/files/Te-Whariki-Early-Childhood-Curriculum.pdf" TargetMode="External"/><Relationship Id="rId11" Type="http://schemas.openxmlformats.org/officeDocument/2006/relationships/hyperlink" Target="https://gov.wales/sites/default/files/publications/2018-02/foundation-phase-framework-revised-2015.pdf" TargetMode="External"/><Relationship Id="rId5" Type="http://schemas.openxmlformats.org/officeDocument/2006/relationships/hyperlink" Target="https://web.a.ebscohost.com/ehost/pdfviewer/pdfviewer?vid=2&amp;sid=d0fe129e-95f8-4b36-871f-a84af9f92533%40sessionmgr4007" TargetMode="External"/><Relationship Id="rId10" Type="http://schemas.openxmlformats.org/officeDocument/2006/relationships/hyperlink" Target="https://www.tandfonline.com/doi/abs/10.1080/03004279.2016.1176360" TargetMode="External"/><Relationship Id="rId4" Type="http://schemas.openxmlformats.org/officeDocument/2006/relationships/hyperlink" Target="https://link.springer.com/article/10.1007/s40279-014-0205-7" TargetMode="External"/><Relationship Id="rId9" Type="http://schemas.openxmlformats.org/officeDocument/2006/relationships/hyperlink" Target="https://dera.ioe.ac.uk/23035/3/150514-foundation-phase-final-en_Redacted.pdf" TargetMode="External"/><Relationship Id="rId14" Type="http://schemas.openxmlformats.org/officeDocument/2006/relationships/hyperlink" Target="https://web.b.ebscohost.com/ehost/pdfviewer/pdfviewer?vid=2&amp;sid=a8418f4f-d08b-49eb-a552-11759f7e9441%40pdc-v-sessmgr06"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eb.microsoftstream.com/video/0f33b634-c767-4875-a560-ee69105a6cc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949FD-991F-4401-BA35-2ADD2253A72F}"/>
              </a:ext>
            </a:extLst>
          </p:cNvPr>
          <p:cNvSpPr>
            <a:spLocks noGrp="1"/>
          </p:cNvSpPr>
          <p:nvPr>
            <p:ph type="ctrTitle"/>
          </p:nvPr>
        </p:nvSpPr>
        <p:spPr>
          <a:xfrm>
            <a:off x="457200" y="4960137"/>
            <a:ext cx="7772400" cy="1463040"/>
          </a:xfrm>
        </p:spPr>
        <p:txBody>
          <a:bodyPr>
            <a:normAutofit fontScale="90000"/>
          </a:bodyPr>
          <a:lstStyle/>
          <a:p>
            <a:pPr algn="ctr"/>
            <a:r>
              <a:rPr lang="en-GB" dirty="0"/>
              <a:t>The benefits and drawbacks of the foundation phase (wales) and </a:t>
            </a:r>
            <a:r>
              <a:rPr lang="en-GB" b="0" i="0" dirty="0">
                <a:solidFill>
                  <a:srgbClr val="342E37"/>
                </a:solidFill>
                <a:effectLst/>
                <a:latin typeface="Tw Cen MT Condensed (Headings)"/>
              </a:rPr>
              <a:t>Te Whāriki (NEW Zealand).  </a:t>
            </a:r>
            <a:br>
              <a:rPr lang="en-GB" b="0" i="0" dirty="0">
                <a:solidFill>
                  <a:srgbClr val="342E37"/>
                </a:solidFill>
                <a:effectLst/>
                <a:latin typeface="PT Sans"/>
              </a:rPr>
            </a:br>
            <a:r>
              <a:rPr lang="en-GB" dirty="0"/>
              <a:t> </a:t>
            </a:r>
          </a:p>
        </p:txBody>
      </p:sp>
      <p:sp>
        <p:nvSpPr>
          <p:cNvPr id="3" name="Subtitle 2">
            <a:extLst>
              <a:ext uri="{FF2B5EF4-FFF2-40B4-BE49-F238E27FC236}">
                <a16:creationId xmlns:a16="http://schemas.microsoft.com/office/drawing/2014/main" id="{4B9E2578-EFF6-46D5-B6D1-535B4FB9A3F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38362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DF58-2A6D-4BB6-AA58-29A031890C53}"/>
              </a:ext>
            </a:extLst>
          </p:cNvPr>
          <p:cNvSpPr>
            <a:spLocks noGrp="1"/>
          </p:cNvSpPr>
          <p:nvPr>
            <p:ph type="title"/>
          </p:nvPr>
        </p:nvSpPr>
        <p:spPr/>
        <p:txBody>
          <a:bodyPr/>
          <a:lstStyle/>
          <a:p>
            <a:r>
              <a:rPr lang="en-GB" u="sng" dirty="0"/>
              <a:t>Introduction.</a:t>
            </a:r>
          </a:p>
        </p:txBody>
      </p:sp>
      <p:sp>
        <p:nvSpPr>
          <p:cNvPr id="3" name="Content Placeholder 2">
            <a:extLst>
              <a:ext uri="{FF2B5EF4-FFF2-40B4-BE49-F238E27FC236}">
                <a16:creationId xmlns:a16="http://schemas.microsoft.com/office/drawing/2014/main" id="{8ACB0D18-5A68-4C88-8EFE-5242A1C00D1C}"/>
              </a:ext>
            </a:extLst>
          </p:cNvPr>
          <p:cNvSpPr>
            <a:spLocks noGrp="1"/>
          </p:cNvSpPr>
          <p:nvPr>
            <p:ph idx="1"/>
          </p:nvPr>
        </p:nvSpPr>
        <p:spPr/>
        <p:txBody>
          <a:bodyPr/>
          <a:lstStyle/>
          <a:p>
            <a:pPr marL="0" indent="0">
              <a:buNone/>
            </a:pPr>
            <a:r>
              <a:rPr lang="en-GB" dirty="0"/>
              <a:t>In this presentation I am going to be talking to you about the foundation phase curriculum from wales and the Te Whariki curriculum from new Zealand. Through the presentation we will be looking at the drawbacks and the benefits of the two to see where there they thrive childrens learning but also could be having a negative effect on their learning.     </a:t>
            </a:r>
          </a:p>
          <a:p>
            <a:pPr marL="0" indent="0">
              <a:buNone/>
            </a:pPr>
            <a:r>
              <a:rPr lang="en-GB" dirty="0"/>
              <a:t>Once I have looked at the draw backs and benefits of each curriculum, I will then compare the two curriculems together. This is so it is clear to see where the similarities are and also where the differences are between the two.    </a:t>
            </a:r>
          </a:p>
        </p:txBody>
      </p:sp>
    </p:spTree>
    <p:extLst>
      <p:ext uri="{BB962C8B-B14F-4D97-AF65-F5344CB8AC3E}">
        <p14:creationId xmlns:p14="http://schemas.microsoft.com/office/powerpoint/2010/main" val="216238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4BD1-B87F-4B19-8123-CD0BBDE1B2C9}"/>
              </a:ext>
            </a:extLst>
          </p:cNvPr>
          <p:cNvSpPr>
            <a:spLocks noGrp="1"/>
          </p:cNvSpPr>
          <p:nvPr>
            <p:ph type="title"/>
          </p:nvPr>
        </p:nvSpPr>
        <p:spPr/>
        <p:txBody>
          <a:bodyPr/>
          <a:lstStyle/>
          <a:p>
            <a:r>
              <a:rPr lang="en-GB" u="sng" dirty="0"/>
              <a:t>The foundation phase.</a:t>
            </a:r>
          </a:p>
        </p:txBody>
      </p:sp>
      <p:sp>
        <p:nvSpPr>
          <p:cNvPr id="3" name="Content Placeholder 2">
            <a:extLst>
              <a:ext uri="{FF2B5EF4-FFF2-40B4-BE49-F238E27FC236}">
                <a16:creationId xmlns:a16="http://schemas.microsoft.com/office/drawing/2014/main" id="{61526BFD-12F0-4043-AA40-10ED961CFFDE}"/>
              </a:ext>
            </a:extLst>
          </p:cNvPr>
          <p:cNvSpPr>
            <a:spLocks noGrp="1"/>
          </p:cNvSpPr>
          <p:nvPr>
            <p:ph idx="1"/>
          </p:nvPr>
        </p:nvSpPr>
        <p:spPr/>
        <p:txBody>
          <a:bodyPr>
            <a:normAutofit fontScale="92500"/>
          </a:bodyPr>
          <a:lstStyle/>
          <a:p>
            <a:r>
              <a:rPr lang="en-GB" dirty="0"/>
              <a:t>The foundation phase is a curriculum in wales that encourages children between the ages of 3 to 7 to be creative, imaginative and to also have fun within their learning. </a:t>
            </a:r>
          </a:p>
          <a:p>
            <a:r>
              <a:rPr lang="en-GB" dirty="0"/>
              <a:t>The foundation phase aims to develop children as a holistically and not in one area of their learning. It does this by having a big emphasis on play-based learning, this means most of the children's learning is done through play. </a:t>
            </a:r>
          </a:p>
          <a:p>
            <a:r>
              <a:rPr lang="en-GB" dirty="0"/>
              <a:t>                                                                                                               (WAG,2015)</a:t>
            </a:r>
          </a:p>
          <a:p>
            <a:pPr marL="0" indent="0">
              <a:buNone/>
            </a:pPr>
            <a:r>
              <a:rPr lang="en-GB" dirty="0"/>
              <a:t>With in the foundation phase there is also a big focus on physical literacy, this is not like the normal physical education lessons that may have been seen in schools before. Physical literacy helps to let children become confident in their physical activities as well as helping children to be able to ‘read’ what is possibly going to happen and reacting appropriately. </a:t>
            </a:r>
          </a:p>
          <a:p>
            <a:r>
              <a:rPr lang="en-GB" dirty="0"/>
              <a:t>                                                                                      </a:t>
            </a:r>
          </a:p>
        </p:txBody>
      </p:sp>
    </p:spTree>
    <p:extLst>
      <p:ext uri="{BB962C8B-B14F-4D97-AF65-F5344CB8AC3E}">
        <p14:creationId xmlns:p14="http://schemas.microsoft.com/office/powerpoint/2010/main" val="111082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A0C2-6B66-4FDC-A16F-AB13DDD02ECF}"/>
              </a:ext>
            </a:extLst>
          </p:cNvPr>
          <p:cNvSpPr>
            <a:spLocks noGrp="1"/>
          </p:cNvSpPr>
          <p:nvPr>
            <p:ph type="title"/>
          </p:nvPr>
        </p:nvSpPr>
        <p:spPr/>
        <p:txBody>
          <a:bodyPr/>
          <a:lstStyle/>
          <a:p>
            <a:r>
              <a:rPr lang="en-GB" dirty="0"/>
              <a:t>Benefits of the foundation phase.</a:t>
            </a:r>
          </a:p>
        </p:txBody>
      </p:sp>
      <p:sp>
        <p:nvSpPr>
          <p:cNvPr id="3" name="Content Placeholder 2">
            <a:extLst>
              <a:ext uri="{FF2B5EF4-FFF2-40B4-BE49-F238E27FC236}">
                <a16:creationId xmlns:a16="http://schemas.microsoft.com/office/drawing/2014/main" id="{ABF05CA2-7D08-4795-933A-D5E90F42A1B2}"/>
              </a:ext>
            </a:extLst>
          </p:cNvPr>
          <p:cNvSpPr>
            <a:spLocks noGrp="1"/>
          </p:cNvSpPr>
          <p:nvPr>
            <p:ph idx="1"/>
          </p:nvPr>
        </p:nvSpPr>
        <p:spPr>
          <a:xfrm>
            <a:off x="890564" y="1885308"/>
            <a:ext cx="9720073" cy="4023360"/>
          </a:xfrm>
        </p:spPr>
        <p:txBody>
          <a:bodyPr>
            <a:normAutofit fontScale="92500"/>
          </a:bodyPr>
          <a:lstStyle/>
          <a:p>
            <a:r>
              <a:rPr lang="en-GB" sz="2000" dirty="0"/>
              <a:t>Children are encouraged to learn through 7 areas of learning, with well-being being included in personal development section. Children are able to develop themselves as people rather than just furthering their knowledge in their learning. When children are developing through the foundation phase to be able to achieve outcome 3 the children need to “participate in the planning of future activities and make predictions by reflecting on previous experiences.”(WAG, 2015) </a:t>
            </a:r>
          </a:p>
          <a:p>
            <a:r>
              <a:rPr lang="en-GB" sz="2000" dirty="0"/>
              <a:t>“Children are more likely to have higher levels of well-being and involvement in learning when they attend schools that make greater use of Foundation Phase pedagogies.”(OECD, 2017) wellbeing is important to keep at a high level as “If we believe that wellbeing is just the same as happiness, the measurement of wellbeing depends on the measurement of happiness.”(Willem,2020) </a:t>
            </a:r>
          </a:p>
          <a:p>
            <a:r>
              <a:rPr lang="en-GB" sz="2100" dirty="0"/>
              <a:t>A</a:t>
            </a:r>
            <a:r>
              <a:rPr lang="en-GB" sz="2100" b="0" i="0" dirty="0">
                <a:effectLst/>
              </a:rPr>
              <a:t>s well as the foundation phase focusing on well-being it also has an emphasis on physical activities</a:t>
            </a:r>
            <a:r>
              <a:rPr lang="en-GB" sz="2100" dirty="0"/>
              <a:t>. </a:t>
            </a:r>
            <a:r>
              <a:rPr lang="en-GB" sz="2100" b="0" i="0" dirty="0">
                <a:effectLst/>
              </a:rPr>
              <a:t> </a:t>
            </a:r>
            <a:r>
              <a:rPr lang="en-GB" b="0" i="0" dirty="0">
                <a:effectLst/>
                <a:latin typeface="Open Sans"/>
              </a:rPr>
              <a:t>“</a:t>
            </a:r>
            <a:r>
              <a:rPr lang="en-GB" sz="2100" b="0" i="0" dirty="0">
                <a:effectLst/>
              </a:rPr>
              <a:t>the Foundation Phase makes a positive contribution to the development of physical literacy.”(Wainwright</a:t>
            </a:r>
            <a:r>
              <a:rPr lang="en-GB" sz="2100" dirty="0"/>
              <a:t>,N. 2015) physical literacy lets children develop the skills they require to be able to realise their full potential through experience. (Giblin,S. et al. 2014)</a:t>
            </a:r>
          </a:p>
          <a:p>
            <a:endParaRPr lang="en-GB" sz="20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90340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854EEED-5E20-40B4-9308-91D05D4196E6}"/>
              </a:ext>
            </a:extLst>
          </p:cNvPr>
          <p:cNvPicPr>
            <a:picLocks noGrp="1" noChangeAspect="1"/>
          </p:cNvPicPr>
          <p:nvPr>
            <p:ph idx="1"/>
          </p:nvPr>
        </p:nvPicPr>
        <p:blipFill>
          <a:blip r:embed="rId2"/>
          <a:stretch>
            <a:fillRect/>
          </a:stretch>
        </p:blipFill>
        <p:spPr>
          <a:xfrm>
            <a:off x="6064000" y="1119686"/>
            <a:ext cx="6130395" cy="4818777"/>
          </a:xfrm>
        </p:spPr>
      </p:pic>
      <p:sp>
        <p:nvSpPr>
          <p:cNvPr id="6" name="TextBox 5">
            <a:extLst>
              <a:ext uri="{FF2B5EF4-FFF2-40B4-BE49-F238E27FC236}">
                <a16:creationId xmlns:a16="http://schemas.microsoft.com/office/drawing/2014/main" id="{07F65B94-F2BF-443B-817F-46A6036592F0}"/>
              </a:ext>
            </a:extLst>
          </p:cNvPr>
          <p:cNvSpPr txBox="1"/>
          <p:nvPr/>
        </p:nvSpPr>
        <p:spPr>
          <a:xfrm>
            <a:off x="379007" y="1846196"/>
            <a:ext cx="5996683" cy="2862322"/>
          </a:xfrm>
          <a:prstGeom prst="rect">
            <a:avLst/>
          </a:prstGeom>
          <a:noFill/>
        </p:spPr>
        <p:txBody>
          <a:bodyPr wrap="square" rtlCol="0">
            <a:spAutoFit/>
          </a:bodyPr>
          <a:lstStyle/>
          <a:p>
            <a:r>
              <a:rPr lang="en-GB" dirty="0"/>
              <a:t>“83% of Foundation Phase lead practitioners surveyed said they thought that children’s attitudes towards learning had improved as a result of the Foundation Phase”(Tatlor,C.2015)</a:t>
            </a:r>
          </a:p>
          <a:p>
            <a:r>
              <a:rPr lang="en-GB" dirty="0"/>
              <a:t>These results show how out of the practitioners that were included in the interview believe that the children are having a positive impact from the foundation phase. This table explains how the teachers feel their children are developing in their personal social development. This also explains how they believe that children's attitude towards learning is grater through the foundation phase. </a:t>
            </a:r>
          </a:p>
        </p:txBody>
      </p:sp>
      <p:sp>
        <p:nvSpPr>
          <p:cNvPr id="2" name="TextBox 1">
            <a:extLst>
              <a:ext uri="{FF2B5EF4-FFF2-40B4-BE49-F238E27FC236}">
                <a16:creationId xmlns:a16="http://schemas.microsoft.com/office/drawing/2014/main" id="{BF236900-9C19-4630-85ED-811E9BBCFC0B}"/>
              </a:ext>
            </a:extLst>
          </p:cNvPr>
          <p:cNvSpPr txBox="1"/>
          <p:nvPr/>
        </p:nvSpPr>
        <p:spPr>
          <a:xfrm>
            <a:off x="10150867" y="5917915"/>
            <a:ext cx="2352782" cy="369332"/>
          </a:xfrm>
          <a:prstGeom prst="rect">
            <a:avLst/>
          </a:prstGeom>
          <a:noFill/>
        </p:spPr>
        <p:txBody>
          <a:bodyPr wrap="square" rtlCol="0">
            <a:spAutoFit/>
          </a:bodyPr>
          <a:lstStyle/>
          <a:p>
            <a:r>
              <a:rPr lang="en-GB" dirty="0"/>
              <a:t>WAG, 2015</a:t>
            </a:r>
          </a:p>
        </p:txBody>
      </p:sp>
    </p:spTree>
    <p:extLst>
      <p:ext uri="{BB962C8B-B14F-4D97-AF65-F5344CB8AC3E}">
        <p14:creationId xmlns:p14="http://schemas.microsoft.com/office/powerpoint/2010/main" val="93907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C82C-B18A-4066-BF86-7EED8EADA240}"/>
              </a:ext>
            </a:extLst>
          </p:cNvPr>
          <p:cNvSpPr>
            <a:spLocks noGrp="1"/>
          </p:cNvSpPr>
          <p:nvPr>
            <p:ph type="title"/>
          </p:nvPr>
        </p:nvSpPr>
        <p:spPr/>
        <p:txBody>
          <a:bodyPr/>
          <a:lstStyle/>
          <a:p>
            <a:r>
              <a:rPr lang="en-GB" dirty="0"/>
              <a:t>Drawbacks of the foundation phase. </a:t>
            </a:r>
          </a:p>
        </p:txBody>
      </p:sp>
      <p:sp>
        <p:nvSpPr>
          <p:cNvPr id="3" name="Content Placeholder 2">
            <a:extLst>
              <a:ext uri="{FF2B5EF4-FFF2-40B4-BE49-F238E27FC236}">
                <a16:creationId xmlns:a16="http://schemas.microsoft.com/office/drawing/2014/main" id="{8D388468-F1D6-48EB-BD68-D229A9273DBE}"/>
              </a:ext>
            </a:extLst>
          </p:cNvPr>
          <p:cNvSpPr>
            <a:spLocks noGrp="1"/>
          </p:cNvSpPr>
          <p:nvPr>
            <p:ph idx="1"/>
          </p:nvPr>
        </p:nvSpPr>
        <p:spPr>
          <a:xfrm>
            <a:off x="1024128" y="1833936"/>
            <a:ext cx="10143744" cy="4438847"/>
          </a:xfrm>
        </p:spPr>
        <p:txBody>
          <a:bodyPr>
            <a:normAutofit fontScale="85000" lnSpcReduction="20000"/>
          </a:bodyPr>
          <a:lstStyle/>
          <a:p>
            <a:r>
              <a:rPr lang="en-GB" sz="2300" dirty="0"/>
              <a:t>Although the foundation phase has positives, there can also be seen to be drawbacks of the curriculum. The BBC reported that </a:t>
            </a:r>
            <a:r>
              <a:rPr lang="en-GB" sz="2300" b="0" i="0" dirty="0">
                <a:effectLst/>
              </a:rPr>
              <a:t>“Based on research showing that children do not start benefiting from formal teaching until about six or seven” (BBC,2011)</a:t>
            </a:r>
          </a:p>
          <a:p>
            <a:r>
              <a:rPr lang="en-GB" sz="2300" b="0" i="0" dirty="0">
                <a:effectLst/>
              </a:rPr>
              <a:t> </a:t>
            </a:r>
            <a:r>
              <a:rPr lang="en-GB" sz="2300" dirty="0"/>
              <a:t>this seems to indicate that children only start to benefit form the foundation phase until they are in their final year. However the foundation phase states that “They will be challenged through practical activities and develop their thinking”(WAG, 2018)</a:t>
            </a:r>
            <a:endParaRPr lang="en-GB" sz="2300" dirty="0">
              <a:highlight>
                <a:srgbClr val="FFFF00"/>
              </a:highlight>
            </a:endParaRPr>
          </a:p>
          <a:p>
            <a:pPr marL="0" indent="0">
              <a:buNone/>
            </a:pPr>
            <a:r>
              <a:rPr lang="en-GB" sz="2300" dirty="0"/>
              <a:t>as well as the BBC finding issues with the foundation phase a journal article written by Taylor.c, 2015 discovered “one in five Year 3 teachers (19%) think that the Foundation Phase is having a negative impact in preparing children for KS2, whilst the remaining 56% majority of Year 3 teachers interviewed remain unsure or have mixed views about this.”(Taylor.C,2015)  </a:t>
            </a:r>
          </a:p>
          <a:p>
            <a:pPr marL="0" indent="0">
              <a:buNone/>
            </a:pPr>
            <a:r>
              <a:rPr lang="en-GB" sz="2300" dirty="0"/>
              <a:t>This shows that KS2 are not happy with the level of work that children are producing when they come to year 3, or that they are unsure whether the foundation phase has prepared them. As well as this the foundation phase also talks about how it aims to “reflect a range of perspectives, to engage children and prepare them for life as global citizens.”(WAG,2015) if teachers in year 3 feel like the foundation phase does not prepare children for year 3, the is a likely hood that this statement will also not be meet. As it teacher feel it has not prepared children for the next stage in their learning journey, it may not help them in their future like it states</a:t>
            </a:r>
          </a:p>
          <a:p>
            <a:endParaRPr lang="en-GB" dirty="0"/>
          </a:p>
          <a:p>
            <a:endParaRPr lang="en-GB" dirty="0"/>
          </a:p>
        </p:txBody>
      </p:sp>
    </p:spTree>
    <p:extLst>
      <p:ext uri="{BB962C8B-B14F-4D97-AF65-F5344CB8AC3E}">
        <p14:creationId xmlns:p14="http://schemas.microsoft.com/office/powerpoint/2010/main" val="2477235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E76D-D01E-44E7-8C77-FDE725933AA4}"/>
              </a:ext>
            </a:extLst>
          </p:cNvPr>
          <p:cNvSpPr>
            <a:spLocks noGrp="1"/>
          </p:cNvSpPr>
          <p:nvPr>
            <p:ph type="title"/>
          </p:nvPr>
        </p:nvSpPr>
        <p:spPr/>
        <p:txBody>
          <a:bodyPr/>
          <a:lstStyle/>
          <a:p>
            <a:r>
              <a:rPr lang="en-GB" dirty="0"/>
              <a:t>The foundation phase reform- successful futures.</a:t>
            </a:r>
          </a:p>
        </p:txBody>
      </p:sp>
      <p:sp>
        <p:nvSpPr>
          <p:cNvPr id="3" name="Content Placeholder 2">
            <a:extLst>
              <a:ext uri="{FF2B5EF4-FFF2-40B4-BE49-F238E27FC236}">
                <a16:creationId xmlns:a16="http://schemas.microsoft.com/office/drawing/2014/main" id="{E33A64C2-4330-40B4-A362-EB971782CFAA}"/>
              </a:ext>
            </a:extLst>
          </p:cNvPr>
          <p:cNvSpPr>
            <a:spLocks noGrp="1"/>
          </p:cNvSpPr>
          <p:nvPr>
            <p:ph idx="1"/>
          </p:nvPr>
        </p:nvSpPr>
        <p:spPr/>
        <p:txBody>
          <a:bodyPr>
            <a:normAutofit lnSpcReduction="10000"/>
          </a:bodyPr>
          <a:lstStyle/>
          <a:p>
            <a:r>
              <a:rPr lang="en-GB" dirty="0"/>
              <a:t>Wales is due to have a reform of their curriculum being integrated fully into schools next year in 2021. Successful futures is planed to work along side the foundation phase with   “a strategic action plan which will put in place a long-term approach to develop consistently good and effective practice across all settings and schools in order for the Foundation Phase to reach its full potential.”(WAG,2015)</a:t>
            </a:r>
          </a:p>
          <a:p>
            <a:r>
              <a:rPr lang="en-GB" dirty="0"/>
              <a:t>Why was there a need for a curriculum reform?</a:t>
            </a:r>
          </a:p>
          <a:p>
            <a:r>
              <a:rPr lang="en-GB" dirty="0"/>
              <a:t>The welsh assembly government discovered there were a number of issues with the foundation phase, both practical and fundamental problems with the curriculum and also assessment arrangement. Results taken from the Pisa survey show that the performance of children and young people in national qualifications and evaluations show in Estyn report show that levels of attainment is not as high as it could and should be.  (Donaldson, 2015)</a:t>
            </a:r>
          </a:p>
        </p:txBody>
      </p:sp>
    </p:spTree>
    <p:extLst>
      <p:ext uri="{BB962C8B-B14F-4D97-AF65-F5344CB8AC3E}">
        <p14:creationId xmlns:p14="http://schemas.microsoft.com/office/powerpoint/2010/main" val="2853260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C3F48-342B-42BF-8A61-2176B787B796}"/>
              </a:ext>
            </a:extLst>
          </p:cNvPr>
          <p:cNvSpPr>
            <a:spLocks noGrp="1"/>
          </p:cNvSpPr>
          <p:nvPr>
            <p:ph type="title"/>
          </p:nvPr>
        </p:nvSpPr>
        <p:spPr/>
        <p:txBody>
          <a:bodyPr/>
          <a:lstStyle/>
          <a:p>
            <a:r>
              <a:rPr lang="en-GB" b="0" i="0" dirty="0">
                <a:solidFill>
                  <a:srgbClr val="342E37"/>
                </a:solidFill>
                <a:effectLst/>
                <a:latin typeface="Tw Cen MT Condensed (Headings)"/>
              </a:rPr>
              <a:t>Te Whāriki</a:t>
            </a:r>
            <a:r>
              <a:rPr lang="en-GB" dirty="0">
                <a:solidFill>
                  <a:srgbClr val="342E37"/>
                </a:solidFill>
                <a:latin typeface="Tw Cen MT Condensed (Headings)"/>
              </a:rPr>
              <a:t>.</a:t>
            </a:r>
            <a:endParaRPr lang="en-GB" dirty="0"/>
          </a:p>
        </p:txBody>
      </p:sp>
      <p:sp>
        <p:nvSpPr>
          <p:cNvPr id="3" name="Content Placeholder 2">
            <a:extLst>
              <a:ext uri="{FF2B5EF4-FFF2-40B4-BE49-F238E27FC236}">
                <a16:creationId xmlns:a16="http://schemas.microsoft.com/office/drawing/2014/main" id="{E9A96877-11C1-457E-9D0E-0070E2039809}"/>
              </a:ext>
            </a:extLst>
          </p:cNvPr>
          <p:cNvSpPr>
            <a:spLocks noGrp="1"/>
          </p:cNvSpPr>
          <p:nvPr>
            <p:ph idx="1"/>
          </p:nvPr>
        </p:nvSpPr>
        <p:spPr/>
        <p:txBody>
          <a:bodyPr>
            <a:normAutofit/>
          </a:bodyPr>
          <a:lstStyle/>
          <a:p>
            <a:r>
              <a:rPr lang="en-GB" dirty="0"/>
              <a:t>Te Whariki is an early year's curriculum in new Zealand.  Te whariki is play based curriculum that focuses on more about teaching children resilient and taking risks than it is about literacy and numeracy milestones. </a:t>
            </a:r>
          </a:p>
          <a:p>
            <a:r>
              <a:rPr lang="en-GB" sz="2000" b="0" i="0" dirty="0">
                <a:effectLst/>
              </a:rPr>
              <a:t>“Te </a:t>
            </a:r>
            <a:r>
              <a:rPr lang="en-GB" sz="2000" dirty="0"/>
              <a:t>W</a:t>
            </a:r>
            <a:r>
              <a:rPr lang="en-GB" sz="2000" b="0" i="0" dirty="0">
                <a:effectLst/>
              </a:rPr>
              <a:t>hariki allows each early childhood provider to adapt and realise their own interpretations of the document to suit the community they are working with”(</a:t>
            </a:r>
            <a:r>
              <a:rPr lang="en-GB" sz="2000" dirty="0"/>
              <a:t>McLachlan,C. et al. 2006) this can be done as the teachers are encouraged to teach the children holistically, so this means that subjects in content areas can be overlooked to ensure the teacher is meeting the needs of the child. (Blaiklock,K. 2010)</a:t>
            </a:r>
          </a:p>
          <a:p>
            <a:r>
              <a:rPr lang="en-GB" sz="2000" dirty="0"/>
              <a:t>The curriculum shows its important that children have the opportunity to learn through collaborating with an adult or their peers. This can be done through guided participation and observations of others, along with being given the opportunity to explore in their own learning and then reflecting. (Blaiklock,K. 2010) </a:t>
            </a:r>
            <a:endParaRPr lang="en-GB" dirty="0"/>
          </a:p>
        </p:txBody>
      </p:sp>
    </p:spTree>
    <p:extLst>
      <p:ext uri="{BB962C8B-B14F-4D97-AF65-F5344CB8AC3E}">
        <p14:creationId xmlns:p14="http://schemas.microsoft.com/office/powerpoint/2010/main" val="3013802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7993-F261-4965-B628-8A2C782B508E}"/>
              </a:ext>
            </a:extLst>
          </p:cNvPr>
          <p:cNvSpPr>
            <a:spLocks noGrp="1"/>
          </p:cNvSpPr>
          <p:nvPr>
            <p:ph type="title"/>
          </p:nvPr>
        </p:nvSpPr>
        <p:spPr/>
        <p:txBody>
          <a:bodyPr/>
          <a:lstStyle/>
          <a:p>
            <a:r>
              <a:rPr lang="en-GB" dirty="0"/>
              <a:t>The benefits of te wh</a:t>
            </a:r>
            <a:r>
              <a:rPr lang="en-GB" b="0" i="0" dirty="0">
                <a:solidFill>
                  <a:srgbClr val="342E37"/>
                </a:solidFill>
                <a:effectLst/>
                <a:latin typeface="Tw Cen MT Condensed (Headings)"/>
              </a:rPr>
              <a:t>āriki.</a:t>
            </a:r>
            <a:endParaRPr lang="en-GB" dirty="0"/>
          </a:p>
        </p:txBody>
      </p:sp>
      <p:sp>
        <p:nvSpPr>
          <p:cNvPr id="3" name="Content Placeholder 2">
            <a:extLst>
              <a:ext uri="{FF2B5EF4-FFF2-40B4-BE49-F238E27FC236}">
                <a16:creationId xmlns:a16="http://schemas.microsoft.com/office/drawing/2014/main" id="{92A9D3B6-9DB1-4213-84D0-866E3D840B53}"/>
              </a:ext>
            </a:extLst>
          </p:cNvPr>
          <p:cNvSpPr>
            <a:spLocks noGrp="1"/>
          </p:cNvSpPr>
          <p:nvPr>
            <p:ph idx="1"/>
          </p:nvPr>
        </p:nvSpPr>
        <p:spPr/>
        <p:txBody>
          <a:bodyPr>
            <a:normAutofit fontScale="92500" lnSpcReduction="20000"/>
          </a:bodyPr>
          <a:lstStyle/>
          <a:p>
            <a:pPr marL="0" indent="0">
              <a:buNone/>
            </a:pPr>
            <a:r>
              <a:rPr lang="en-GB" sz="2000" b="0" i="0" dirty="0">
                <a:effectLst/>
              </a:rPr>
              <a:t>Te whariki </a:t>
            </a:r>
            <a:r>
              <a:rPr lang="en-GB" sz="2000" dirty="0"/>
              <a:t>emphasises that </a:t>
            </a:r>
            <a:r>
              <a:rPr lang="en-GB" sz="2000" b="0" i="0" dirty="0">
                <a:effectLst/>
              </a:rPr>
              <a:t>“The children's own narratives are central in the curriculum.”(Samulesson,I. 2006) Cheminais, 2008 explains that by given children a chance to have a voice in their learning can result in children having an active interested in their learning as well as developing a positive sense of belonging.   </a:t>
            </a:r>
          </a:p>
          <a:p>
            <a:pPr marL="0" indent="0">
              <a:buNone/>
            </a:pPr>
            <a:r>
              <a:rPr lang="en-GB" sz="2000" dirty="0"/>
              <a:t>One of the 4 principles of te whariki is empowerment, this can benefit the children as they will have the emphasis to learn and grow. By encouraging empowerment it “</a:t>
            </a:r>
            <a:r>
              <a:rPr lang="en-GB" sz="1900" b="0" i="0" dirty="0">
                <a:effectLst/>
              </a:rPr>
              <a:t>focus on broader strategies and the long-term objectives”(Zheng,M, et al . 2019) this allows children to think of their long-term objective and have something to work toward giving them encouragement to succeed in their learning. By focusing on broad strategies this can give children the opportunity to reach their goal in the simplest way possible. </a:t>
            </a:r>
            <a:r>
              <a:rPr lang="en-GB" sz="2000" dirty="0"/>
              <a:t>“Te Whāriki holds the promise that all children will be empowered to learn by engaging in experiences that have meaning for them.”(New Zealand government, 2016)</a:t>
            </a:r>
            <a:endParaRPr lang="en-GB" sz="1900" b="0" i="0" dirty="0">
              <a:effectLst/>
            </a:endParaRPr>
          </a:p>
          <a:p>
            <a:pPr marL="0" indent="0">
              <a:buNone/>
            </a:pPr>
            <a:r>
              <a:rPr lang="en-GB" sz="1900" b="0" i="0" dirty="0">
                <a:effectLst/>
              </a:rPr>
              <a:t>Another principle is </a:t>
            </a:r>
            <a:r>
              <a:rPr lang="en-GB" sz="1900" dirty="0"/>
              <a:t>holistic, which focuses on the developing the child as a whole. Sims,R. 1995 explains that “learners are unique in the way they learn and equal in their contribution.” when focusing on a child's learning holistically you are able to develop the whole of them at once and not just one aspect of them. when learning holistically children are able to take on a more unique way in their learning that suites their needs rather than every child learning the same way . </a:t>
            </a:r>
            <a:r>
              <a:rPr lang="en-GB" sz="1900" b="0" i="0" dirty="0">
                <a:effectLst/>
              </a:rPr>
              <a:t> </a:t>
            </a:r>
            <a:endParaRPr lang="en-GB" sz="1900" dirty="0"/>
          </a:p>
          <a:p>
            <a:pPr marL="0" indent="0">
              <a:buNone/>
            </a:pPr>
            <a:r>
              <a:rPr lang="en-GB" dirty="0"/>
              <a:t>  </a:t>
            </a:r>
          </a:p>
        </p:txBody>
      </p:sp>
    </p:spTree>
    <p:extLst>
      <p:ext uri="{BB962C8B-B14F-4D97-AF65-F5344CB8AC3E}">
        <p14:creationId xmlns:p14="http://schemas.microsoft.com/office/powerpoint/2010/main" val="3730730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C83F0-CADF-42CF-8C68-2402C1CB070F}"/>
              </a:ext>
            </a:extLst>
          </p:cNvPr>
          <p:cNvSpPr>
            <a:spLocks noGrp="1"/>
          </p:cNvSpPr>
          <p:nvPr>
            <p:ph type="title"/>
          </p:nvPr>
        </p:nvSpPr>
        <p:spPr/>
        <p:txBody>
          <a:bodyPr/>
          <a:lstStyle/>
          <a:p>
            <a:r>
              <a:rPr lang="en-GB" dirty="0"/>
              <a:t>The draw backs of te wh</a:t>
            </a:r>
            <a:r>
              <a:rPr lang="en-GB" b="0" i="0" dirty="0">
                <a:solidFill>
                  <a:srgbClr val="342E37"/>
                </a:solidFill>
                <a:effectLst/>
                <a:latin typeface="Tw Cen MT Condensed (Headings)"/>
              </a:rPr>
              <a:t>āriki.</a:t>
            </a:r>
            <a:endParaRPr lang="en-GB" dirty="0"/>
          </a:p>
        </p:txBody>
      </p:sp>
      <p:sp>
        <p:nvSpPr>
          <p:cNvPr id="3" name="Content Placeholder 2">
            <a:extLst>
              <a:ext uri="{FF2B5EF4-FFF2-40B4-BE49-F238E27FC236}">
                <a16:creationId xmlns:a16="http://schemas.microsoft.com/office/drawing/2014/main" id="{0026AE98-1A6A-41EF-A207-E6ED4069C037}"/>
              </a:ext>
            </a:extLst>
          </p:cNvPr>
          <p:cNvSpPr>
            <a:spLocks noGrp="1"/>
          </p:cNvSpPr>
          <p:nvPr>
            <p:ph idx="1"/>
          </p:nvPr>
        </p:nvSpPr>
        <p:spPr/>
        <p:txBody>
          <a:bodyPr>
            <a:normAutofit/>
          </a:bodyPr>
          <a:lstStyle/>
          <a:p>
            <a:r>
              <a:rPr lang="en-GB" sz="2000" dirty="0"/>
              <a:t>It is already clear that the Te Whariki curriculum has a big emphasis on a holistic approach for the children. The holistic approach is provided with little teachers giving little advice on how to deliver effective learning experience, although Blaiklock,K. 2010 explains that </a:t>
            </a:r>
            <a:r>
              <a:rPr lang="en-GB" sz="2000" i="0" dirty="0">
                <a:effectLst/>
              </a:rPr>
              <a:t>“it</a:t>
            </a:r>
            <a:r>
              <a:rPr lang="en-GB" sz="2000" b="0" i="0" dirty="0">
                <a:effectLst/>
              </a:rPr>
              <a:t> is possible that subject content could be lost within the holistic approach of </a:t>
            </a:r>
            <a:r>
              <a:rPr lang="en-GB" sz="2000" dirty="0">
                <a:effectLst/>
              </a:rPr>
              <a:t>Te Whāriki.” this is because teachers have no requirement to include all subjects content areas. “</a:t>
            </a:r>
            <a:r>
              <a:rPr lang="en-GB" sz="1900" i="0" dirty="0">
                <a:effectLst/>
                <a:latin typeface="Helvetica" panose="020B0604020202020204" pitchFamily="34" charset="0"/>
              </a:rPr>
              <a:t> </a:t>
            </a:r>
            <a:r>
              <a:rPr lang="en-GB" sz="1900" i="0" dirty="0">
                <a:effectLst/>
              </a:rPr>
              <a:t>art can be used as a form of inquiry or research to investigate an issue, topic or theme.”</a:t>
            </a:r>
            <a:r>
              <a:rPr lang="en-GB" sz="1900" dirty="0">
                <a:effectLst/>
              </a:rPr>
              <a:t>(Jamison,N.</a:t>
            </a:r>
            <a:r>
              <a:rPr lang="en-GB" sz="1900" dirty="0"/>
              <a:t>2015) this shows that art can be important for a child's development and by possibly removing for the children's subjects it could mean that the children are not given the opportunity to express their issues through art. </a:t>
            </a:r>
          </a:p>
          <a:p>
            <a:endParaRPr lang="en-GB" sz="1900" dirty="0"/>
          </a:p>
          <a:p>
            <a:endParaRPr lang="en-GB" sz="1900" dirty="0">
              <a:effectLst/>
            </a:endParaRPr>
          </a:p>
        </p:txBody>
      </p:sp>
    </p:spTree>
    <p:extLst>
      <p:ext uri="{BB962C8B-B14F-4D97-AF65-F5344CB8AC3E}">
        <p14:creationId xmlns:p14="http://schemas.microsoft.com/office/powerpoint/2010/main" val="899413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CD08-0C73-4C17-AF56-E11A7FA2C016}"/>
              </a:ext>
            </a:extLst>
          </p:cNvPr>
          <p:cNvSpPr>
            <a:spLocks noGrp="1"/>
          </p:cNvSpPr>
          <p:nvPr>
            <p:ph type="title"/>
          </p:nvPr>
        </p:nvSpPr>
        <p:spPr>
          <a:xfrm>
            <a:off x="993306" y="478159"/>
            <a:ext cx="9720072" cy="1499616"/>
          </a:xfrm>
        </p:spPr>
        <p:txBody>
          <a:bodyPr/>
          <a:lstStyle/>
          <a:p>
            <a:r>
              <a:rPr lang="en-GB" dirty="0"/>
              <a:t>Similarities between te wh</a:t>
            </a:r>
            <a:r>
              <a:rPr lang="en-GB" b="0" i="0" dirty="0">
                <a:solidFill>
                  <a:srgbClr val="342E37"/>
                </a:solidFill>
                <a:effectLst/>
                <a:latin typeface="Tw Cen MT Condensed (Headings)"/>
              </a:rPr>
              <a:t>āriki and the foundation phase </a:t>
            </a:r>
            <a:endParaRPr lang="en-GB" dirty="0"/>
          </a:p>
        </p:txBody>
      </p:sp>
      <p:sp>
        <p:nvSpPr>
          <p:cNvPr id="3" name="Content Placeholder 2">
            <a:extLst>
              <a:ext uri="{FF2B5EF4-FFF2-40B4-BE49-F238E27FC236}">
                <a16:creationId xmlns:a16="http://schemas.microsoft.com/office/drawing/2014/main" id="{B71EF166-5460-4F1D-8365-FC7FB9FBDC13}"/>
              </a:ext>
            </a:extLst>
          </p:cNvPr>
          <p:cNvSpPr>
            <a:spLocks noGrp="1"/>
          </p:cNvSpPr>
          <p:nvPr>
            <p:ph idx="1"/>
          </p:nvPr>
        </p:nvSpPr>
        <p:spPr>
          <a:xfrm>
            <a:off x="250004" y="1854485"/>
            <a:ext cx="11691991" cy="4741524"/>
          </a:xfrm>
        </p:spPr>
        <p:txBody>
          <a:bodyPr>
            <a:normAutofit fontScale="92500" lnSpcReduction="10000"/>
          </a:bodyPr>
          <a:lstStyle/>
          <a:p>
            <a:r>
              <a:rPr lang="en-GB" dirty="0"/>
              <a:t>There are both similarities and differences between the both curriculums. From what we have found about both curriculums is clear that they both have a focused on early years children and are both play based curriculums. It is also clear both believe that children should develop holistically though the curriculum. Although both curriculums have a different point of view on how this should be delivered. The Foundation Phase explains that “At the centre of the statutory curriculum framework lies the holistic development of children”(WAG,2015) and Te Whariki does this by letting the teacher working along side the child by giving them the option to not do some subjects to focus on another that may suite them more.   </a:t>
            </a:r>
          </a:p>
          <a:p>
            <a:r>
              <a:rPr lang="en-GB" dirty="0"/>
              <a:t>Another similarity between the two would be that they both encourage children to work with others, the Foundation Phase explains that children should “take part in activities with others and talk about what they are doing”(WAG,2015) and Te Whariki show this by getting children “talking about and trying out ideas with others”(ministry of education, 2017) this shows that they both believe that children need to work together to be able to achieve in their learning.   </a:t>
            </a:r>
          </a:p>
          <a:p>
            <a:r>
              <a:rPr lang="en-GB" dirty="0"/>
              <a:t>The foundation phase and Te Whariki both believe that the wellbeing of the child is important, with in the foundation phase it is apart of one of the seven areas of learning. This means that all activities that the child will do will have the child's wellbeing in mind. Te Whariki considered wellbeing as it is apart of their strands, they ensure that “their emotional wellbeing is nurtured and that they can manage themselves and expressing their feelings and needs”(ministry of education, 2017)           </a:t>
            </a:r>
          </a:p>
        </p:txBody>
      </p:sp>
    </p:spTree>
    <p:extLst>
      <p:ext uri="{BB962C8B-B14F-4D97-AF65-F5344CB8AC3E}">
        <p14:creationId xmlns:p14="http://schemas.microsoft.com/office/powerpoint/2010/main" val="1749800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55409-1FA0-455E-9417-D3E69965CC68}"/>
              </a:ext>
            </a:extLst>
          </p:cNvPr>
          <p:cNvSpPr>
            <a:spLocks noGrp="1"/>
          </p:cNvSpPr>
          <p:nvPr>
            <p:ph type="title"/>
          </p:nvPr>
        </p:nvSpPr>
        <p:spPr/>
        <p:txBody>
          <a:bodyPr/>
          <a:lstStyle/>
          <a:p>
            <a:r>
              <a:rPr lang="en-GB" dirty="0"/>
              <a:t>Differences te wh</a:t>
            </a:r>
            <a:r>
              <a:rPr lang="en-GB" b="0" i="0" dirty="0">
                <a:solidFill>
                  <a:srgbClr val="342E37"/>
                </a:solidFill>
                <a:effectLst/>
                <a:latin typeface="Tw Cen MT Condensed (Headings)"/>
              </a:rPr>
              <a:t>āriki and the foundation phase </a:t>
            </a:r>
            <a:endParaRPr lang="en-GB" dirty="0"/>
          </a:p>
        </p:txBody>
      </p:sp>
      <p:sp>
        <p:nvSpPr>
          <p:cNvPr id="3" name="Content Placeholder 2">
            <a:extLst>
              <a:ext uri="{FF2B5EF4-FFF2-40B4-BE49-F238E27FC236}">
                <a16:creationId xmlns:a16="http://schemas.microsoft.com/office/drawing/2014/main" id="{E5DB03D1-3985-4D73-9B97-3567CB69585B}"/>
              </a:ext>
            </a:extLst>
          </p:cNvPr>
          <p:cNvSpPr>
            <a:spLocks noGrp="1"/>
          </p:cNvSpPr>
          <p:nvPr>
            <p:ph idx="1"/>
          </p:nvPr>
        </p:nvSpPr>
        <p:spPr/>
        <p:txBody>
          <a:bodyPr>
            <a:normAutofit/>
          </a:bodyPr>
          <a:lstStyle/>
          <a:p>
            <a:r>
              <a:rPr lang="en-GB" dirty="0"/>
              <a:t>As well as similarities there are also differences between the two. It seems that the Te Whariki curriculum gives teacher a bit more freedom in their teaching. This can been seen again through how children don’t have to participate in all subjects whereas in the foundation phase children have to.</a:t>
            </a:r>
          </a:p>
          <a:p>
            <a:r>
              <a:rPr lang="en-GB" dirty="0"/>
              <a:t>Another difference between the two is that Te Whariki has empowerment as on of their principles as part of their curriculum. Children part of the foundation phase are not made aware of empowerment in their learning although they can pick what activity the want to do in their learn, the class teacher would have set out the activities for the children to chose from. It seems that Te Whariki give their children opportunity to have authority in their learning with choosing what they want to do </a:t>
            </a:r>
          </a:p>
          <a:p>
            <a:r>
              <a:rPr lang="en-GB" dirty="0"/>
              <a:t>                                                                                 (ministry of education, 2017)</a:t>
            </a:r>
          </a:p>
        </p:txBody>
      </p:sp>
    </p:spTree>
    <p:extLst>
      <p:ext uri="{BB962C8B-B14F-4D97-AF65-F5344CB8AC3E}">
        <p14:creationId xmlns:p14="http://schemas.microsoft.com/office/powerpoint/2010/main" val="3469648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C3C70-1D36-49F8-B65B-EB060E975937}"/>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C6DCC5FD-2AAB-40B4-9C0E-DC4B98AFD008}"/>
              </a:ext>
            </a:extLst>
          </p:cNvPr>
          <p:cNvSpPr>
            <a:spLocks noGrp="1"/>
          </p:cNvSpPr>
          <p:nvPr>
            <p:ph idx="1"/>
          </p:nvPr>
        </p:nvSpPr>
        <p:spPr/>
        <p:txBody>
          <a:bodyPr>
            <a:normAutofit fontScale="92500" lnSpcReduction="10000"/>
          </a:bodyPr>
          <a:lstStyle/>
          <a:p>
            <a:r>
              <a:rPr lang="en-GB" dirty="0"/>
              <a:t>Overall it seems clear that both Te Whariki and the foundation phase are curriculum that have the child in mind and aim to develop them holistically. </a:t>
            </a:r>
          </a:p>
          <a:p>
            <a:r>
              <a:rPr lang="en-GB" dirty="0"/>
              <a:t>We are made aware that both curriculums have their benefits but also have their drawbacks, although it seems from the findings that the foundation phase have more drawbacks than Te Whariki. </a:t>
            </a:r>
          </a:p>
          <a:p>
            <a:r>
              <a:rPr lang="en-GB" dirty="0"/>
              <a:t>As well as this it is clear that both curriculums promotes children's wellbeing. As they both believe that for a child to achieve in their learning their wellbeing needs to be considered for them to learn effectively. </a:t>
            </a:r>
          </a:p>
          <a:p>
            <a:r>
              <a:rPr lang="en-GB" dirty="0"/>
              <a:t>It seem evident that the are many similarities between the two curriculums, which sees them to have similar views on how they believe that children should develop in their learn and also how their curriculum should be delivered. As well as similarities there are some differences that can be seen, that indicate that the Te Whariki curriculum can give children more freedom in their learning.   </a:t>
            </a:r>
          </a:p>
        </p:txBody>
      </p:sp>
    </p:spTree>
    <p:extLst>
      <p:ext uri="{BB962C8B-B14F-4D97-AF65-F5344CB8AC3E}">
        <p14:creationId xmlns:p14="http://schemas.microsoft.com/office/powerpoint/2010/main" val="1397422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4709A-B4B7-4C78-ABDC-AF27D38FF4F2}"/>
              </a:ext>
            </a:extLst>
          </p:cNvPr>
          <p:cNvSpPr>
            <a:spLocks noGrp="1"/>
          </p:cNvSpPr>
          <p:nvPr>
            <p:ph type="title"/>
          </p:nvPr>
        </p:nvSpPr>
        <p:spPr>
          <a:xfrm>
            <a:off x="962483" y="143427"/>
            <a:ext cx="9720072" cy="1499616"/>
          </a:xfrm>
        </p:spPr>
        <p:txBody>
          <a:bodyPr/>
          <a:lstStyle/>
          <a:p>
            <a:r>
              <a:rPr lang="en-GB" dirty="0"/>
              <a:t>reference</a:t>
            </a:r>
          </a:p>
        </p:txBody>
      </p:sp>
      <p:sp>
        <p:nvSpPr>
          <p:cNvPr id="3" name="Content Placeholder 2">
            <a:extLst>
              <a:ext uri="{FF2B5EF4-FFF2-40B4-BE49-F238E27FC236}">
                <a16:creationId xmlns:a16="http://schemas.microsoft.com/office/drawing/2014/main" id="{6A485DEF-89CA-4709-9B76-620C6F2F2D81}"/>
              </a:ext>
            </a:extLst>
          </p:cNvPr>
          <p:cNvSpPr>
            <a:spLocks noGrp="1"/>
          </p:cNvSpPr>
          <p:nvPr>
            <p:ph idx="1"/>
          </p:nvPr>
        </p:nvSpPr>
        <p:spPr>
          <a:xfrm>
            <a:off x="787823" y="1510301"/>
            <a:ext cx="9720073" cy="5825447"/>
          </a:xfrm>
        </p:spPr>
        <p:txBody>
          <a:bodyPr>
            <a:normAutofit fontScale="62500" lnSpcReduction="20000"/>
          </a:bodyPr>
          <a:lstStyle/>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BBC, 2011. </a:t>
            </a:r>
            <a:r>
              <a:rPr lang="en-GB" sz="1800" kern="1200" dirty="0">
                <a:solidFill>
                  <a:srgbClr val="000000"/>
                </a:solidFill>
                <a:effectLst/>
                <a:latin typeface="ReithSerif"/>
                <a:ea typeface="Times New Roman" panose="02020603050405020304" pitchFamily="18" charset="0"/>
                <a:cs typeface="Times New Roman" panose="02020603050405020304" pitchFamily="18" charset="0"/>
              </a:rPr>
              <a:t>Some Welsh foundation phase pupils 'don't learn enough’. </a:t>
            </a:r>
            <a:r>
              <a:rPr lang="en-GB" sz="1800" u="sng" kern="1200" dirty="0">
                <a:solidFill>
                  <a:srgbClr val="000000"/>
                </a:solidFill>
                <a:effectLst/>
                <a:latin typeface="ReithSerif"/>
                <a:ea typeface="Times New Roman" panose="02020603050405020304" pitchFamily="18" charset="0"/>
                <a:cs typeface="Times New Roman" panose="02020603050405020304" pitchFamily="18" charset="0"/>
                <a:hlinkClick r:id="rId2"/>
              </a:rPr>
              <a:t>https://www.bbc.co.uk/news/uk-wales-politics-14898083</a:t>
            </a:r>
            <a:r>
              <a:rPr lang="en-GB" sz="1800" kern="1200" dirty="0">
                <a:solidFill>
                  <a:srgbClr val="000000"/>
                </a:solidFill>
                <a:effectLst/>
                <a:latin typeface="ReithSerif"/>
                <a:ea typeface="Times New Roman" panose="02020603050405020304" pitchFamily="18" charset="0"/>
                <a:cs typeface="Times New Roman" panose="02020603050405020304" pitchFamily="18" charset="0"/>
              </a:rPr>
              <a:t> [Accessed: 15</a:t>
            </a:r>
            <a:r>
              <a:rPr lang="en-GB" sz="1800" kern="1200" baseline="30000" dirty="0">
                <a:solidFill>
                  <a:srgbClr val="000000"/>
                </a:solidFill>
                <a:effectLst/>
                <a:latin typeface="ReithSerif"/>
                <a:ea typeface="Times New Roman" panose="02020603050405020304" pitchFamily="18" charset="0"/>
                <a:cs typeface="Times New Roman" panose="02020603050405020304" pitchFamily="18" charset="0"/>
              </a:rPr>
              <a:t>th</a:t>
            </a:r>
            <a:r>
              <a:rPr lang="en-GB" sz="1800" kern="1200" dirty="0">
                <a:solidFill>
                  <a:srgbClr val="000000"/>
                </a:solidFill>
                <a:effectLst/>
                <a:latin typeface="ReithSerif"/>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Blaiklock,K. 2010. Te Wha</a:t>
            </a:r>
            <a:r>
              <a:rPr lang="en-GB" sz="1800" kern="1200" dirty="0">
                <a:solidFill>
                  <a:srgbClr val="000000"/>
                </a:solidFill>
                <a:effectLst/>
                <a:latin typeface="Tw Cen MT" panose="020B0602020104020603" pitchFamily="34" charset="0"/>
                <a:ea typeface="Times New Roman" panose="02020603050405020304" pitchFamily="18" charset="0"/>
                <a:cs typeface="Times New Roman" panose="02020603050405020304" pitchFamily="18" charset="0"/>
              </a:rPr>
              <a: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riki, the New Zealand early childhood curriculum: is it effective?.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https://web.a.ebscohost.com/ehost/pdfviewer/pdfviewer?vid=3&amp;sid=5c15789f-8075-4af8-8a85-45fd688d17cb%40sdc-v-sessmgr02</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Giblin,S. et al. 2014. </a:t>
            </a:r>
            <a:r>
              <a:rPr lang="en-GB" sz="1800" kern="12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Physical Literacy: Importance, Assessment and Future Directions. </a:t>
            </a:r>
            <a:r>
              <a:rPr lang="en-GB" sz="1800" u="sng" kern="12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hlinkClick r:id="rId4"/>
              </a:rPr>
              <a:t>https://link.springer.com/article/10.1007/s40279-014-0205-7</a:t>
            </a:r>
            <a:r>
              <a:rPr lang="en-GB" sz="1800" kern="12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 [Accessed: 21</a:t>
            </a:r>
            <a:r>
              <a:rPr lang="en-GB" sz="1800" kern="1200" baseline="300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st</a:t>
            </a:r>
            <a:r>
              <a:rPr lang="en-GB" sz="1800" kern="12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 November 2020]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McLachlan,C. Carvalho,L. ae Lautour,N. Kumar,K. 2006. LITERACY IN EARLY CHILDHOOD SETTINGS IN NEW ZEALAND:An examination of teachers' beliefs and practices.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https://web.a.ebscohost.com/ehost/pdfviewer/pdfviewer?vid=2&amp;sid=d0fe129e-95f8-4b36-871f-a84af9f92533%40sessionmgr4007</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ministry of education, 2017. Te Wh</a:t>
            </a:r>
            <a:r>
              <a:rPr lang="en-GB" sz="1800" kern="1200" dirty="0">
                <a:solidFill>
                  <a:srgbClr val="000000"/>
                </a:solidFill>
                <a:effectLst/>
                <a:latin typeface="Calibri" panose="020F0502020204030204" pitchFamily="34" charset="0"/>
                <a:ea typeface="Times New Roman" panose="02020603050405020304" pitchFamily="18" charset="0"/>
              </a:rPr>
              <a:t>ā</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riki Early childhood curriculum.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https://tewhariki.tki.org.nz/assets/Uploads/files/Te-Whariki-Early-Childhood-Curriculum.pdf#page=10</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 Accessed: 21</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OECD, 2017. The Welsh Education Reform Journey A RAPID POLICY ASSESSMENT,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http://www.oecd.org/education/The-Welsh-Education-Reform-Journey.pdf</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[Accessed:17th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Samulesson,I. shridan, s. Williams, p. 2006. FIVE PRESCHOOL CURRICULA - COMPARATIVE PERSPECTIVE.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https://search-proquest-com.ezproxy.uwtsd.ac.uk/docview/194789449/fulltextPDF/3B100BCD7D347E6PQ/1?accountid=130472</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Taylor,C. 2015. evaluating the foundation phase.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https://dera.ioe.ac.uk/23035/3/150514-foundation-phase-final-en_Redacted.pdf</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19</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Wainwright,N. 2016. </a:t>
            </a:r>
            <a:r>
              <a:rPr lang="en-GB" sz="1800" b="1" kern="1200" dirty="0">
                <a:solidFill>
                  <a:srgbClr val="333333"/>
                </a:solidFill>
                <a:effectLst/>
                <a:latin typeface="Droid Serif"/>
                <a:ea typeface="Times New Roman" panose="02020603050405020304" pitchFamily="18" charset="0"/>
                <a:cs typeface="Times New Roman" panose="02020603050405020304" pitchFamily="18" charset="0"/>
              </a:rPr>
              <a:t>The Foundation Phase in Wales – a play-based curriculum that supports the development of physical literacy.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https://www.tandfonline.com/doi/abs/10.1080/03004279.2016.1176360</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Welsh assembly government, 2015. the foundation phase framework.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https://gov.wales/sites/default/files/publications/2018-02/foundation-phase-framework-revised-2015.pdf</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18</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ReithSerif"/>
                <a:ea typeface="Times New Roman" panose="02020603050405020304" pitchFamily="18" charset="0"/>
                <a:cs typeface="Times New Roman" panose="02020603050405020304" pitchFamily="18" charset="0"/>
              </a:rPr>
              <a:t>Welsh assembly government, 2018.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is my child doing in the Foundation Phase?.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https://gov.wales/sites/default/files/publications/2018-06/how-is-my-child-doing-in-the-foundation-phase-a-guide-for-parents-and-carers.pdf</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[Accessed:15th November 2020]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Willem,2020. A Challenge for Capability Measures of Wellbeing.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https://web.b.ebscohost.com/ehost/pdfviewer/pdfviewer?vid=2&amp;sid=a0be7d75-c329-4948-be67-0f4c6f513b93%40pdc-v-sessmgr05</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20</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90000"/>
              </a:lnSpc>
              <a:buFont typeface="Tw Cen MT" panose="020B0602020104020603" pitchFamily="34" charset="0"/>
              <a:buChar char=" "/>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Zheng,M. Tian,V. 2019. Empowerment across Cultures: How National Culture Affects Structural and Psychological Empowerment and Employee Engagement . </a:t>
            </a:r>
            <a:r>
              <a:rPr lang="en-GB" sz="1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4"/>
              </a:rPr>
              <a:t>https://web.b.ebscohost.com/ehost/pdfviewer/pdfviewer?vid=2&amp;sid=a8418f4f-d08b-49eb-a552-11759f7e9441%40pdc-v-sessmgr06</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November 2020]</a:t>
            </a:r>
            <a:endParaRPr lang="en-GB" sz="1800" dirty="0">
              <a:effectLst/>
              <a:latin typeface="Times New Roman" panose="02020603050405020304" pitchFamily="18" charset="0"/>
              <a:ea typeface="Times New Roman" panose="02020603050405020304" pitchFamily="18" charset="0"/>
            </a:endParaRPr>
          </a:p>
          <a:p>
            <a:endParaRPr lang="en-GB" b="0" i="0" dirty="0">
              <a:solidFill>
                <a:srgbClr val="333333"/>
              </a:solidFill>
              <a:effectLst/>
              <a:latin typeface="Georgia" panose="02040502050405020303" pitchFamily="18" charset="0"/>
            </a:endParaRPr>
          </a:p>
          <a:p>
            <a:endParaRPr lang="en-GB" dirty="0"/>
          </a:p>
        </p:txBody>
      </p:sp>
    </p:spTree>
    <p:extLst>
      <p:ext uri="{BB962C8B-B14F-4D97-AF65-F5344CB8AC3E}">
        <p14:creationId xmlns:p14="http://schemas.microsoft.com/office/powerpoint/2010/main" val="3156108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99070-46C7-411C-BF64-56BDD82FF5A1}"/>
              </a:ext>
            </a:extLst>
          </p:cNvPr>
          <p:cNvSpPr>
            <a:spLocks noGrp="1"/>
          </p:cNvSpPr>
          <p:nvPr>
            <p:ph type="title"/>
          </p:nvPr>
        </p:nvSpPr>
        <p:spPr/>
        <p:txBody>
          <a:bodyPr/>
          <a:lstStyle/>
          <a:p>
            <a:r>
              <a:rPr lang="en-GB" dirty="0"/>
              <a:t>link</a:t>
            </a:r>
          </a:p>
        </p:txBody>
      </p:sp>
      <p:sp>
        <p:nvSpPr>
          <p:cNvPr id="3" name="Content Placeholder 2">
            <a:extLst>
              <a:ext uri="{FF2B5EF4-FFF2-40B4-BE49-F238E27FC236}">
                <a16:creationId xmlns:a16="http://schemas.microsoft.com/office/drawing/2014/main" id="{7A46F6F4-1A6B-4271-B030-FC3A5FA82C33}"/>
              </a:ext>
            </a:extLst>
          </p:cNvPr>
          <p:cNvSpPr>
            <a:spLocks noGrp="1"/>
          </p:cNvSpPr>
          <p:nvPr>
            <p:ph idx="1"/>
          </p:nvPr>
        </p:nvSpPr>
        <p:spPr/>
        <p:txBody>
          <a:bodyPr/>
          <a:lstStyle/>
          <a:p>
            <a:r>
              <a:rPr lang="en-GB" dirty="0">
                <a:hlinkClick r:id="rId2"/>
              </a:rPr>
              <a:t>https://web.microsoftstream.com/video/0f33b634-c767-4875-a560-ee69105a6ccd</a:t>
            </a:r>
            <a:r>
              <a:rPr lang="en-GB" dirty="0"/>
              <a:t> </a:t>
            </a:r>
          </a:p>
          <a:p>
            <a:endParaRPr lang="en-GB" dirty="0"/>
          </a:p>
        </p:txBody>
      </p:sp>
    </p:spTree>
    <p:extLst>
      <p:ext uri="{BB962C8B-B14F-4D97-AF65-F5344CB8AC3E}">
        <p14:creationId xmlns:p14="http://schemas.microsoft.com/office/powerpoint/2010/main" val="39709512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f7f964f0dc11e8cb87b2fbff62d8d6ba">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eb10e2653281f92e1226b5581b579c4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8C518FD-CBAB-49FD-9606-63E5CE23136B}">
  <ds:schemaRefs>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8e4cb740-4a10-46c5-90de-9cf76d8df684"/>
    <ds:schemaRef ds:uri="6ce03418-4b85-46e6-9705-46dd5ee7fda4"/>
    <ds:schemaRef ds:uri="http://schemas.microsoft.com/office/2006/metadata/properties"/>
    <ds:schemaRef ds:uri="http://purl.org/dc/dcmitype/"/>
    <ds:schemaRef ds:uri="http://purl.org/dc/elements/1.1/"/>
  </ds:schemaRefs>
</ds:datastoreItem>
</file>

<file path=customXml/itemProps2.xml><?xml version="1.0" encoding="utf-8"?>
<ds:datastoreItem xmlns:ds="http://schemas.openxmlformats.org/officeDocument/2006/customXml" ds:itemID="{3EC62B1C-B740-4AE3-AC57-0AF8C50C50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ADCC317-D9F1-4E24-95E9-B298A0F976C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6255</TotalTime>
  <Words>2920</Words>
  <Application>Microsoft Office PowerPoint</Application>
  <PresentationFormat>Widescreen</PresentationFormat>
  <Paragraphs>75</Paragraphs>
  <Slides>15</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15</vt:i4>
      </vt:variant>
    </vt:vector>
  </HeadingPairs>
  <TitlesOfParts>
    <vt:vector size="28" baseType="lpstr">
      <vt:lpstr>Calibri</vt:lpstr>
      <vt:lpstr>Droid Serif</vt:lpstr>
      <vt:lpstr>Georgia</vt:lpstr>
      <vt:lpstr>Helvetica</vt:lpstr>
      <vt:lpstr>Open Sans</vt:lpstr>
      <vt:lpstr>PT Sans</vt:lpstr>
      <vt:lpstr>ReithSerif</vt:lpstr>
      <vt:lpstr>Times New Roman</vt:lpstr>
      <vt:lpstr>Tw Cen MT</vt:lpstr>
      <vt:lpstr>Tw Cen MT Condensed</vt:lpstr>
      <vt:lpstr>Tw Cen MT Condensed (Headings)</vt:lpstr>
      <vt:lpstr>Wingdings 3</vt:lpstr>
      <vt:lpstr>Integral</vt:lpstr>
      <vt:lpstr>The benefits and drawbacks of the foundation phase (wales) and Te Whāriki (NEW Zealand).    </vt:lpstr>
      <vt:lpstr>Introduction.</vt:lpstr>
      <vt:lpstr>The foundation phase.</vt:lpstr>
      <vt:lpstr>Benefits of the foundation phase.</vt:lpstr>
      <vt:lpstr>PowerPoint Presentation</vt:lpstr>
      <vt:lpstr>Drawbacks of the foundation phase. </vt:lpstr>
      <vt:lpstr>The foundation phase reform- successful futures.</vt:lpstr>
      <vt:lpstr>Te Whāriki.</vt:lpstr>
      <vt:lpstr>The benefits of te whāriki.</vt:lpstr>
      <vt:lpstr>The draw backs of te whāriki.</vt:lpstr>
      <vt:lpstr>Similarities between te whāriki and the foundation phase </vt:lpstr>
      <vt:lpstr>Differences te whāriki and the foundation phase </vt:lpstr>
      <vt:lpstr>Conclusion. </vt:lpstr>
      <vt:lpstr>reference</vt:lpstr>
      <vt:lpstr>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and drawbacks of the foundation phase (wales) and Te Whāriki (NEW Zealand).    </dc:title>
  <dc:creator>sarahjayne walters</dc:creator>
  <cp:lastModifiedBy>Sarah-Jayne Louise Walters</cp:lastModifiedBy>
  <cp:revision>138</cp:revision>
  <dcterms:created xsi:type="dcterms:W3CDTF">2020-11-08T19:31:53Z</dcterms:created>
  <dcterms:modified xsi:type="dcterms:W3CDTF">2020-11-23T19:43:19Z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