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0"/>
  </p:notesMasterIdLst>
  <p:sldIdLst>
    <p:sldId id="256" r:id="rId5"/>
    <p:sldId id="257" r:id="rId6"/>
    <p:sldId id="258" r:id="rId7"/>
    <p:sldId id="259" r:id="rId8"/>
    <p:sldId id="260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9C5315F-7B5D-4476-BBE9-EBEBE9913DEF}" v="82" dt="2026-10-20T18:19:15.22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 Blachut (2337025)" userId="ff406cf2-2955-4dbe-bdc6-ecc227cda473" providerId="ADAL" clId="{DEFB0C95-1AA5-4C1E-B34B-BE4F99E7B9DB}"/>
    <pc:docChg chg="modSld">
      <pc:chgData name="Maria Blachut (2337025)" userId="ff406cf2-2955-4dbe-bdc6-ecc227cda473" providerId="ADAL" clId="{DEFB0C95-1AA5-4C1E-B34B-BE4F99E7B9DB}" dt="2026-10-20T18:19:15.220" v="66"/>
      <pc:docMkLst>
        <pc:docMk/>
      </pc:docMkLst>
      <pc:sldChg chg="addSp modSp">
        <pc:chgData name="Maria Blachut (2337025)" userId="ff406cf2-2955-4dbe-bdc6-ecc227cda473" providerId="ADAL" clId="{DEFB0C95-1AA5-4C1E-B34B-BE4F99E7B9DB}" dt="2026-10-20T09:21:17.152" v="1"/>
        <pc:sldMkLst>
          <pc:docMk/>
          <pc:sldMk cId="1658922794" sldId="256"/>
        </pc:sldMkLst>
        <pc:graphicFrameChg chg="add mod">
          <ac:chgData name="Maria Blachut (2337025)" userId="ff406cf2-2955-4dbe-bdc6-ecc227cda473" providerId="ADAL" clId="{DEFB0C95-1AA5-4C1E-B34B-BE4F99E7B9DB}" dt="2026-10-20T09:20:12.127" v="0"/>
          <ac:graphicFrameMkLst>
            <pc:docMk/>
            <pc:sldMk cId="1658922794" sldId="256"/>
            <ac:graphicFrameMk id="4" creationId="{937A93C0-B5DD-7897-BB90-91FE8F115E76}"/>
          </ac:graphicFrameMkLst>
        </pc:graphicFrameChg>
        <pc:picChg chg="add">
          <ac:chgData name="Maria Blachut (2337025)" userId="ff406cf2-2955-4dbe-bdc6-ecc227cda473" providerId="ADAL" clId="{DEFB0C95-1AA5-4C1E-B34B-BE4F99E7B9DB}" dt="2026-10-20T09:21:17.152" v="1"/>
          <ac:picMkLst>
            <pc:docMk/>
            <pc:sldMk cId="1658922794" sldId="256"/>
            <ac:picMk id="5" creationId="{6B8B9E3C-5678-3BE3-52A3-C2849CA6DF0B}"/>
          </ac:picMkLst>
        </pc:picChg>
      </pc:sldChg>
      <pc:sldChg chg="addSp delSp modSp">
        <pc:chgData name="Maria Blachut (2337025)" userId="ff406cf2-2955-4dbe-bdc6-ecc227cda473" providerId="ADAL" clId="{DEFB0C95-1AA5-4C1E-B34B-BE4F99E7B9DB}" dt="2026-10-20T17:30:32.450" v="45"/>
        <pc:sldMkLst>
          <pc:docMk/>
          <pc:sldMk cId="3833536906" sldId="257"/>
        </pc:sldMkLst>
        <pc:spChg chg="mod">
          <ac:chgData name="Maria Blachut (2337025)" userId="ff406cf2-2955-4dbe-bdc6-ecc227cda473" providerId="ADAL" clId="{DEFB0C95-1AA5-4C1E-B34B-BE4F99E7B9DB}" dt="2026-10-20T09:23:10.421" v="2"/>
          <ac:spMkLst>
            <pc:docMk/>
            <pc:sldMk cId="3833536906" sldId="257"/>
            <ac:spMk id="2" creationId="{33DBB363-C9BC-1A73-8E2D-F4D56896E885}"/>
          </ac:spMkLst>
        </pc:spChg>
        <pc:spChg chg="add mod">
          <ac:chgData name="Maria Blachut (2337025)" userId="ff406cf2-2955-4dbe-bdc6-ecc227cda473" providerId="ADAL" clId="{DEFB0C95-1AA5-4C1E-B34B-BE4F99E7B9DB}" dt="2026-10-20T09:25:42.339" v="4" actId="767"/>
          <ac:spMkLst>
            <pc:docMk/>
            <pc:sldMk cId="3833536906" sldId="257"/>
            <ac:spMk id="4" creationId="{9DDB95D7-32EB-85E5-7C9D-EC2795752EC5}"/>
          </ac:spMkLst>
        </pc:spChg>
        <pc:spChg chg="add del mod">
          <ac:chgData name="Maria Blachut (2337025)" userId="ff406cf2-2955-4dbe-bdc6-ecc227cda473" providerId="ADAL" clId="{DEFB0C95-1AA5-4C1E-B34B-BE4F99E7B9DB}" dt="2026-10-20T09:27:56.999" v="8"/>
          <ac:spMkLst>
            <pc:docMk/>
            <pc:sldMk cId="3833536906" sldId="257"/>
            <ac:spMk id="5" creationId="{49CC7611-3871-247E-64C9-EDBF9AB72F37}"/>
          </ac:spMkLst>
        </pc:spChg>
        <pc:spChg chg="add mod">
          <ac:chgData name="Maria Blachut (2337025)" userId="ff406cf2-2955-4dbe-bdc6-ecc227cda473" providerId="ADAL" clId="{DEFB0C95-1AA5-4C1E-B34B-BE4F99E7B9DB}" dt="2026-10-20T09:26:52.408" v="7" actId="767"/>
          <ac:spMkLst>
            <pc:docMk/>
            <pc:sldMk cId="3833536906" sldId="257"/>
            <ac:spMk id="6" creationId="{7B381E17-AB82-9C06-8F6E-F69426AE09D0}"/>
          </ac:spMkLst>
        </pc:spChg>
        <pc:spChg chg="add mod">
          <ac:chgData name="Maria Blachut (2337025)" userId="ff406cf2-2955-4dbe-bdc6-ecc227cda473" providerId="ADAL" clId="{DEFB0C95-1AA5-4C1E-B34B-BE4F99E7B9DB}" dt="2026-10-20T10:30:34.334" v="22"/>
          <ac:spMkLst>
            <pc:docMk/>
            <pc:sldMk cId="3833536906" sldId="257"/>
            <ac:spMk id="7" creationId="{EA906796-2004-40A3-0736-9DB6F1DE1B04}"/>
          </ac:spMkLst>
        </pc:spChg>
        <pc:spChg chg="add mod">
          <ac:chgData name="Maria Blachut (2337025)" userId="ff406cf2-2955-4dbe-bdc6-ecc227cda473" providerId="ADAL" clId="{DEFB0C95-1AA5-4C1E-B34B-BE4F99E7B9DB}" dt="2026-10-20T09:30:39.976" v="10" actId="767"/>
          <ac:spMkLst>
            <pc:docMk/>
            <pc:sldMk cId="3833536906" sldId="257"/>
            <ac:spMk id="8" creationId="{DFBE4F69-0C8D-08BF-1CBF-D3C5D0B0DF02}"/>
          </ac:spMkLst>
        </pc:spChg>
        <pc:spChg chg="add mod">
          <ac:chgData name="Maria Blachut (2337025)" userId="ff406cf2-2955-4dbe-bdc6-ecc227cda473" providerId="ADAL" clId="{DEFB0C95-1AA5-4C1E-B34B-BE4F99E7B9DB}" dt="2026-10-20T17:13:24.026" v="39"/>
          <ac:spMkLst>
            <pc:docMk/>
            <pc:sldMk cId="3833536906" sldId="257"/>
            <ac:spMk id="9" creationId="{E04E9AC7-C6B7-EFB4-9F38-5F8A6E46763C}"/>
          </ac:spMkLst>
        </pc:spChg>
        <pc:spChg chg="add mod">
          <ac:chgData name="Maria Blachut (2337025)" userId="ff406cf2-2955-4dbe-bdc6-ecc227cda473" providerId="ADAL" clId="{DEFB0C95-1AA5-4C1E-B34B-BE4F99E7B9DB}" dt="2026-10-20T09:32:44.906" v="13"/>
          <ac:spMkLst>
            <pc:docMk/>
            <pc:sldMk cId="3833536906" sldId="257"/>
            <ac:spMk id="10" creationId="{DF04302B-140E-96CA-91CA-24BE4DB1F94F}"/>
          </ac:spMkLst>
        </pc:spChg>
        <pc:spChg chg="add del mod">
          <ac:chgData name="Maria Blachut (2337025)" userId="ff406cf2-2955-4dbe-bdc6-ecc227cda473" providerId="ADAL" clId="{DEFB0C95-1AA5-4C1E-B34B-BE4F99E7B9DB}" dt="2026-10-20T17:30:32.450" v="45"/>
          <ac:spMkLst>
            <pc:docMk/>
            <pc:sldMk cId="3833536906" sldId="257"/>
            <ac:spMk id="11" creationId="{23D662D2-2ED7-5FE4-6C15-1E28E4A75C7C}"/>
          </ac:spMkLst>
        </pc:spChg>
        <pc:spChg chg="add mod">
          <ac:chgData name="Maria Blachut (2337025)" userId="ff406cf2-2955-4dbe-bdc6-ecc227cda473" providerId="ADAL" clId="{DEFB0C95-1AA5-4C1E-B34B-BE4F99E7B9DB}" dt="2026-10-20T09:34:09.368" v="17" actId="767"/>
          <ac:spMkLst>
            <pc:docMk/>
            <pc:sldMk cId="3833536906" sldId="257"/>
            <ac:spMk id="12" creationId="{BBFFCD71-C229-0B8D-00EA-D61CE1205C0F}"/>
          </ac:spMkLst>
        </pc:spChg>
        <pc:picChg chg="add">
          <ac:chgData name="Maria Blachut (2337025)" userId="ff406cf2-2955-4dbe-bdc6-ecc227cda473" providerId="ADAL" clId="{DEFB0C95-1AA5-4C1E-B34B-BE4F99E7B9DB}" dt="2026-10-20T09:24:37.253" v="3"/>
          <ac:picMkLst>
            <pc:docMk/>
            <pc:sldMk cId="3833536906" sldId="257"/>
            <ac:picMk id="3" creationId="{847BC704-9F88-BE1E-C69F-6555923053C1}"/>
          </ac:picMkLst>
        </pc:picChg>
      </pc:sldChg>
      <pc:sldChg chg="addSp modSp">
        <pc:chgData name="Maria Blachut (2337025)" userId="ff406cf2-2955-4dbe-bdc6-ecc227cda473" providerId="ADAL" clId="{DEFB0C95-1AA5-4C1E-B34B-BE4F99E7B9DB}" dt="2026-10-20T18:15:23.069" v="64"/>
        <pc:sldMkLst>
          <pc:docMk/>
          <pc:sldMk cId="3100669068" sldId="258"/>
        </pc:sldMkLst>
        <pc:spChg chg="add mod">
          <ac:chgData name="Maria Blachut (2337025)" userId="ff406cf2-2955-4dbe-bdc6-ecc227cda473" providerId="ADAL" clId="{DEFB0C95-1AA5-4C1E-B34B-BE4F99E7B9DB}" dt="2026-10-20T11:23:47.097" v="28"/>
          <ac:spMkLst>
            <pc:docMk/>
            <pc:sldMk cId="3100669068" sldId="258"/>
            <ac:spMk id="2" creationId="{46585414-1C3F-7C29-C146-26B45FDF7258}"/>
          </ac:spMkLst>
        </pc:spChg>
        <pc:spChg chg="add mod">
          <ac:chgData name="Maria Blachut (2337025)" userId="ff406cf2-2955-4dbe-bdc6-ecc227cda473" providerId="ADAL" clId="{DEFB0C95-1AA5-4C1E-B34B-BE4F99E7B9DB}" dt="2026-10-20T17:45:36.712" v="52"/>
          <ac:spMkLst>
            <pc:docMk/>
            <pc:sldMk cId="3100669068" sldId="258"/>
            <ac:spMk id="3" creationId="{36A27677-0CC5-18A4-DFC8-EA3268994920}"/>
          </ac:spMkLst>
        </pc:spChg>
        <pc:spChg chg="add mod">
          <ac:chgData name="Maria Blachut (2337025)" userId="ff406cf2-2955-4dbe-bdc6-ecc227cda473" providerId="ADAL" clId="{DEFB0C95-1AA5-4C1E-B34B-BE4F99E7B9DB}" dt="2026-10-20T18:01:48.737" v="59"/>
          <ac:spMkLst>
            <pc:docMk/>
            <pc:sldMk cId="3100669068" sldId="258"/>
            <ac:spMk id="4" creationId="{E00E7AC0-1C1A-75A5-C5E4-FCE38C9A26F9}"/>
          </ac:spMkLst>
        </pc:spChg>
        <pc:spChg chg="add mod">
          <ac:chgData name="Maria Blachut (2337025)" userId="ff406cf2-2955-4dbe-bdc6-ecc227cda473" providerId="ADAL" clId="{DEFB0C95-1AA5-4C1E-B34B-BE4F99E7B9DB}" dt="2026-10-20T18:15:23.069" v="64"/>
          <ac:spMkLst>
            <pc:docMk/>
            <pc:sldMk cId="3100669068" sldId="258"/>
            <ac:spMk id="5" creationId="{7321DBB7-3B64-1EC8-B602-DEBF0C4FE148}"/>
          </ac:spMkLst>
        </pc:spChg>
        <pc:spChg chg="add mod">
          <ac:chgData name="Maria Blachut (2337025)" userId="ff406cf2-2955-4dbe-bdc6-ecc227cda473" providerId="ADAL" clId="{DEFB0C95-1AA5-4C1E-B34B-BE4F99E7B9DB}" dt="2026-10-20T18:12:04.248" v="62" actId="767"/>
          <ac:spMkLst>
            <pc:docMk/>
            <pc:sldMk cId="3100669068" sldId="258"/>
            <ac:spMk id="7" creationId="{B521CF45-434B-3509-4212-478F3D53802F}"/>
          </ac:spMkLst>
        </pc:spChg>
      </pc:sldChg>
      <pc:sldChg chg="addSp modSp">
        <pc:chgData name="Maria Blachut (2337025)" userId="ff406cf2-2955-4dbe-bdc6-ecc227cda473" providerId="ADAL" clId="{DEFB0C95-1AA5-4C1E-B34B-BE4F99E7B9DB}" dt="2026-10-20T17:47:57.193" v="54"/>
        <pc:sldMkLst>
          <pc:docMk/>
          <pc:sldMk cId="855498263" sldId="259"/>
        </pc:sldMkLst>
        <pc:spChg chg="add mod">
          <ac:chgData name="Maria Blachut (2337025)" userId="ff406cf2-2955-4dbe-bdc6-ecc227cda473" providerId="ADAL" clId="{DEFB0C95-1AA5-4C1E-B34B-BE4F99E7B9DB}" dt="2026-10-20T17:47:57.193" v="54"/>
          <ac:spMkLst>
            <pc:docMk/>
            <pc:sldMk cId="855498263" sldId="259"/>
            <ac:spMk id="2" creationId="{93D8AA9A-9E9B-3AEC-8679-DFD7B8324F21}"/>
          </ac:spMkLst>
        </pc:spChg>
      </pc:sldChg>
      <pc:sldChg chg="modSp">
        <pc:chgData name="Maria Blachut (2337025)" userId="ff406cf2-2955-4dbe-bdc6-ecc227cda473" providerId="ADAL" clId="{DEFB0C95-1AA5-4C1E-B34B-BE4F99E7B9DB}" dt="2026-10-20T18:19:15.220" v="66"/>
        <pc:sldMkLst>
          <pc:docMk/>
          <pc:sldMk cId="857519554" sldId="260"/>
        </pc:sldMkLst>
        <pc:spChg chg="mod">
          <ac:chgData name="Maria Blachut (2337025)" userId="ff406cf2-2955-4dbe-bdc6-ecc227cda473" providerId="ADAL" clId="{DEFB0C95-1AA5-4C1E-B34B-BE4F99E7B9DB}" dt="2026-10-20T18:19:15.220" v="66"/>
          <ac:spMkLst>
            <pc:docMk/>
            <pc:sldMk cId="857519554" sldId="260"/>
            <ac:spMk id="3" creationId="{1AF65E04-8732-F4B8-60D5-2FD38AC9ACAA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B6CE173-6C8E-4BB8-83C4-76D5BC58371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C04F4ED-CB4E-4301-806B-D07B9B4E20BF}">
      <dgm:prSet/>
      <dgm:spPr/>
      <dgm:t>
        <a:bodyPr/>
        <a:lstStyle/>
        <a:p>
          <a:r>
            <a:rPr lang="en-US" b="1"/>
            <a:t>Student name:  </a:t>
          </a:r>
          <a:r>
            <a:rPr lang="en-US"/>
            <a:t>Maria Blachut</a:t>
          </a:r>
        </a:p>
      </dgm:t>
    </dgm:pt>
    <dgm:pt modelId="{8E717000-21D4-454E-B20B-60E366C90481}" type="parTrans" cxnId="{1740C781-9047-43B4-A221-57FF4951B511}">
      <dgm:prSet/>
      <dgm:spPr/>
      <dgm:t>
        <a:bodyPr/>
        <a:lstStyle/>
        <a:p>
          <a:endParaRPr lang="en-US"/>
        </a:p>
      </dgm:t>
    </dgm:pt>
    <dgm:pt modelId="{50F849FB-1544-4C95-BAED-081BE37F1936}" type="sibTrans" cxnId="{1740C781-9047-43B4-A221-57FF4951B511}">
      <dgm:prSet/>
      <dgm:spPr/>
      <dgm:t>
        <a:bodyPr/>
        <a:lstStyle/>
        <a:p>
          <a:endParaRPr lang="en-US"/>
        </a:p>
      </dgm:t>
    </dgm:pt>
    <dgm:pt modelId="{6EDE086B-04A7-4F52-8E6C-552A4193EC19}">
      <dgm:prSet/>
      <dgm:spPr/>
      <dgm:t>
        <a:bodyPr/>
        <a:lstStyle/>
        <a:p>
          <a:r>
            <a:rPr lang="en-US" b="1"/>
            <a:t>Student ID: </a:t>
          </a:r>
          <a:r>
            <a:rPr lang="en-US"/>
            <a:t>2337025</a:t>
          </a:r>
        </a:p>
      </dgm:t>
    </dgm:pt>
    <dgm:pt modelId="{95F8822F-6418-4233-AC5E-BE5A5B4D5A04}" type="parTrans" cxnId="{1CDE843E-0816-4E0A-9ED5-98FA07F5E20F}">
      <dgm:prSet/>
      <dgm:spPr/>
      <dgm:t>
        <a:bodyPr/>
        <a:lstStyle/>
        <a:p>
          <a:endParaRPr lang="en-US"/>
        </a:p>
      </dgm:t>
    </dgm:pt>
    <dgm:pt modelId="{88E90FC0-262D-49D6-88FC-AC0DE9EB256C}" type="sibTrans" cxnId="{1CDE843E-0816-4E0A-9ED5-98FA07F5E20F}">
      <dgm:prSet/>
      <dgm:spPr/>
      <dgm:t>
        <a:bodyPr/>
        <a:lstStyle/>
        <a:p>
          <a:endParaRPr lang="en-US"/>
        </a:p>
      </dgm:t>
    </dgm:pt>
    <dgm:pt modelId="{B94BEBEE-6E27-4D98-8458-D25D44E83958}">
      <dgm:prSet/>
      <dgm:spPr/>
      <dgm:t>
        <a:bodyPr/>
        <a:lstStyle/>
        <a:p>
          <a:r>
            <a:rPr lang="en-US" b="1"/>
            <a:t>Module name: </a:t>
          </a:r>
          <a:r>
            <a:rPr lang="en-US"/>
            <a:t>Empowering the Older Person</a:t>
          </a:r>
        </a:p>
      </dgm:t>
    </dgm:pt>
    <dgm:pt modelId="{8305A6B6-AEDF-4853-BB8F-8728BA20C243}" type="parTrans" cxnId="{53E97340-4ED2-46E6-881B-D2A3497BC92E}">
      <dgm:prSet/>
      <dgm:spPr/>
      <dgm:t>
        <a:bodyPr/>
        <a:lstStyle/>
        <a:p>
          <a:endParaRPr lang="en-US"/>
        </a:p>
      </dgm:t>
    </dgm:pt>
    <dgm:pt modelId="{3511F19D-F04F-4DCF-BA16-2DE4D6EDF27E}" type="sibTrans" cxnId="{53E97340-4ED2-46E6-881B-D2A3497BC92E}">
      <dgm:prSet/>
      <dgm:spPr/>
      <dgm:t>
        <a:bodyPr/>
        <a:lstStyle/>
        <a:p>
          <a:endParaRPr lang="en-US"/>
        </a:p>
      </dgm:t>
    </dgm:pt>
    <dgm:pt modelId="{C84C88E7-87CD-4101-B1BE-EC15BE8D9BA5}">
      <dgm:prSet/>
      <dgm:spPr/>
      <dgm:t>
        <a:bodyPr/>
        <a:lstStyle/>
        <a:p>
          <a:r>
            <a:rPr lang="en-US" b="1"/>
            <a:t>Module code: </a:t>
          </a:r>
          <a:r>
            <a:rPr lang="en-US"/>
            <a:t>BMHP6027_LON</a:t>
          </a:r>
        </a:p>
      </dgm:t>
    </dgm:pt>
    <dgm:pt modelId="{2399D99F-EF6F-4C31-AC80-1BABE654C2CF}" type="parTrans" cxnId="{8724BCFF-451B-4C71-B3B5-A7CD389473FE}">
      <dgm:prSet/>
      <dgm:spPr/>
      <dgm:t>
        <a:bodyPr/>
        <a:lstStyle/>
        <a:p>
          <a:endParaRPr lang="en-US"/>
        </a:p>
      </dgm:t>
    </dgm:pt>
    <dgm:pt modelId="{BD7D3609-5F76-453D-AFB2-D1A86E8852DC}" type="sibTrans" cxnId="{8724BCFF-451B-4C71-B3B5-A7CD389473FE}">
      <dgm:prSet/>
      <dgm:spPr/>
      <dgm:t>
        <a:bodyPr/>
        <a:lstStyle/>
        <a:p>
          <a:endParaRPr lang="en-US"/>
        </a:p>
      </dgm:t>
    </dgm:pt>
    <dgm:pt modelId="{4837781D-9EC0-4226-BD0D-678DF2F2FD9A}">
      <dgm:prSet/>
      <dgm:spPr/>
      <dgm:t>
        <a:bodyPr/>
        <a:lstStyle/>
        <a:p>
          <a:r>
            <a:rPr lang="en-US" b="1"/>
            <a:t>Lecturer’s name: </a:t>
          </a:r>
          <a:r>
            <a:rPr lang="en-US"/>
            <a:t>Laila Surani</a:t>
          </a:r>
        </a:p>
      </dgm:t>
    </dgm:pt>
    <dgm:pt modelId="{F32B57AB-ED04-49E7-8863-CA4399DD01FA}" type="parTrans" cxnId="{7141895D-4D38-41D7-917B-DA8317ED131F}">
      <dgm:prSet/>
      <dgm:spPr/>
      <dgm:t>
        <a:bodyPr/>
        <a:lstStyle/>
        <a:p>
          <a:endParaRPr lang="en-US"/>
        </a:p>
      </dgm:t>
    </dgm:pt>
    <dgm:pt modelId="{7D4B86BB-E562-4AC0-8172-29F82611BA9D}" type="sibTrans" cxnId="{7141895D-4D38-41D7-917B-DA8317ED131F}">
      <dgm:prSet/>
      <dgm:spPr/>
      <dgm:t>
        <a:bodyPr/>
        <a:lstStyle/>
        <a:p>
          <a:endParaRPr lang="en-US"/>
        </a:p>
      </dgm:t>
    </dgm:pt>
    <dgm:pt modelId="{1EDFA9C3-74DF-483A-B77F-6C4801379F34}" type="pres">
      <dgm:prSet presAssocID="{BB6CE173-6C8E-4BB8-83C4-76D5BC58371F}" presName="linear" presStyleCnt="0">
        <dgm:presLayoutVars>
          <dgm:animLvl val="lvl"/>
          <dgm:resizeHandles val="exact"/>
        </dgm:presLayoutVars>
      </dgm:prSet>
      <dgm:spPr/>
    </dgm:pt>
    <dgm:pt modelId="{910BE4AD-6810-448B-B275-87668AD7072A}" type="pres">
      <dgm:prSet presAssocID="{FC04F4ED-CB4E-4301-806B-D07B9B4E20BF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AD8D1F5A-50F3-4C9A-865F-07C985508C0B}" type="pres">
      <dgm:prSet presAssocID="{50F849FB-1544-4C95-BAED-081BE37F1936}" presName="spacer" presStyleCnt="0"/>
      <dgm:spPr/>
    </dgm:pt>
    <dgm:pt modelId="{75DF0A8A-524C-40FD-B0DC-3DF33405F78C}" type="pres">
      <dgm:prSet presAssocID="{6EDE086B-04A7-4F52-8E6C-552A4193EC19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381D0A80-1838-473E-8539-3376CE1AB292}" type="pres">
      <dgm:prSet presAssocID="{88E90FC0-262D-49D6-88FC-AC0DE9EB256C}" presName="spacer" presStyleCnt="0"/>
      <dgm:spPr/>
    </dgm:pt>
    <dgm:pt modelId="{00856F77-CF67-4772-82A8-844B2BD1A6B4}" type="pres">
      <dgm:prSet presAssocID="{B94BEBEE-6E27-4D98-8458-D25D44E83958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463B4DBE-5EAA-4170-A5A0-C3539BB2908C}" type="pres">
      <dgm:prSet presAssocID="{3511F19D-F04F-4DCF-BA16-2DE4D6EDF27E}" presName="spacer" presStyleCnt="0"/>
      <dgm:spPr/>
    </dgm:pt>
    <dgm:pt modelId="{408D1FD5-9CA1-4BEB-A915-C63E5AECD17F}" type="pres">
      <dgm:prSet presAssocID="{C84C88E7-87CD-4101-B1BE-EC15BE8D9BA5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9158E6F8-99E2-4DE9-88BF-47A715912610}" type="pres">
      <dgm:prSet presAssocID="{BD7D3609-5F76-453D-AFB2-D1A86E8852DC}" presName="spacer" presStyleCnt="0"/>
      <dgm:spPr/>
    </dgm:pt>
    <dgm:pt modelId="{52BF86AC-22F0-4785-BE3E-562D249A7CFE}" type="pres">
      <dgm:prSet presAssocID="{4837781D-9EC0-4226-BD0D-678DF2F2FD9A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29231814-A921-4249-9C77-022F717956FE}" type="presOf" srcId="{4837781D-9EC0-4226-BD0D-678DF2F2FD9A}" destId="{52BF86AC-22F0-4785-BE3E-562D249A7CFE}" srcOrd="0" destOrd="0" presId="urn:microsoft.com/office/officeart/2005/8/layout/vList2"/>
    <dgm:cxn modelId="{76E9B219-95CA-42F5-BF05-9A64DA4239BE}" type="presOf" srcId="{C84C88E7-87CD-4101-B1BE-EC15BE8D9BA5}" destId="{408D1FD5-9CA1-4BEB-A915-C63E5AECD17F}" srcOrd="0" destOrd="0" presId="urn:microsoft.com/office/officeart/2005/8/layout/vList2"/>
    <dgm:cxn modelId="{C9681032-0654-4992-B18B-92DBFE09B884}" type="presOf" srcId="{6EDE086B-04A7-4F52-8E6C-552A4193EC19}" destId="{75DF0A8A-524C-40FD-B0DC-3DF33405F78C}" srcOrd="0" destOrd="0" presId="urn:microsoft.com/office/officeart/2005/8/layout/vList2"/>
    <dgm:cxn modelId="{1CDE843E-0816-4E0A-9ED5-98FA07F5E20F}" srcId="{BB6CE173-6C8E-4BB8-83C4-76D5BC58371F}" destId="{6EDE086B-04A7-4F52-8E6C-552A4193EC19}" srcOrd="1" destOrd="0" parTransId="{95F8822F-6418-4233-AC5E-BE5A5B4D5A04}" sibTransId="{88E90FC0-262D-49D6-88FC-AC0DE9EB256C}"/>
    <dgm:cxn modelId="{709B6140-ECB2-4F58-9F62-749F39B5F2C0}" type="presOf" srcId="{BB6CE173-6C8E-4BB8-83C4-76D5BC58371F}" destId="{1EDFA9C3-74DF-483A-B77F-6C4801379F34}" srcOrd="0" destOrd="0" presId="urn:microsoft.com/office/officeart/2005/8/layout/vList2"/>
    <dgm:cxn modelId="{53E97340-4ED2-46E6-881B-D2A3497BC92E}" srcId="{BB6CE173-6C8E-4BB8-83C4-76D5BC58371F}" destId="{B94BEBEE-6E27-4D98-8458-D25D44E83958}" srcOrd="2" destOrd="0" parTransId="{8305A6B6-AEDF-4853-BB8F-8728BA20C243}" sibTransId="{3511F19D-F04F-4DCF-BA16-2DE4D6EDF27E}"/>
    <dgm:cxn modelId="{7141895D-4D38-41D7-917B-DA8317ED131F}" srcId="{BB6CE173-6C8E-4BB8-83C4-76D5BC58371F}" destId="{4837781D-9EC0-4226-BD0D-678DF2F2FD9A}" srcOrd="4" destOrd="0" parTransId="{F32B57AB-ED04-49E7-8863-CA4399DD01FA}" sibTransId="{7D4B86BB-E562-4AC0-8172-29F82611BA9D}"/>
    <dgm:cxn modelId="{1740C781-9047-43B4-A221-57FF4951B511}" srcId="{BB6CE173-6C8E-4BB8-83C4-76D5BC58371F}" destId="{FC04F4ED-CB4E-4301-806B-D07B9B4E20BF}" srcOrd="0" destOrd="0" parTransId="{8E717000-21D4-454E-B20B-60E366C90481}" sibTransId="{50F849FB-1544-4C95-BAED-081BE37F1936}"/>
    <dgm:cxn modelId="{119827AB-A944-4987-8C1B-3C5A8BEB0117}" type="presOf" srcId="{FC04F4ED-CB4E-4301-806B-D07B9B4E20BF}" destId="{910BE4AD-6810-448B-B275-87668AD7072A}" srcOrd="0" destOrd="0" presId="urn:microsoft.com/office/officeart/2005/8/layout/vList2"/>
    <dgm:cxn modelId="{24E226BB-E94E-48BB-BA8D-E85B800FD91F}" type="presOf" srcId="{B94BEBEE-6E27-4D98-8458-D25D44E83958}" destId="{00856F77-CF67-4772-82A8-844B2BD1A6B4}" srcOrd="0" destOrd="0" presId="urn:microsoft.com/office/officeart/2005/8/layout/vList2"/>
    <dgm:cxn modelId="{8724BCFF-451B-4C71-B3B5-A7CD389473FE}" srcId="{BB6CE173-6C8E-4BB8-83C4-76D5BC58371F}" destId="{C84C88E7-87CD-4101-B1BE-EC15BE8D9BA5}" srcOrd="3" destOrd="0" parTransId="{2399D99F-EF6F-4C31-AC80-1BABE654C2CF}" sibTransId="{BD7D3609-5F76-453D-AFB2-D1A86E8852DC}"/>
    <dgm:cxn modelId="{14A1740B-9DEC-4E0D-B538-61AC13D0C389}" type="presParOf" srcId="{1EDFA9C3-74DF-483A-B77F-6C4801379F34}" destId="{910BE4AD-6810-448B-B275-87668AD7072A}" srcOrd="0" destOrd="0" presId="urn:microsoft.com/office/officeart/2005/8/layout/vList2"/>
    <dgm:cxn modelId="{0F6D0A25-0FE4-4284-A205-0D5F9A209575}" type="presParOf" srcId="{1EDFA9C3-74DF-483A-B77F-6C4801379F34}" destId="{AD8D1F5A-50F3-4C9A-865F-07C985508C0B}" srcOrd="1" destOrd="0" presId="urn:microsoft.com/office/officeart/2005/8/layout/vList2"/>
    <dgm:cxn modelId="{C0AD7A2E-4533-42FE-9195-CDD75AD315DF}" type="presParOf" srcId="{1EDFA9C3-74DF-483A-B77F-6C4801379F34}" destId="{75DF0A8A-524C-40FD-B0DC-3DF33405F78C}" srcOrd="2" destOrd="0" presId="urn:microsoft.com/office/officeart/2005/8/layout/vList2"/>
    <dgm:cxn modelId="{235E4632-9827-4138-A0F8-AEA8E7F69828}" type="presParOf" srcId="{1EDFA9C3-74DF-483A-B77F-6C4801379F34}" destId="{381D0A80-1838-473E-8539-3376CE1AB292}" srcOrd="3" destOrd="0" presId="urn:microsoft.com/office/officeart/2005/8/layout/vList2"/>
    <dgm:cxn modelId="{22752A79-35DC-4274-A970-46504970E989}" type="presParOf" srcId="{1EDFA9C3-74DF-483A-B77F-6C4801379F34}" destId="{00856F77-CF67-4772-82A8-844B2BD1A6B4}" srcOrd="4" destOrd="0" presId="urn:microsoft.com/office/officeart/2005/8/layout/vList2"/>
    <dgm:cxn modelId="{7E4CF2F6-B763-4CAE-B579-B8E013EB2E46}" type="presParOf" srcId="{1EDFA9C3-74DF-483A-B77F-6C4801379F34}" destId="{463B4DBE-5EAA-4170-A5A0-C3539BB2908C}" srcOrd="5" destOrd="0" presId="urn:microsoft.com/office/officeart/2005/8/layout/vList2"/>
    <dgm:cxn modelId="{16427D09-515D-4166-8C4D-C40F3BBFFD2E}" type="presParOf" srcId="{1EDFA9C3-74DF-483A-B77F-6C4801379F34}" destId="{408D1FD5-9CA1-4BEB-A915-C63E5AECD17F}" srcOrd="6" destOrd="0" presId="urn:microsoft.com/office/officeart/2005/8/layout/vList2"/>
    <dgm:cxn modelId="{4913F7DD-C17F-4833-A67E-8FEB31F759E9}" type="presParOf" srcId="{1EDFA9C3-74DF-483A-B77F-6C4801379F34}" destId="{9158E6F8-99E2-4DE9-88BF-47A715912610}" srcOrd="7" destOrd="0" presId="urn:microsoft.com/office/officeart/2005/8/layout/vList2"/>
    <dgm:cxn modelId="{EE5A1DCB-7CE4-4687-8E0E-BA21548DEE76}" type="presParOf" srcId="{1EDFA9C3-74DF-483A-B77F-6C4801379F34}" destId="{52BF86AC-22F0-4785-BE3E-562D249A7CFE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0BE4AD-6810-448B-B275-87668AD7072A}">
      <dsp:nvSpPr>
        <dsp:cNvPr id="0" name=""/>
        <dsp:cNvSpPr/>
      </dsp:nvSpPr>
      <dsp:spPr>
        <a:xfrm>
          <a:off x="0" y="33035"/>
          <a:ext cx="8402320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Student name:  </a:t>
          </a:r>
          <a:r>
            <a:rPr lang="en-US" sz="1600" kern="1200"/>
            <a:t>Maria Blachut</a:t>
          </a:r>
        </a:p>
      </dsp:txBody>
      <dsp:txXfrm>
        <a:off x="19191" y="52226"/>
        <a:ext cx="8363938" cy="354738"/>
      </dsp:txXfrm>
    </dsp:sp>
    <dsp:sp modelId="{75DF0A8A-524C-40FD-B0DC-3DF33405F78C}">
      <dsp:nvSpPr>
        <dsp:cNvPr id="0" name=""/>
        <dsp:cNvSpPr/>
      </dsp:nvSpPr>
      <dsp:spPr>
        <a:xfrm>
          <a:off x="0" y="472235"/>
          <a:ext cx="8402320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Student ID: </a:t>
          </a:r>
          <a:r>
            <a:rPr lang="en-US" sz="1600" kern="1200"/>
            <a:t>2337025</a:t>
          </a:r>
        </a:p>
      </dsp:txBody>
      <dsp:txXfrm>
        <a:off x="19191" y="491426"/>
        <a:ext cx="8363938" cy="354738"/>
      </dsp:txXfrm>
    </dsp:sp>
    <dsp:sp modelId="{00856F77-CF67-4772-82A8-844B2BD1A6B4}">
      <dsp:nvSpPr>
        <dsp:cNvPr id="0" name=""/>
        <dsp:cNvSpPr/>
      </dsp:nvSpPr>
      <dsp:spPr>
        <a:xfrm>
          <a:off x="0" y="911435"/>
          <a:ext cx="8402320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Module name: </a:t>
          </a:r>
          <a:r>
            <a:rPr lang="en-US" sz="1600" kern="1200"/>
            <a:t>Empowering the Older Person</a:t>
          </a:r>
        </a:p>
      </dsp:txBody>
      <dsp:txXfrm>
        <a:off x="19191" y="930626"/>
        <a:ext cx="8363938" cy="354738"/>
      </dsp:txXfrm>
    </dsp:sp>
    <dsp:sp modelId="{408D1FD5-9CA1-4BEB-A915-C63E5AECD17F}">
      <dsp:nvSpPr>
        <dsp:cNvPr id="0" name=""/>
        <dsp:cNvSpPr/>
      </dsp:nvSpPr>
      <dsp:spPr>
        <a:xfrm>
          <a:off x="0" y="1350635"/>
          <a:ext cx="8402320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Module code: </a:t>
          </a:r>
          <a:r>
            <a:rPr lang="en-US" sz="1600" kern="1200"/>
            <a:t>BMHP6027_LON</a:t>
          </a:r>
        </a:p>
      </dsp:txBody>
      <dsp:txXfrm>
        <a:off x="19191" y="1369826"/>
        <a:ext cx="8363938" cy="354738"/>
      </dsp:txXfrm>
    </dsp:sp>
    <dsp:sp modelId="{52BF86AC-22F0-4785-BE3E-562D249A7CFE}">
      <dsp:nvSpPr>
        <dsp:cNvPr id="0" name=""/>
        <dsp:cNvSpPr/>
      </dsp:nvSpPr>
      <dsp:spPr>
        <a:xfrm>
          <a:off x="0" y="1789835"/>
          <a:ext cx="8402320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Lecturer’s name: </a:t>
          </a:r>
          <a:r>
            <a:rPr lang="en-US" sz="1600" kern="1200"/>
            <a:t>Laila Surani</a:t>
          </a:r>
        </a:p>
      </dsp:txBody>
      <dsp:txXfrm>
        <a:off x="19191" y="1809026"/>
        <a:ext cx="8363938" cy="3547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BDA801-088E-4229-B109-98FC39056177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234E3E-600F-4AA2-AC7F-DCF86ADB77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18586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1234E3E-600F-4AA2-AC7F-DCF86ADB772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66176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1234E3E-600F-4AA2-AC7F-DCF86ADB772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8883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FABBB9-8494-5A56-D7DD-1C65F6B1E4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F9812F-C70B-6A55-3D02-990AF2D916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10AFAD-78ED-02F3-24F3-4891BA6179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15859-4E79-4ABD-9469-B2DF9BBE8AC8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A65215-4445-4638-9DAF-9BFD7E598B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F752A3-4C22-0788-5764-15174ED8F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8A352-138B-4571-B9E4-3341D76253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86938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4C2FEE-F598-AD16-71CD-8B2032E6BD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B533E8-C8F8-43AE-599C-7788BB700D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ACA706-C083-6942-B16F-6CB057D520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15859-4E79-4ABD-9469-B2DF9BBE8AC8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B84372-6DC8-371F-5B1C-A13F433E98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CA3720-D2BA-6FAB-FDF6-D8CCD69B84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8A352-138B-4571-B9E4-3341D76253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4946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282DE3-3DDF-8AAD-2252-C44EB9F6DE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E894DA-8CCB-7F2B-1898-69FB03AD17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95AF7A-54FC-B99D-0118-4F405AF85F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15859-4E79-4ABD-9469-B2DF9BBE8AC8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5CF495-0538-9940-AEE8-D615D71032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5CB1E-1C2A-8A90-C744-8DF8E0D76D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8A352-138B-4571-B9E4-3341D76253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99160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B244D-DE72-4904-A3D7-49E24C98CB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1EA8F3-6053-04F0-78CA-1143D01F631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01F9AC-0606-3296-A68A-C7A3DD7B5C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0721C7-3860-CF43-4CA2-E2A59A4453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15859-4E79-4ABD-9469-B2DF9BBE8AC8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90E789-D12C-6569-7C9E-583F7205C0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5B4E60-BF09-3953-8D16-786BF4119A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8A352-138B-4571-B9E4-3341D76253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53312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FC06C3-D533-E3F5-441B-EF4C233E2B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DB31A1-EAC3-A40F-EA41-39D2041E5A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6AC49A-487B-88DB-94F0-B68F0BEE29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6EF9F4A-7DF4-63E6-70DF-D648B81EC8A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F78997-EDDD-E49A-B303-F55CFF038E1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EF40C0A-7B68-E4AA-C180-C858E96060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15859-4E79-4ABD-9469-B2DF9BBE8AC8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D78E0F-E875-EAA9-1BD9-8CB0916CD8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462C818-D240-1481-6C86-23655E493E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8A352-138B-4571-B9E4-3341D76253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99592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7CA661-950C-FBD2-A01B-D45E20CA05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B7B5AF6-071A-C68C-ECFE-7249D02CF7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15859-4E79-4ABD-9469-B2DF9BBE8AC8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7D88A8-B4D1-0773-8D50-C72639165D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331FD0-AD0B-E802-BA8E-4744D729F0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8A352-138B-4571-B9E4-3341D76253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3086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ADF119-1E0A-FED8-977D-B16BDD05D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15859-4E79-4ABD-9469-B2DF9BBE8AC8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4F96D48-C624-24BE-E0A5-056E8CAEAD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6137BB-FE73-4B91-406A-AC678F91D2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8A352-138B-4571-B9E4-3341D76253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74973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540A0-9599-CA26-C2E6-83A49D04F8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CA5FBF-333F-A4E6-5DF1-E3F8E6C658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9EF498B-CA3E-6F2B-6085-4BB6814D93C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F4DF34-17D1-C01B-B9DA-E7D659AC90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15859-4E79-4ABD-9469-B2DF9BBE8AC8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EFB78F-382C-8550-8B7B-945FDE231C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8E9A08-49B0-88A0-FACC-5EFB2E793C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8A352-138B-4571-B9E4-3341D76253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41285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8E92EE-6EAE-260C-399B-AD08A80550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8EB8A0C-A872-C1C8-2035-2539C811B832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85054D-988B-9605-D010-899A06D130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E95FED-ABAB-FAC2-A49B-D853A38AFC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15859-4E79-4ABD-9469-B2DF9BBE8AC8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C80715D-058A-AD5E-FB25-0EE01C5138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EA244F-0E0E-BD7C-D0BF-4C241DAABC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8A352-138B-4571-B9E4-3341D76253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98950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4C5049-8EF4-9C8A-BF9A-6F647F525C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61EC35-618F-5F0C-7836-A0BF902288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5B574-5955-BB24-AAD7-4D9E3C7FD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15859-4E79-4ABD-9469-B2DF9BBE8AC8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AABCC9-0028-F157-7D19-D4911F6ACF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F2F03D-C3D0-3EF2-7940-B19F989937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8A352-138B-4571-B9E4-3341D76253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3474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72E65C1-E6D0-1A89-6472-2FCE52AC1C3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86651E-7FD1-C6E6-A409-F4990727F51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4C10BB-A7D5-38B2-F648-15C245F644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15859-4E79-4ABD-9469-B2DF9BBE8AC8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17E0E4-5945-1C40-01AC-C63CC5391B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B551C7-52E7-206E-045F-FA1E58CD16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8A352-138B-4571-B9E4-3341D76253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67729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A457AE9-6003-08E9-0218-DD1CB539CA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B6F6C0-A472-20FD-80E1-B21BC13824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3A32E4-100C-9213-3A3D-5ED05DFD820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3C15859-4E79-4ABD-9469-B2DF9BBE8AC8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AA6924-3C7C-5E4F-C2E7-59119E6561E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340BCD-193B-A3E2-0063-DA27EF07F6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318A352-138B-4571-B9E4-3341D76253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23682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4467/20842627OZ.17.023.7803" TargetMode="External"/><Relationship Id="rId3" Type="http://schemas.openxmlformats.org/officeDocument/2006/relationships/hyperlink" Target="https://doi.org/10.1111/ijn.12573" TargetMode="External"/><Relationship Id="rId7" Type="http://schemas.openxmlformats.org/officeDocument/2006/relationships/hyperlink" Target="https://doi.org/10.3390/jal4020011" TargetMode="External"/><Relationship Id="rId12" Type="http://schemas.openxmlformats.org/officeDocument/2006/relationships/hyperlink" Target="https://doi.org/10.1177/08982643231175367" TargetMode="External"/><Relationship Id="rId2" Type="http://schemas.openxmlformats.org/officeDocument/2006/relationships/hyperlink" Target="https://www.ons.gov.uk/peoplepopulationandcommunity/birthsdeathsandmarriages/ageing/bulletins/estimatesoftheveryoldincludingcentenarians/latest?utm_source=chatgpt.co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5334/ijic.ICIC20320" TargetMode="External"/><Relationship Id="rId11" Type="http://schemas.openxmlformats.org/officeDocument/2006/relationships/hyperlink" Target="https://doi.org/10.1017/S0144686X22000666" TargetMode="External"/><Relationship Id="rId5" Type="http://schemas.openxmlformats.org/officeDocument/2006/relationships/hyperlink" Target="https://doi.org/10.1002/9781394275397.ch4" TargetMode="External"/><Relationship Id="rId10" Type="http://schemas.openxmlformats.org/officeDocument/2006/relationships/hyperlink" Target="https://doi.org/10.1186/s12877-021-02620-0" TargetMode="External"/><Relationship Id="rId4" Type="http://schemas.openxmlformats.org/officeDocument/2006/relationships/hyperlink" Target="https://doi.org/10.5093/pi2019a18" TargetMode="External"/><Relationship Id="rId9" Type="http://schemas.openxmlformats.org/officeDocument/2006/relationships/hyperlink" Target="https://doi.org/10.1093/ageing/afw094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2196/80647" TargetMode="External"/><Relationship Id="rId2" Type="http://schemas.openxmlformats.org/officeDocument/2006/relationships/hyperlink" Target="https://doi.org/10.1177/15271544241286083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extBox 7">
            <a:extLst>
              <a:ext uri="{FF2B5EF4-FFF2-40B4-BE49-F238E27FC236}">
                <a16:creationId xmlns:a16="http://schemas.microsoft.com/office/drawing/2014/main" id="{937A93C0-B5DD-7897-BB90-91FE8F115E7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60027125"/>
              </p:ext>
            </p:extLst>
          </p:nvPr>
        </p:nvGraphicFramePr>
        <p:xfrm>
          <a:off x="695304" y="3087921"/>
          <a:ext cx="8402320" cy="22159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6B8B9E3C-5678-3BE3-52A3-C2849CA6D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5303" y="767127"/>
            <a:ext cx="3748835" cy="1327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89227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DBB363-C9BC-1A73-8E2D-F4D56896E8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2555" y="327538"/>
            <a:ext cx="11353800" cy="825908"/>
          </a:xfrm>
        </p:spPr>
        <p:txBody>
          <a:bodyPr>
            <a:norm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</a:rPr>
              <a:t>Evaluating the care and support needs of older people​</a:t>
            </a:r>
          </a:p>
        </p:txBody>
      </p:sp>
      <p:pic>
        <p:nvPicPr>
          <p:cNvPr id="3" name="Picture 2" descr="See the source image">
            <a:extLst>
              <a:ext uri="{FF2B5EF4-FFF2-40B4-BE49-F238E27FC236}">
                <a16:creationId xmlns:a16="http://schemas.microsoft.com/office/drawing/2014/main" id="{847BC704-9F88-BE1E-C69F-6555923053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0622" y="461325"/>
            <a:ext cx="2343787" cy="160818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DDB95D7-32EB-85E5-7C9D-EC2795752EC5}"/>
              </a:ext>
            </a:extLst>
          </p:cNvPr>
          <p:cNvSpPr txBox="1"/>
          <p:nvPr/>
        </p:nvSpPr>
        <p:spPr>
          <a:xfrm>
            <a:off x="324464" y="2292596"/>
            <a:ext cx="282791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Demographic Concept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A906796-2004-40A3-0736-9DB6F1DE1B04}"/>
              </a:ext>
            </a:extLst>
          </p:cNvPr>
          <p:cNvSpPr txBox="1"/>
          <p:nvPr/>
        </p:nvSpPr>
        <p:spPr>
          <a:xfrm>
            <a:off x="324464" y="2704219"/>
            <a:ext cx="3008671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Empowerment enables older people to maintain independence, dignity, choice and control over their lives(</a:t>
            </a:r>
            <a:r>
              <a:rPr lang="en-GB" sz="1200" dirty="0" err="1"/>
              <a:t>Sakanashi</a:t>
            </a:r>
            <a:r>
              <a:rPr lang="en-GB" sz="1200" dirty="0"/>
              <a:t> &amp; Fujita, 2017)</a:t>
            </a:r>
          </a:p>
          <a:p>
            <a:endParaRPr lang="en-GB" dirty="0"/>
          </a:p>
          <a:p>
            <a:r>
              <a:rPr lang="en-GB" sz="1200" dirty="0"/>
              <a:t>In 2024, approximately 625,000 people in the UK were aged 90 and over, an increase of 53.7% since 2004 (ONS,2025)</a:t>
            </a:r>
          </a:p>
          <a:p>
            <a:endParaRPr lang="en-GB" sz="1200" dirty="0"/>
          </a:p>
          <a:p>
            <a:r>
              <a:rPr lang="en-GB" sz="1200" b="1" dirty="0"/>
              <a:t>Aim of the Presentation</a:t>
            </a:r>
          </a:p>
          <a:p>
            <a:pPr lvl="0"/>
            <a:r>
              <a:rPr lang="en-GB" sz="1200" b="1" dirty="0"/>
              <a:t>-to explore </a:t>
            </a:r>
            <a:r>
              <a:rPr lang="en-GB" sz="1200" dirty="0"/>
              <a:t>how older people can be empowered to maintain independence, dignity, choice and control over their lives</a:t>
            </a:r>
          </a:p>
          <a:p>
            <a:pPr lvl="0"/>
            <a:endParaRPr lang="en-GB" sz="1200" dirty="0"/>
          </a:p>
          <a:p>
            <a:pPr lvl="0"/>
            <a:r>
              <a:rPr lang="en-GB" sz="1200" dirty="0"/>
              <a:t>-</a:t>
            </a:r>
            <a:r>
              <a:rPr lang="en-GB" sz="1200" b="1" dirty="0"/>
              <a:t>to examine </a:t>
            </a:r>
            <a:r>
              <a:rPr lang="en-GB" sz="1200" dirty="0"/>
              <a:t>the effectiveness of interventions and UK policies that promote older people's rights, wellbeing and quality of life</a:t>
            </a:r>
          </a:p>
          <a:p>
            <a:pPr lvl="0"/>
            <a:endParaRPr lang="en-GB" sz="1200" dirty="0"/>
          </a:p>
          <a:p>
            <a:pPr lvl="0"/>
            <a:r>
              <a:rPr lang="en-GB" sz="1200" b="1" dirty="0"/>
              <a:t>-to apply </a:t>
            </a:r>
            <a:r>
              <a:rPr lang="en-GB" sz="1200" dirty="0"/>
              <a:t>relevant theories to understand and support empowerment in older people.</a:t>
            </a:r>
          </a:p>
          <a:p>
            <a:endParaRPr lang="en-GB" sz="12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FBE4F69-0C8D-08BF-1CBF-D3C5D0B0DF02}"/>
              </a:ext>
            </a:extLst>
          </p:cNvPr>
          <p:cNvSpPr txBox="1"/>
          <p:nvPr/>
        </p:nvSpPr>
        <p:spPr>
          <a:xfrm>
            <a:off x="4208206" y="1476988"/>
            <a:ext cx="234378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Critical Evaluation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04E9AC7-C6B7-EFB4-9F38-5F8A6E46763C}"/>
              </a:ext>
            </a:extLst>
          </p:cNvPr>
          <p:cNvSpPr txBox="1"/>
          <p:nvPr/>
        </p:nvSpPr>
        <p:spPr>
          <a:xfrm>
            <a:off x="3937447" y="1980076"/>
            <a:ext cx="363339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1200" b="1" dirty="0"/>
              <a:t>Independence: </a:t>
            </a:r>
            <a:r>
              <a:rPr lang="en-GB" sz="1200" dirty="0"/>
              <a:t>Promotes confidence and self-esteem, but may require support with daily activities</a:t>
            </a:r>
          </a:p>
          <a:p>
            <a:pPr lvl="0"/>
            <a:endParaRPr lang="en-GB" sz="1200" dirty="0"/>
          </a:p>
          <a:p>
            <a:pPr lvl="0"/>
            <a:r>
              <a:rPr lang="en-GB" sz="1200" b="1" dirty="0"/>
              <a:t>Choice and freedom: </a:t>
            </a:r>
            <a:r>
              <a:rPr lang="en-GB" sz="1200" dirty="0"/>
              <a:t>Respecting autonomy improves wellbeing, although risks and safeguarding needs must be considered (</a:t>
            </a:r>
            <a:r>
              <a:rPr lang="en-GB" sz="1200" dirty="0" err="1"/>
              <a:t>Buedo</a:t>
            </a:r>
            <a:r>
              <a:rPr lang="en-GB" sz="1200" dirty="0"/>
              <a:t> Guirado et al., 2020)</a:t>
            </a:r>
          </a:p>
          <a:p>
            <a:pPr lvl="0"/>
            <a:endParaRPr lang="en-GB" sz="1200" dirty="0"/>
          </a:p>
          <a:p>
            <a:pPr lvl="0"/>
            <a:r>
              <a:rPr lang="en-GB" sz="1200" b="1" dirty="0"/>
              <a:t>Functional ability: </a:t>
            </a:r>
            <a:r>
              <a:rPr lang="en-GB" sz="1200" dirty="0"/>
              <a:t>Personalised care maintains mobility and daily living skills, but limited resources can restrict support (Breman, 2021)</a:t>
            </a:r>
          </a:p>
          <a:p>
            <a:pPr lvl="0"/>
            <a:endParaRPr lang="en-GB" sz="1200" b="1" dirty="0"/>
          </a:p>
          <a:p>
            <a:pPr lvl="0"/>
            <a:r>
              <a:rPr lang="en-GB" sz="1200" b="1" dirty="0"/>
              <a:t>Empowerment: </a:t>
            </a:r>
            <a:r>
              <a:rPr lang="en-GB" sz="1200" dirty="0"/>
              <a:t>Involving older people in decisions promotes dignity, but communication difficulties may create barriers</a:t>
            </a:r>
          </a:p>
          <a:p>
            <a:pPr lvl="0"/>
            <a:endParaRPr lang="en-GB" sz="1200" dirty="0"/>
          </a:p>
          <a:p>
            <a:pPr lvl="0"/>
            <a:r>
              <a:rPr lang="en-GB" sz="1200" b="1" dirty="0"/>
              <a:t>UK policy: </a:t>
            </a:r>
            <a:r>
              <a:rPr lang="en-GB" sz="1200" dirty="0"/>
              <a:t>The Care Act 2014 (England) promotes wellbeing and choice, although access to services varies (Marczak, 2017)</a:t>
            </a:r>
          </a:p>
          <a:p>
            <a:pPr lvl="0"/>
            <a:endParaRPr lang="en-GB" sz="1200" dirty="0"/>
          </a:p>
          <a:p>
            <a:pPr lvl="0"/>
            <a:r>
              <a:rPr lang="en-GB" sz="1200" b="1" dirty="0"/>
              <a:t>Overall: </a:t>
            </a:r>
            <a:r>
              <a:rPr lang="en-GB" sz="1200" dirty="0"/>
              <a:t>Effective care balances independence, safety, individual preferences and appropriate support (Divya Udayan &amp; Subramaniam,2025)</a:t>
            </a:r>
          </a:p>
          <a:p>
            <a:pPr lvl="0"/>
            <a:endParaRPr lang="en-GB" sz="12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F04302B-140E-96CA-91CA-24BE4DB1F94F}"/>
              </a:ext>
            </a:extLst>
          </p:cNvPr>
          <p:cNvSpPr txBox="1"/>
          <p:nvPr/>
        </p:nvSpPr>
        <p:spPr>
          <a:xfrm>
            <a:off x="8347587" y="1369266"/>
            <a:ext cx="276286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Evaluation of interventions, theories, policies (UK)</a:t>
            </a:r>
            <a:r>
              <a:rPr lang="en-GB" sz="2000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​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3D662D2-2ED7-5FE4-6C15-1E28E4A75C7C}"/>
              </a:ext>
            </a:extLst>
          </p:cNvPr>
          <p:cNvSpPr txBox="1"/>
          <p:nvPr/>
        </p:nvSpPr>
        <p:spPr>
          <a:xfrm>
            <a:off x="8347587" y="2560144"/>
            <a:ext cx="3126657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1200" b="1" dirty="0"/>
              <a:t>Care Act 2014 </a:t>
            </a:r>
            <a:r>
              <a:rPr lang="en-GB" sz="1200" dirty="0"/>
              <a:t>(England): Promotes wellbeing and choice, but resources may limit access</a:t>
            </a:r>
          </a:p>
          <a:p>
            <a:pPr lvl="0"/>
            <a:endParaRPr lang="en-GB" sz="1200" dirty="0"/>
          </a:p>
          <a:p>
            <a:pPr lvl="0"/>
            <a:r>
              <a:rPr lang="en-GB" sz="1200" b="1" dirty="0"/>
              <a:t>Equality Act 2010</a:t>
            </a:r>
            <a:r>
              <a:rPr lang="en-GB" sz="1200" dirty="0"/>
              <a:t>: Protects older people from age discrimination</a:t>
            </a:r>
          </a:p>
          <a:p>
            <a:pPr lvl="0"/>
            <a:endParaRPr lang="en-GB" sz="1200" dirty="0"/>
          </a:p>
          <a:p>
            <a:pPr lvl="0"/>
            <a:r>
              <a:rPr lang="en-GB" sz="1200" b="1" dirty="0"/>
              <a:t>Person-Centred Theory</a:t>
            </a:r>
            <a:r>
              <a:rPr lang="en-GB" sz="1200" dirty="0"/>
              <a:t>: Respects individual needs and improves dignity</a:t>
            </a:r>
          </a:p>
          <a:p>
            <a:pPr lvl="0"/>
            <a:endParaRPr lang="en-GB" sz="1200" dirty="0"/>
          </a:p>
          <a:p>
            <a:pPr lvl="0"/>
            <a:r>
              <a:rPr lang="en-GB" sz="1200" b="1" dirty="0"/>
              <a:t>Self-Determination Theory: </a:t>
            </a:r>
            <a:r>
              <a:rPr lang="en-GB" sz="1200" dirty="0"/>
              <a:t>Promotes autonomy and motivation (</a:t>
            </a:r>
            <a:r>
              <a:rPr lang="en-GB" sz="1200" dirty="0" err="1"/>
              <a:t>Mappanasingam</a:t>
            </a:r>
            <a:r>
              <a:rPr lang="en-GB" sz="1200" dirty="0"/>
              <a:t> et al., 2024)</a:t>
            </a:r>
          </a:p>
          <a:p>
            <a:pPr lvl="0"/>
            <a:endParaRPr lang="en-GB" sz="1200" dirty="0"/>
          </a:p>
          <a:p>
            <a:pPr lvl="0"/>
            <a:r>
              <a:rPr lang="en-GB" sz="1200" b="1" dirty="0"/>
              <a:t>Reablement: </a:t>
            </a:r>
            <a:r>
              <a:rPr lang="en-GB" sz="1200" dirty="0"/>
              <a:t>Helps older people regain daily living skills (</a:t>
            </a:r>
            <a:r>
              <a:rPr lang="en-GB" sz="1200" dirty="0" err="1"/>
              <a:t>Aspinal</a:t>
            </a:r>
            <a:r>
              <a:rPr lang="en-GB" sz="1200" dirty="0"/>
              <a:t> et al., 2016)</a:t>
            </a:r>
          </a:p>
          <a:p>
            <a:pPr lvl="0"/>
            <a:endParaRPr lang="en-GB" sz="1200" b="1" dirty="0"/>
          </a:p>
          <a:p>
            <a:pPr lvl="0"/>
            <a:r>
              <a:rPr lang="en-GB" sz="1200" b="1" dirty="0"/>
              <a:t>Assistive technology: </a:t>
            </a:r>
            <a:r>
              <a:rPr lang="en-GB" sz="1200" dirty="0"/>
              <a:t>Improves safety, but cost can limit access</a:t>
            </a:r>
          </a:p>
          <a:p>
            <a:pPr lvl="0"/>
            <a:endParaRPr lang="en-GB" sz="1200" b="1" dirty="0"/>
          </a:p>
          <a:p>
            <a:pPr lvl="0"/>
            <a:r>
              <a:rPr lang="en-GB" sz="1200" b="1" dirty="0"/>
              <a:t>Overall: </a:t>
            </a:r>
            <a:r>
              <a:rPr lang="en-GB" sz="1200" dirty="0"/>
              <a:t>Personalised support promotes independence and quality of life</a:t>
            </a:r>
          </a:p>
        </p:txBody>
      </p:sp>
    </p:spTree>
    <p:extLst>
      <p:ext uri="{BB962C8B-B14F-4D97-AF65-F5344CB8AC3E}">
        <p14:creationId xmlns:p14="http://schemas.microsoft.com/office/powerpoint/2010/main" val="38335369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6585414-1C3F-7C29-C146-26B45FDF7258}"/>
              </a:ext>
            </a:extLst>
          </p:cNvPr>
          <p:cNvSpPr txBox="1"/>
          <p:nvPr/>
        </p:nvSpPr>
        <p:spPr>
          <a:xfrm>
            <a:off x="294968" y="540773"/>
            <a:ext cx="312665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Challenges encountered by older people in maintaining their independence and functional ability </a:t>
            </a:r>
            <a:r>
              <a:rPr lang="en-GB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 </a:t>
            </a:r>
            <a:endParaRPr lang="en-GB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6A27677-0CC5-18A4-DFC8-EA3268994920}"/>
              </a:ext>
            </a:extLst>
          </p:cNvPr>
          <p:cNvSpPr txBox="1"/>
          <p:nvPr/>
        </p:nvSpPr>
        <p:spPr>
          <a:xfrm>
            <a:off x="206478" y="1877960"/>
            <a:ext cx="2644877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/>
              <a:t>Physical decline: </a:t>
            </a:r>
            <a:r>
              <a:rPr lang="en-GB" sz="1200" dirty="0"/>
              <a:t>Reduced mobility and chronic illnesses limit daily activities (Sharma, Maurya &amp; Muhammad, 2021) </a:t>
            </a:r>
          </a:p>
          <a:p>
            <a:pPr lvl="0"/>
            <a:endParaRPr lang="en-GB" sz="1200" dirty="0"/>
          </a:p>
          <a:p>
            <a:pPr lvl="0"/>
            <a:r>
              <a:rPr lang="en-GB" sz="1200" b="1" dirty="0"/>
              <a:t>Cognitive decline: </a:t>
            </a:r>
            <a:r>
              <a:rPr lang="en-GB" sz="1200" dirty="0"/>
              <a:t>Dementia can affect memory and decision-making</a:t>
            </a:r>
          </a:p>
          <a:p>
            <a:pPr lvl="0"/>
            <a:endParaRPr lang="en-GB" sz="1200" dirty="0"/>
          </a:p>
          <a:p>
            <a:pPr lvl="0"/>
            <a:r>
              <a:rPr lang="en-GB" sz="1200" b="1" dirty="0"/>
              <a:t>Social isolation: </a:t>
            </a:r>
            <a:r>
              <a:rPr lang="en-GB" sz="1200" dirty="0"/>
              <a:t>Loneliness negatively affects mental wellbeing (Thompson et al., 2024)</a:t>
            </a:r>
          </a:p>
          <a:p>
            <a:pPr lvl="0"/>
            <a:endParaRPr lang="en-GB" sz="1200" dirty="0"/>
          </a:p>
          <a:p>
            <a:pPr lvl="0"/>
            <a:r>
              <a:rPr lang="en-GB" sz="1200" b="1" dirty="0"/>
              <a:t>Financial difficulties: </a:t>
            </a:r>
            <a:r>
              <a:rPr lang="en-GB" sz="1200" dirty="0"/>
              <a:t>Low income limits access to care and transport</a:t>
            </a:r>
          </a:p>
          <a:p>
            <a:pPr lvl="0"/>
            <a:endParaRPr lang="en-GB" sz="1200" dirty="0"/>
          </a:p>
          <a:p>
            <a:pPr lvl="0"/>
            <a:r>
              <a:rPr lang="en-GB" sz="1200" b="1" dirty="0"/>
              <a:t>Unsafe environments: </a:t>
            </a:r>
            <a:r>
              <a:rPr lang="en-GB" sz="1200" dirty="0"/>
              <a:t>Inaccessible housing increases falls risk (Heller et al., 2024)</a:t>
            </a:r>
          </a:p>
          <a:p>
            <a:pPr lvl="0"/>
            <a:endParaRPr lang="en-GB" sz="1200" dirty="0"/>
          </a:p>
          <a:p>
            <a:pPr lvl="0"/>
            <a:r>
              <a:rPr lang="en-GB" sz="1200" b="1" dirty="0"/>
              <a:t>Limited services: </a:t>
            </a:r>
            <a:r>
              <a:rPr lang="en-GB" sz="1200" dirty="0"/>
              <a:t>Staff shortages and waiting lists delay care (Michaeli et al., 2024)</a:t>
            </a:r>
          </a:p>
          <a:p>
            <a:pPr lvl="0"/>
            <a:endParaRPr lang="en-GB" sz="1200" dirty="0"/>
          </a:p>
          <a:p>
            <a:pPr lvl="0"/>
            <a:r>
              <a:rPr lang="en-GB" sz="1200" b="1" dirty="0"/>
              <a:t>Digital exclusion: </a:t>
            </a:r>
            <a:r>
              <a:rPr lang="en-GB" sz="1200" dirty="0"/>
              <a:t>Difficulty using technology limits access to services (Khan et al., 2026)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00E7AC0-1C1A-75A5-C5E4-FCE38C9A26F9}"/>
              </a:ext>
            </a:extLst>
          </p:cNvPr>
          <p:cNvSpPr txBox="1"/>
          <p:nvPr/>
        </p:nvSpPr>
        <p:spPr>
          <a:xfrm>
            <a:off x="4050890" y="540773"/>
            <a:ext cx="264487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Recommendations for improvement of services to empower older people</a:t>
            </a:r>
            <a:endParaRPr lang="en-GB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321DBB7-3B64-1EC8-B602-DEBF0C4FE148}"/>
              </a:ext>
            </a:extLst>
          </p:cNvPr>
          <p:cNvSpPr txBox="1"/>
          <p:nvPr/>
        </p:nvSpPr>
        <p:spPr>
          <a:xfrm>
            <a:off x="3952566" y="1741102"/>
            <a:ext cx="2644877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1200" b="1" dirty="0"/>
              <a:t>Person-centred care: </a:t>
            </a:r>
            <a:r>
              <a:rPr lang="en-GB" sz="1200" dirty="0"/>
              <a:t>Involve older people in decisions about their care</a:t>
            </a:r>
          </a:p>
          <a:p>
            <a:pPr lvl="0"/>
            <a:endParaRPr lang="en-GB" sz="1200" dirty="0"/>
          </a:p>
          <a:p>
            <a:pPr lvl="0"/>
            <a:r>
              <a:rPr lang="en-GB" sz="1200" b="1" dirty="0"/>
              <a:t>Improve funding: </a:t>
            </a:r>
            <a:r>
              <a:rPr lang="en-GB" sz="1200" dirty="0"/>
              <a:t>Increase resources and staffing in health and social care</a:t>
            </a:r>
          </a:p>
          <a:p>
            <a:pPr lvl="0"/>
            <a:endParaRPr lang="en-GB" sz="1200" dirty="0"/>
          </a:p>
          <a:p>
            <a:pPr lvl="0"/>
            <a:r>
              <a:rPr lang="en-GB" sz="1200" b="1" dirty="0"/>
              <a:t>Promote independence: </a:t>
            </a:r>
            <a:r>
              <a:rPr lang="en-GB" sz="1200" dirty="0"/>
              <a:t>Provide reablement, mobility aids and home adaptations</a:t>
            </a:r>
          </a:p>
          <a:p>
            <a:pPr lvl="0"/>
            <a:endParaRPr lang="en-GB" sz="1200" dirty="0"/>
          </a:p>
          <a:p>
            <a:pPr lvl="0"/>
            <a:r>
              <a:rPr lang="en-GB" sz="1200" b="1" dirty="0"/>
              <a:t>Reduce isolation: </a:t>
            </a:r>
            <a:r>
              <a:rPr lang="en-GB" sz="1200" dirty="0"/>
              <a:t>Expand community activities and social support (O’Rourke, Collins &amp; </a:t>
            </a:r>
            <a:r>
              <a:rPr lang="en-GB" sz="1200" dirty="0" err="1"/>
              <a:t>Sidani</a:t>
            </a:r>
            <a:r>
              <a:rPr lang="en-GB" sz="1200" dirty="0"/>
              <a:t>, 2018)</a:t>
            </a:r>
          </a:p>
          <a:p>
            <a:pPr lvl="0"/>
            <a:endParaRPr lang="en-GB" sz="1200" dirty="0"/>
          </a:p>
          <a:p>
            <a:pPr lvl="0"/>
            <a:r>
              <a:rPr lang="en-GB" sz="1200" b="1" dirty="0"/>
              <a:t>Digital inclusion: </a:t>
            </a:r>
            <a:r>
              <a:rPr lang="en-GB" sz="1200" dirty="0"/>
              <a:t>Offer training to access online services</a:t>
            </a:r>
          </a:p>
          <a:p>
            <a:pPr lvl="0"/>
            <a:endParaRPr lang="en-GB" sz="1200" dirty="0"/>
          </a:p>
          <a:p>
            <a:pPr lvl="0"/>
            <a:r>
              <a:rPr lang="en-GB" sz="1200" b="1" dirty="0"/>
              <a:t>Staff training: </a:t>
            </a:r>
            <a:r>
              <a:rPr lang="en-GB" sz="1200" dirty="0"/>
              <a:t>Improve knowledge of dignity safeguarding and older people's rights (Gallagher et al., 2017)</a:t>
            </a:r>
          </a:p>
          <a:p>
            <a:pPr lvl="0"/>
            <a:endParaRPr lang="en-GB" sz="1200" dirty="0"/>
          </a:p>
          <a:p>
            <a:pPr lvl="0"/>
            <a:r>
              <a:rPr lang="en-GB" sz="1200" b="1" dirty="0"/>
              <a:t>Improve access: </a:t>
            </a:r>
            <a:r>
              <a:rPr lang="en-GB" sz="1200" dirty="0"/>
              <a:t>Ensure affordable, timely and equitable care in line with the Care Act 2014 (England)</a:t>
            </a:r>
          </a:p>
          <a:p>
            <a:pPr lvl="0"/>
            <a:endParaRPr lang="en-GB" sz="1200" dirty="0"/>
          </a:p>
        </p:txBody>
      </p:sp>
      <p:pic>
        <p:nvPicPr>
          <p:cNvPr id="6" name="Picture 5" descr="Encouraging Quotes For Old People">
            <a:extLst>
              <a:ext uri="{FF2B5EF4-FFF2-40B4-BE49-F238E27FC236}">
                <a16:creationId xmlns:a16="http://schemas.microsoft.com/office/drawing/2014/main" id="{1E9BFA14-B318-B3AC-F51F-A8136000F3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5031" y="513732"/>
            <a:ext cx="4247535" cy="272845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521CF45-434B-3509-4212-478F3D53802F}"/>
              </a:ext>
            </a:extLst>
          </p:cNvPr>
          <p:cNvSpPr txBox="1"/>
          <p:nvPr/>
        </p:nvSpPr>
        <p:spPr>
          <a:xfrm>
            <a:off x="8642555" y="3615816"/>
            <a:ext cx="20352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31006690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3D8AA9A-9E9B-3AEC-8679-DFD7B8324F21}"/>
              </a:ext>
            </a:extLst>
          </p:cNvPr>
          <p:cNvSpPr txBox="1"/>
          <p:nvPr/>
        </p:nvSpPr>
        <p:spPr>
          <a:xfrm>
            <a:off x="766916" y="304801"/>
            <a:ext cx="10953135" cy="96949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Office for National Statistics (2025). Estimates of the Very Old, Including Centenarians, UK: 2002 to 2024. </a:t>
            </a:r>
            <a:r>
              <a:rPr lang="en-GB" sz="1200" dirty="0">
                <a:hlinkClick r:id="rId2"/>
              </a:rPr>
              <a:t>ONS statistics</a:t>
            </a:r>
            <a:r>
              <a:rPr lang="en-GB" sz="1200" dirty="0"/>
              <a:t>.</a:t>
            </a:r>
          </a:p>
          <a:p>
            <a:endParaRPr lang="en-GB" sz="1200" dirty="0"/>
          </a:p>
          <a:p>
            <a:r>
              <a:rPr lang="en-GB" sz="1200" dirty="0" err="1"/>
              <a:t>Sakanashi</a:t>
            </a:r>
            <a:r>
              <a:rPr lang="en-GB" sz="1200" dirty="0"/>
              <a:t>, S. and Fujita, K. (2017) “Empowerment of family caregivers of adults and elderly persons: A concept analysis,” </a:t>
            </a:r>
            <a:r>
              <a:rPr lang="en-GB" sz="1200" i="1" dirty="0"/>
              <a:t>International journal of nursing practice</a:t>
            </a:r>
            <a:r>
              <a:rPr lang="en-GB" sz="1200" dirty="0"/>
              <a:t>, 23(5). Available at: </a:t>
            </a:r>
            <a:r>
              <a:rPr lang="en-GB" sz="1200" dirty="0">
                <a:hlinkClick r:id="rId3"/>
              </a:rPr>
              <a:t>https://doi.org/10.1111/ijn.12573</a:t>
            </a:r>
            <a:r>
              <a:rPr lang="en-GB" sz="1200" dirty="0"/>
              <a:t>.</a:t>
            </a:r>
          </a:p>
          <a:p>
            <a:endParaRPr lang="en-GB" sz="1200" dirty="0"/>
          </a:p>
          <a:p>
            <a:r>
              <a:rPr lang="en-GB" sz="1200" dirty="0" err="1"/>
              <a:t>Buedo</a:t>
            </a:r>
            <a:r>
              <a:rPr lang="en-GB" sz="1200" dirty="0"/>
              <a:t> Guirado, C., Rubio, L., Dumitrache, C., Romero Coronado, J. (2020) “Active aging program in nursing homes: effects on psychological well-being and life satisfaction,” </a:t>
            </a:r>
            <a:r>
              <a:rPr lang="en-GB" sz="1200" i="1" dirty="0" err="1"/>
              <a:t>Intervención</a:t>
            </a:r>
            <a:r>
              <a:rPr lang="en-GB" sz="1200" i="1" dirty="0"/>
              <a:t> </a:t>
            </a:r>
            <a:r>
              <a:rPr lang="en-GB" sz="1200" i="1" dirty="0" err="1"/>
              <a:t>psicosocial</a:t>
            </a:r>
            <a:r>
              <a:rPr lang="en-GB" sz="1200" dirty="0"/>
              <a:t>, 29(1), pp. 49–57. Available at: </a:t>
            </a:r>
            <a:r>
              <a:rPr lang="en-GB" sz="1200" dirty="0">
                <a:hlinkClick r:id="rId4"/>
              </a:rPr>
              <a:t>https://doi.org/10.5093/pi2019a18</a:t>
            </a:r>
            <a:r>
              <a:rPr lang="en-GB" sz="1200" dirty="0"/>
              <a:t>.</a:t>
            </a:r>
          </a:p>
          <a:p>
            <a:endParaRPr lang="en-GB" sz="1200" dirty="0"/>
          </a:p>
          <a:p>
            <a:r>
              <a:rPr lang="en-GB" sz="1200" dirty="0"/>
              <a:t>Divya Udayan, J. and Subramaniam, U. (2025) “AI and Robotics in Elderly Personal Assistance,” in S. Sharma et al. (eds.) </a:t>
            </a:r>
            <a:r>
              <a:rPr lang="en-GB" sz="1200" i="1" dirty="0"/>
              <a:t>Artificial Intelligence in Healthcare for the Elderly</a:t>
            </a:r>
            <a:r>
              <a:rPr lang="en-GB" sz="1200" dirty="0"/>
              <a:t>. Hoboken, NJ, USA: John Wiley &amp; Sons, Inc, pp. 135–167. Available at: </a:t>
            </a:r>
            <a:r>
              <a:rPr lang="en-GB" sz="1200" dirty="0">
                <a:hlinkClick r:id="rId5"/>
              </a:rPr>
              <a:t>https://doi.org/10.1002/9781394275397.ch4</a:t>
            </a:r>
            <a:r>
              <a:rPr lang="en-GB" sz="1200" dirty="0"/>
              <a:t>.</a:t>
            </a:r>
          </a:p>
          <a:p>
            <a:endParaRPr lang="en-GB" sz="1200" dirty="0"/>
          </a:p>
          <a:p>
            <a:r>
              <a:rPr lang="en-GB" sz="1200" dirty="0"/>
              <a:t>Breman, P. (2021) “HOW AUTOMATION TECHNOLOGY MAY CONTRIBUTE TO THE QUALITY OF LIFE IN THE ELDERLY CARE: AN INTEGRATED PERSONALISED CARE APPROACH,” </a:t>
            </a:r>
            <a:r>
              <a:rPr lang="en-GB" sz="1200" i="1" dirty="0"/>
              <a:t>International journal of integrated care</a:t>
            </a:r>
            <a:r>
              <a:rPr lang="en-GB" sz="1200" dirty="0"/>
              <a:t>, 21(S1), p. 214. Available at: </a:t>
            </a:r>
            <a:r>
              <a:rPr lang="en-GB" sz="1200" dirty="0">
                <a:hlinkClick r:id="rId6"/>
              </a:rPr>
              <a:t>https://doi.org/10.5334/ijic.ICIC20320</a:t>
            </a:r>
            <a:r>
              <a:rPr lang="en-GB" sz="1200" dirty="0"/>
              <a:t>.</a:t>
            </a:r>
          </a:p>
          <a:p>
            <a:endParaRPr lang="en-GB" sz="1200" dirty="0"/>
          </a:p>
          <a:p>
            <a:r>
              <a:rPr lang="en-GB" sz="1200" dirty="0" err="1"/>
              <a:t>Mappanasingam</a:t>
            </a:r>
            <a:r>
              <a:rPr lang="en-GB" sz="1200" dirty="0"/>
              <a:t>, A., Madigan, K., Kalu, M., Maximos, M., Dal Bello-Haas, V. (2024) “Engaging in and Sustaining Physical Activity and Exercise: A Descriptive Qualitative Study of Adults 65 Years and Older Using the Self-Determination Theory,” </a:t>
            </a:r>
            <a:r>
              <a:rPr lang="en-GB" sz="1200" i="1" dirty="0"/>
              <a:t>Journal of ageing and longevity</a:t>
            </a:r>
            <a:r>
              <a:rPr lang="en-GB" sz="1200" dirty="0"/>
              <a:t>, 4(2), pp. 156–176. Available at: </a:t>
            </a:r>
            <a:r>
              <a:rPr lang="en-GB" sz="1200" dirty="0">
                <a:hlinkClick r:id="rId7"/>
              </a:rPr>
              <a:t>https://doi.org/10.3390/jal4020011</a:t>
            </a:r>
            <a:r>
              <a:rPr lang="en-GB" sz="1200" dirty="0"/>
              <a:t>.</a:t>
            </a:r>
          </a:p>
          <a:p>
            <a:endParaRPr lang="en-GB" sz="1200" dirty="0"/>
          </a:p>
          <a:p>
            <a:r>
              <a:rPr lang="en-GB" sz="1200" dirty="0"/>
              <a:t>Marczak, J. (2017) “The Care Act 2014 in England,” </a:t>
            </a:r>
            <a:r>
              <a:rPr lang="en-GB" sz="1200" i="1" dirty="0"/>
              <a:t>Zeszyty </a:t>
            </a:r>
            <a:r>
              <a:rPr lang="en-GB" sz="1200" i="1" dirty="0" err="1"/>
              <a:t>Naukowe</a:t>
            </a:r>
            <a:r>
              <a:rPr lang="en-GB" sz="1200" i="1" dirty="0"/>
              <a:t> </a:t>
            </a:r>
            <a:r>
              <a:rPr lang="en-GB" sz="1200" i="1" dirty="0" err="1"/>
              <a:t>Ochrony</a:t>
            </a:r>
            <a:r>
              <a:rPr lang="en-GB" sz="1200" i="1" dirty="0"/>
              <a:t> </a:t>
            </a:r>
            <a:r>
              <a:rPr lang="en-GB" sz="1200" i="1" dirty="0" err="1"/>
              <a:t>Zdrowia</a:t>
            </a:r>
            <a:r>
              <a:rPr lang="en-GB" sz="1200" i="1" dirty="0"/>
              <a:t>, </a:t>
            </a:r>
            <a:r>
              <a:rPr lang="en-GB" sz="1200" i="1" dirty="0" err="1"/>
              <a:t>Zdrowie</a:t>
            </a:r>
            <a:r>
              <a:rPr lang="en-GB" sz="1200" i="1" dirty="0"/>
              <a:t> </a:t>
            </a:r>
            <a:r>
              <a:rPr lang="en-GB" sz="1200" i="1" dirty="0" err="1"/>
              <a:t>Publiczne</a:t>
            </a:r>
            <a:r>
              <a:rPr lang="en-GB" sz="1200" i="1" dirty="0"/>
              <a:t> </a:t>
            </a:r>
            <a:r>
              <a:rPr lang="en-GB" sz="1200" i="1" dirty="0" err="1"/>
              <a:t>i</a:t>
            </a:r>
            <a:r>
              <a:rPr lang="en-GB" sz="1200" i="1" dirty="0"/>
              <a:t> </a:t>
            </a:r>
            <a:r>
              <a:rPr lang="en-GB" sz="1200" i="1" dirty="0" err="1"/>
              <a:t>Zarządzanie</a:t>
            </a:r>
            <a:r>
              <a:rPr lang="en-GB" sz="1200" dirty="0"/>
              <a:t>, 15(3), pp. 217–226. Available at: </a:t>
            </a:r>
            <a:r>
              <a:rPr lang="en-GB" sz="1200" dirty="0">
                <a:hlinkClick r:id="rId8"/>
              </a:rPr>
              <a:t>https://doi.org/10.4467/20842627OZ.17.023.7803</a:t>
            </a:r>
            <a:r>
              <a:rPr lang="en-GB" sz="1200" dirty="0"/>
              <a:t>.</a:t>
            </a:r>
          </a:p>
          <a:p>
            <a:endParaRPr lang="en-GB" sz="1200" dirty="0"/>
          </a:p>
          <a:p>
            <a:r>
              <a:rPr lang="en-GB" sz="1200" dirty="0"/>
              <a:t> </a:t>
            </a:r>
            <a:r>
              <a:rPr lang="en-GB" sz="1200" dirty="0" err="1"/>
              <a:t>Aspinal</a:t>
            </a:r>
            <a:r>
              <a:rPr lang="en-GB" sz="1200" dirty="0"/>
              <a:t>, </a:t>
            </a:r>
            <a:r>
              <a:rPr lang="en-GB" sz="1200" dirty="0" err="1"/>
              <a:t>F.,Glasby</a:t>
            </a:r>
            <a:r>
              <a:rPr lang="en-GB" sz="1200" dirty="0"/>
              <a:t>, </a:t>
            </a:r>
            <a:r>
              <a:rPr lang="en-GB" sz="1200" dirty="0" err="1"/>
              <a:t>J.,Rostgaard</a:t>
            </a:r>
            <a:r>
              <a:rPr lang="en-GB" sz="1200" dirty="0"/>
              <a:t>, </a:t>
            </a:r>
            <a:r>
              <a:rPr lang="en-GB" sz="1200" dirty="0" err="1"/>
              <a:t>T.,Tuntland</a:t>
            </a:r>
            <a:r>
              <a:rPr lang="en-GB" sz="1200" dirty="0"/>
              <a:t>, H., </a:t>
            </a:r>
            <a:r>
              <a:rPr lang="en-GB" sz="1200" dirty="0" err="1"/>
              <a:t>Westendorp</a:t>
            </a:r>
            <a:r>
              <a:rPr lang="en-GB" sz="1200" dirty="0"/>
              <a:t>, R.(2016) “New horizons: Reablement - supporting older people towards independence,” </a:t>
            </a:r>
            <a:r>
              <a:rPr lang="en-GB" sz="1200" i="1" dirty="0"/>
              <a:t>Age and ageing</a:t>
            </a:r>
            <a:r>
              <a:rPr lang="en-GB" sz="1200" dirty="0"/>
              <a:t>, 45(5), pp. 574–578. Available at: </a:t>
            </a:r>
            <a:r>
              <a:rPr lang="en-GB" sz="1200" dirty="0">
                <a:hlinkClick r:id="rId9"/>
              </a:rPr>
              <a:t>https://doi.org/10.1093/ageing/afw094</a:t>
            </a:r>
            <a:r>
              <a:rPr lang="en-GB" sz="1200" dirty="0"/>
              <a:t>.</a:t>
            </a:r>
          </a:p>
          <a:p>
            <a:endParaRPr lang="en-GB" sz="1200" dirty="0"/>
          </a:p>
          <a:p>
            <a:r>
              <a:rPr lang="en-GB" sz="1200" dirty="0"/>
              <a:t>Sharma, P., Maurya, P. and Muhammad, T. (2021) “Number of chronic conditions and associated functional limitations among older adults: cross-sectional findings from the longitudinal aging study in India,” </a:t>
            </a:r>
            <a:r>
              <a:rPr lang="en-GB" sz="1200" i="1" dirty="0"/>
              <a:t>BMC geriatrics</a:t>
            </a:r>
            <a:r>
              <a:rPr lang="en-GB" sz="1200" dirty="0"/>
              <a:t>, 21(1). Available at: </a:t>
            </a:r>
            <a:r>
              <a:rPr lang="en-GB" sz="1200" dirty="0">
                <a:hlinkClick r:id="rId10"/>
              </a:rPr>
              <a:t>https://doi.org/10.1186/s12877-021-02620-0</a:t>
            </a:r>
            <a:r>
              <a:rPr lang="en-GB" sz="1200" dirty="0"/>
              <a:t>.</a:t>
            </a:r>
          </a:p>
          <a:p>
            <a:endParaRPr lang="en-GB" sz="1200" dirty="0"/>
          </a:p>
          <a:p>
            <a:r>
              <a:rPr lang="en-GB" sz="1200" dirty="0"/>
              <a:t>Thompson, A., Smith, M., McNeill, A., Pollet, T. (2024) “Friendships, loneliness and psychological wellbeing in older adults: a limit to the benefit of the number of friends,” </a:t>
            </a:r>
            <a:r>
              <a:rPr lang="en-GB" sz="1200" i="1" dirty="0"/>
              <a:t>Ageing and society</a:t>
            </a:r>
            <a:r>
              <a:rPr lang="en-GB" sz="1200" dirty="0"/>
              <a:t>, 44(5), pp. 1090–1115. Available at: </a:t>
            </a:r>
            <a:r>
              <a:rPr lang="en-GB" sz="1200" dirty="0">
                <a:hlinkClick r:id="rId11"/>
              </a:rPr>
              <a:t>https://doi.org/10.1017/S0144686X22000666</a:t>
            </a:r>
            <a:r>
              <a:rPr lang="en-GB" sz="1200" dirty="0"/>
              <a:t>.</a:t>
            </a:r>
          </a:p>
          <a:p>
            <a:endParaRPr lang="en-GB" sz="1200" dirty="0"/>
          </a:p>
          <a:p>
            <a:r>
              <a:rPr lang="en-GB" sz="1200" dirty="0"/>
              <a:t>Heller, C., Haak, M., Schmidt, S., </a:t>
            </a:r>
            <a:r>
              <a:rPr lang="en-GB" sz="1200" dirty="0" err="1"/>
              <a:t>Chiatti</a:t>
            </a:r>
            <a:r>
              <a:rPr lang="en-GB" sz="1200" dirty="0"/>
              <a:t>, C., Ekstam, L., Nilsson, M., Slaug, B. (2024) “The Relationship Between Physical Housing Characteristics, Housing Accessibility and Different Aspects of Health Among Community-Dwelling Older People: A Systematic Review,” </a:t>
            </a:r>
            <a:r>
              <a:rPr lang="en-GB" sz="1200" i="1" dirty="0"/>
              <a:t>Journal of aging and health</a:t>
            </a:r>
            <a:r>
              <a:rPr lang="en-GB" sz="1200" dirty="0"/>
              <a:t>, 36(1–2), pp. 120–132. Available at: </a:t>
            </a:r>
            <a:r>
              <a:rPr lang="en-GB" sz="1200" dirty="0">
                <a:hlinkClick r:id="rId12"/>
              </a:rPr>
              <a:t>https://doi.org/10.1177/08982643231175367</a:t>
            </a:r>
            <a:r>
              <a:rPr lang="en-GB" sz="1200" dirty="0"/>
              <a:t>.</a:t>
            </a:r>
          </a:p>
          <a:p>
            <a:endParaRPr lang="en-GB" sz="1200" dirty="0"/>
          </a:p>
          <a:p>
            <a:endParaRPr lang="en-GB" sz="1200" dirty="0"/>
          </a:p>
          <a:p>
            <a:endParaRPr lang="en-GB" sz="1200" dirty="0"/>
          </a:p>
          <a:p>
            <a:endParaRPr lang="en-GB" sz="1200" dirty="0"/>
          </a:p>
          <a:p>
            <a:endParaRPr lang="en-GB" sz="1200" dirty="0"/>
          </a:p>
          <a:p>
            <a:endParaRPr lang="en-GB" sz="1200" dirty="0"/>
          </a:p>
          <a:p>
            <a:endParaRPr lang="en-GB" sz="12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54982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AF65E04-8732-F4B8-60D5-2FD38AC9ACAA}"/>
              </a:ext>
            </a:extLst>
          </p:cNvPr>
          <p:cNvSpPr txBox="1"/>
          <p:nvPr/>
        </p:nvSpPr>
        <p:spPr>
          <a:xfrm>
            <a:off x="157316" y="303555"/>
            <a:ext cx="11533239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200" dirty="0"/>
              <a:t>Michaeli, D., Michaeli, J., Albers, S., Michaeli, T. (2024) “The Healthcare Workforce Shortage of Nurses and Physicians: Practice, Theory, Evidence, and Ways Forward,” </a:t>
            </a:r>
            <a:r>
              <a:rPr lang="en-GB" sz="1200" i="1" dirty="0"/>
              <a:t>Policy, politics &amp; nursing practice</a:t>
            </a:r>
            <a:r>
              <a:rPr lang="en-GB" sz="1200" dirty="0"/>
              <a:t>, 25(4), pp. 216–227. Available at: </a:t>
            </a:r>
            <a:r>
              <a:rPr lang="en-GB" sz="1200" dirty="0">
                <a:hlinkClick r:id="rId2"/>
              </a:rPr>
              <a:t>https://doi.org/10.1177/15271544241286083</a:t>
            </a:r>
            <a:r>
              <a:rPr lang="en-GB" sz="1200" dirty="0"/>
              <a:t>.</a:t>
            </a:r>
          </a:p>
          <a:p>
            <a:pPr>
              <a:buNone/>
            </a:pPr>
            <a:endParaRPr lang="en-GB" sz="1200" dirty="0"/>
          </a:p>
          <a:p>
            <a:r>
              <a:rPr lang="en-GB" sz="1200" dirty="0"/>
              <a:t>Khan, S., Webster, S., </a:t>
            </a:r>
            <a:r>
              <a:rPr lang="en-GB" sz="1200" dirty="0" err="1"/>
              <a:t>Puxty</a:t>
            </a:r>
            <a:r>
              <a:rPr lang="en-GB" sz="1200" dirty="0"/>
              <a:t>, J., Robertson, M. (2026) “Key Challenges and Barriers to Digital Literacy for Older Adults: Scoping Review,” </a:t>
            </a:r>
            <a:r>
              <a:rPr lang="en-GB" sz="1200" i="1" dirty="0"/>
              <a:t>JMIR aging</a:t>
            </a:r>
            <a:r>
              <a:rPr lang="en-GB" sz="1200" dirty="0"/>
              <a:t>, 9, pp. e80647–e80647. Available at: </a:t>
            </a:r>
            <a:r>
              <a:rPr lang="en-GB" sz="1200" dirty="0">
                <a:hlinkClick r:id="rId3"/>
              </a:rPr>
              <a:t>https://doi.org/10.2196/80647</a:t>
            </a:r>
            <a:r>
              <a:rPr lang="en-GB" sz="1200" dirty="0"/>
              <a:t>.</a:t>
            </a:r>
          </a:p>
          <a:p>
            <a:endParaRPr lang="en-GB" sz="1200" dirty="0"/>
          </a:p>
          <a:p>
            <a:r>
              <a:rPr lang="en-GB" sz="1200" dirty="0"/>
              <a:t>O’Rourke, H.M., Collins, L. and </a:t>
            </a:r>
            <a:r>
              <a:rPr lang="en-GB" sz="1200" dirty="0" err="1"/>
              <a:t>Sidani</a:t>
            </a:r>
            <a:r>
              <a:rPr lang="en-GB" sz="1200" dirty="0"/>
              <a:t>, S. (2018) “Interventions to address social connectedness and loneliness for older adults: a scoping review,” </a:t>
            </a:r>
            <a:r>
              <a:rPr lang="en-GB" sz="1200" i="1" dirty="0"/>
              <a:t>BMC geriatrics</a:t>
            </a:r>
            <a:r>
              <a:rPr lang="en-GB" sz="1200" dirty="0"/>
              <a:t>, 18(1). Available at: https://doi.org/10.1186/s12877-018-0897-x.</a:t>
            </a:r>
          </a:p>
          <a:p>
            <a:endParaRPr lang="en-GB" sz="1200" dirty="0"/>
          </a:p>
          <a:p>
            <a:r>
              <a:rPr lang="en-GB" sz="1200" dirty="0"/>
              <a:t>Gallagher, A.,  Curtis, K., Dunn, M., Baillie, L. (2017) “Realising dignity in care home practice: an action research project,” </a:t>
            </a:r>
            <a:r>
              <a:rPr lang="en-GB" sz="1200" i="1" dirty="0"/>
              <a:t>International journal of older people nursing</a:t>
            </a:r>
            <a:r>
              <a:rPr lang="en-GB" sz="1200" dirty="0"/>
              <a:t>, 12(2). Available at: https://doi.org/10.1111/opn.12128.</a:t>
            </a:r>
          </a:p>
          <a:p>
            <a:endParaRPr lang="en-GB" sz="1200" dirty="0"/>
          </a:p>
          <a:p>
            <a:pPr>
              <a:buNone/>
            </a:pP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8575195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8A5AEB59E106244B832A4D4041A0D21" ma:contentTypeVersion="6" ma:contentTypeDescription="Create a new document." ma:contentTypeScope="" ma:versionID="9368149c8bad289758f63ccdbca947ff">
  <xsd:schema xmlns:xsd="http://www.w3.org/2001/XMLSchema" xmlns:xs="http://www.w3.org/2001/XMLSchema" xmlns:p="http://schemas.microsoft.com/office/2006/metadata/properties" xmlns:ns3="80ad0dd2-2cb0-44fb-bfff-af5123703117" targetNamespace="http://schemas.microsoft.com/office/2006/metadata/properties" ma:root="true" ma:fieldsID="7adf8b6a5cfc928696bae61d85b60196" ns3:_="">
    <xsd:import namespace="80ad0dd2-2cb0-44fb-bfff-af512370311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0ad0dd2-2cb0-44fb-bfff-af512370311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80ad0dd2-2cb0-44fb-bfff-af5123703117" xsi:nil="true"/>
  </documentManagement>
</p:properties>
</file>

<file path=customXml/itemProps1.xml><?xml version="1.0" encoding="utf-8"?>
<ds:datastoreItem xmlns:ds="http://schemas.openxmlformats.org/officeDocument/2006/customXml" ds:itemID="{69498F43-C166-4C8A-BA35-AF43D2BC26E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0ad0dd2-2cb0-44fb-bfff-af512370311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C0B3854-66EB-4608-9059-E1199BB55EE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A42DF7B-B094-49C5-917F-2BE5C0AD857F}">
  <ds:schemaRefs>
    <ds:schemaRef ds:uri="http://purl.org/dc/terms/"/>
    <ds:schemaRef ds:uri="http://schemas.microsoft.com/office/2006/metadata/properties"/>
    <ds:schemaRef ds:uri="http://purl.org/dc/dcmitype/"/>
    <ds:schemaRef ds:uri="http://www.w3.org/XML/1998/namespace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80ad0dd2-2cb0-44fb-bfff-af5123703117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Editorial</Template>
  <TotalTime>566</TotalTime>
  <Words>1467</Words>
  <Application>Microsoft Office PowerPoint</Application>
  <PresentationFormat>Widescreen</PresentationFormat>
  <Paragraphs>119</Paragraphs>
  <Slides>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Aptos</vt:lpstr>
      <vt:lpstr>Aptos Display</vt:lpstr>
      <vt:lpstr>Arial</vt:lpstr>
      <vt:lpstr>Office Theme</vt:lpstr>
      <vt:lpstr>PowerPoint Presentation</vt:lpstr>
      <vt:lpstr>Evaluating the care and support needs of older people​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Maria Blachut (2337025)</dc:creator>
  <cp:lastModifiedBy>Maria Blachut (2337025)</cp:lastModifiedBy>
  <cp:revision>1</cp:revision>
  <dcterms:created xsi:type="dcterms:W3CDTF">2026-10-20T09:17:25Z</dcterms:created>
  <dcterms:modified xsi:type="dcterms:W3CDTF">2026-10-20T18:44:12Z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0x01010088A5AEB59E106244B832A4D4041A0D21</vt:lpwstr>
  </property>
</Properties>
</file>