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5" r:id="rId1"/>
  </p:sldMasterIdLst>
  <p:notesMasterIdLst>
    <p:notesMasterId r:id="rId13"/>
  </p:notesMasterIdLst>
  <p:sldIdLst>
    <p:sldId id="263" r:id="rId2"/>
    <p:sldId id="264" r:id="rId3"/>
    <p:sldId id="257" r:id="rId4"/>
    <p:sldId id="258" r:id="rId5"/>
    <p:sldId id="270" r:id="rId6"/>
    <p:sldId id="269" r:id="rId7"/>
    <p:sldId id="266" r:id="rId8"/>
    <p:sldId id="267" r:id="rId9"/>
    <p:sldId id="268"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10"/>
    <p:restoredTop sz="95735"/>
  </p:normalViewPr>
  <p:slideViewPr>
    <p:cSldViewPr snapToGrid="0">
      <p:cViewPr varScale="1">
        <p:scale>
          <a:sx n="109" d="100"/>
          <a:sy n="109" d="100"/>
        </p:scale>
        <p:origin x="3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BF0AE5-120C-944B-82C4-FF3DD2DBC70E}" type="datetimeFigureOut">
              <a:rPr lang="en-US" smtClean="0"/>
              <a:t>12/12/25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839F087-E9D9-2240-AA5F-888C31DDE041}" type="slidenum">
              <a:rPr lang="en-US" smtClean="0"/>
              <a:t>‹#›</a:t>
            </a:fld>
            <a:endParaRPr lang="en-US"/>
          </a:p>
        </p:txBody>
      </p:sp>
    </p:spTree>
    <p:extLst>
      <p:ext uri="{BB962C8B-B14F-4D97-AF65-F5344CB8AC3E}">
        <p14:creationId xmlns:p14="http://schemas.microsoft.com/office/powerpoint/2010/main" val="6325063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1144F-34A8-855E-7C49-BCADA01394F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6C20FC7-18E0-F632-CAF3-D980A11B7AE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C1CEE2A-9265-ECFB-C977-BC568FFE6EBA}"/>
              </a:ext>
            </a:extLst>
          </p:cNvPr>
          <p:cNvSpPr>
            <a:spLocks noGrp="1"/>
          </p:cNvSpPr>
          <p:nvPr>
            <p:ph type="dt" sz="half" idx="10"/>
          </p:nvPr>
        </p:nvSpPr>
        <p:spPr/>
        <p:txBody>
          <a:bodyPr/>
          <a:lstStyle/>
          <a:p>
            <a:fld id="{67B06414-0A6D-AC43-BAA5-D04ADC3DB409}" type="datetime1">
              <a:rPr lang="en-GB" smtClean="0"/>
              <a:t>12/12/2025</a:t>
            </a:fld>
            <a:endParaRPr lang="en-US"/>
          </a:p>
        </p:txBody>
      </p:sp>
      <p:sp>
        <p:nvSpPr>
          <p:cNvPr id="5" name="Footer Placeholder 4">
            <a:extLst>
              <a:ext uri="{FF2B5EF4-FFF2-40B4-BE49-F238E27FC236}">
                <a16:creationId xmlns:a16="http://schemas.microsoft.com/office/drawing/2014/main" id="{3ED9009E-820B-7D96-588C-B2379FF2F5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CAF1A-E578-FA4C-F445-177FC9325992}"/>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2683527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AE998-DB3D-876A-E49E-E562D37047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2C7B70-A264-9852-4F7F-40415F216C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734247-31F5-2372-0E8D-7A795C5188E0}"/>
              </a:ext>
            </a:extLst>
          </p:cNvPr>
          <p:cNvSpPr>
            <a:spLocks noGrp="1"/>
          </p:cNvSpPr>
          <p:nvPr>
            <p:ph type="dt" sz="half" idx="10"/>
          </p:nvPr>
        </p:nvSpPr>
        <p:spPr/>
        <p:txBody>
          <a:bodyPr/>
          <a:lstStyle/>
          <a:p>
            <a:fld id="{B717C984-6281-C346-958B-D599652E3423}" type="datetime1">
              <a:rPr lang="en-GB" smtClean="0"/>
              <a:t>12/12/2025</a:t>
            </a:fld>
            <a:endParaRPr lang="en-US"/>
          </a:p>
        </p:txBody>
      </p:sp>
      <p:sp>
        <p:nvSpPr>
          <p:cNvPr id="5" name="Footer Placeholder 4">
            <a:extLst>
              <a:ext uri="{FF2B5EF4-FFF2-40B4-BE49-F238E27FC236}">
                <a16:creationId xmlns:a16="http://schemas.microsoft.com/office/drawing/2014/main" id="{82716599-87DD-1D28-D7E5-C22F97BACA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88C8-3E37-CA3E-A96E-E8D0318110C2}"/>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1757262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DD6C7-2874-D06A-49E6-400339214C1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B187841-CBF9-7F0A-0079-5520A1918A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41501D-9968-B685-20D4-A85CC71C2AE0}"/>
              </a:ext>
            </a:extLst>
          </p:cNvPr>
          <p:cNvSpPr>
            <a:spLocks noGrp="1"/>
          </p:cNvSpPr>
          <p:nvPr>
            <p:ph type="dt" sz="half" idx="10"/>
          </p:nvPr>
        </p:nvSpPr>
        <p:spPr/>
        <p:txBody>
          <a:bodyPr/>
          <a:lstStyle/>
          <a:p>
            <a:fld id="{AA55AF63-9434-7A41-B56F-0B066F76318C}" type="datetime1">
              <a:rPr lang="en-GB" smtClean="0"/>
              <a:t>12/12/2025</a:t>
            </a:fld>
            <a:endParaRPr lang="en-US"/>
          </a:p>
        </p:txBody>
      </p:sp>
      <p:sp>
        <p:nvSpPr>
          <p:cNvPr id="5" name="Footer Placeholder 4">
            <a:extLst>
              <a:ext uri="{FF2B5EF4-FFF2-40B4-BE49-F238E27FC236}">
                <a16:creationId xmlns:a16="http://schemas.microsoft.com/office/drawing/2014/main" id="{EAFEFEFC-8609-B624-AED8-DEF93AABDE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5AAC1C-7AB2-4F68-8199-EFD3851F1347}"/>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72359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E0B1-BA47-6608-E982-304125CC230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5ABD00-DD99-BEA5-B4B6-A9C726F3969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7EF0FAA-8005-E396-2C79-BF3E1C57F6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8ECD09F-9802-05DF-B220-CBFB19313C84}"/>
              </a:ext>
            </a:extLst>
          </p:cNvPr>
          <p:cNvSpPr>
            <a:spLocks noGrp="1"/>
          </p:cNvSpPr>
          <p:nvPr>
            <p:ph type="dt" sz="half" idx="10"/>
          </p:nvPr>
        </p:nvSpPr>
        <p:spPr/>
        <p:txBody>
          <a:bodyPr/>
          <a:lstStyle/>
          <a:p>
            <a:fld id="{0FDE39A8-51D9-1C4E-8B38-DAEF61D1D524}" type="datetime1">
              <a:rPr lang="en-GB" smtClean="0"/>
              <a:t>12/12/2025</a:t>
            </a:fld>
            <a:endParaRPr lang="en-US"/>
          </a:p>
        </p:txBody>
      </p:sp>
      <p:sp>
        <p:nvSpPr>
          <p:cNvPr id="6" name="Footer Placeholder 5">
            <a:extLst>
              <a:ext uri="{FF2B5EF4-FFF2-40B4-BE49-F238E27FC236}">
                <a16:creationId xmlns:a16="http://schemas.microsoft.com/office/drawing/2014/main" id="{C6414D0B-C7AC-5E43-0FC5-1333338AC2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97E7022-515D-AE36-CEAA-BADAB5E4A971}"/>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466804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EB03-097C-EEFC-A36C-3612C7BB05A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4C501A-3409-7D83-5567-1CF5AAF24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B888002-8249-6DBE-2D03-234734EA3F5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4E68752-8582-3B0E-403E-B4436A6D4B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BCF5DD-1E05-0A92-01FF-040C74B9315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1F20CBC-4A2D-7B9E-06BB-B00D521837FB}"/>
              </a:ext>
            </a:extLst>
          </p:cNvPr>
          <p:cNvSpPr>
            <a:spLocks noGrp="1"/>
          </p:cNvSpPr>
          <p:nvPr>
            <p:ph type="dt" sz="half" idx="10"/>
          </p:nvPr>
        </p:nvSpPr>
        <p:spPr/>
        <p:txBody>
          <a:bodyPr/>
          <a:lstStyle/>
          <a:p>
            <a:fld id="{AC98EAC9-4949-324F-BFC3-FCA1A9D10879}" type="datetime1">
              <a:rPr lang="en-GB" smtClean="0"/>
              <a:t>12/12/2025</a:t>
            </a:fld>
            <a:endParaRPr lang="en-US"/>
          </a:p>
        </p:txBody>
      </p:sp>
      <p:sp>
        <p:nvSpPr>
          <p:cNvPr id="8" name="Footer Placeholder 7">
            <a:extLst>
              <a:ext uri="{FF2B5EF4-FFF2-40B4-BE49-F238E27FC236}">
                <a16:creationId xmlns:a16="http://schemas.microsoft.com/office/drawing/2014/main" id="{98475DB2-F23A-824B-DB37-BF6D3A8B9DD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01B1D80-9F9C-C1A9-A78D-61B71734F04B}"/>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37201996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D98E4-57D8-CE54-8E0C-0179C7BECB0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FB5C62-5D63-C006-F6C8-BC8CEB35F92E}"/>
              </a:ext>
            </a:extLst>
          </p:cNvPr>
          <p:cNvSpPr>
            <a:spLocks noGrp="1"/>
          </p:cNvSpPr>
          <p:nvPr>
            <p:ph type="dt" sz="half" idx="10"/>
          </p:nvPr>
        </p:nvSpPr>
        <p:spPr/>
        <p:txBody>
          <a:bodyPr/>
          <a:lstStyle/>
          <a:p>
            <a:fld id="{FD2CA190-8E93-3844-8E61-1413234690D5}" type="datetime1">
              <a:rPr lang="en-GB" smtClean="0"/>
              <a:t>12/12/2025</a:t>
            </a:fld>
            <a:endParaRPr lang="en-US"/>
          </a:p>
        </p:txBody>
      </p:sp>
      <p:sp>
        <p:nvSpPr>
          <p:cNvPr id="4" name="Footer Placeholder 3">
            <a:extLst>
              <a:ext uri="{FF2B5EF4-FFF2-40B4-BE49-F238E27FC236}">
                <a16:creationId xmlns:a16="http://schemas.microsoft.com/office/drawing/2014/main" id="{E893C1E4-6EBA-BFF1-6808-2BF7835A561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752C0F-5C9B-C4B3-3368-BFBD195DA806}"/>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28505449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EA4A16-C446-B8D6-B4A5-253ABAE3FB57}"/>
              </a:ext>
            </a:extLst>
          </p:cNvPr>
          <p:cNvSpPr>
            <a:spLocks noGrp="1"/>
          </p:cNvSpPr>
          <p:nvPr>
            <p:ph type="dt" sz="half" idx="10"/>
          </p:nvPr>
        </p:nvSpPr>
        <p:spPr/>
        <p:txBody>
          <a:bodyPr/>
          <a:lstStyle/>
          <a:p>
            <a:fld id="{5488DCDA-661E-CA48-8E04-FA105C9F5815}" type="datetime1">
              <a:rPr lang="en-GB" smtClean="0"/>
              <a:t>12/12/2025</a:t>
            </a:fld>
            <a:endParaRPr lang="en-US"/>
          </a:p>
        </p:txBody>
      </p:sp>
      <p:sp>
        <p:nvSpPr>
          <p:cNvPr id="3" name="Footer Placeholder 2">
            <a:extLst>
              <a:ext uri="{FF2B5EF4-FFF2-40B4-BE49-F238E27FC236}">
                <a16:creationId xmlns:a16="http://schemas.microsoft.com/office/drawing/2014/main" id="{203ABFD7-B5EF-CBAD-025A-33D38725D1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08C4CA-500D-D0A0-1770-FDFB924C2592}"/>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094855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810EC-A87D-A834-EE9D-C11248C370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0798CEB-BB3F-566A-E654-A0EF16115A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5F9373-D478-BEF6-1AAD-505CAF8B13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A99105-B9CE-892F-7E09-0F9774FB0AC0}"/>
              </a:ext>
            </a:extLst>
          </p:cNvPr>
          <p:cNvSpPr>
            <a:spLocks noGrp="1"/>
          </p:cNvSpPr>
          <p:nvPr>
            <p:ph type="dt" sz="half" idx="10"/>
          </p:nvPr>
        </p:nvSpPr>
        <p:spPr/>
        <p:txBody>
          <a:bodyPr/>
          <a:lstStyle/>
          <a:p>
            <a:fld id="{8572E495-F21A-AA4F-BA41-4E0BCA548B85}" type="datetime1">
              <a:rPr lang="en-GB" smtClean="0"/>
              <a:t>12/12/2025</a:t>
            </a:fld>
            <a:endParaRPr lang="en-US"/>
          </a:p>
        </p:txBody>
      </p:sp>
      <p:sp>
        <p:nvSpPr>
          <p:cNvPr id="6" name="Footer Placeholder 5">
            <a:extLst>
              <a:ext uri="{FF2B5EF4-FFF2-40B4-BE49-F238E27FC236}">
                <a16:creationId xmlns:a16="http://schemas.microsoft.com/office/drawing/2014/main" id="{2F85BCB0-7741-42B3-CE3E-F4DC8494A7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16407D-DABE-B8FE-CFA5-C3C0CD6405F0}"/>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734423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6CAE5-CCC6-EEA0-D244-36E9E5A46E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487F59E-8AAD-B8B2-17F5-D13EB0F868E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6942F1F5-FEF3-6BEA-6E89-0900C26FBA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DE5F5A-17F5-0DEF-D723-C4F355DB59CA}"/>
              </a:ext>
            </a:extLst>
          </p:cNvPr>
          <p:cNvSpPr>
            <a:spLocks noGrp="1"/>
          </p:cNvSpPr>
          <p:nvPr>
            <p:ph type="dt" sz="half" idx="10"/>
          </p:nvPr>
        </p:nvSpPr>
        <p:spPr/>
        <p:txBody>
          <a:bodyPr/>
          <a:lstStyle/>
          <a:p>
            <a:fld id="{AC98EAC9-4949-324F-BFC3-FCA1A9D10879}" type="datetime1">
              <a:rPr lang="en-GB" smtClean="0"/>
              <a:t>12/12/2025</a:t>
            </a:fld>
            <a:endParaRPr lang="en-US"/>
          </a:p>
        </p:txBody>
      </p:sp>
      <p:sp>
        <p:nvSpPr>
          <p:cNvPr id="6" name="Footer Placeholder 5">
            <a:extLst>
              <a:ext uri="{FF2B5EF4-FFF2-40B4-BE49-F238E27FC236}">
                <a16:creationId xmlns:a16="http://schemas.microsoft.com/office/drawing/2014/main" id="{752A17DA-EB7E-7A47-5B88-E73F5DD40A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9AFC7-6388-C66D-4CC8-2B3E2236C967}"/>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06898374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8E6D9F-0B4D-6A6E-6B33-FFC53D6782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555D2B-FF33-60C6-5C0F-E23F9DF8C0B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28C869-81ED-1D50-AD08-63C04B3EF771}"/>
              </a:ext>
            </a:extLst>
          </p:cNvPr>
          <p:cNvSpPr>
            <a:spLocks noGrp="1"/>
          </p:cNvSpPr>
          <p:nvPr>
            <p:ph type="dt" sz="half" idx="10"/>
          </p:nvPr>
        </p:nvSpPr>
        <p:spPr/>
        <p:txBody>
          <a:bodyPr/>
          <a:lstStyle/>
          <a:p>
            <a:fld id="{75316FB2-16FF-EF42-9A9A-D15387406F44}" type="datetime1">
              <a:rPr lang="en-GB" smtClean="0"/>
              <a:t>12/12/2025</a:t>
            </a:fld>
            <a:endParaRPr lang="en-US"/>
          </a:p>
        </p:txBody>
      </p:sp>
      <p:sp>
        <p:nvSpPr>
          <p:cNvPr id="5" name="Footer Placeholder 4">
            <a:extLst>
              <a:ext uri="{FF2B5EF4-FFF2-40B4-BE49-F238E27FC236}">
                <a16:creationId xmlns:a16="http://schemas.microsoft.com/office/drawing/2014/main" id="{0DE4F399-F8AA-5A5D-730B-AA9D8308A2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A93930-6967-A0D8-9635-ABE8533BEE19}"/>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37925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DF7639-3DB2-E6DD-FD0F-36CFBECE4D7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9892587-80BF-CA70-2313-3F6A9C79C28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3D27C7-80E8-13E6-7B5E-5B50989E1D6C}"/>
              </a:ext>
            </a:extLst>
          </p:cNvPr>
          <p:cNvSpPr>
            <a:spLocks noGrp="1"/>
          </p:cNvSpPr>
          <p:nvPr>
            <p:ph type="dt" sz="half" idx="10"/>
          </p:nvPr>
        </p:nvSpPr>
        <p:spPr/>
        <p:txBody>
          <a:bodyPr/>
          <a:lstStyle/>
          <a:p>
            <a:fld id="{C40A5018-4C74-4448-B1D4-B985EF3BA2E2}" type="datetime1">
              <a:rPr lang="en-GB" smtClean="0"/>
              <a:t>12/12/2025</a:t>
            </a:fld>
            <a:endParaRPr lang="en-US"/>
          </a:p>
        </p:txBody>
      </p:sp>
      <p:sp>
        <p:nvSpPr>
          <p:cNvPr id="5" name="Footer Placeholder 4">
            <a:extLst>
              <a:ext uri="{FF2B5EF4-FFF2-40B4-BE49-F238E27FC236}">
                <a16:creationId xmlns:a16="http://schemas.microsoft.com/office/drawing/2014/main" id="{9644C24C-553A-9C85-0B83-05AEC9E4D2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8E1764-31A8-0889-6F10-35A6B99F7365}"/>
              </a:ext>
            </a:extLst>
          </p:cNvPr>
          <p:cNvSpPr>
            <a:spLocks noGrp="1"/>
          </p:cNvSpPr>
          <p:nvPr>
            <p:ph type="sldNum" sz="quarter" idx="12"/>
          </p:nvPr>
        </p:nvSpPr>
        <p:spPr/>
        <p:txBody>
          <a:bodyPr/>
          <a:lstStyle/>
          <a:p>
            <a:fld id="{D082C50E-AF84-3447-861D-A52996860E11}" type="slidenum">
              <a:rPr lang="en-US" smtClean="0"/>
              <a:t>‹#›</a:t>
            </a:fld>
            <a:endParaRPr lang="en-US"/>
          </a:p>
        </p:txBody>
      </p:sp>
    </p:spTree>
    <p:extLst>
      <p:ext uri="{BB962C8B-B14F-4D97-AF65-F5344CB8AC3E}">
        <p14:creationId xmlns:p14="http://schemas.microsoft.com/office/powerpoint/2010/main" val="275707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C28BFA-49C3-765C-5C8C-EA93582B5F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F6348EC-0042-5D37-D2EA-FDA703313D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F63ECB0-C391-988E-9C9D-C91B4812EE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98EAC9-4949-324F-BFC3-FCA1A9D10879}" type="datetime1">
              <a:rPr lang="en-GB" smtClean="0"/>
              <a:t>12/12/2025</a:t>
            </a:fld>
            <a:endParaRPr lang="en-US"/>
          </a:p>
        </p:txBody>
      </p:sp>
      <p:sp>
        <p:nvSpPr>
          <p:cNvPr id="5" name="Footer Placeholder 4">
            <a:extLst>
              <a:ext uri="{FF2B5EF4-FFF2-40B4-BE49-F238E27FC236}">
                <a16:creationId xmlns:a16="http://schemas.microsoft.com/office/drawing/2014/main" id="{B39A9C32-A8E6-ACAC-1C50-96259186E58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4D6670A-AB85-CD3A-E0AA-9266BE7C905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082C50E-AF84-3447-861D-A52996860E11}" type="slidenum">
              <a:rPr lang="en-US" smtClean="0"/>
              <a:t>‹#›</a:t>
            </a:fld>
            <a:endParaRPr lang="en-US"/>
          </a:p>
        </p:txBody>
      </p:sp>
    </p:spTree>
    <p:extLst>
      <p:ext uri="{BB962C8B-B14F-4D97-AF65-F5344CB8AC3E}">
        <p14:creationId xmlns:p14="http://schemas.microsoft.com/office/powerpoint/2010/main" val="1494905117"/>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49D1BE-AC8E-B9B8-74E0-0BE3E25E26B2}"/>
              </a:ext>
            </a:extLst>
          </p:cNvPr>
          <p:cNvSpPr>
            <a:spLocks noGrp="1"/>
          </p:cNvSpPr>
          <p:nvPr>
            <p:ph type="title"/>
          </p:nvPr>
        </p:nvSpPr>
        <p:spPr>
          <a:xfrm>
            <a:off x="1371599" y="294538"/>
            <a:ext cx="9895951" cy="1033669"/>
          </a:xfrm>
        </p:spPr>
        <p:txBody>
          <a:bodyPr>
            <a:normAutofit/>
          </a:bodyPr>
          <a:lstStyle/>
          <a:p>
            <a:r>
              <a:rPr lang="en-US" sz="4000">
                <a:solidFill>
                  <a:srgbClr val="FFFFFF"/>
                </a:solidFill>
                <a:latin typeface="Times New Roman" panose="02020603050405020304" pitchFamily="18" charset="0"/>
                <a:cs typeface="Times New Roman" panose="02020603050405020304" pitchFamily="18" charset="0"/>
              </a:rPr>
              <a:t>BMHP4017</a:t>
            </a:r>
          </a:p>
        </p:txBody>
      </p:sp>
      <p:sp>
        <p:nvSpPr>
          <p:cNvPr id="3" name="Content Placeholder 2">
            <a:extLst>
              <a:ext uri="{FF2B5EF4-FFF2-40B4-BE49-F238E27FC236}">
                <a16:creationId xmlns:a16="http://schemas.microsoft.com/office/drawing/2014/main" id="{D9853EF2-C556-CB4C-316F-0842F39C7677}"/>
              </a:ext>
            </a:extLst>
          </p:cNvPr>
          <p:cNvSpPr>
            <a:spLocks noGrp="1"/>
          </p:cNvSpPr>
          <p:nvPr>
            <p:ph idx="1"/>
          </p:nvPr>
        </p:nvSpPr>
        <p:spPr>
          <a:xfrm>
            <a:off x="1371599" y="2318197"/>
            <a:ext cx="9724031" cy="3683358"/>
          </a:xfrm>
        </p:spPr>
        <p:txBody>
          <a:bodyPr anchor="ctr">
            <a:normAutofit/>
          </a:bodyPr>
          <a:lstStyle/>
          <a:p>
            <a:endParaRPr lang="en-US" sz="2000"/>
          </a:p>
          <a:p>
            <a:endParaRPr lang="en-US" sz="2000"/>
          </a:p>
          <a:p>
            <a:pPr marL="0" indent="0">
              <a:buNone/>
            </a:pPr>
            <a:r>
              <a:rPr lang="en-US" sz="2000">
                <a:latin typeface="Times New Roman" panose="02020603050405020304" pitchFamily="18" charset="0"/>
                <a:cs typeface="Times New Roman" panose="02020603050405020304" pitchFamily="18" charset="0"/>
              </a:rPr>
              <a:t>Feedback Presentation</a:t>
            </a:r>
          </a:p>
        </p:txBody>
      </p:sp>
    </p:spTree>
    <p:extLst>
      <p:ext uri="{BB962C8B-B14F-4D97-AF65-F5344CB8AC3E}">
        <p14:creationId xmlns:p14="http://schemas.microsoft.com/office/powerpoint/2010/main" val="4135486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58F81-8173-FA00-DE89-58269693E31B}"/>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Content Page</a:t>
            </a:r>
          </a:p>
        </p:txBody>
      </p:sp>
      <p:sp>
        <p:nvSpPr>
          <p:cNvPr id="3" name="Content Placeholder 2">
            <a:extLst>
              <a:ext uri="{FF2B5EF4-FFF2-40B4-BE49-F238E27FC236}">
                <a16:creationId xmlns:a16="http://schemas.microsoft.com/office/drawing/2014/main" id="{445D5CB5-5A15-718A-47D7-6B5EFB94344F}"/>
              </a:ext>
            </a:extLst>
          </p:cNvPr>
          <p:cNvSpPr>
            <a:spLocks noGrp="1"/>
          </p:cNvSpPr>
          <p:nvPr>
            <p:ph idx="1"/>
          </p:nvPr>
        </p:nvSpPr>
        <p:spPr/>
        <p:txBody>
          <a:bodyPr>
            <a:normAutofit/>
          </a:bodyPr>
          <a:lstStyle/>
          <a:p>
            <a:pPr marL="0" indent="0">
              <a:buNone/>
            </a:pPr>
            <a:r>
              <a:rPr lang="en-US" sz="2400" dirty="0">
                <a:latin typeface="Times New Roman" panose="02020603050405020304" pitchFamily="18" charset="0"/>
                <a:cs typeface="Times New Roman" panose="02020603050405020304" pitchFamily="18" charset="0"/>
              </a:rPr>
              <a:t>Introduction </a:t>
            </a:r>
          </a:p>
          <a:p>
            <a:pPr marL="0" indent="0">
              <a:buNone/>
            </a:pPr>
            <a:r>
              <a:rPr lang="en-US" sz="2400" dirty="0">
                <a:latin typeface="Times New Roman" panose="02020603050405020304" pitchFamily="18" charset="0"/>
                <a:cs typeface="Times New Roman" panose="02020603050405020304" pitchFamily="18" charset="0"/>
              </a:rPr>
              <a:t>Strengths Identified</a:t>
            </a:r>
          </a:p>
          <a:p>
            <a:pPr marL="0" indent="0">
              <a:buNone/>
            </a:pPr>
            <a:r>
              <a:rPr lang="en-US" sz="2400" dirty="0">
                <a:latin typeface="Times New Roman" panose="02020603050405020304" pitchFamily="18" charset="0"/>
                <a:cs typeface="Times New Roman" panose="02020603050405020304" pitchFamily="18" charset="0"/>
              </a:rPr>
              <a:t>Areas for Development</a:t>
            </a:r>
          </a:p>
          <a:p>
            <a:pPr marL="0" indent="0">
              <a:buNone/>
            </a:pPr>
            <a:r>
              <a:rPr lang="en-US" sz="2400" dirty="0">
                <a:latin typeface="Times New Roman" panose="02020603050405020304" pitchFamily="18" charset="0"/>
                <a:cs typeface="Times New Roman" panose="02020603050405020304" pitchFamily="18" charset="0"/>
              </a:rPr>
              <a:t>What I would Do Differently Next time</a:t>
            </a:r>
          </a:p>
          <a:p>
            <a:pPr marL="0" indent="0">
              <a:buNone/>
            </a:pPr>
            <a:r>
              <a:rPr lang="en-US" sz="2400" dirty="0">
                <a:latin typeface="Times New Roman" panose="02020603050405020304" pitchFamily="18" charset="0"/>
                <a:cs typeface="Times New Roman" panose="02020603050405020304" pitchFamily="18" charset="0"/>
              </a:rPr>
              <a:t>Supporting Evidence</a:t>
            </a:r>
          </a:p>
          <a:p>
            <a:pPr marL="0" indent="0">
              <a:buNone/>
            </a:pPr>
            <a:r>
              <a:rPr lang="en-US" sz="2400" dirty="0">
                <a:latin typeface="Times New Roman" panose="02020603050405020304" pitchFamily="18" charset="0"/>
                <a:cs typeface="Times New Roman" panose="02020603050405020304" pitchFamily="18" charset="0"/>
              </a:rPr>
              <a:t>Action Plan</a:t>
            </a:r>
          </a:p>
          <a:p>
            <a:pPr marL="0" indent="0">
              <a:buNone/>
            </a:pPr>
            <a:r>
              <a:rPr lang="en-US" sz="2400" dirty="0">
                <a:latin typeface="Times New Roman" panose="02020603050405020304" pitchFamily="18" charset="0"/>
                <a:cs typeface="Times New Roman" panose="02020603050405020304" pitchFamily="18" charset="0"/>
              </a:rPr>
              <a:t>Summary</a:t>
            </a:r>
          </a:p>
          <a:p>
            <a:pPr marL="0" indent="0">
              <a:buNone/>
            </a:pPr>
            <a:r>
              <a:rPr lang="en-US" sz="2400" dirty="0">
                <a:latin typeface="Times New Roman" panose="02020603050405020304" pitchFamily="18" charset="0"/>
                <a:cs typeface="Times New Roman" panose="02020603050405020304" pitchFamily="18" charset="0"/>
              </a:rPr>
              <a:t>Reference List</a:t>
            </a:r>
          </a:p>
        </p:txBody>
      </p:sp>
    </p:spTree>
    <p:extLst>
      <p:ext uri="{BB962C8B-B14F-4D97-AF65-F5344CB8AC3E}">
        <p14:creationId xmlns:p14="http://schemas.microsoft.com/office/powerpoint/2010/main" val="25437609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17519-EFEA-BE9F-B52A-C3A3BB9D6CD6}"/>
              </a:ext>
            </a:extLst>
          </p:cNvPr>
          <p:cNvSpPr>
            <a:spLocks noGrp="1"/>
          </p:cNvSpPr>
          <p:nvPr>
            <p:ph type="ctrTitle"/>
          </p:nvPr>
        </p:nvSpPr>
        <p:spPr/>
        <p:txBody>
          <a:bodyPr>
            <a:normAutofit fontScale="90000"/>
          </a:bodyPr>
          <a:lstStyle/>
          <a:p>
            <a:r>
              <a:rPr lang="en-US" b="1" dirty="0"/>
              <a:t>Introduction  </a:t>
            </a:r>
            <a:br>
              <a:rPr lang="en-US" b="1" dirty="0"/>
            </a:br>
            <a:br>
              <a:rPr lang="en-US" dirty="0"/>
            </a:br>
            <a:endParaRPr lang="en-US" dirty="0"/>
          </a:p>
        </p:txBody>
      </p:sp>
      <p:sp>
        <p:nvSpPr>
          <p:cNvPr id="3" name="Subtitle 2">
            <a:extLst>
              <a:ext uri="{FF2B5EF4-FFF2-40B4-BE49-F238E27FC236}">
                <a16:creationId xmlns:a16="http://schemas.microsoft.com/office/drawing/2014/main" id="{C58939A8-C636-54FB-D30C-63C95A05EBCC}"/>
              </a:ext>
            </a:extLst>
          </p:cNvPr>
          <p:cNvSpPr>
            <a:spLocks noGrp="1"/>
          </p:cNvSpPr>
          <p:nvPr>
            <p:ph type="subTitle" idx="1"/>
          </p:nvPr>
        </p:nvSpPr>
        <p:spPr>
          <a:xfrm>
            <a:off x="586154" y="2309446"/>
            <a:ext cx="10081846" cy="2948354"/>
          </a:xfrm>
        </p:spPr>
        <p:txBody>
          <a:bodyPr>
            <a:normAutofit/>
          </a:bodyPr>
          <a:lstStyle/>
          <a:p>
            <a:r>
              <a:rPr lang="en-GB" sz="1800" dirty="0">
                <a:latin typeface="Times New Roman" panose="02020603050405020304" pitchFamily="18" charset="0"/>
                <a:cs typeface="Times New Roman" panose="02020603050405020304" pitchFamily="18" charset="0"/>
              </a:rPr>
              <a:t>I chose the assignment  Learning in the Digital Era (BMHP4017). My assignment feedback was posted on the Turnitin page. In the instructor feedback page, this reflection highlighted my main strengths, areas where I need to improve, and practical steps I can take for progression. And indicated my literature relating to my academic writing, referencing, digital literacy, and learning development. It helps me to understand what I did well, and areas for me to improve, and gives me a clear direction for the future. It’s a great way for me to refine my skills and produce better work.</a:t>
            </a:r>
          </a:p>
          <a:p>
            <a:endParaRPr lang="en-US" dirty="0"/>
          </a:p>
        </p:txBody>
      </p:sp>
    </p:spTree>
    <p:extLst>
      <p:ext uri="{BB962C8B-B14F-4D97-AF65-F5344CB8AC3E}">
        <p14:creationId xmlns:p14="http://schemas.microsoft.com/office/powerpoint/2010/main" val="1997259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24A1-1332-ABD3-E003-573FD2B85C43}"/>
              </a:ext>
            </a:extLst>
          </p:cNvPr>
          <p:cNvSpPr>
            <a:spLocks noGrp="1"/>
          </p:cNvSpPr>
          <p:nvPr>
            <p:ph type="ctrTitle"/>
          </p:nvPr>
        </p:nvSpPr>
        <p:spPr/>
        <p:txBody>
          <a:bodyPr>
            <a:normAutofit/>
          </a:bodyPr>
          <a:lstStyle/>
          <a:p>
            <a:r>
              <a:rPr lang="en-US" sz="4400" b="1" dirty="0">
                <a:latin typeface="Times New Roman" panose="02020603050405020304" pitchFamily="18" charset="0"/>
                <a:cs typeface="Times New Roman" panose="02020603050405020304" pitchFamily="18" charset="0"/>
              </a:rPr>
              <a:t>Strengths Identified  </a:t>
            </a:r>
            <a:br>
              <a:rPr lang="en-US" sz="5300" b="1" dirty="0"/>
            </a:br>
            <a:br>
              <a:rPr lang="en-US" dirty="0"/>
            </a:br>
            <a:endParaRPr lang="en-US" dirty="0"/>
          </a:p>
        </p:txBody>
      </p:sp>
      <p:sp>
        <p:nvSpPr>
          <p:cNvPr id="3" name="Subtitle 2">
            <a:extLst>
              <a:ext uri="{FF2B5EF4-FFF2-40B4-BE49-F238E27FC236}">
                <a16:creationId xmlns:a16="http://schemas.microsoft.com/office/drawing/2014/main" id="{7A4C6A67-E928-E2C3-8260-5148F03D2240}"/>
              </a:ext>
            </a:extLst>
          </p:cNvPr>
          <p:cNvSpPr>
            <a:spLocks noGrp="1"/>
          </p:cNvSpPr>
          <p:nvPr>
            <p:ph type="subTitle" idx="1"/>
          </p:nvPr>
        </p:nvSpPr>
        <p:spPr>
          <a:xfrm>
            <a:off x="568570" y="1854611"/>
            <a:ext cx="11054860" cy="5051822"/>
          </a:xfrm>
        </p:spPr>
        <p:txBody>
          <a:bodyPr>
            <a:normAutofit/>
          </a:bodyPr>
          <a:lstStyle/>
          <a:p>
            <a:r>
              <a:rPr lang="en-GB" sz="1800" dirty="0">
                <a:latin typeface="Times New Roman" panose="02020603050405020304" pitchFamily="18" charset="0"/>
                <a:cs typeface="Times New Roman" panose="02020603050405020304" pitchFamily="18" charset="0"/>
              </a:rPr>
              <a:t>Reviewing my tutor’s feedback on my recent assignment, this has helped me realise that I have shown a very good level of knowledge and understanding within my referencing and academic writing quizzes. The role of positive feedback in enhancing student performance is widely recognised (Jones,2018). </a:t>
            </a:r>
          </a:p>
          <a:p>
            <a:r>
              <a:rPr lang="en-GB" sz="1800" dirty="0">
                <a:latin typeface="Times New Roman" panose="02020603050405020304" pitchFamily="18" charset="0"/>
                <a:cs typeface="Times New Roman" panose="02020603050405020304" pitchFamily="18" charset="0"/>
              </a:rPr>
              <a:t> This has also helped me to show that I am strong, able to demonstrate more understanding of how to use AI within the boundaries set by the universities. </a:t>
            </a:r>
          </a:p>
          <a:p>
            <a:r>
              <a:rPr lang="en-GB" sz="1800" dirty="0">
                <a:latin typeface="Times New Roman" panose="02020603050405020304" pitchFamily="18" charset="0"/>
                <a:cs typeface="Times New Roman" panose="02020603050405020304" pitchFamily="18" charset="0"/>
              </a:rPr>
              <a:t> My tutor also indicated that my analysis section demonstrates a strong understanding, especially where I was able to show the difference between AI-written and human-written work. According to the annotation, this reflects my ability to apply knowledge effectively, a core requirement in academic writing, particularly in higher education (Race,2020).</a:t>
            </a:r>
          </a:p>
          <a:p>
            <a:r>
              <a:rPr lang="en-GB" sz="1800" dirty="0">
                <a:latin typeface="Times New Roman" panose="02020603050405020304" pitchFamily="18" charset="0"/>
                <a:cs typeface="Times New Roman" panose="02020603050405020304" pitchFamily="18" charset="0"/>
              </a:rPr>
              <a:t> This recognition shows that I am progressing in my academic writing, particularly in developing logical ideas and engaging with scholarly debates (Moon, 2013). </a:t>
            </a:r>
          </a:p>
          <a:p>
            <a:r>
              <a:rPr lang="en-GB" sz="1800" dirty="0">
                <a:latin typeface="Times New Roman" panose="02020603050405020304" pitchFamily="18" charset="0"/>
                <a:cs typeface="Times New Roman" panose="02020603050405020304" pitchFamily="18" charset="0"/>
              </a:rPr>
              <a:t>The strengths were identified. My understanding of Referencing, academic writing and digital skills.</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020758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DD88F-277D-40E5-C808-0600202F9EE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Areas for Development </a:t>
            </a:r>
            <a:endParaRPr lang="en-US" dirty="0"/>
          </a:p>
        </p:txBody>
      </p:sp>
      <p:sp>
        <p:nvSpPr>
          <p:cNvPr id="3" name="Content Placeholder 2">
            <a:extLst>
              <a:ext uri="{FF2B5EF4-FFF2-40B4-BE49-F238E27FC236}">
                <a16:creationId xmlns:a16="http://schemas.microsoft.com/office/drawing/2014/main" id="{10BB3476-F264-4639-9BD7-07A04D9C04BB}"/>
              </a:ext>
            </a:extLst>
          </p:cNvPr>
          <p:cNvSpPr>
            <a:spLocks noGrp="1"/>
          </p:cNvSpPr>
          <p:nvPr>
            <p:ph idx="1"/>
          </p:nvPr>
        </p:nvSpPr>
        <p:spPr>
          <a:xfrm>
            <a:off x="838200" y="1690688"/>
            <a:ext cx="10515600" cy="4486275"/>
          </a:xfrm>
        </p:spPr>
        <p:txBody>
          <a:bodyPr>
            <a:normAutofit fontScale="92500" lnSpcReduction="10000"/>
          </a:bodyPr>
          <a:lstStyle/>
          <a:p>
            <a:pPr marL="0" indent="0">
              <a:buNone/>
            </a:pPr>
            <a:r>
              <a:rPr lang="en-GB" sz="2300" dirty="0">
                <a:latin typeface="Times New Roman" panose="02020603050405020304" pitchFamily="18" charset="0"/>
                <a:cs typeface="Times New Roman" panose="02020603050405020304" pitchFamily="18" charset="0"/>
              </a:rPr>
              <a:t>I used an incorrect method in my Semester Planner, my references were not properly formatted, and my networking task could not be accessed because I submitted it in the wrong format. These issues highlight important areas for improvement in my academic work. They matter to me because they shape my readiness for future tasks and give me a clear vision of where I need to improve, so I don’t repeat the same mistakes.</a:t>
            </a:r>
          </a:p>
          <a:p>
            <a:pPr marL="0" indent="0">
              <a:buNone/>
            </a:pPr>
            <a:r>
              <a:rPr lang="en-GB" sz="2300" dirty="0">
                <a:latin typeface="Times New Roman" panose="02020603050405020304" pitchFamily="18" charset="0"/>
                <a:cs typeface="Times New Roman" panose="02020603050405020304" pitchFamily="18" charset="0"/>
              </a:rPr>
              <a:t> These errors negatively affected my grades, as I lost marks due to the weaknesses in my assignment. I now realise that if I were to redo the task, I would apply the correct approach to my Semester Planner. Poor referencing also cost me marks, but I understand that next time I must reference accurately. Pears and Shields (2019) emphasise the importance of attention to detail in referencing, as it is a key skill for maintaining academic credibility.</a:t>
            </a:r>
          </a:p>
          <a:p>
            <a:pPr marL="0" indent="0">
              <a:buNone/>
            </a:pPr>
            <a:r>
              <a:rPr lang="en-GB" sz="2300" dirty="0">
                <a:latin typeface="Times New Roman" panose="02020603050405020304" pitchFamily="18" charset="0"/>
                <a:cs typeface="Times New Roman" panose="02020603050405020304" pitchFamily="18" charset="0"/>
              </a:rPr>
              <a:t>Submitting my work in the wrong format meant it could not be marked, which further reduced my grade. Submitting work in accessible formats, such as Word documents, is part of academic professionalism (Beetham &amp;Sharpe,2019). </a:t>
            </a:r>
          </a:p>
          <a:p>
            <a:pPr marL="0" indent="0">
              <a:buNone/>
            </a:pPr>
            <a:r>
              <a:rPr lang="en-GB" sz="2300" dirty="0">
                <a:latin typeface="Times New Roman" panose="02020603050405020304" pitchFamily="18" charset="0"/>
                <a:cs typeface="Times New Roman" panose="02020603050405020304" pitchFamily="18" charset="0"/>
              </a:rPr>
              <a:t>Moving forward, I will carefully check submission requirements to ensure my work is in the correct format.</a:t>
            </a:r>
          </a:p>
          <a:p>
            <a:endParaRPr lang="en-GB" sz="1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16227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BD1EE-22AE-4788-2899-A4515FDA347E}"/>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What I Would Do Differently Next Time</a:t>
            </a:r>
            <a:endParaRPr lang="en-US" dirty="0"/>
          </a:p>
        </p:txBody>
      </p:sp>
      <p:sp>
        <p:nvSpPr>
          <p:cNvPr id="3" name="Content Placeholder 2">
            <a:extLst>
              <a:ext uri="{FF2B5EF4-FFF2-40B4-BE49-F238E27FC236}">
                <a16:creationId xmlns:a16="http://schemas.microsoft.com/office/drawing/2014/main" id="{99D07014-A8B4-1C92-520B-8646EA917A02}"/>
              </a:ext>
            </a:extLst>
          </p:cNvPr>
          <p:cNvSpPr>
            <a:spLocks noGrp="1"/>
          </p:cNvSpPr>
          <p:nvPr>
            <p:ph idx="1"/>
          </p:nvPr>
        </p:nvSpPr>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In future tasks, I intend to adopt a more proactive approach by giving sufficient time for planning, as effective time management is a critical component of academic success(Macan,1994). </a:t>
            </a:r>
          </a:p>
          <a:p>
            <a:pPr marL="0" indent="0">
              <a:buNone/>
            </a:pPr>
            <a:r>
              <a:rPr lang="en-GB" sz="1800" dirty="0">
                <a:latin typeface="Times New Roman" panose="02020603050405020304" pitchFamily="18" charset="0"/>
                <a:cs typeface="Times New Roman" panose="02020603050405020304" pitchFamily="18" charset="0"/>
              </a:rPr>
              <a:t>Next time, I would give an approach for research strategies for my assignment. Booth, Colomb and Williams(2016) support that strategic research practice to ensure that work is grounded in credible and relevant sources, thereby enhancing the quality of the assignment.</a:t>
            </a:r>
          </a:p>
          <a:p>
            <a:pPr marL="0" indent="0">
              <a:buNone/>
            </a:pPr>
            <a:r>
              <a:rPr lang="en-GB" sz="1800" dirty="0">
                <a:latin typeface="Times New Roman" panose="02020603050405020304" pitchFamily="18" charset="0"/>
                <a:cs typeface="Times New Roman" panose="02020603050405020304" pitchFamily="18" charset="0"/>
              </a:rPr>
              <a:t>What I would do differently next time will be ensuring that my referencing is adhering strictly to the required referencing format. A correct citation is essential for maintaining academic integrity and avoiding plagiarism(Pears&amp;Shields,2019).</a:t>
            </a:r>
          </a:p>
          <a:p>
            <a:pPr marL="0" indent="0">
              <a:buNone/>
            </a:pPr>
            <a:r>
              <a:rPr lang="en-GB" sz="1800" dirty="0">
                <a:latin typeface="Times New Roman" panose="02020603050405020304" pitchFamily="18" charset="0"/>
                <a:cs typeface="Times New Roman" panose="02020603050405020304" pitchFamily="18" charset="0"/>
              </a:rPr>
              <a:t>Next time, I would approach my task by trying to improve my academic writing. Aiming to improve the professionalism of academic writing by refining style, structure, and clarity, which are vital for effective scholarly communication(Murray,2011).</a:t>
            </a:r>
          </a:p>
          <a:p>
            <a:pPr marL="0" indent="0">
              <a:buNone/>
            </a:pPr>
            <a:r>
              <a:rPr lang="en-GB" sz="1800" dirty="0">
                <a:latin typeface="Times New Roman" panose="02020603050405020304" pitchFamily="18" charset="0"/>
                <a:cs typeface="Times New Roman" panose="02020603050405020304" pitchFamily="18" charset="0"/>
              </a:rPr>
              <a:t>Next time, I will avoid procrastination by setting clear goals and prioritising tasks efficiently. Zimmerman(2002) suggests that self-regulation and goal setting are strongly linked to improved academic performance.</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646207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Shape 41">
            <a:extLst>
              <a:ext uri="{FF2B5EF4-FFF2-40B4-BE49-F238E27FC236}">
                <a16:creationId xmlns:a16="http://schemas.microsoft.com/office/drawing/2014/main" id="{0A1E0707-4985-454B-ACE0-4855BB558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864AD4F-4483-BB5F-F0DB-463A4D8D8A46}"/>
              </a:ext>
            </a:extLst>
          </p:cNvPr>
          <p:cNvSpPr>
            <a:spLocks noGrp="1"/>
          </p:cNvSpPr>
          <p:nvPr>
            <p:ph type="title"/>
          </p:nvPr>
        </p:nvSpPr>
        <p:spPr>
          <a:xfrm>
            <a:off x="733427" y="609599"/>
            <a:ext cx="3686174" cy="1322888"/>
          </a:xfrm>
        </p:spPr>
        <p:txBody>
          <a:bodyPr vert="horz" lIns="91440" tIns="45720" rIns="91440" bIns="45720" rtlCol="0">
            <a:normAutofit/>
          </a:bodyPr>
          <a:lstStyle/>
          <a:p>
            <a:r>
              <a:rPr lang="en-US" b="1" dirty="0"/>
              <a:t>Supporting Evidence</a:t>
            </a:r>
          </a:p>
        </p:txBody>
      </p:sp>
      <p:sp>
        <p:nvSpPr>
          <p:cNvPr id="24" name="Content Placeholder 23">
            <a:extLst>
              <a:ext uri="{FF2B5EF4-FFF2-40B4-BE49-F238E27FC236}">
                <a16:creationId xmlns:a16="http://schemas.microsoft.com/office/drawing/2014/main" id="{A0535873-33E5-9451-418B-BC23955766CE}"/>
              </a:ext>
            </a:extLst>
          </p:cNvPr>
          <p:cNvSpPr>
            <a:spLocks noGrp="1"/>
          </p:cNvSpPr>
          <p:nvPr>
            <p:ph idx="1"/>
          </p:nvPr>
        </p:nvSpPr>
        <p:spPr>
          <a:xfrm>
            <a:off x="733427" y="2168343"/>
            <a:ext cx="3543298" cy="3973337"/>
          </a:xfrm>
        </p:spPr>
        <p:txBody>
          <a:bodyPr>
            <a:normAutofit/>
          </a:bodyPr>
          <a:lstStyle/>
          <a:p>
            <a:pPr marL="0" indent="0">
              <a:buNone/>
            </a:pPr>
            <a:r>
              <a:rPr lang="en-GB" sz="1800" dirty="0">
                <a:latin typeface="Times New Roman" panose="02020603050405020304" pitchFamily="18" charset="0"/>
                <a:cs typeface="Times New Roman" panose="02020603050405020304" pitchFamily="18" charset="0"/>
              </a:rPr>
              <a:t>Upon receiving my feedback, I thoroughly engaged in it to ensure I fully understood my strengths and weaknesses in my work. I highlighted and underlined the positive aspects to acknowledge areas where I had performed well. At the same time, I critically focused on the comments that pointed to areas requiring improvement.</a:t>
            </a:r>
            <a:endParaRPr lang="en-US" sz="1800" dirty="0">
              <a:latin typeface="Times New Roman" panose="02020603050405020304" pitchFamily="18" charset="0"/>
              <a:cs typeface="Times New Roman" panose="02020603050405020304" pitchFamily="18" charset="0"/>
            </a:endParaRPr>
          </a:p>
        </p:txBody>
      </p:sp>
      <p:pic>
        <p:nvPicPr>
          <p:cNvPr id="9" name="Picture 8" descr="A screenshot of a cellphone&#10;&#10;AI-generated content may be incorrect.">
            <a:extLst>
              <a:ext uri="{FF2B5EF4-FFF2-40B4-BE49-F238E27FC236}">
                <a16:creationId xmlns:a16="http://schemas.microsoft.com/office/drawing/2014/main" id="{E3226F55-E339-E4F5-67DD-7C2B908BB2F7}"/>
              </a:ext>
            </a:extLst>
          </p:cNvPr>
          <p:cNvPicPr>
            <a:picLocks noChangeAspect="1"/>
          </p:cNvPicPr>
          <p:nvPr/>
        </p:nvPicPr>
        <p:blipFill>
          <a:blip r:embed="rId2"/>
          <a:stretch>
            <a:fillRect/>
          </a:stretch>
        </p:blipFill>
        <p:spPr>
          <a:xfrm>
            <a:off x="5153028" y="1089916"/>
            <a:ext cx="2828925" cy="4490357"/>
          </a:xfrm>
          <a:prstGeom prst="rect">
            <a:avLst/>
          </a:prstGeom>
        </p:spPr>
      </p:pic>
      <p:pic>
        <p:nvPicPr>
          <p:cNvPr id="5" name="Content Placeholder 4" descr="A screenshot of a cellphone&#10;&#10;AI-generated content may be incorrect.">
            <a:extLst>
              <a:ext uri="{FF2B5EF4-FFF2-40B4-BE49-F238E27FC236}">
                <a16:creationId xmlns:a16="http://schemas.microsoft.com/office/drawing/2014/main" id="{AC0BB43E-CEBA-3EFF-9B5F-FFBEB925E1E2}"/>
              </a:ext>
            </a:extLst>
          </p:cNvPr>
          <p:cNvPicPr>
            <a:picLocks noChangeAspect="1"/>
          </p:cNvPicPr>
          <p:nvPr/>
        </p:nvPicPr>
        <p:blipFill>
          <a:blip r:embed="rId3"/>
          <a:stretch>
            <a:fillRect/>
          </a:stretch>
        </p:blipFill>
        <p:spPr>
          <a:xfrm>
            <a:off x="8673211" y="1277726"/>
            <a:ext cx="2828925" cy="4302547"/>
          </a:xfrm>
          <a:prstGeom prst="rect">
            <a:avLst/>
          </a:prstGeom>
        </p:spPr>
      </p:pic>
    </p:spTree>
    <p:extLst>
      <p:ext uri="{BB962C8B-B14F-4D97-AF65-F5344CB8AC3E}">
        <p14:creationId xmlns:p14="http://schemas.microsoft.com/office/powerpoint/2010/main" val="2096885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9A45B-494F-ADF1-14C4-EAB482D91D7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Action plan/ Moving forward</a:t>
            </a:r>
            <a:endParaRPr lang="en-US" dirty="0"/>
          </a:p>
        </p:txBody>
      </p:sp>
      <p:sp>
        <p:nvSpPr>
          <p:cNvPr id="3" name="Content Placeholder 2">
            <a:extLst>
              <a:ext uri="{FF2B5EF4-FFF2-40B4-BE49-F238E27FC236}">
                <a16:creationId xmlns:a16="http://schemas.microsoft.com/office/drawing/2014/main" id="{F1E66DE2-D85F-F7E3-85A6-E92414F2F432}"/>
              </a:ext>
            </a:extLst>
          </p:cNvPr>
          <p:cNvSpPr>
            <a:spLocks noGrp="1"/>
          </p:cNvSpPr>
          <p:nvPr>
            <p:ph idx="1"/>
          </p:nvPr>
        </p:nvSpPr>
        <p:spPr>
          <a:xfrm>
            <a:off x="696533" y="1468191"/>
            <a:ext cx="10515600" cy="5267459"/>
          </a:xfrm>
        </p:spPr>
        <p:txBody>
          <a:bodyPr>
            <a:normAutofit/>
          </a:bodyPr>
          <a:lstStyle/>
          <a:p>
            <a:pPr marL="0" indent="0">
              <a:buNone/>
            </a:pPr>
            <a:r>
              <a:rPr lang="en-GB" sz="1800" b="1" dirty="0">
                <a:latin typeface="Times New Roman" panose="02020603050405020304" pitchFamily="18" charset="0"/>
                <a:cs typeface="Times New Roman" panose="02020603050405020304" pitchFamily="18" charset="0"/>
              </a:rPr>
              <a:t>Goal 1- Maintain Strengths: </a:t>
            </a:r>
            <a:r>
              <a:rPr lang="en-GB" sz="1800" dirty="0">
                <a:latin typeface="Times New Roman" panose="02020603050405020304" pitchFamily="18" charset="0"/>
                <a:cs typeface="Times New Roman" panose="02020603050405020304" pitchFamily="18" charset="0"/>
              </a:rPr>
              <a:t>Actions that I will continue to take from now on, I will continue attending lectures, make sure to take notes and revisit my slides after each session for better knowledge and understanding of my course. And I would also seek assistance when I am struggling with my assignment. </a:t>
            </a:r>
          </a:p>
          <a:p>
            <a:pPr marL="0" indent="0">
              <a:buNone/>
            </a:pPr>
            <a:r>
              <a:rPr lang="en-GB" sz="1800" b="1" dirty="0">
                <a:latin typeface="Times New Roman" panose="02020603050405020304" pitchFamily="18" charset="0"/>
                <a:cs typeface="Times New Roman" panose="02020603050405020304" pitchFamily="18" charset="0"/>
              </a:rPr>
              <a:t>Goal 2- Improve Area: </a:t>
            </a:r>
            <a:r>
              <a:rPr lang="en-GB" sz="1800" dirty="0">
                <a:latin typeface="Times New Roman" panose="02020603050405020304" pitchFamily="18" charset="0"/>
                <a:cs typeface="Times New Roman" panose="02020603050405020304" pitchFamily="18" charset="0"/>
              </a:rPr>
              <a:t>I would make greater use of my university’s information skills units. These resources are designed to strengthen my knowledge of the way I will be using Harvard referencing, critical thinking, and how to find reliable academic literature, visit workshops more often, and practice vividly in my academic writing. will be able to improve my accuracy and show credibility in my work.</a:t>
            </a:r>
          </a:p>
          <a:p>
            <a:pPr marL="0" indent="0">
              <a:buNone/>
            </a:pPr>
            <a:r>
              <a:rPr lang="en-GB" sz="1800" b="1" dirty="0">
                <a:latin typeface="Times New Roman" panose="02020603050405020304" pitchFamily="18" charset="0"/>
                <a:cs typeface="Times New Roman" panose="02020603050405020304" pitchFamily="18" charset="0"/>
              </a:rPr>
              <a:t>Goal 3 – Improve Area: </a:t>
            </a:r>
            <a:r>
              <a:rPr lang="en-GB" sz="1800" dirty="0">
                <a:latin typeface="Times New Roman" panose="02020603050405020304" pitchFamily="18" charset="0"/>
                <a:cs typeface="Times New Roman" panose="02020603050405020304" pitchFamily="18" charset="0"/>
              </a:rPr>
              <a:t>Improve referencing and academic writing, strengthen my critical thinking skills, develop my information literacy and my research skills, improve my assignment submission, digital skills, and improve my time management/academic planning.</a:t>
            </a:r>
          </a:p>
          <a:p>
            <a:pPr marL="0" indent="0">
              <a:buNone/>
            </a:pPr>
            <a:r>
              <a:rPr lang="en-US" sz="1800" b="1" dirty="0">
                <a:latin typeface="Times New Roman" panose="02020603050405020304" pitchFamily="18" charset="0"/>
                <a:cs typeface="Times New Roman" panose="02020603050405020304" pitchFamily="18" charset="0"/>
              </a:rPr>
              <a:t>Goal 4- Timeline:   </a:t>
            </a:r>
          </a:p>
          <a:p>
            <a:pPr marL="0" indent="0">
              <a:buNone/>
            </a:pPr>
            <a:r>
              <a:rPr lang="en-US" sz="1800" dirty="0">
                <a:latin typeface="Times New Roman" panose="02020603050405020304" pitchFamily="18" charset="0"/>
                <a:cs typeface="Times New Roman" panose="02020603050405020304" pitchFamily="18" charset="0"/>
              </a:rPr>
              <a:t>Weeks 1-2: Improve my Referencing and Academic Writing. </a:t>
            </a:r>
          </a:p>
          <a:p>
            <a:pPr marL="0" indent="0">
              <a:buNone/>
            </a:pPr>
            <a:r>
              <a:rPr lang="en-US" sz="1800" dirty="0">
                <a:latin typeface="Times New Roman" panose="02020603050405020304" pitchFamily="18" charset="0"/>
                <a:cs typeface="Times New Roman" panose="02020603050405020304" pitchFamily="18" charset="0"/>
              </a:rPr>
              <a:t>Weeks 3-4: Strengthen my Critical Thinking.</a:t>
            </a:r>
          </a:p>
          <a:p>
            <a:pPr marL="0" indent="0">
              <a:buNone/>
            </a:pPr>
            <a:r>
              <a:rPr lang="en-US" sz="1800" dirty="0">
                <a:latin typeface="Times New Roman" panose="02020603050405020304" pitchFamily="18" charset="0"/>
                <a:cs typeface="Times New Roman" panose="02020603050405020304" pitchFamily="18" charset="0"/>
              </a:rPr>
              <a:t>Weeks 5 -6: Develop Information Literacy and Research Skills.</a:t>
            </a:r>
          </a:p>
          <a:p>
            <a:pPr marL="0" indent="0">
              <a:buNone/>
            </a:pPr>
            <a:r>
              <a:rPr lang="en-US" sz="1800" dirty="0">
                <a:latin typeface="Times New Roman" panose="02020603050405020304" pitchFamily="18" charset="0"/>
                <a:cs typeface="Times New Roman" panose="02020603050405020304" pitchFamily="18" charset="0"/>
              </a:rPr>
              <a:t>Weeks 7-8:Improve Assignment Submission and Digital Skills.</a:t>
            </a:r>
          </a:p>
          <a:p>
            <a:pPr marL="0" indent="0">
              <a:buNone/>
            </a:pPr>
            <a:r>
              <a:rPr lang="en-US" sz="1800" dirty="0">
                <a:latin typeface="Times New Roman" panose="02020603050405020304" pitchFamily="18" charset="0"/>
                <a:cs typeface="Times New Roman" panose="02020603050405020304" pitchFamily="18" charset="0"/>
              </a:rPr>
              <a:t>Weeks 9-10 Strengthen Time Management and Planning.</a:t>
            </a:r>
          </a:p>
          <a:p>
            <a:pPr marL="0" indent="0">
              <a:buNone/>
            </a:pPr>
            <a:endParaRPr lang="en-US" sz="1800" dirty="0">
              <a:latin typeface="Times New Roman" panose="02020603050405020304" pitchFamily="18" charset="0"/>
              <a:cs typeface="Times New Roman" panose="02020603050405020304" pitchFamily="18" charset="0"/>
            </a:endParaRPr>
          </a:p>
          <a:p>
            <a:pPr marL="0" indent="0">
              <a:buNone/>
            </a:pPr>
            <a:endParaRPr lang="en-US" sz="2300" dirty="0">
              <a:latin typeface="Times New Roman" panose="02020603050405020304" pitchFamily="18" charset="0"/>
              <a:cs typeface="Times New Roman" panose="02020603050405020304" pitchFamily="18" charset="0"/>
            </a:endParaRPr>
          </a:p>
          <a:p>
            <a:pPr marL="0" indent="0">
              <a:buNone/>
            </a:pPr>
            <a:endParaRPr lang="en-US" sz="2300" dirty="0">
              <a:latin typeface="Times New Roman" panose="02020603050405020304" pitchFamily="18" charset="0"/>
              <a:cs typeface="Times New Roman" panose="02020603050405020304" pitchFamily="18" charset="0"/>
            </a:endParaRPr>
          </a:p>
          <a:p>
            <a:pPr marL="0" indent="0">
              <a:buNone/>
            </a:pPr>
            <a:endParaRPr lang="en-US" sz="2300" dirty="0">
              <a:latin typeface="Times New Roman" panose="02020603050405020304" pitchFamily="18" charset="0"/>
              <a:cs typeface="Times New Roman" panose="02020603050405020304" pitchFamily="18" charset="0"/>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767349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76C4D-D54A-2C33-8EAD-1438A076B504}"/>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Summary</a:t>
            </a:r>
            <a:endParaRPr lang="en-US" dirty="0"/>
          </a:p>
        </p:txBody>
      </p:sp>
      <p:sp>
        <p:nvSpPr>
          <p:cNvPr id="3" name="Content Placeholder 2">
            <a:extLst>
              <a:ext uri="{FF2B5EF4-FFF2-40B4-BE49-F238E27FC236}">
                <a16:creationId xmlns:a16="http://schemas.microsoft.com/office/drawing/2014/main" id="{E3AB6E9B-6E26-C6D3-8123-57E2902DA41A}"/>
              </a:ext>
            </a:extLst>
          </p:cNvPr>
          <p:cNvSpPr>
            <a:spLocks noGrp="1"/>
          </p:cNvSpPr>
          <p:nvPr>
            <p:ph idx="1"/>
          </p:nvPr>
        </p:nvSpPr>
        <p:spPr/>
        <p:txBody>
          <a:bodyPr>
            <a:normAutofit/>
          </a:bodyPr>
          <a:lstStyle/>
          <a:p>
            <a:pPr marL="0" indent="0">
              <a:buNone/>
            </a:pPr>
            <a:r>
              <a:rPr lang="en-GB" dirty="0">
                <a:latin typeface="Times New Roman" panose="02020603050405020304" pitchFamily="18" charset="0"/>
                <a:cs typeface="Times New Roman" panose="02020603050405020304" pitchFamily="18" charset="0"/>
              </a:rPr>
              <a:t> </a:t>
            </a:r>
            <a:r>
              <a:rPr lang="en-GB" sz="1900" dirty="0">
                <a:latin typeface="Times New Roman" panose="02020603050405020304" pitchFamily="18" charset="0"/>
                <a:cs typeface="Times New Roman" panose="02020603050405020304" pitchFamily="18" charset="0"/>
              </a:rPr>
              <a:t>I have shown strengths with my referencing and academic writing quizzes, and I have also shown a strong understanding of the ethical use of AI. These skills provide a strong foundation for my future success. At the same time, the feedback I have received highlights areas where I need to improve, such as applying academic theory correctly, ensuring correctness in referencing, and submitting work in suitable formats. These areas of development give me clear direction for improvement. Engaging more with feedback is an essential part of academic growth for me. My willingness to reflect on my performance shows commitment to my personal development. Being a student at the university is a place where I need to continually refine my skills, adapt to the strategies, and build on past experiences. By applying the recommendations outlined above and by continuing to reflect constructively on my feedback constructively, I will be able to strengthen my academic ability and achieve success in my future assignments.</a:t>
            </a:r>
          </a:p>
          <a:p>
            <a:endParaRPr lang="en-US" dirty="0"/>
          </a:p>
        </p:txBody>
      </p:sp>
    </p:spTree>
    <p:extLst>
      <p:ext uri="{BB962C8B-B14F-4D97-AF65-F5344CB8AC3E}">
        <p14:creationId xmlns:p14="http://schemas.microsoft.com/office/powerpoint/2010/main" val="2618708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DD055-C33F-1A7C-9A6B-F9DA9788A57B}"/>
              </a:ext>
            </a:extLst>
          </p:cNvPr>
          <p:cNvSpPr>
            <a:spLocks noGrp="1"/>
          </p:cNvSpPr>
          <p:nvPr>
            <p:ph type="title"/>
          </p:nvPr>
        </p:nvSpPr>
        <p:spPr/>
        <p:txBody>
          <a:bodyPr/>
          <a:lstStyle/>
          <a:p>
            <a:r>
              <a:rPr lang="en-US" b="1" dirty="0"/>
              <a:t>Reference List</a:t>
            </a:r>
          </a:p>
        </p:txBody>
      </p:sp>
      <p:sp>
        <p:nvSpPr>
          <p:cNvPr id="3" name="Content Placeholder 2">
            <a:extLst>
              <a:ext uri="{FF2B5EF4-FFF2-40B4-BE49-F238E27FC236}">
                <a16:creationId xmlns:a16="http://schemas.microsoft.com/office/drawing/2014/main" id="{6F8527AD-62C9-EFD2-E636-F3C85204ED62}"/>
              </a:ext>
            </a:extLst>
          </p:cNvPr>
          <p:cNvSpPr>
            <a:spLocks noGrp="1"/>
          </p:cNvSpPr>
          <p:nvPr>
            <p:ph idx="1"/>
          </p:nvPr>
        </p:nvSpPr>
        <p:spPr>
          <a:xfrm>
            <a:off x="683653" y="1439259"/>
            <a:ext cx="10515600" cy="4351338"/>
          </a:xfrm>
        </p:spPr>
        <p:txBody>
          <a:bodyPr>
            <a:normAutofit fontScale="47500" lnSpcReduction="20000"/>
          </a:bodyPr>
          <a:lstStyle/>
          <a:p>
            <a:pPr marL="0" indent="0">
              <a:buNone/>
            </a:pPr>
            <a:r>
              <a:rPr lang="en-GB" sz="3300" dirty="0">
                <a:latin typeface="Times New Roman" panose="02020603050405020304" pitchFamily="18" charset="0"/>
                <a:cs typeface="Times New Roman" panose="02020603050405020304" pitchFamily="18" charset="0"/>
              </a:rPr>
              <a:t>Beetham, H. and Sharpe, R.(2019) Rethinking pedagogy for a Digital Age. Principles and practices of technology-enhanced learning.3rd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London: Routledge.</a:t>
            </a:r>
          </a:p>
          <a:p>
            <a:pPr marL="0" indent="0">
              <a:buNone/>
            </a:pPr>
            <a:r>
              <a:rPr lang="en-GB" sz="3300" dirty="0">
                <a:latin typeface="Times New Roman" panose="02020603050405020304" pitchFamily="18" charset="0"/>
                <a:cs typeface="Times New Roman" panose="02020603050405020304" pitchFamily="18" charset="0"/>
              </a:rPr>
              <a:t>Jones, P. (2018) The impact of positive feedback in Education. 2nd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New York: Academic Press.</a:t>
            </a:r>
          </a:p>
          <a:p>
            <a:pPr marL="0" indent="0">
              <a:buNone/>
            </a:pPr>
            <a:r>
              <a:rPr lang="en-GB" sz="3300" dirty="0">
                <a:latin typeface="Times New Roman" panose="02020603050405020304" pitchFamily="18" charset="0"/>
                <a:cs typeface="Times New Roman" panose="02020603050405020304" pitchFamily="18" charset="0"/>
              </a:rPr>
              <a:t>Moon, J.(2013) Reflection on learning and reflective practices. London: Routledge.</a:t>
            </a:r>
          </a:p>
          <a:p>
            <a:pPr marL="0" indent="0">
              <a:buNone/>
            </a:pPr>
            <a:r>
              <a:rPr lang="en-GB" sz="3300" dirty="0">
                <a:latin typeface="Times New Roman" panose="02020603050405020304" pitchFamily="18" charset="0"/>
                <a:cs typeface="Times New Roman" panose="02020603050405020304" pitchFamily="18" charset="0"/>
              </a:rPr>
              <a:t>Pears, R. and Shields, G.(2019) Cite them right: The essential referencing guide.11th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London: Macmillan Education.</a:t>
            </a:r>
          </a:p>
          <a:p>
            <a:pPr marL="0" indent="0">
              <a:buNone/>
            </a:pPr>
            <a:r>
              <a:rPr lang="en-GB" sz="3300" dirty="0">
                <a:latin typeface="Times New Roman" panose="02020603050405020304" pitchFamily="18" charset="0"/>
                <a:cs typeface="Times New Roman" panose="02020603050405020304" pitchFamily="18" charset="0"/>
              </a:rPr>
              <a:t>Race, P.(2020) The lecture’s toolkit: A practical guide to assessment, learning and teaching. 5th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London: Routledge.</a:t>
            </a:r>
          </a:p>
          <a:p>
            <a:pPr marL="0" indent="0">
              <a:buNone/>
            </a:pPr>
            <a:r>
              <a:rPr lang="en-GB" sz="3300" dirty="0">
                <a:latin typeface="Times New Roman" panose="02020603050405020304" pitchFamily="18" charset="0"/>
                <a:cs typeface="Times New Roman" panose="02020603050405020304" pitchFamily="18" charset="0"/>
              </a:rPr>
              <a:t>Booth,  W.C., Colomb, G.G. &amp;Williams, J.M.(2016) The Craft of Research. 4th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Chicago: University of Chicago Press.</a:t>
            </a:r>
          </a:p>
          <a:p>
            <a:pPr marL="0" indent="0">
              <a:buNone/>
            </a:pPr>
            <a:r>
              <a:rPr lang="en-GB" sz="3300" dirty="0">
                <a:latin typeface="Times New Roman" panose="02020603050405020304" pitchFamily="18" charset="0"/>
                <a:cs typeface="Times New Roman" panose="02020603050405020304" pitchFamily="18" charset="0"/>
              </a:rPr>
              <a:t> Macan, T.H.(1994) ‘Time management: Test of a process’, Journal of Applied Psychology,79(3), pp.381-391.</a:t>
            </a:r>
          </a:p>
          <a:p>
            <a:pPr marL="0" indent="0">
              <a:buNone/>
            </a:pPr>
            <a:r>
              <a:rPr lang="en-GB" sz="3300" dirty="0">
                <a:latin typeface="Times New Roman" panose="02020603050405020304" pitchFamily="18" charset="0"/>
                <a:cs typeface="Times New Roman" panose="02020603050405020304" pitchFamily="18" charset="0"/>
              </a:rPr>
              <a:t>Murray, R.(2010) How to Write a Thesis. 3rd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Maidenhead: Open University Press.</a:t>
            </a:r>
          </a:p>
          <a:p>
            <a:pPr marL="0" indent="0">
              <a:buNone/>
            </a:pPr>
            <a:r>
              <a:rPr lang="en-GB" sz="3300" dirty="0">
                <a:latin typeface="Times New Roman" panose="02020603050405020304" pitchFamily="18" charset="0"/>
                <a:cs typeface="Times New Roman" panose="02020603050405020304" pitchFamily="18" charset="0"/>
              </a:rPr>
              <a:t>Pears, R.&amp; Shields, G. (2019) Cite Them Right: The Essential Referencing Guide. 11th </a:t>
            </a:r>
            <a:r>
              <a:rPr lang="en-GB" sz="3300" dirty="0" err="1">
                <a:latin typeface="Times New Roman" panose="02020603050405020304" pitchFamily="18" charset="0"/>
                <a:cs typeface="Times New Roman" panose="02020603050405020304" pitchFamily="18" charset="0"/>
              </a:rPr>
              <a:t>edn</a:t>
            </a:r>
            <a:r>
              <a:rPr lang="en-GB" sz="3300" dirty="0">
                <a:latin typeface="Times New Roman" panose="02020603050405020304" pitchFamily="18" charset="0"/>
                <a:cs typeface="Times New Roman" panose="02020603050405020304" pitchFamily="18" charset="0"/>
              </a:rPr>
              <a:t>. London: Macmillan.</a:t>
            </a:r>
          </a:p>
          <a:p>
            <a:pPr marL="0" indent="0">
              <a:buNone/>
            </a:pPr>
            <a:r>
              <a:rPr lang="en-GB" sz="3300" dirty="0">
                <a:latin typeface="Times New Roman" panose="02020603050405020304" pitchFamily="18" charset="0"/>
                <a:cs typeface="Times New Roman" panose="02020603050405020304" pitchFamily="18" charset="0"/>
              </a:rPr>
              <a:t>Zimmerman, B.J.(2002)’ Becoming a self -regulated learner: An overview’, Theory into Practice, 41(2), pp. 64-70.</a:t>
            </a:r>
          </a:p>
          <a:p>
            <a:pPr marL="0" indent="0">
              <a:buNone/>
            </a:pPr>
            <a:r>
              <a:rPr lang="en-GB" sz="3300" dirty="0">
                <a:latin typeface="Times New Roman" panose="02020603050405020304" pitchFamily="18" charset="0"/>
                <a:cs typeface="Times New Roman" panose="02020603050405020304" pitchFamily="18" charset="0"/>
              </a:rPr>
              <a:t> </a:t>
            </a:r>
          </a:p>
          <a:p>
            <a:pPr marL="0" indent="0">
              <a:buNone/>
            </a:pPr>
            <a:endParaRPr lang="en-GB" sz="3300" dirty="0">
              <a:latin typeface="Times New Roman" panose="02020603050405020304" pitchFamily="18" charset="0"/>
              <a:cs typeface="Times New Roman" panose="02020603050405020304" pitchFamily="18" charset="0"/>
            </a:endParaRPr>
          </a:p>
          <a:p>
            <a:pPr marL="0" indent="0">
              <a:buNone/>
            </a:pPr>
            <a:endParaRPr lang="en-GB" sz="3300" dirty="0">
              <a:latin typeface="Times New Roman" panose="02020603050405020304" pitchFamily="18"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1540388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2BAF2-C845-4669-F55F-49088A29A268}"/>
              </a:ext>
            </a:extLst>
          </p:cNvPr>
          <p:cNvSpPr>
            <a:spLocks noGrp="1"/>
          </p:cNvSpPr>
          <p:nvPr>
            <p:ph type="title"/>
          </p:nvPr>
        </p:nvSpPr>
        <p:spPr/>
        <p:txBody>
          <a:bodyPr/>
          <a:lstStyle/>
          <a:p>
            <a:r>
              <a:rPr lang="en-US" dirty="0"/>
              <a:t>Video Presentation</a:t>
            </a:r>
          </a:p>
        </p:txBody>
      </p:sp>
      <p:sp>
        <p:nvSpPr>
          <p:cNvPr id="3" name="Content Placeholder 2">
            <a:extLst>
              <a:ext uri="{FF2B5EF4-FFF2-40B4-BE49-F238E27FC236}">
                <a16:creationId xmlns:a16="http://schemas.microsoft.com/office/drawing/2014/main" id="{24A3023A-561B-8FE1-832A-3A455B527A7C}"/>
              </a:ext>
            </a:extLst>
          </p:cNvPr>
          <p:cNvSpPr>
            <a:spLocks noGrp="1"/>
          </p:cNvSpPr>
          <p:nvPr>
            <p:ph idx="1"/>
          </p:nvPr>
        </p:nvSpPr>
        <p:spPr>
          <a:xfrm>
            <a:off x="838199" y="1825625"/>
            <a:ext cx="10971727" cy="4351338"/>
          </a:xfrm>
        </p:spPr>
        <p:txBody>
          <a:bodyPr/>
          <a:lstStyle/>
          <a:p>
            <a:pPr marL="0" indent="0">
              <a:buNone/>
            </a:pPr>
            <a:r>
              <a:rPr lang="en-US" dirty="0"/>
              <a:t>Here is my Video Presentation.</a:t>
            </a:r>
          </a:p>
        </p:txBody>
      </p:sp>
      <p:pic>
        <p:nvPicPr>
          <p:cNvPr id="59" name="Video 58">
            <a:extLst>
              <a:ext uri="{FF2B5EF4-FFF2-40B4-BE49-F238E27FC236}">
                <a16:creationId xmlns:a16="http://schemas.microsoft.com/office/drawing/2014/main" id="{2651BC9A-8F3A-84E8-BC4E-D1C058E171F7}"/>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5067300" y="3178656"/>
            <a:ext cx="2057400" cy="2057400"/>
          </a:xfrm>
          <a:prstGeom prst="ellipse">
            <a:avLst/>
          </a:prstGeom>
        </p:spPr>
      </p:pic>
    </p:spTree>
    <p:extLst>
      <p:ext uri="{BB962C8B-B14F-4D97-AF65-F5344CB8AC3E}">
        <p14:creationId xmlns:p14="http://schemas.microsoft.com/office/powerpoint/2010/main" val="2786689643"/>
      </p:ext>
    </p:extLst>
  </p:cSld>
  <p:clrMapOvr>
    <a:masterClrMapping/>
  </p:clrMapOvr>
  <mc:AlternateContent xmlns:mc="http://schemas.openxmlformats.org/markup-compatibility/2006" xmlns:p14="http://schemas.microsoft.com/office/powerpoint/2010/main">
    <mc:Choice Requires="p14">
      <p:transition spd="slow" p14:dur="2000" advTm="210556"/>
    </mc:Choice>
    <mc:Fallback xmlns="">
      <p:transition spd="slow" advTm="210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9"/>
                </p:tgtEl>
              </p:cMediaNode>
            </p:video>
            <p:seq concurrent="1" nextAc="seek">
              <p:cTn id="8" restart="whenNotActive" fill="hold" evtFilter="cancelBubble" nodeType="interactiveSeq">
                <p:stCondLst>
                  <p:cond evt="onClick" delay="0">
                    <p:tgtEl>
                      <p:spTgt spid="5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9"/>
                                        </p:tgtEl>
                                      </p:cBhvr>
                                    </p:cmd>
                                  </p:childTnLst>
                                </p:cTn>
                              </p:par>
                            </p:childTnLst>
                          </p:cTn>
                        </p:par>
                      </p:childTnLst>
                    </p:cTn>
                  </p:par>
                </p:childTnLst>
              </p:cTn>
              <p:nextCondLst>
                <p:cond evt="onClick" delay="0">
                  <p:tgtEl>
                    <p:spTgt spid="59"/>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Video Presentation" id="{907CFF1B-E1DA-A848-AB29-7EDA72DA0600}" vid="{9B05801E-1D75-814C-9FD3-0AFD6CA0C0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3</TotalTime>
  <Words>1520</Words>
  <Application>Microsoft Macintosh PowerPoint</Application>
  <PresentationFormat>Widescreen</PresentationFormat>
  <Paragraphs>71</Paragraphs>
  <Slides>11</Slides>
  <Notes>0</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Times New Roman</vt:lpstr>
      <vt:lpstr>Office Theme</vt:lpstr>
      <vt:lpstr>BMHP4017</vt:lpstr>
      <vt:lpstr>Content Page</vt:lpstr>
      <vt:lpstr>Introduction    </vt:lpstr>
      <vt:lpstr>Strengths Identified    </vt:lpstr>
      <vt:lpstr>Areas for Development </vt:lpstr>
      <vt:lpstr>What I Would Do Differently Next Time</vt:lpstr>
      <vt:lpstr>Supporting Evidence</vt:lpstr>
      <vt:lpstr>Action plan/ Moving forward</vt:lpstr>
      <vt:lpstr>Summary</vt:lpstr>
      <vt:lpstr>Reference List</vt:lpstr>
      <vt:lpstr>Video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Obadare</dc:creator>
  <cp:lastModifiedBy>Daniel Obadare</cp:lastModifiedBy>
  <cp:revision>1</cp:revision>
  <dcterms:created xsi:type="dcterms:W3CDTF">2025-12-12T21:06:23Z</dcterms:created>
  <dcterms:modified xsi:type="dcterms:W3CDTF">2025-12-12T23:22:17Z</dcterms:modified>
</cp:coreProperties>
</file>