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16"/>
  </p:notesMasterIdLst>
  <p:sldIdLst>
    <p:sldId id="267" r:id="rId5"/>
    <p:sldId id="268" r:id="rId6"/>
    <p:sldId id="269" r:id="rId7"/>
    <p:sldId id="270" r:id="rId8"/>
    <p:sldId id="271" r:id="rId9"/>
    <p:sldId id="272" r:id="rId10"/>
    <p:sldId id="273" r:id="rId11"/>
    <p:sldId id="274" r:id="rId12"/>
    <p:sldId id="275" r:id="rId13"/>
    <p:sldId id="276" r:id="rId14"/>
    <p:sldId id="27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D0FCF3-A988-AFCE-86E4-5A66D501CC6A}" v="56" dt="2021-06-23T13:06:19.796"/>
    <p1510:client id="{07067FA2-593A-CF15-466B-351D2B486168}" v="7" dt="2021-07-16T00:06:58.567"/>
    <p1510:client id="{321BCFAC-A37B-67F4-8740-B1CD7DD59770}" v="69" dt="2021-07-06T10:58:51.847"/>
    <p1510:client id="{4C4F4BEC-06EA-B1A4-4511-410C47C12F2A}" v="7" dt="2021-07-06T11:05:11.198"/>
    <p1510:client id="{4F03E0DB-6443-EFD8-4AF9-B35B501326AA}" v="2" dt="2021-07-14T10:28:46.404"/>
    <p1510:client id="{5A83BF3A-C4D2-0230-4344-6178EE74554C}" v="4" dt="2021-07-07T09:01:10.076"/>
    <p1510:client id="{9EB555AB-7A9E-A92B-ED53-B37B1A072F6A}" v="73" dt="2021-07-06T11:22:52.170"/>
    <p1510:client id="{BB507C2B-1E1B-9837-A2EE-5B27E9BF583E}" v="84" dt="2021-07-06T11:13:15.911"/>
    <p1510:client id="{F829AE89-6DC3-CF1F-03FE-A954097CC832}" v="6" dt="2021-07-06T11:00:53.645"/>
    <p1510:client id="{FCA2DD7D-96D5-B53A-F3C9-5EC1FEFDAA34}" v="35" dt="2021-06-23T13:15:44.2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8508" autoAdjust="0"/>
  </p:normalViewPr>
  <p:slideViewPr>
    <p:cSldViewPr snapToGrid="0">
      <p:cViewPr varScale="1">
        <p:scale>
          <a:sx n="78" d="100"/>
          <a:sy n="78" d="100"/>
        </p:scale>
        <p:origin x="1812" y="84"/>
      </p:cViewPr>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61B290-ECC8-4AC9-9E2D-73DE82896358}" type="doc">
      <dgm:prSet loTypeId="urn:microsoft.com/office/officeart/2005/8/layout/hierarchy3" loCatId="hierarchy" qsTypeId="urn:microsoft.com/office/officeart/2005/8/quickstyle/simple1" qsCatId="simple" csTypeId="urn:microsoft.com/office/officeart/2005/8/colors/accent0_3" csCatId="mainScheme"/>
      <dgm:spPr/>
      <dgm:t>
        <a:bodyPr/>
        <a:lstStyle/>
        <a:p>
          <a:endParaRPr lang="en-US"/>
        </a:p>
      </dgm:t>
    </dgm:pt>
    <dgm:pt modelId="{C618D876-E156-4AFB-90EF-CDF14253046E}">
      <dgm:prSet/>
      <dgm:spPr/>
      <dgm:t>
        <a:bodyPr/>
        <a:lstStyle/>
        <a:p>
          <a:r>
            <a:rPr lang="en-US"/>
            <a:t>Strategies that can be used for the better decision-making process of the company are as follows:</a:t>
          </a:r>
        </a:p>
      </dgm:t>
    </dgm:pt>
    <dgm:pt modelId="{EF2D7711-9D39-43CE-9E6D-C52962A6526D}" type="parTrans" cxnId="{6AE168C2-CEBE-42A1-9B68-0EB638C0877D}">
      <dgm:prSet/>
      <dgm:spPr/>
      <dgm:t>
        <a:bodyPr/>
        <a:lstStyle/>
        <a:p>
          <a:endParaRPr lang="en-US"/>
        </a:p>
      </dgm:t>
    </dgm:pt>
    <dgm:pt modelId="{56826A8E-2CC2-4B69-ABA9-1BCB070A41A5}" type="sibTrans" cxnId="{6AE168C2-CEBE-42A1-9B68-0EB638C0877D}">
      <dgm:prSet/>
      <dgm:spPr/>
      <dgm:t>
        <a:bodyPr/>
        <a:lstStyle/>
        <a:p>
          <a:endParaRPr lang="en-US"/>
        </a:p>
      </dgm:t>
    </dgm:pt>
    <dgm:pt modelId="{23C526E3-0399-48F7-B54E-418E1C8042E9}">
      <dgm:prSet/>
      <dgm:spPr/>
      <dgm:t>
        <a:bodyPr/>
        <a:lstStyle/>
        <a:p>
          <a:r>
            <a:rPr lang="en-US" b="1"/>
            <a:t>Decentralized Decision-Making Process</a:t>
          </a:r>
          <a:endParaRPr lang="en-US"/>
        </a:p>
      </dgm:t>
    </dgm:pt>
    <dgm:pt modelId="{36DEDE27-84A8-4003-8F37-7F0C37D93884}" type="parTrans" cxnId="{609B41A3-A9F5-423C-982B-DBCDFB2898B6}">
      <dgm:prSet/>
      <dgm:spPr/>
      <dgm:t>
        <a:bodyPr/>
        <a:lstStyle/>
        <a:p>
          <a:endParaRPr lang="en-US"/>
        </a:p>
      </dgm:t>
    </dgm:pt>
    <dgm:pt modelId="{02B98A93-4FD3-43AF-96B9-5391A6A179C9}" type="sibTrans" cxnId="{609B41A3-A9F5-423C-982B-DBCDFB2898B6}">
      <dgm:prSet/>
      <dgm:spPr/>
      <dgm:t>
        <a:bodyPr/>
        <a:lstStyle/>
        <a:p>
          <a:endParaRPr lang="en-US"/>
        </a:p>
      </dgm:t>
    </dgm:pt>
    <dgm:pt modelId="{55D8DC1C-1805-408C-932C-B9953E64E493}">
      <dgm:prSet/>
      <dgm:spPr/>
      <dgm:t>
        <a:bodyPr/>
        <a:lstStyle/>
        <a:p>
          <a:r>
            <a:rPr lang="en-US" b="1"/>
            <a:t>IT and Knowledge Management</a:t>
          </a:r>
          <a:endParaRPr lang="en-US"/>
        </a:p>
      </dgm:t>
    </dgm:pt>
    <dgm:pt modelId="{F10AA19F-9C07-4B93-A703-40841CE50F04}" type="parTrans" cxnId="{450E4EBE-D116-4374-9521-86C66DAC67BF}">
      <dgm:prSet/>
      <dgm:spPr/>
      <dgm:t>
        <a:bodyPr/>
        <a:lstStyle/>
        <a:p>
          <a:endParaRPr lang="en-US"/>
        </a:p>
      </dgm:t>
    </dgm:pt>
    <dgm:pt modelId="{D1B1E833-9934-4FDC-BA1C-2FE370F7A562}" type="sibTrans" cxnId="{450E4EBE-D116-4374-9521-86C66DAC67BF}">
      <dgm:prSet/>
      <dgm:spPr/>
      <dgm:t>
        <a:bodyPr/>
        <a:lstStyle/>
        <a:p>
          <a:endParaRPr lang="en-US"/>
        </a:p>
      </dgm:t>
    </dgm:pt>
    <dgm:pt modelId="{F531E18B-76AB-4B2C-A864-1570659B5685}" type="pres">
      <dgm:prSet presAssocID="{B961B290-ECC8-4AC9-9E2D-73DE82896358}" presName="diagram" presStyleCnt="0">
        <dgm:presLayoutVars>
          <dgm:chPref val="1"/>
          <dgm:dir/>
          <dgm:animOne val="branch"/>
          <dgm:animLvl val="lvl"/>
          <dgm:resizeHandles/>
        </dgm:presLayoutVars>
      </dgm:prSet>
      <dgm:spPr/>
    </dgm:pt>
    <dgm:pt modelId="{C29BDA4F-9D04-41E0-A7F2-2D5C19AED757}" type="pres">
      <dgm:prSet presAssocID="{C618D876-E156-4AFB-90EF-CDF14253046E}" presName="root" presStyleCnt="0"/>
      <dgm:spPr/>
    </dgm:pt>
    <dgm:pt modelId="{AEE13676-814D-4814-A46E-96E976F3EC27}" type="pres">
      <dgm:prSet presAssocID="{C618D876-E156-4AFB-90EF-CDF14253046E}" presName="rootComposite" presStyleCnt="0"/>
      <dgm:spPr/>
    </dgm:pt>
    <dgm:pt modelId="{40AEED3A-3DDB-4525-8B3F-7D7C26DCBD6A}" type="pres">
      <dgm:prSet presAssocID="{C618D876-E156-4AFB-90EF-CDF14253046E}" presName="rootText" presStyleLbl="node1" presStyleIdx="0" presStyleCnt="1"/>
      <dgm:spPr/>
    </dgm:pt>
    <dgm:pt modelId="{F4FEB4A5-984F-462E-AF23-3A444F850468}" type="pres">
      <dgm:prSet presAssocID="{C618D876-E156-4AFB-90EF-CDF14253046E}" presName="rootConnector" presStyleLbl="node1" presStyleIdx="0" presStyleCnt="1"/>
      <dgm:spPr/>
    </dgm:pt>
    <dgm:pt modelId="{AD68FE06-3981-4BCF-846E-77186E1183DB}" type="pres">
      <dgm:prSet presAssocID="{C618D876-E156-4AFB-90EF-CDF14253046E}" presName="childShape" presStyleCnt="0"/>
      <dgm:spPr/>
    </dgm:pt>
    <dgm:pt modelId="{0A258967-D128-454A-A4BA-E9431658A9FC}" type="pres">
      <dgm:prSet presAssocID="{36DEDE27-84A8-4003-8F37-7F0C37D93884}" presName="Name13" presStyleLbl="parChTrans1D2" presStyleIdx="0" presStyleCnt="2"/>
      <dgm:spPr/>
    </dgm:pt>
    <dgm:pt modelId="{F4DBC822-3CEB-4822-B307-4E1F8677F0A1}" type="pres">
      <dgm:prSet presAssocID="{23C526E3-0399-48F7-B54E-418E1C8042E9}" presName="childText" presStyleLbl="bgAcc1" presStyleIdx="0" presStyleCnt="2">
        <dgm:presLayoutVars>
          <dgm:bulletEnabled val="1"/>
        </dgm:presLayoutVars>
      </dgm:prSet>
      <dgm:spPr/>
    </dgm:pt>
    <dgm:pt modelId="{11366950-34FB-4DD1-A0B9-116EF5BE7FD6}" type="pres">
      <dgm:prSet presAssocID="{F10AA19F-9C07-4B93-A703-40841CE50F04}" presName="Name13" presStyleLbl="parChTrans1D2" presStyleIdx="1" presStyleCnt="2"/>
      <dgm:spPr/>
    </dgm:pt>
    <dgm:pt modelId="{438BB07C-06AF-4B05-90CE-F15A883CC80C}" type="pres">
      <dgm:prSet presAssocID="{55D8DC1C-1805-408C-932C-B9953E64E493}" presName="childText" presStyleLbl="bgAcc1" presStyleIdx="1" presStyleCnt="2">
        <dgm:presLayoutVars>
          <dgm:bulletEnabled val="1"/>
        </dgm:presLayoutVars>
      </dgm:prSet>
      <dgm:spPr/>
    </dgm:pt>
  </dgm:ptLst>
  <dgm:cxnLst>
    <dgm:cxn modelId="{0E24D001-3F9F-4CC5-B656-3EDEF2C9184D}" type="presOf" srcId="{55D8DC1C-1805-408C-932C-B9953E64E493}" destId="{438BB07C-06AF-4B05-90CE-F15A883CC80C}" srcOrd="0" destOrd="0" presId="urn:microsoft.com/office/officeart/2005/8/layout/hierarchy3"/>
    <dgm:cxn modelId="{CE21B313-590A-4BC1-8672-30035F1EDA09}" type="presOf" srcId="{C618D876-E156-4AFB-90EF-CDF14253046E}" destId="{40AEED3A-3DDB-4525-8B3F-7D7C26DCBD6A}" srcOrd="0" destOrd="0" presId="urn:microsoft.com/office/officeart/2005/8/layout/hierarchy3"/>
    <dgm:cxn modelId="{18360C20-4DE4-4EE0-85BC-095AC3E15E46}" type="presOf" srcId="{B961B290-ECC8-4AC9-9E2D-73DE82896358}" destId="{F531E18B-76AB-4B2C-A864-1570659B5685}" srcOrd="0" destOrd="0" presId="urn:microsoft.com/office/officeart/2005/8/layout/hierarchy3"/>
    <dgm:cxn modelId="{9F569362-3D94-4E35-8F28-AF0E4E387214}" type="presOf" srcId="{36DEDE27-84A8-4003-8F37-7F0C37D93884}" destId="{0A258967-D128-454A-A4BA-E9431658A9FC}" srcOrd="0" destOrd="0" presId="urn:microsoft.com/office/officeart/2005/8/layout/hierarchy3"/>
    <dgm:cxn modelId="{80361575-B522-4E6A-AE91-1C64D258A9C0}" type="presOf" srcId="{F10AA19F-9C07-4B93-A703-40841CE50F04}" destId="{11366950-34FB-4DD1-A0B9-116EF5BE7FD6}" srcOrd="0" destOrd="0" presId="urn:microsoft.com/office/officeart/2005/8/layout/hierarchy3"/>
    <dgm:cxn modelId="{770FA281-D4E9-48F4-9713-944824B4B73D}" type="presOf" srcId="{23C526E3-0399-48F7-B54E-418E1C8042E9}" destId="{F4DBC822-3CEB-4822-B307-4E1F8677F0A1}" srcOrd="0" destOrd="0" presId="urn:microsoft.com/office/officeart/2005/8/layout/hierarchy3"/>
    <dgm:cxn modelId="{609B41A3-A9F5-423C-982B-DBCDFB2898B6}" srcId="{C618D876-E156-4AFB-90EF-CDF14253046E}" destId="{23C526E3-0399-48F7-B54E-418E1C8042E9}" srcOrd="0" destOrd="0" parTransId="{36DEDE27-84A8-4003-8F37-7F0C37D93884}" sibTransId="{02B98A93-4FD3-43AF-96B9-5391A6A179C9}"/>
    <dgm:cxn modelId="{B6675FA4-95BF-46F3-B51A-23CA2E819348}" type="presOf" srcId="{C618D876-E156-4AFB-90EF-CDF14253046E}" destId="{F4FEB4A5-984F-462E-AF23-3A444F850468}" srcOrd="1" destOrd="0" presId="urn:microsoft.com/office/officeart/2005/8/layout/hierarchy3"/>
    <dgm:cxn modelId="{450E4EBE-D116-4374-9521-86C66DAC67BF}" srcId="{C618D876-E156-4AFB-90EF-CDF14253046E}" destId="{55D8DC1C-1805-408C-932C-B9953E64E493}" srcOrd="1" destOrd="0" parTransId="{F10AA19F-9C07-4B93-A703-40841CE50F04}" sibTransId="{D1B1E833-9934-4FDC-BA1C-2FE370F7A562}"/>
    <dgm:cxn modelId="{6AE168C2-CEBE-42A1-9B68-0EB638C0877D}" srcId="{B961B290-ECC8-4AC9-9E2D-73DE82896358}" destId="{C618D876-E156-4AFB-90EF-CDF14253046E}" srcOrd="0" destOrd="0" parTransId="{EF2D7711-9D39-43CE-9E6D-C52962A6526D}" sibTransId="{56826A8E-2CC2-4B69-ABA9-1BCB070A41A5}"/>
    <dgm:cxn modelId="{3C8845D3-4A62-4574-9EE2-C82387AE69DA}" type="presParOf" srcId="{F531E18B-76AB-4B2C-A864-1570659B5685}" destId="{C29BDA4F-9D04-41E0-A7F2-2D5C19AED757}" srcOrd="0" destOrd="0" presId="urn:microsoft.com/office/officeart/2005/8/layout/hierarchy3"/>
    <dgm:cxn modelId="{C42A1D39-F027-4D1B-93F3-CB68372EDFB7}" type="presParOf" srcId="{C29BDA4F-9D04-41E0-A7F2-2D5C19AED757}" destId="{AEE13676-814D-4814-A46E-96E976F3EC27}" srcOrd="0" destOrd="0" presId="urn:microsoft.com/office/officeart/2005/8/layout/hierarchy3"/>
    <dgm:cxn modelId="{88F7FE01-67A7-4761-8E15-22D145D43DD5}" type="presParOf" srcId="{AEE13676-814D-4814-A46E-96E976F3EC27}" destId="{40AEED3A-3DDB-4525-8B3F-7D7C26DCBD6A}" srcOrd="0" destOrd="0" presId="urn:microsoft.com/office/officeart/2005/8/layout/hierarchy3"/>
    <dgm:cxn modelId="{F049F1D8-143A-4061-8BCD-86AC39531ACD}" type="presParOf" srcId="{AEE13676-814D-4814-A46E-96E976F3EC27}" destId="{F4FEB4A5-984F-462E-AF23-3A444F850468}" srcOrd="1" destOrd="0" presId="urn:microsoft.com/office/officeart/2005/8/layout/hierarchy3"/>
    <dgm:cxn modelId="{677B287B-F140-4918-A169-FFCB99FB0BDA}" type="presParOf" srcId="{C29BDA4F-9D04-41E0-A7F2-2D5C19AED757}" destId="{AD68FE06-3981-4BCF-846E-77186E1183DB}" srcOrd="1" destOrd="0" presId="urn:microsoft.com/office/officeart/2005/8/layout/hierarchy3"/>
    <dgm:cxn modelId="{E42C80B5-3CE9-4ACF-B1FC-00517F9D155C}" type="presParOf" srcId="{AD68FE06-3981-4BCF-846E-77186E1183DB}" destId="{0A258967-D128-454A-A4BA-E9431658A9FC}" srcOrd="0" destOrd="0" presId="urn:microsoft.com/office/officeart/2005/8/layout/hierarchy3"/>
    <dgm:cxn modelId="{4251DBCA-F3D1-4C8A-960A-E66D597C6D4A}" type="presParOf" srcId="{AD68FE06-3981-4BCF-846E-77186E1183DB}" destId="{F4DBC822-3CEB-4822-B307-4E1F8677F0A1}" srcOrd="1" destOrd="0" presId="urn:microsoft.com/office/officeart/2005/8/layout/hierarchy3"/>
    <dgm:cxn modelId="{DD5F509D-7B10-4AA4-8C72-D33AEBA514FE}" type="presParOf" srcId="{AD68FE06-3981-4BCF-846E-77186E1183DB}" destId="{11366950-34FB-4DD1-A0B9-116EF5BE7FD6}" srcOrd="2" destOrd="0" presId="urn:microsoft.com/office/officeart/2005/8/layout/hierarchy3"/>
    <dgm:cxn modelId="{6B6D798E-5676-4384-8DE3-6C499AFEA46A}" type="presParOf" srcId="{AD68FE06-3981-4BCF-846E-77186E1183DB}" destId="{438BB07C-06AF-4B05-90CE-F15A883CC80C}"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AEED3A-3DDB-4525-8B3F-7D7C26DCBD6A}">
      <dsp:nvSpPr>
        <dsp:cNvPr id="0" name=""/>
        <dsp:cNvSpPr/>
      </dsp:nvSpPr>
      <dsp:spPr>
        <a:xfrm>
          <a:off x="3777111" y="3916"/>
          <a:ext cx="2624098" cy="1312049"/>
        </a:xfrm>
        <a:prstGeom prst="roundRect">
          <a:avLst>
            <a:gd name="adj" fmla="val 10000"/>
          </a:avLst>
        </a:prstGeom>
        <a:solidFill>
          <a:schemeClr val="dk2">
            <a:hueOff val="0"/>
            <a:satOff val="0"/>
            <a:lumOff val="0"/>
            <a:alphaOff val="0"/>
          </a:schemeClr>
        </a:solidFill>
        <a:ln w="12700"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kern="1200"/>
            <a:t>Strategies that can be used for the better decision-making process of the company are as follows:</a:t>
          </a:r>
        </a:p>
      </dsp:txBody>
      <dsp:txXfrm>
        <a:off x="3815540" y="42345"/>
        <a:ext cx="2547240" cy="1235191"/>
      </dsp:txXfrm>
    </dsp:sp>
    <dsp:sp modelId="{0A258967-D128-454A-A4BA-E9431658A9FC}">
      <dsp:nvSpPr>
        <dsp:cNvPr id="0" name=""/>
        <dsp:cNvSpPr/>
      </dsp:nvSpPr>
      <dsp:spPr>
        <a:xfrm>
          <a:off x="4039521" y="1315965"/>
          <a:ext cx="262409" cy="984036"/>
        </a:xfrm>
        <a:custGeom>
          <a:avLst/>
          <a:gdLst/>
          <a:ahLst/>
          <a:cxnLst/>
          <a:rect l="0" t="0" r="0" b="0"/>
          <a:pathLst>
            <a:path>
              <a:moveTo>
                <a:pt x="0" y="0"/>
              </a:moveTo>
              <a:lnTo>
                <a:pt x="0" y="984036"/>
              </a:lnTo>
              <a:lnTo>
                <a:pt x="262409" y="984036"/>
              </a:lnTo>
            </a:path>
          </a:pathLst>
        </a:custGeom>
        <a:noFill/>
        <a:ln w="12700" cap="flat" cmpd="sng" algn="in">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4DBC822-3CEB-4822-B307-4E1F8677F0A1}">
      <dsp:nvSpPr>
        <dsp:cNvPr id="0" name=""/>
        <dsp:cNvSpPr/>
      </dsp:nvSpPr>
      <dsp:spPr>
        <a:xfrm>
          <a:off x="4301931" y="1643977"/>
          <a:ext cx="2099278" cy="1312049"/>
        </a:xfrm>
        <a:prstGeom prst="roundRect">
          <a:avLst>
            <a:gd name="adj" fmla="val 10000"/>
          </a:avLst>
        </a:prstGeom>
        <a:solidFill>
          <a:schemeClr val="lt2">
            <a:alpha val="90000"/>
            <a:hueOff val="0"/>
            <a:satOff val="0"/>
            <a:lumOff val="0"/>
            <a:alphaOff val="0"/>
          </a:schemeClr>
        </a:solidFill>
        <a:ln w="12700"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US" sz="2200" b="1" kern="1200"/>
            <a:t>Decentralized Decision-Making Process</a:t>
          </a:r>
          <a:endParaRPr lang="en-US" sz="2200" kern="1200"/>
        </a:p>
      </dsp:txBody>
      <dsp:txXfrm>
        <a:off x="4340360" y="1682406"/>
        <a:ext cx="2022420" cy="1235191"/>
      </dsp:txXfrm>
    </dsp:sp>
    <dsp:sp modelId="{11366950-34FB-4DD1-A0B9-116EF5BE7FD6}">
      <dsp:nvSpPr>
        <dsp:cNvPr id="0" name=""/>
        <dsp:cNvSpPr/>
      </dsp:nvSpPr>
      <dsp:spPr>
        <a:xfrm>
          <a:off x="4039521" y="1315965"/>
          <a:ext cx="262409" cy="2624098"/>
        </a:xfrm>
        <a:custGeom>
          <a:avLst/>
          <a:gdLst/>
          <a:ahLst/>
          <a:cxnLst/>
          <a:rect l="0" t="0" r="0" b="0"/>
          <a:pathLst>
            <a:path>
              <a:moveTo>
                <a:pt x="0" y="0"/>
              </a:moveTo>
              <a:lnTo>
                <a:pt x="0" y="2624098"/>
              </a:lnTo>
              <a:lnTo>
                <a:pt x="262409" y="2624098"/>
              </a:lnTo>
            </a:path>
          </a:pathLst>
        </a:custGeom>
        <a:noFill/>
        <a:ln w="12700" cap="flat" cmpd="sng" algn="in">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38BB07C-06AF-4B05-90CE-F15A883CC80C}">
      <dsp:nvSpPr>
        <dsp:cNvPr id="0" name=""/>
        <dsp:cNvSpPr/>
      </dsp:nvSpPr>
      <dsp:spPr>
        <a:xfrm>
          <a:off x="4301931" y="3284039"/>
          <a:ext cx="2099278" cy="1312049"/>
        </a:xfrm>
        <a:prstGeom prst="roundRect">
          <a:avLst>
            <a:gd name="adj" fmla="val 10000"/>
          </a:avLst>
        </a:prstGeom>
        <a:solidFill>
          <a:schemeClr val="lt2">
            <a:alpha val="90000"/>
            <a:hueOff val="0"/>
            <a:satOff val="0"/>
            <a:lumOff val="0"/>
            <a:alphaOff val="0"/>
          </a:schemeClr>
        </a:solidFill>
        <a:ln w="12700"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US" sz="2200" b="1" kern="1200"/>
            <a:t>IT and Knowledge Management</a:t>
          </a:r>
          <a:endParaRPr lang="en-US" sz="2200" kern="1200"/>
        </a:p>
      </dsp:txBody>
      <dsp:txXfrm>
        <a:off x="4340360" y="3322468"/>
        <a:ext cx="2022420" cy="123519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EA0533-A760-432F-87BD-515264C2976F}" type="datetimeFigureOut">
              <a:rPr lang="en-US" smtClean="0"/>
              <a:t>7/15/2021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B46F2B-1084-40BA-9F0A-B1F6847335C5}" type="slidenum">
              <a:rPr lang="en-US" smtClean="0"/>
              <a:t>‹#›</a:t>
            </a:fld>
            <a:endParaRPr lang="en-US" dirty="0"/>
          </a:p>
        </p:txBody>
      </p:sp>
    </p:spTree>
    <p:extLst>
      <p:ext uri="{BB962C8B-B14F-4D97-AF65-F5344CB8AC3E}">
        <p14:creationId xmlns:p14="http://schemas.microsoft.com/office/powerpoint/2010/main" val="381207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covers the topics of the written report on the knowledge and information management skill based on the case study analysis of the John Deer company.  This presentation will represent the key points and the summary of the report. Welcome to the Presentation.</a:t>
            </a:r>
          </a:p>
          <a:p>
            <a:endParaRPr lang="en-GB"/>
          </a:p>
        </p:txBody>
      </p:sp>
      <p:sp>
        <p:nvSpPr>
          <p:cNvPr id="4" name="Slide Number Placeholder 3"/>
          <p:cNvSpPr>
            <a:spLocks noGrp="1"/>
          </p:cNvSpPr>
          <p:nvPr>
            <p:ph type="sldNum" sz="quarter" idx="5"/>
          </p:nvPr>
        </p:nvSpPr>
        <p:spPr/>
        <p:txBody>
          <a:bodyPr/>
          <a:lstStyle/>
          <a:p>
            <a:fld id="{62B46F2B-1084-40BA-9F0A-B1F6847335C5}" type="slidenum">
              <a:rPr lang="en-US" smtClean="0"/>
              <a:t>2</a:t>
            </a:fld>
            <a:endParaRPr lang="en-US" dirty="0"/>
          </a:p>
        </p:txBody>
      </p:sp>
    </p:spTree>
    <p:extLst>
      <p:ext uri="{BB962C8B-B14F-4D97-AF65-F5344CB8AC3E}">
        <p14:creationId xmlns:p14="http://schemas.microsoft.com/office/powerpoint/2010/main" val="3576187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company is currently using big data and the internet of things or commonly known as the IoT as their information system. This is evidently visible to the customers and also indicated in the case study analysis. The big data handle the large data set which is used for the analysis of the patterns and other information within the dataset. The large data set created by their sensors attached to the machines they sell. And, in the case study analysis, it was indicated that the company is one of the few companies in the world which is selling the big data-enabled service. Also, other than big data analysis as their information system, IoT is another information system used by the company. Sensors from the machines collect the data from all over the world for the company and create the actual dataset for the company and </a:t>
            </a:r>
            <a:r>
              <a:rPr lang="en-US" sz="1200" kern="1200" dirty="0">
                <a:solidFill>
                  <a:schemeClr val="tx1"/>
                </a:solidFill>
                <a:effectLst/>
                <a:latin typeface="+mn-lt"/>
                <a:ea typeface="+mn-ea"/>
                <a:cs typeface="+mn-cs"/>
              </a:rPr>
              <a:t>with the help of big data analysis, that information is analyzed and developed a pattern among the data. Thus, the internet of things or commonly known as the IoT is another important information system that is used by the company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Ankam</a:t>
            </a:r>
            <a:r>
              <a:rPr lang="en-GB" sz="1200" kern="1200" dirty="0">
                <a:solidFill>
                  <a:schemeClr val="tx1"/>
                </a:solidFill>
                <a:effectLst/>
                <a:latin typeface="+mn-lt"/>
                <a:ea typeface="+mn-ea"/>
                <a:cs typeface="+mn-cs"/>
              </a:rPr>
              <a:t>, 2016)</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62B46F2B-1084-40BA-9F0A-B1F6847335C5}" type="slidenum">
              <a:rPr lang="en-US" smtClean="0"/>
              <a:t>3</a:t>
            </a:fld>
            <a:endParaRPr lang="en-US" dirty="0"/>
          </a:p>
        </p:txBody>
      </p:sp>
    </p:spTree>
    <p:extLst>
      <p:ext uri="{BB962C8B-B14F-4D97-AF65-F5344CB8AC3E}">
        <p14:creationId xmlns:p14="http://schemas.microsoft.com/office/powerpoint/2010/main" val="41678192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Apart from this information listed in the slide, the sensor also accounts for all other unaccounted and unexpected events and information that helps the company to make better decisions with the manufacturing of the machine.</a:t>
            </a:r>
          </a:p>
          <a:p>
            <a:endParaRPr lang="en-US" dirty="0"/>
          </a:p>
        </p:txBody>
      </p:sp>
      <p:sp>
        <p:nvSpPr>
          <p:cNvPr id="4" name="Slide Number Placeholder 3"/>
          <p:cNvSpPr>
            <a:spLocks noGrp="1"/>
          </p:cNvSpPr>
          <p:nvPr>
            <p:ph type="sldNum" sz="quarter" idx="5"/>
          </p:nvPr>
        </p:nvSpPr>
        <p:spPr/>
        <p:txBody>
          <a:bodyPr/>
          <a:lstStyle/>
          <a:p>
            <a:fld id="{62B46F2B-1084-40BA-9F0A-B1F6847335C5}" type="slidenum">
              <a:rPr lang="en-US" smtClean="0"/>
              <a:t>4</a:t>
            </a:fld>
            <a:endParaRPr lang="en-US" dirty="0"/>
          </a:p>
        </p:txBody>
      </p:sp>
    </p:spTree>
    <p:extLst>
      <p:ext uri="{BB962C8B-B14F-4D97-AF65-F5344CB8AC3E}">
        <p14:creationId xmlns:p14="http://schemas.microsoft.com/office/powerpoint/2010/main" val="6341986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understand the impact of CRM within the organization, we first need to look at the pros and cons of the concept in the organization. But, first, we need to understand CRM. CRM or otherwise known as customer relationship management is a management concept which demonstrates the management of the relation between the company and its customers. The CRM works with the help of the data and information collected from the customer interaction with the company. If John Deer wants to apply the CRM in their organization, the company would be enjoying effective sales and marketing since the customer data and information would help the company to better plan and aim for the customer interaction, enhanced productivity since </a:t>
            </a:r>
            <a:r>
              <a:rPr lang="en-US" sz="1200" kern="1200" dirty="0">
                <a:solidFill>
                  <a:schemeClr val="tx1"/>
                </a:solidFill>
                <a:effectLst/>
                <a:latin typeface="+mn-lt"/>
                <a:ea typeface="+mn-ea"/>
                <a:cs typeface="+mn-cs"/>
              </a:rPr>
              <a:t>the decision taken about the customers can be automated and the behavioral analysis of the customers would significantly lower the time that is needed for the decision to make, and the company would also enjoy the improved customer service since the overall customer relationship management would allow the company to better design their customer service according to the need of their customers. On the contrary, the company could also face some difficulties using this concept. Over-Reliance in the CRM may Disrupt the Experience is one of the first aspects. At the end of the day, no matter how efficient the system is, it cannot explain human behavior perfectly. For that, the company would always need the employees of the company. Thus, completely relying on the system may cause a disturbance that would disrupt the customer experience. Along with that, implementing the CRM comes with the initial cost of setting it up and the security concern with all the customer data </a:t>
            </a:r>
            <a:r>
              <a:rPr lang="en-GB" sz="1200" kern="1200" dirty="0">
                <a:solidFill>
                  <a:schemeClr val="tx1"/>
                </a:solidFill>
                <a:effectLst/>
                <a:latin typeface="+mn-lt"/>
                <a:ea typeface="+mn-ea"/>
                <a:cs typeface="+mn-cs"/>
              </a:rPr>
              <a:t>(DR.K.VANITHA, 2016)</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62B46F2B-1084-40BA-9F0A-B1F6847335C5}" type="slidenum">
              <a:rPr lang="en-US" smtClean="0"/>
              <a:t>5</a:t>
            </a:fld>
            <a:endParaRPr lang="en-US" dirty="0"/>
          </a:p>
        </p:txBody>
      </p:sp>
    </p:spTree>
    <p:extLst>
      <p:ext uri="{BB962C8B-B14F-4D97-AF65-F5344CB8AC3E}">
        <p14:creationId xmlns:p14="http://schemas.microsoft.com/office/powerpoint/2010/main" val="19935975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For John Deer, the company can counter Porter’s five forces using Information technology or the Information system</a:t>
            </a:r>
            <a:r>
              <a:rPr lang="en-GB" sz="1200" kern="1200" dirty="0">
                <a:solidFill>
                  <a:schemeClr val="tx1"/>
                </a:solidFill>
                <a:effectLst/>
                <a:latin typeface="+mn-lt"/>
                <a:ea typeface="+mn-ea"/>
                <a:cs typeface="+mn-cs"/>
              </a:rPr>
              <a:t>. For the threat of new entrants, the company can use their trend analysis of the new entrants to understand their next move before they make the move. With the behavioural analysis of the customers, the company can counter the threat of substitutes by analysing </a:t>
            </a:r>
            <a:r>
              <a:rPr lang="en-US" sz="1200" kern="1200" dirty="0">
                <a:solidFill>
                  <a:schemeClr val="tx1"/>
                </a:solidFill>
                <a:effectLst/>
                <a:latin typeface="+mn-lt"/>
                <a:ea typeface="+mn-ea"/>
                <a:cs typeface="+mn-cs"/>
              </a:rPr>
              <a:t>why the customers like or dislike that product. The company can counter the bargaining power of buyers by the customer analysis and understanding their need and want for the product and present the exact product that the customer needs. This would gain an advantage and loosen the bargaining power of the buyers. For the bargaining power of the supplier counter, the company needs to have a data warehouse with the supplier information for the comparison and decision making for the buyer selection. And for the competitive rivalry, all of the above strategies are accumulatively important to conduct the competitor analysis </a:t>
            </a:r>
            <a:r>
              <a:rPr lang="en-GB" sz="1200" kern="1200" dirty="0">
                <a:solidFill>
                  <a:schemeClr val="tx1"/>
                </a:solidFill>
                <a:effectLst/>
                <a:latin typeface="+mn-lt"/>
                <a:ea typeface="+mn-ea"/>
                <a:cs typeface="+mn-cs"/>
              </a:rPr>
              <a:t>(Mhlanga, 2018)</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62B46F2B-1084-40BA-9F0A-B1F6847335C5}" type="slidenum">
              <a:rPr lang="en-US" smtClean="0"/>
              <a:t>6</a:t>
            </a:fld>
            <a:endParaRPr lang="en-US" dirty="0"/>
          </a:p>
        </p:txBody>
      </p:sp>
    </p:spTree>
    <p:extLst>
      <p:ext uri="{BB962C8B-B14F-4D97-AF65-F5344CB8AC3E}">
        <p14:creationId xmlns:p14="http://schemas.microsoft.com/office/powerpoint/2010/main" val="2665986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understand the impact of big data analysis, we need to understand the pros and cons of the concept. In terms of pros, with the help of this concept, the company can take better decisions since it helps to understand the market and the customers. It increases productivity by reducing time constraints, improves customer service, and thrives for greater innovation. On the other hand, the decision-making of the company can be impacted by the quality of the data, the data is rapidly changing, also, the company needs additional cybersecurity for the introduction of big data analytics (</a:t>
            </a:r>
            <a:r>
              <a:rPr lang="en-GB" sz="1200" kern="1200" dirty="0" err="1">
                <a:solidFill>
                  <a:schemeClr val="tx1"/>
                </a:solidFill>
                <a:effectLst/>
                <a:latin typeface="+mn-lt"/>
                <a:ea typeface="+mn-ea"/>
                <a:cs typeface="+mn-cs"/>
              </a:rPr>
              <a:t>Ohlhorst</a:t>
            </a:r>
            <a:r>
              <a:rPr lang="en-GB" sz="1200" kern="1200" dirty="0">
                <a:solidFill>
                  <a:schemeClr val="tx1"/>
                </a:solidFill>
                <a:effectLst/>
                <a:latin typeface="+mn-lt"/>
                <a:ea typeface="+mn-ea"/>
                <a:cs typeface="+mn-cs"/>
              </a:rPr>
              <a:t>, 2013).</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2B46F2B-1084-40BA-9F0A-B1F6847335C5}" type="slidenum">
              <a:rPr lang="en-US" smtClean="0"/>
              <a:t>7</a:t>
            </a:fld>
            <a:endParaRPr lang="en-US" dirty="0"/>
          </a:p>
        </p:txBody>
      </p:sp>
    </p:spTree>
    <p:extLst>
      <p:ext uri="{BB962C8B-B14F-4D97-AF65-F5344CB8AC3E}">
        <p14:creationId xmlns:p14="http://schemas.microsoft.com/office/powerpoint/2010/main" val="20237071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understand the impact of IoT analysis, we also need to understand the pros and cons of the concept. In terms of pros, it makes the process of data collection automatic from machine to machine, which makes it more effective and cost-saving for the company. But, data collection means handling data and ensuring security. Also, since the IoT is related to big data analysis, it is much more complex and is technologically dependent, which can be a problem if not handled correctly we saw in the previous slides (Ramos, 2015).</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2B46F2B-1084-40BA-9F0A-B1F6847335C5}" type="slidenum">
              <a:rPr lang="en-US" smtClean="0"/>
              <a:t>8</a:t>
            </a:fld>
            <a:endParaRPr lang="en-US" dirty="0"/>
          </a:p>
        </p:txBody>
      </p:sp>
    </p:spTree>
    <p:extLst>
      <p:ext uri="{BB962C8B-B14F-4D97-AF65-F5344CB8AC3E}">
        <p14:creationId xmlns:p14="http://schemas.microsoft.com/office/powerpoint/2010/main" val="1904573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t>To sum up the presentation, I have concluded that two of the strategies are vastly important for the company </a:t>
            </a:r>
            <a:r>
              <a:rPr lang="en-US" dirty="0"/>
              <a:t>for the better decision-making process. Those are, decentralizing the decision-making process and the enhancement of IT and knowledge management. The decentralizing the decision-making process will include the majority of the workforce and this would enhance the options of the company which can be used for gaining a better knowledge about a certain topic. In this pandemic situation of Covid-19, this decentralization process will help the employees feel more connected to the company as it is including them in the decision-making process. Also, the company is heavily dependent on information technology. The knowledge management about IT will enable the better scope for the employees regarding the knowledge of the operations of the company and it will also help the employees of the company to take better decisions in the company </a:t>
            </a:r>
            <a:r>
              <a:rPr lang="en-GB" dirty="0"/>
              <a:t>(Hall, 2016)</a:t>
            </a:r>
            <a:r>
              <a:rPr lang="en-US" dirty="0"/>
              <a:t>. Also, accounting for covid-19, to avoid the social gathering and interactions due to the Covid-19, the company can introduce the virtual learning scenarios for the employees.</a:t>
            </a:r>
            <a:endParaRPr lang="en-US"/>
          </a:p>
          <a:p>
            <a:pPr>
              <a:defRPr/>
            </a:pPr>
            <a:endParaRPr lang="en-US" dirty="0">
              <a:cs typeface="Calibri"/>
            </a:endParaRPr>
          </a:p>
        </p:txBody>
      </p:sp>
      <p:sp>
        <p:nvSpPr>
          <p:cNvPr id="4" name="Slide Number Placeholder 3"/>
          <p:cNvSpPr>
            <a:spLocks noGrp="1"/>
          </p:cNvSpPr>
          <p:nvPr>
            <p:ph type="sldNum" sz="quarter" idx="5"/>
          </p:nvPr>
        </p:nvSpPr>
        <p:spPr/>
        <p:txBody>
          <a:bodyPr/>
          <a:lstStyle/>
          <a:p>
            <a:fld id="{62B46F2B-1084-40BA-9F0A-B1F6847335C5}" type="slidenum">
              <a:rPr lang="en-US" smtClean="0"/>
              <a:t>9</a:t>
            </a:fld>
            <a:endParaRPr lang="en-US" dirty="0"/>
          </a:p>
        </p:txBody>
      </p:sp>
    </p:spTree>
    <p:extLst>
      <p:ext uri="{BB962C8B-B14F-4D97-AF65-F5344CB8AC3E}">
        <p14:creationId xmlns:p14="http://schemas.microsoft.com/office/powerpoint/2010/main" val="10814925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represented the key points that were discussed in the written report of the case study analysis of John Deer. </a:t>
            </a:r>
          </a:p>
          <a:p>
            <a:endParaRPr lang="en-GB" dirty="0"/>
          </a:p>
        </p:txBody>
      </p:sp>
      <p:sp>
        <p:nvSpPr>
          <p:cNvPr id="4" name="Slide Number Placeholder 3"/>
          <p:cNvSpPr>
            <a:spLocks noGrp="1"/>
          </p:cNvSpPr>
          <p:nvPr>
            <p:ph type="sldNum" sz="quarter" idx="5"/>
          </p:nvPr>
        </p:nvSpPr>
        <p:spPr/>
        <p:txBody>
          <a:bodyPr/>
          <a:lstStyle/>
          <a:p>
            <a:fld id="{62B46F2B-1084-40BA-9F0A-B1F6847335C5}" type="slidenum">
              <a:rPr lang="en-US" smtClean="0"/>
              <a:t>10</a:t>
            </a:fld>
            <a:endParaRPr lang="en-US" dirty="0"/>
          </a:p>
        </p:txBody>
      </p:sp>
    </p:spTree>
    <p:extLst>
      <p:ext uri="{BB962C8B-B14F-4D97-AF65-F5344CB8AC3E}">
        <p14:creationId xmlns:p14="http://schemas.microsoft.com/office/powerpoint/2010/main" val="29416186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Amine </a:t>
            </a:r>
            <a:r>
              <a:rPr lang="en-US" dirty="0" err="1"/>
              <a:t>Chatti</a:t>
            </a:r>
            <a:r>
              <a:rPr lang="en-US" dirty="0"/>
              <a:t>, M., 2016. Knowledge management: a personal knowledge network perspective. Journal of Knowledge Management, 16(5), pp.829-844.</a:t>
            </a:r>
          </a:p>
          <a:p>
            <a:r>
              <a:rPr lang="en-US" dirty="0" err="1"/>
              <a:t>Ankam</a:t>
            </a:r>
            <a:r>
              <a:rPr lang="en-US" dirty="0"/>
              <a:t>, V., 2016. Big data analytics with spark and </a:t>
            </a:r>
            <a:r>
              <a:rPr lang="en-US" dirty="0" err="1"/>
              <a:t>hadoop</a:t>
            </a:r>
            <a:r>
              <a:rPr lang="en-US" dirty="0"/>
              <a:t>.</a:t>
            </a:r>
          </a:p>
          <a:p>
            <a:r>
              <a:rPr lang="en-US" dirty="0"/>
              <a:t>DR.K.VANITHA, D., 2016. Customer Relationship Management on Customer Satisfaction. International Journal of Scientific Research, 3(4), pp.1-3.</a:t>
            </a:r>
          </a:p>
          <a:p>
            <a:r>
              <a:rPr lang="en-US" dirty="0" err="1"/>
              <a:t>Gebert</a:t>
            </a:r>
            <a:r>
              <a:rPr lang="en-US" dirty="0"/>
              <a:t>, H., </a:t>
            </a:r>
            <a:r>
              <a:rPr lang="en-US" dirty="0" err="1"/>
              <a:t>Geib</a:t>
            </a:r>
            <a:r>
              <a:rPr lang="en-US" dirty="0"/>
              <a:t>, M., Kolbe, L. and Brenner, W., 2013. Knowledge‐enabled customer relationship management: integrating customer relationship management and knowledge management concepts[1]. Journal of Knowledge Management, 7(5), pp.107-123.</a:t>
            </a:r>
          </a:p>
          <a:p>
            <a:r>
              <a:rPr lang="en-US" dirty="0"/>
              <a:t>Goldsmith, R., 2016. The Goals of Customer Relationship Management. International Journal of Customer Relationship Marketing and Management, 1(1), pp.16-27.</a:t>
            </a:r>
          </a:p>
          <a:p>
            <a:r>
              <a:rPr lang="en-US" dirty="0"/>
              <a:t>Gupta, D., Hugo C. de Albuquerque, V., Khanna, A. and Mehta, P., 2021. Smart sensors for industrial internet of things. Cham: Springer.</a:t>
            </a:r>
          </a:p>
          <a:p>
            <a:r>
              <a:rPr lang="en-US" dirty="0"/>
              <a:t>Hall, M., 2016. Knowledge management and the limits of knowledge codification. Journal of Knowledge Management, 10(3), pp.117-126.</a:t>
            </a:r>
          </a:p>
          <a:p>
            <a:r>
              <a:rPr lang="en-US" dirty="0"/>
              <a:t>Khan, M., Khan, S. and </a:t>
            </a:r>
            <a:r>
              <a:rPr lang="en-US" dirty="0" err="1"/>
              <a:t>Zomaya</a:t>
            </a:r>
            <a:r>
              <a:rPr lang="en-US" dirty="0"/>
              <a:t>, A., 2020. Big Data-Enabled Internet of Things. </a:t>
            </a:r>
            <a:r>
              <a:rPr lang="en-US" dirty="0" err="1"/>
              <a:t>Stevenage</a:t>
            </a:r>
            <a:r>
              <a:rPr lang="en-US" dirty="0"/>
              <a:t>: Institution of Engineering &amp; Technology.</a:t>
            </a:r>
          </a:p>
          <a:p>
            <a:r>
              <a:rPr lang="en-US" dirty="0"/>
              <a:t>Mhlanga, O., 2018. An analysis of the impact of the micro environment on airline performances in South Africa using Porters' five forces model. International Journal of Tourism Policy, 8(4), p.303.</a:t>
            </a:r>
          </a:p>
          <a:p>
            <a:r>
              <a:rPr lang="en-US" dirty="0"/>
              <a:t>Nguyen, T., 2017. Management education as an industry and MBA as a product: revisiting joint MBA programs using Porters five forces model. Global Business and Economics Review, 19(3), p.356.</a:t>
            </a:r>
          </a:p>
          <a:p>
            <a:r>
              <a:rPr lang="en-US" dirty="0" err="1"/>
              <a:t>Ohlhorst</a:t>
            </a:r>
            <a:r>
              <a:rPr lang="en-US" dirty="0"/>
              <a:t>, F., 2013. Big data analytics. Hoboken, N.J.: Wiley.</a:t>
            </a:r>
          </a:p>
          <a:p>
            <a:r>
              <a:rPr lang="en-US" dirty="0" err="1"/>
              <a:t>Pehcevski</a:t>
            </a:r>
            <a:r>
              <a:rPr lang="en-US" dirty="0"/>
              <a:t>, J., 2019. Big Data Analytics - Methods and Applications. Ashland: </a:t>
            </a:r>
            <a:r>
              <a:rPr lang="en-US" dirty="0" err="1"/>
              <a:t>Arcler</a:t>
            </a:r>
            <a:r>
              <a:rPr lang="en-US" dirty="0"/>
              <a:t> Press.</a:t>
            </a:r>
          </a:p>
          <a:p>
            <a:r>
              <a:rPr lang="en-US" dirty="0"/>
              <a:t>Ramos, R., 2015. </a:t>
            </a:r>
            <a:r>
              <a:rPr lang="en-US"/>
              <a:t>Internet of Things programming with JavaScript.</a:t>
            </a:r>
          </a:p>
          <a:p>
            <a:endParaRPr lang="en-GB"/>
          </a:p>
        </p:txBody>
      </p:sp>
      <p:sp>
        <p:nvSpPr>
          <p:cNvPr id="4" name="Slide Number Placeholder 3"/>
          <p:cNvSpPr>
            <a:spLocks noGrp="1"/>
          </p:cNvSpPr>
          <p:nvPr>
            <p:ph type="sldNum" sz="quarter" idx="5"/>
          </p:nvPr>
        </p:nvSpPr>
        <p:spPr/>
        <p:txBody>
          <a:bodyPr/>
          <a:lstStyle/>
          <a:p>
            <a:fld id="{62B46F2B-1084-40BA-9F0A-B1F6847335C5}" type="slidenum">
              <a:rPr lang="en-US" smtClean="0"/>
              <a:t>11</a:t>
            </a:fld>
            <a:endParaRPr lang="en-US" dirty="0"/>
          </a:p>
        </p:txBody>
      </p:sp>
    </p:spTree>
    <p:extLst>
      <p:ext uri="{BB962C8B-B14F-4D97-AF65-F5344CB8AC3E}">
        <p14:creationId xmlns:p14="http://schemas.microsoft.com/office/powerpoint/2010/main" val="15176816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75F0045C-9C5D-4237-8D86-673F5CDEB9EE}" type="datetime1">
              <a:rPr lang="en-US" smtClean="0"/>
              <a:t>7/15/2021</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814403-9862-4182-8204-7E0A97B81197}" type="datetime1">
              <a:rPr lang="en-US" smtClean="0"/>
              <a:t>7/15/2021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30C17E77-2DAA-4CB5-A4E8-D837BAC7CF0D}" type="datetime1">
              <a:rPr lang="en-US" smtClean="0"/>
              <a:t>7/15/2021</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473D21-3DB0-4757-A0C3-9BF1531E10F7}" type="datetime1">
              <a:rPr lang="en-US" smtClean="0"/>
              <a:t>7/15/2021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A93D1C-D964-4E47-86BA-BB7378BAB4BB}" type="datetime1">
              <a:rPr lang="en-US" smtClean="0"/>
              <a:t>7/15/2021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7979A4F-B37D-4491-8B8B-837EBDB6A2F5}" type="datetime1">
              <a:rPr lang="en-US" smtClean="0"/>
              <a:t>7/15/2021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1B2006-E458-484A-ACB8-9903F9ACB1A6}" type="datetime1">
              <a:rPr lang="en-US" smtClean="0"/>
              <a:t>7/15/2021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5048988D-49FE-46D4-B507-CE81D11841F0}" type="datetime1">
              <a:rPr lang="en-US" smtClean="0"/>
              <a:t>7/15/2021</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C3AD5F3C-E7D1-47CF-9B56-98BA1F779CE1}" type="datetime1">
              <a:rPr lang="en-US" smtClean="0"/>
              <a:t>7/15/2021</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967B8F-408A-4799-8025-D8E6A24772E6}" type="datetime1">
              <a:rPr lang="en-US" smtClean="0"/>
              <a:t>7/15/2021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DDB780-22E9-4312-A599-46A93874FF08}" type="datetime1">
              <a:rPr lang="en-US" smtClean="0"/>
              <a:t>7/15/2021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80113EB9-F8D2-4880-8A7F-2DBB73160BFC}" type="datetime1">
              <a:rPr lang="en-US" smtClean="0"/>
              <a:t>7/15/2021</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415DEDD7-7B31-4EF1-B7C7-5AEE3208C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A1A43-B750-4259-AA02-68777493B108}"/>
              </a:ext>
            </a:extLst>
          </p:cNvPr>
          <p:cNvSpPr>
            <a:spLocks noGrp="1"/>
          </p:cNvSpPr>
          <p:nvPr>
            <p:ph type="ctrTitle"/>
          </p:nvPr>
        </p:nvSpPr>
        <p:spPr>
          <a:xfrm>
            <a:off x="644849" y="954923"/>
            <a:ext cx="5875694" cy="4504620"/>
          </a:xfrm>
        </p:spPr>
        <p:txBody>
          <a:bodyPr>
            <a:normAutofit fontScale="90000"/>
          </a:bodyPr>
          <a:lstStyle/>
          <a:p>
            <a:r>
              <a:rPr lang="en-GB" sz="2400" b="1" spc="300">
                <a:ea typeface="+mj-lt"/>
                <a:cs typeface="+mj-lt"/>
              </a:rPr>
              <a:t>Student Name:</a:t>
            </a:r>
            <a:r>
              <a:rPr lang="en-GB" sz="2400" spc="300">
                <a:ea typeface="+mj-lt"/>
                <a:cs typeface="+mj-lt"/>
              </a:rPr>
              <a:t> Shirina Begum</a:t>
            </a:r>
            <a:endParaRPr lang="en-US" sz="2400" spc="300">
              <a:ea typeface="+mj-lt"/>
              <a:cs typeface="+mj-lt"/>
            </a:endParaRPr>
          </a:p>
          <a:p>
            <a:r>
              <a:rPr lang="en-GB" sz="2400" b="1" spc="300">
                <a:ea typeface="+mj-lt"/>
                <a:cs typeface="+mj-lt"/>
              </a:rPr>
              <a:t>Student ID: </a:t>
            </a:r>
            <a:r>
              <a:rPr lang="en-GB" sz="2400" spc="300">
                <a:ea typeface="+mj-lt"/>
                <a:cs typeface="+mj-lt"/>
              </a:rPr>
              <a:t>1912208</a:t>
            </a:r>
            <a:endParaRPr lang="en-US" sz="2400" spc="300">
              <a:ea typeface="+mj-lt"/>
              <a:cs typeface="+mj-lt"/>
            </a:endParaRPr>
          </a:p>
          <a:p>
            <a:r>
              <a:rPr lang="en-GB" sz="2400" b="1" spc="300">
                <a:ea typeface="+mj-lt"/>
                <a:cs typeface="+mj-lt"/>
              </a:rPr>
              <a:t>Module No: </a:t>
            </a:r>
            <a:r>
              <a:rPr lang="en-GB" sz="2400" spc="300">
                <a:ea typeface="+mj-lt"/>
                <a:cs typeface="+mj-lt"/>
              </a:rPr>
              <a:t>BMSW5106</a:t>
            </a:r>
            <a:endParaRPr lang="en-US" sz="2400" spc="300">
              <a:ea typeface="+mj-lt"/>
              <a:cs typeface="+mj-lt"/>
            </a:endParaRPr>
          </a:p>
          <a:p>
            <a:r>
              <a:rPr lang="en-GB" sz="2400" b="1" spc="300">
                <a:ea typeface="+mj-lt"/>
                <a:cs typeface="+mj-lt"/>
              </a:rPr>
              <a:t>Module:</a:t>
            </a:r>
            <a:r>
              <a:rPr lang="en-GB" sz="2400" spc="300">
                <a:ea typeface="+mj-lt"/>
                <a:cs typeface="+mj-lt"/>
              </a:rPr>
              <a:t> Knowledge and Information Management skills for the workplace.</a:t>
            </a:r>
            <a:endParaRPr lang="en-US" sz="2400" spc="300">
              <a:ea typeface="+mj-lt"/>
              <a:cs typeface="+mj-lt"/>
            </a:endParaRPr>
          </a:p>
          <a:p>
            <a:r>
              <a:rPr lang="en-GB" sz="2400" b="1" spc="300">
                <a:ea typeface="+mj-lt"/>
                <a:cs typeface="+mj-lt"/>
              </a:rPr>
              <a:t>Assignment Title:</a:t>
            </a:r>
            <a:r>
              <a:rPr lang="en-GB" sz="2400" spc="300">
                <a:ea typeface="+mj-lt"/>
                <a:cs typeface="+mj-lt"/>
              </a:rPr>
              <a:t> Case study- John Deere</a:t>
            </a:r>
            <a:endParaRPr lang="en-US" sz="2400" spc="300">
              <a:ea typeface="+mj-lt"/>
              <a:cs typeface="+mj-lt"/>
            </a:endParaRPr>
          </a:p>
          <a:p>
            <a:r>
              <a:rPr lang="en-GB" sz="2400" b="1" spc="300">
                <a:ea typeface="+mj-lt"/>
                <a:cs typeface="+mj-lt"/>
              </a:rPr>
              <a:t>Assignment Section:</a:t>
            </a:r>
            <a:r>
              <a:rPr lang="en-GB" sz="2400" spc="300">
                <a:ea typeface="+mj-lt"/>
                <a:cs typeface="+mj-lt"/>
              </a:rPr>
              <a:t> Task 1 (Report)</a:t>
            </a:r>
            <a:endParaRPr lang="en-US" sz="2400" spc="300">
              <a:ea typeface="+mj-lt"/>
              <a:cs typeface="+mj-lt"/>
            </a:endParaRPr>
          </a:p>
          <a:p>
            <a:r>
              <a:rPr lang="en-GB" sz="2400" b="1" spc="300">
                <a:ea typeface="+mj-lt"/>
                <a:cs typeface="+mj-lt"/>
              </a:rPr>
              <a:t>Lecturers Name:</a:t>
            </a:r>
            <a:r>
              <a:rPr lang="en-GB" sz="2400" spc="300">
                <a:ea typeface="+mj-lt"/>
                <a:cs typeface="+mj-lt"/>
              </a:rPr>
              <a:t> Seyed Naveed</a:t>
            </a:r>
            <a:endParaRPr lang="en-US" sz="2400" spc="300">
              <a:ea typeface="+mj-lt"/>
              <a:cs typeface="+mj-lt"/>
            </a:endParaRPr>
          </a:p>
          <a:p>
            <a:r>
              <a:rPr lang="en-US" sz="2400" spc="300"/>
              <a:t>Link:</a:t>
            </a:r>
            <a:r>
              <a:rPr lang="en-US" sz="2400" spc="300">
                <a:ea typeface="+mj-lt"/>
                <a:cs typeface="+mj-lt"/>
              </a:rPr>
              <a:t>https://web.microsoftstream.com/video/c67f23bc-35a7-49e2-b9ab-c78763faaf08</a:t>
            </a:r>
          </a:p>
        </p:txBody>
      </p:sp>
      <p:sp>
        <p:nvSpPr>
          <p:cNvPr id="58" name="Freeform: Shape 57">
            <a:extLst>
              <a:ext uri="{FF2B5EF4-FFF2-40B4-BE49-F238E27FC236}">
                <a16:creationId xmlns:a16="http://schemas.microsoft.com/office/drawing/2014/main" id="{3242CC7A-3D6E-47A4-B9D1-860978459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6174" y="0"/>
            <a:ext cx="5282519" cy="6858000"/>
          </a:xfrm>
          <a:custGeom>
            <a:avLst/>
            <a:gdLst>
              <a:gd name="connsiteX0" fmla="*/ 189795 w 5282519"/>
              <a:gd name="connsiteY0" fmla="*/ 0 h 6858000"/>
              <a:gd name="connsiteX1" fmla="*/ 5282519 w 5282519"/>
              <a:gd name="connsiteY1" fmla="*/ 0 h 6858000"/>
              <a:gd name="connsiteX2" fmla="*/ 5282519 w 5282519"/>
              <a:gd name="connsiteY2" fmla="*/ 6858000 h 6858000"/>
              <a:gd name="connsiteX3" fmla="*/ 189795 w 5282519"/>
              <a:gd name="connsiteY3" fmla="*/ 6858000 h 6858000"/>
              <a:gd name="connsiteX4" fmla="*/ 184756 w 5282519"/>
              <a:gd name="connsiteY4" fmla="*/ 6791325 h 6858000"/>
              <a:gd name="connsiteX5" fmla="*/ 176358 w 5282519"/>
              <a:gd name="connsiteY5" fmla="*/ 6735762 h 6858000"/>
              <a:gd name="connsiteX6" fmla="*/ 166281 w 5282519"/>
              <a:gd name="connsiteY6" fmla="*/ 6683375 h 6858000"/>
              <a:gd name="connsiteX7" fmla="*/ 149485 w 5282519"/>
              <a:gd name="connsiteY7" fmla="*/ 6640512 h 6858000"/>
              <a:gd name="connsiteX8" fmla="*/ 132689 w 5282519"/>
              <a:gd name="connsiteY8" fmla="*/ 6597650 h 6858000"/>
              <a:gd name="connsiteX9" fmla="*/ 112534 w 5282519"/>
              <a:gd name="connsiteY9" fmla="*/ 6561137 h 6858000"/>
              <a:gd name="connsiteX10" fmla="*/ 92379 w 5282519"/>
              <a:gd name="connsiteY10" fmla="*/ 6523037 h 6858000"/>
              <a:gd name="connsiteX11" fmla="*/ 73903 w 5282519"/>
              <a:gd name="connsiteY11" fmla="*/ 6488112 h 6858000"/>
              <a:gd name="connsiteX12" fmla="*/ 55427 w 5282519"/>
              <a:gd name="connsiteY12" fmla="*/ 6448425 h 6858000"/>
              <a:gd name="connsiteX13" fmla="*/ 38632 w 5282519"/>
              <a:gd name="connsiteY13" fmla="*/ 6407150 h 6858000"/>
              <a:gd name="connsiteX14" fmla="*/ 23515 w 5282519"/>
              <a:gd name="connsiteY14" fmla="*/ 6361112 h 6858000"/>
              <a:gd name="connsiteX15" fmla="*/ 11758 w 5282519"/>
              <a:gd name="connsiteY15" fmla="*/ 6311900 h 6858000"/>
              <a:gd name="connsiteX16" fmla="*/ 3359 w 5282519"/>
              <a:gd name="connsiteY16" fmla="*/ 6251575 h 6858000"/>
              <a:gd name="connsiteX17" fmla="*/ 0 w 5282519"/>
              <a:gd name="connsiteY17" fmla="*/ 6183312 h 6858000"/>
              <a:gd name="connsiteX18" fmla="*/ 3359 w 5282519"/>
              <a:gd name="connsiteY18" fmla="*/ 6113462 h 6858000"/>
              <a:gd name="connsiteX19" fmla="*/ 11758 w 5282519"/>
              <a:gd name="connsiteY19" fmla="*/ 6056312 h 6858000"/>
              <a:gd name="connsiteX20" fmla="*/ 23515 w 5282519"/>
              <a:gd name="connsiteY20" fmla="*/ 6003925 h 6858000"/>
              <a:gd name="connsiteX21" fmla="*/ 38632 w 5282519"/>
              <a:gd name="connsiteY21" fmla="*/ 5956300 h 6858000"/>
              <a:gd name="connsiteX22" fmla="*/ 55427 w 5282519"/>
              <a:gd name="connsiteY22" fmla="*/ 5915025 h 6858000"/>
              <a:gd name="connsiteX23" fmla="*/ 75583 w 5282519"/>
              <a:gd name="connsiteY23" fmla="*/ 5876925 h 6858000"/>
              <a:gd name="connsiteX24" fmla="*/ 95738 w 5282519"/>
              <a:gd name="connsiteY24" fmla="*/ 5840412 h 6858000"/>
              <a:gd name="connsiteX25" fmla="*/ 115893 w 5282519"/>
              <a:gd name="connsiteY25" fmla="*/ 5802312 h 6858000"/>
              <a:gd name="connsiteX26" fmla="*/ 134368 w 5282519"/>
              <a:gd name="connsiteY26" fmla="*/ 5762625 h 6858000"/>
              <a:gd name="connsiteX27" fmla="*/ 152844 w 5282519"/>
              <a:gd name="connsiteY27" fmla="*/ 5721350 h 6858000"/>
              <a:gd name="connsiteX28" fmla="*/ 167960 w 5282519"/>
              <a:gd name="connsiteY28" fmla="*/ 5675312 h 6858000"/>
              <a:gd name="connsiteX29" fmla="*/ 178038 w 5282519"/>
              <a:gd name="connsiteY29" fmla="*/ 5622925 h 6858000"/>
              <a:gd name="connsiteX30" fmla="*/ 188115 w 5282519"/>
              <a:gd name="connsiteY30" fmla="*/ 5562600 h 6858000"/>
              <a:gd name="connsiteX31" fmla="*/ 189795 w 5282519"/>
              <a:gd name="connsiteY31" fmla="*/ 5494337 h 6858000"/>
              <a:gd name="connsiteX32" fmla="*/ 188115 w 5282519"/>
              <a:gd name="connsiteY32" fmla="*/ 5426075 h 6858000"/>
              <a:gd name="connsiteX33" fmla="*/ 178038 w 5282519"/>
              <a:gd name="connsiteY33" fmla="*/ 5365750 h 6858000"/>
              <a:gd name="connsiteX34" fmla="*/ 167960 w 5282519"/>
              <a:gd name="connsiteY34" fmla="*/ 5313362 h 6858000"/>
              <a:gd name="connsiteX35" fmla="*/ 152844 w 5282519"/>
              <a:gd name="connsiteY35" fmla="*/ 5268912 h 6858000"/>
              <a:gd name="connsiteX36" fmla="*/ 134368 w 5282519"/>
              <a:gd name="connsiteY36" fmla="*/ 5226050 h 6858000"/>
              <a:gd name="connsiteX37" fmla="*/ 115893 w 5282519"/>
              <a:gd name="connsiteY37" fmla="*/ 5186362 h 6858000"/>
              <a:gd name="connsiteX38" fmla="*/ 95738 w 5282519"/>
              <a:gd name="connsiteY38" fmla="*/ 5149850 h 6858000"/>
              <a:gd name="connsiteX39" fmla="*/ 75583 w 5282519"/>
              <a:gd name="connsiteY39" fmla="*/ 5114925 h 6858000"/>
              <a:gd name="connsiteX40" fmla="*/ 55427 w 5282519"/>
              <a:gd name="connsiteY40" fmla="*/ 5075237 h 6858000"/>
              <a:gd name="connsiteX41" fmla="*/ 38632 w 5282519"/>
              <a:gd name="connsiteY41" fmla="*/ 5033962 h 6858000"/>
              <a:gd name="connsiteX42" fmla="*/ 23515 w 5282519"/>
              <a:gd name="connsiteY42" fmla="*/ 4987925 h 6858000"/>
              <a:gd name="connsiteX43" fmla="*/ 11758 w 5282519"/>
              <a:gd name="connsiteY43" fmla="*/ 4935537 h 6858000"/>
              <a:gd name="connsiteX44" fmla="*/ 3359 w 5282519"/>
              <a:gd name="connsiteY44" fmla="*/ 4875212 h 6858000"/>
              <a:gd name="connsiteX45" fmla="*/ 0 w 5282519"/>
              <a:gd name="connsiteY45" fmla="*/ 4806950 h 6858000"/>
              <a:gd name="connsiteX46" fmla="*/ 3359 w 5282519"/>
              <a:gd name="connsiteY46" fmla="*/ 4738687 h 6858000"/>
              <a:gd name="connsiteX47" fmla="*/ 11758 w 5282519"/>
              <a:gd name="connsiteY47" fmla="*/ 4678362 h 6858000"/>
              <a:gd name="connsiteX48" fmla="*/ 23515 w 5282519"/>
              <a:gd name="connsiteY48" fmla="*/ 4625975 h 6858000"/>
              <a:gd name="connsiteX49" fmla="*/ 38632 w 5282519"/>
              <a:gd name="connsiteY49" fmla="*/ 4579937 h 6858000"/>
              <a:gd name="connsiteX50" fmla="*/ 55427 w 5282519"/>
              <a:gd name="connsiteY50" fmla="*/ 4537075 h 6858000"/>
              <a:gd name="connsiteX51" fmla="*/ 75583 w 5282519"/>
              <a:gd name="connsiteY51" fmla="*/ 4498975 h 6858000"/>
              <a:gd name="connsiteX52" fmla="*/ 115893 w 5282519"/>
              <a:gd name="connsiteY52" fmla="*/ 4424362 h 6858000"/>
              <a:gd name="connsiteX53" fmla="*/ 134368 w 5282519"/>
              <a:gd name="connsiteY53" fmla="*/ 4386262 h 6858000"/>
              <a:gd name="connsiteX54" fmla="*/ 152844 w 5282519"/>
              <a:gd name="connsiteY54" fmla="*/ 4343400 h 6858000"/>
              <a:gd name="connsiteX55" fmla="*/ 167960 w 5282519"/>
              <a:gd name="connsiteY55" fmla="*/ 4297362 h 6858000"/>
              <a:gd name="connsiteX56" fmla="*/ 178038 w 5282519"/>
              <a:gd name="connsiteY56" fmla="*/ 4244975 h 6858000"/>
              <a:gd name="connsiteX57" fmla="*/ 188115 w 5282519"/>
              <a:gd name="connsiteY57" fmla="*/ 4186237 h 6858000"/>
              <a:gd name="connsiteX58" fmla="*/ 189795 w 5282519"/>
              <a:gd name="connsiteY58" fmla="*/ 4116387 h 6858000"/>
              <a:gd name="connsiteX59" fmla="*/ 188115 w 5282519"/>
              <a:gd name="connsiteY59" fmla="*/ 4048125 h 6858000"/>
              <a:gd name="connsiteX60" fmla="*/ 178038 w 5282519"/>
              <a:gd name="connsiteY60" fmla="*/ 3987800 h 6858000"/>
              <a:gd name="connsiteX61" fmla="*/ 167960 w 5282519"/>
              <a:gd name="connsiteY61" fmla="*/ 3935412 h 6858000"/>
              <a:gd name="connsiteX62" fmla="*/ 152844 w 5282519"/>
              <a:gd name="connsiteY62" fmla="*/ 3890962 h 6858000"/>
              <a:gd name="connsiteX63" fmla="*/ 134368 w 5282519"/>
              <a:gd name="connsiteY63" fmla="*/ 3848100 h 6858000"/>
              <a:gd name="connsiteX64" fmla="*/ 115893 w 5282519"/>
              <a:gd name="connsiteY64" fmla="*/ 3811587 h 6858000"/>
              <a:gd name="connsiteX65" fmla="*/ 75583 w 5282519"/>
              <a:gd name="connsiteY65" fmla="*/ 3736975 h 6858000"/>
              <a:gd name="connsiteX66" fmla="*/ 55427 w 5282519"/>
              <a:gd name="connsiteY66" fmla="*/ 3697287 h 6858000"/>
              <a:gd name="connsiteX67" fmla="*/ 38632 w 5282519"/>
              <a:gd name="connsiteY67" fmla="*/ 3656012 h 6858000"/>
              <a:gd name="connsiteX68" fmla="*/ 23515 w 5282519"/>
              <a:gd name="connsiteY68" fmla="*/ 3609975 h 6858000"/>
              <a:gd name="connsiteX69" fmla="*/ 11758 w 5282519"/>
              <a:gd name="connsiteY69" fmla="*/ 3557587 h 6858000"/>
              <a:gd name="connsiteX70" fmla="*/ 3359 w 5282519"/>
              <a:gd name="connsiteY70" fmla="*/ 3497262 h 6858000"/>
              <a:gd name="connsiteX71" fmla="*/ 0 w 5282519"/>
              <a:gd name="connsiteY71" fmla="*/ 3427412 h 6858000"/>
              <a:gd name="connsiteX72" fmla="*/ 3359 w 5282519"/>
              <a:gd name="connsiteY72" fmla="*/ 3360737 h 6858000"/>
              <a:gd name="connsiteX73" fmla="*/ 11758 w 5282519"/>
              <a:gd name="connsiteY73" fmla="*/ 3300412 h 6858000"/>
              <a:gd name="connsiteX74" fmla="*/ 23515 w 5282519"/>
              <a:gd name="connsiteY74" fmla="*/ 3248025 h 6858000"/>
              <a:gd name="connsiteX75" fmla="*/ 38632 w 5282519"/>
              <a:gd name="connsiteY75" fmla="*/ 3201987 h 6858000"/>
              <a:gd name="connsiteX76" fmla="*/ 55427 w 5282519"/>
              <a:gd name="connsiteY76" fmla="*/ 3160712 h 6858000"/>
              <a:gd name="connsiteX77" fmla="*/ 75583 w 5282519"/>
              <a:gd name="connsiteY77" fmla="*/ 3121025 h 6858000"/>
              <a:gd name="connsiteX78" fmla="*/ 95738 w 5282519"/>
              <a:gd name="connsiteY78" fmla="*/ 3084512 h 6858000"/>
              <a:gd name="connsiteX79" fmla="*/ 115893 w 5282519"/>
              <a:gd name="connsiteY79" fmla="*/ 3046412 h 6858000"/>
              <a:gd name="connsiteX80" fmla="*/ 134368 w 5282519"/>
              <a:gd name="connsiteY80" fmla="*/ 3009900 h 6858000"/>
              <a:gd name="connsiteX81" fmla="*/ 152844 w 5282519"/>
              <a:gd name="connsiteY81" fmla="*/ 2967037 h 6858000"/>
              <a:gd name="connsiteX82" fmla="*/ 167960 w 5282519"/>
              <a:gd name="connsiteY82" fmla="*/ 2922587 h 6858000"/>
              <a:gd name="connsiteX83" fmla="*/ 178038 w 5282519"/>
              <a:gd name="connsiteY83" fmla="*/ 2868612 h 6858000"/>
              <a:gd name="connsiteX84" fmla="*/ 188115 w 5282519"/>
              <a:gd name="connsiteY84" fmla="*/ 2809875 h 6858000"/>
              <a:gd name="connsiteX85" fmla="*/ 189795 w 5282519"/>
              <a:gd name="connsiteY85" fmla="*/ 2741612 h 6858000"/>
              <a:gd name="connsiteX86" fmla="*/ 188115 w 5282519"/>
              <a:gd name="connsiteY86" fmla="*/ 2671762 h 6858000"/>
              <a:gd name="connsiteX87" fmla="*/ 178038 w 5282519"/>
              <a:gd name="connsiteY87" fmla="*/ 2613025 h 6858000"/>
              <a:gd name="connsiteX88" fmla="*/ 167960 w 5282519"/>
              <a:gd name="connsiteY88" fmla="*/ 2560637 h 6858000"/>
              <a:gd name="connsiteX89" fmla="*/ 152844 w 5282519"/>
              <a:gd name="connsiteY89" fmla="*/ 2513012 h 6858000"/>
              <a:gd name="connsiteX90" fmla="*/ 134368 w 5282519"/>
              <a:gd name="connsiteY90" fmla="*/ 2471737 h 6858000"/>
              <a:gd name="connsiteX91" fmla="*/ 115893 w 5282519"/>
              <a:gd name="connsiteY91" fmla="*/ 2433637 h 6858000"/>
              <a:gd name="connsiteX92" fmla="*/ 95738 w 5282519"/>
              <a:gd name="connsiteY92" fmla="*/ 2395537 h 6858000"/>
              <a:gd name="connsiteX93" fmla="*/ 75583 w 5282519"/>
              <a:gd name="connsiteY93" fmla="*/ 2359025 h 6858000"/>
              <a:gd name="connsiteX94" fmla="*/ 55427 w 5282519"/>
              <a:gd name="connsiteY94" fmla="*/ 2319337 h 6858000"/>
              <a:gd name="connsiteX95" fmla="*/ 38632 w 5282519"/>
              <a:gd name="connsiteY95" fmla="*/ 2278062 h 6858000"/>
              <a:gd name="connsiteX96" fmla="*/ 23515 w 5282519"/>
              <a:gd name="connsiteY96" fmla="*/ 2232025 h 6858000"/>
              <a:gd name="connsiteX97" fmla="*/ 11758 w 5282519"/>
              <a:gd name="connsiteY97" fmla="*/ 2179637 h 6858000"/>
              <a:gd name="connsiteX98" fmla="*/ 3359 w 5282519"/>
              <a:gd name="connsiteY98" fmla="*/ 2119312 h 6858000"/>
              <a:gd name="connsiteX99" fmla="*/ 0 w 5282519"/>
              <a:gd name="connsiteY99" fmla="*/ 2051050 h 6858000"/>
              <a:gd name="connsiteX100" fmla="*/ 3359 w 5282519"/>
              <a:gd name="connsiteY100" fmla="*/ 1982787 h 6858000"/>
              <a:gd name="connsiteX101" fmla="*/ 11758 w 5282519"/>
              <a:gd name="connsiteY101" fmla="*/ 1922462 h 6858000"/>
              <a:gd name="connsiteX102" fmla="*/ 23515 w 5282519"/>
              <a:gd name="connsiteY102" fmla="*/ 1870075 h 6858000"/>
              <a:gd name="connsiteX103" fmla="*/ 38632 w 5282519"/>
              <a:gd name="connsiteY103" fmla="*/ 1824037 h 6858000"/>
              <a:gd name="connsiteX104" fmla="*/ 55427 w 5282519"/>
              <a:gd name="connsiteY104" fmla="*/ 1782762 h 6858000"/>
              <a:gd name="connsiteX105" fmla="*/ 75583 w 5282519"/>
              <a:gd name="connsiteY105" fmla="*/ 1743075 h 6858000"/>
              <a:gd name="connsiteX106" fmla="*/ 95738 w 5282519"/>
              <a:gd name="connsiteY106" fmla="*/ 1708150 h 6858000"/>
              <a:gd name="connsiteX107" fmla="*/ 115893 w 5282519"/>
              <a:gd name="connsiteY107" fmla="*/ 1671637 h 6858000"/>
              <a:gd name="connsiteX108" fmla="*/ 134368 w 5282519"/>
              <a:gd name="connsiteY108" fmla="*/ 1631950 h 6858000"/>
              <a:gd name="connsiteX109" fmla="*/ 152844 w 5282519"/>
              <a:gd name="connsiteY109" fmla="*/ 1589087 h 6858000"/>
              <a:gd name="connsiteX110" fmla="*/ 167960 w 5282519"/>
              <a:gd name="connsiteY110" fmla="*/ 1544637 h 6858000"/>
              <a:gd name="connsiteX111" fmla="*/ 178038 w 5282519"/>
              <a:gd name="connsiteY111" fmla="*/ 1492250 h 6858000"/>
              <a:gd name="connsiteX112" fmla="*/ 188115 w 5282519"/>
              <a:gd name="connsiteY112" fmla="*/ 1431925 h 6858000"/>
              <a:gd name="connsiteX113" fmla="*/ 189795 w 5282519"/>
              <a:gd name="connsiteY113" fmla="*/ 1363662 h 6858000"/>
              <a:gd name="connsiteX114" fmla="*/ 188115 w 5282519"/>
              <a:gd name="connsiteY114" fmla="*/ 1295400 h 6858000"/>
              <a:gd name="connsiteX115" fmla="*/ 178038 w 5282519"/>
              <a:gd name="connsiteY115" fmla="*/ 1235075 h 6858000"/>
              <a:gd name="connsiteX116" fmla="*/ 167960 w 5282519"/>
              <a:gd name="connsiteY116" fmla="*/ 1182687 h 6858000"/>
              <a:gd name="connsiteX117" fmla="*/ 152844 w 5282519"/>
              <a:gd name="connsiteY117" fmla="*/ 1136650 h 6858000"/>
              <a:gd name="connsiteX118" fmla="*/ 134368 w 5282519"/>
              <a:gd name="connsiteY118" fmla="*/ 1095375 h 6858000"/>
              <a:gd name="connsiteX119" fmla="*/ 115893 w 5282519"/>
              <a:gd name="connsiteY119" fmla="*/ 1055687 h 6858000"/>
              <a:gd name="connsiteX120" fmla="*/ 95738 w 5282519"/>
              <a:gd name="connsiteY120" fmla="*/ 1017587 h 6858000"/>
              <a:gd name="connsiteX121" fmla="*/ 75583 w 5282519"/>
              <a:gd name="connsiteY121" fmla="*/ 981075 h 6858000"/>
              <a:gd name="connsiteX122" fmla="*/ 55427 w 5282519"/>
              <a:gd name="connsiteY122" fmla="*/ 942975 h 6858000"/>
              <a:gd name="connsiteX123" fmla="*/ 38632 w 5282519"/>
              <a:gd name="connsiteY123" fmla="*/ 901700 h 6858000"/>
              <a:gd name="connsiteX124" fmla="*/ 23515 w 5282519"/>
              <a:gd name="connsiteY124" fmla="*/ 854075 h 6858000"/>
              <a:gd name="connsiteX125" fmla="*/ 11758 w 5282519"/>
              <a:gd name="connsiteY125" fmla="*/ 801687 h 6858000"/>
              <a:gd name="connsiteX126" fmla="*/ 3359 w 5282519"/>
              <a:gd name="connsiteY126" fmla="*/ 744537 h 6858000"/>
              <a:gd name="connsiteX127" fmla="*/ 0 w 5282519"/>
              <a:gd name="connsiteY127" fmla="*/ 673100 h 6858000"/>
              <a:gd name="connsiteX128" fmla="*/ 3359 w 5282519"/>
              <a:gd name="connsiteY128" fmla="*/ 606425 h 6858000"/>
              <a:gd name="connsiteX129" fmla="*/ 11758 w 5282519"/>
              <a:gd name="connsiteY129" fmla="*/ 546100 h 6858000"/>
              <a:gd name="connsiteX130" fmla="*/ 23515 w 5282519"/>
              <a:gd name="connsiteY130" fmla="*/ 496887 h 6858000"/>
              <a:gd name="connsiteX131" fmla="*/ 38632 w 5282519"/>
              <a:gd name="connsiteY131" fmla="*/ 450850 h 6858000"/>
              <a:gd name="connsiteX132" fmla="*/ 55427 w 5282519"/>
              <a:gd name="connsiteY132" fmla="*/ 409575 h 6858000"/>
              <a:gd name="connsiteX133" fmla="*/ 73903 w 5282519"/>
              <a:gd name="connsiteY133" fmla="*/ 369887 h 6858000"/>
              <a:gd name="connsiteX134" fmla="*/ 92379 w 5282519"/>
              <a:gd name="connsiteY134" fmla="*/ 334962 h 6858000"/>
              <a:gd name="connsiteX135" fmla="*/ 112534 w 5282519"/>
              <a:gd name="connsiteY135" fmla="*/ 296862 h 6858000"/>
              <a:gd name="connsiteX136" fmla="*/ 132689 w 5282519"/>
              <a:gd name="connsiteY136" fmla="*/ 260350 h 6858000"/>
              <a:gd name="connsiteX137" fmla="*/ 149485 w 5282519"/>
              <a:gd name="connsiteY137" fmla="*/ 217487 h 6858000"/>
              <a:gd name="connsiteX138" fmla="*/ 166281 w 5282519"/>
              <a:gd name="connsiteY138" fmla="*/ 174625 h 6858000"/>
              <a:gd name="connsiteX139" fmla="*/ 176358 w 5282519"/>
              <a:gd name="connsiteY139" fmla="*/ 122237 h 6858000"/>
              <a:gd name="connsiteX140" fmla="*/ 184756 w 5282519"/>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reflection in puddle of someone running">
            <a:extLst>
              <a:ext uri="{FF2B5EF4-FFF2-40B4-BE49-F238E27FC236}">
                <a16:creationId xmlns:a16="http://schemas.microsoft.com/office/drawing/2014/main" id="{F92AED05-CE03-4017-91A7-1CB221B81A20}"/>
              </a:ext>
            </a:extLst>
          </p:cNvPr>
          <p:cNvPicPr>
            <a:picLocks noChangeAspect="1"/>
          </p:cNvPicPr>
          <p:nvPr/>
        </p:nvPicPr>
        <p:blipFill rotWithShape="1">
          <a:blip r:embed="rId2"/>
          <a:srcRect l="19000" r="29584" b="-1"/>
          <a:stretch/>
        </p:blipFill>
        <p:spPr>
          <a:xfrm>
            <a:off x="6909481" y="10"/>
            <a:ext cx="5282519" cy="6857990"/>
          </a:xfrm>
          <a:custGeom>
            <a:avLst/>
            <a:gdLst/>
            <a:ahLst/>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p:spPr>
      </p:pic>
    </p:spTree>
    <p:extLst>
      <p:ext uri="{BB962C8B-B14F-4D97-AF65-F5344CB8AC3E}">
        <p14:creationId xmlns:p14="http://schemas.microsoft.com/office/powerpoint/2010/main" val="2718279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0" name="Rectangle 89">
            <a:extLst>
              <a:ext uri="{FF2B5EF4-FFF2-40B4-BE49-F238E27FC236}">
                <a16:creationId xmlns:a16="http://schemas.microsoft.com/office/drawing/2014/main" id="{415DEDD7-7B31-4EF1-B7C7-5AEE3208C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F5DF82-F2C7-473A-984E-603ED9513B8C}"/>
              </a:ext>
            </a:extLst>
          </p:cNvPr>
          <p:cNvSpPr>
            <a:spLocks noGrp="1"/>
          </p:cNvSpPr>
          <p:nvPr>
            <p:ph type="ctrTitle"/>
          </p:nvPr>
        </p:nvSpPr>
        <p:spPr>
          <a:xfrm>
            <a:off x="644849" y="954923"/>
            <a:ext cx="5875694" cy="4504620"/>
          </a:xfrm>
        </p:spPr>
        <p:txBody>
          <a:bodyPr>
            <a:normAutofit/>
          </a:bodyPr>
          <a:lstStyle/>
          <a:p>
            <a:r>
              <a:rPr lang="en-US" sz="6000"/>
              <a:t>Introduction</a:t>
            </a:r>
          </a:p>
        </p:txBody>
      </p:sp>
      <p:sp>
        <p:nvSpPr>
          <p:cNvPr id="3" name="Content Placeholder 2">
            <a:extLst>
              <a:ext uri="{FF2B5EF4-FFF2-40B4-BE49-F238E27FC236}">
                <a16:creationId xmlns:a16="http://schemas.microsoft.com/office/drawing/2014/main" id="{DE49F609-CA71-4B82-B39D-1F728B92014B}"/>
              </a:ext>
            </a:extLst>
          </p:cNvPr>
          <p:cNvSpPr>
            <a:spLocks noGrp="1"/>
          </p:cNvSpPr>
          <p:nvPr>
            <p:ph type="subTitle" idx="1"/>
          </p:nvPr>
        </p:nvSpPr>
        <p:spPr>
          <a:xfrm>
            <a:off x="398742" y="3962400"/>
            <a:ext cx="5877385" cy="841803"/>
          </a:xfrm>
        </p:spPr>
        <p:txBody>
          <a:bodyPr>
            <a:noAutofit/>
          </a:bodyPr>
          <a:lstStyle/>
          <a:p>
            <a:pPr>
              <a:lnSpc>
                <a:spcPct val="90000"/>
              </a:lnSpc>
            </a:pPr>
            <a:r>
              <a:rPr lang="en-US" sz="1600" dirty="0">
                <a:solidFill>
                  <a:schemeClr val="bg2"/>
                </a:solidFill>
              </a:rPr>
              <a:t>This presentation covers the topics of the written report on the knowledge and information management skill based on the case study analysis of the John Deer company.  This presentation will represent the key points and the summary of the report. Welcome to the Presentation.</a:t>
            </a:r>
          </a:p>
        </p:txBody>
      </p:sp>
      <p:sp>
        <p:nvSpPr>
          <p:cNvPr id="92" name="Freeform: Shape 91">
            <a:extLst>
              <a:ext uri="{FF2B5EF4-FFF2-40B4-BE49-F238E27FC236}">
                <a16:creationId xmlns:a16="http://schemas.microsoft.com/office/drawing/2014/main" id="{3242CC7A-3D6E-47A4-B9D1-860978459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6174" y="0"/>
            <a:ext cx="5282519" cy="6858000"/>
          </a:xfrm>
          <a:custGeom>
            <a:avLst/>
            <a:gdLst>
              <a:gd name="connsiteX0" fmla="*/ 189795 w 5282519"/>
              <a:gd name="connsiteY0" fmla="*/ 0 h 6858000"/>
              <a:gd name="connsiteX1" fmla="*/ 5282519 w 5282519"/>
              <a:gd name="connsiteY1" fmla="*/ 0 h 6858000"/>
              <a:gd name="connsiteX2" fmla="*/ 5282519 w 5282519"/>
              <a:gd name="connsiteY2" fmla="*/ 6858000 h 6858000"/>
              <a:gd name="connsiteX3" fmla="*/ 189795 w 5282519"/>
              <a:gd name="connsiteY3" fmla="*/ 6858000 h 6858000"/>
              <a:gd name="connsiteX4" fmla="*/ 184756 w 5282519"/>
              <a:gd name="connsiteY4" fmla="*/ 6791325 h 6858000"/>
              <a:gd name="connsiteX5" fmla="*/ 176358 w 5282519"/>
              <a:gd name="connsiteY5" fmla="*/ 6735762 h 6858000"/>
              <a:gd name="connsiteX6" fmla="*/ 166281 w 5282519"/>
              <a:gd name="connsiteY6" fmla="*/ 6683375 h 6858000"/>
              <a:gd name="connsiteX7" fmla="*/ 149485 w 5282519"/>
              <a:gd name="connsiteY7" fmla="*/ 6640512 h 6858000"/>
              <a:gd name="connsiteX8" fmla="*/ 132689 w 5282519"/>
              <a:gd name="connsiteY8" fmla="*/ 6597650 h 6858000"/>
              <a:gd name="connsiteX9" fmla="*/ 112534 w 5282519"/>
              <a:gd name="connsiteY9" fmla="*/ 6561137 h 6858000"/>
              <a:gd name="connsiteX10" fmla="*/ 92379 w 5282519"/>
              <a:gd name="connsiteY10" fmla="*/ 6523037 h 6858000"/>
              <a:gd name="connsiteX11" fmla="*/ 73903 w 5282519"/>
              <a:gd name="connsiteY11" fmla="*/ 6488112 h 6858000"/>
              <a:gd name="connsiteX12" fmla="*/ 55427 w 5282519"/>
              <a:gd name="connsiteY12" fmla="*/ 6448425 h 6858000"/>
              <a:gd name="connsiteX13" fmla="*/ 38632 w 5282519"/>
              <a:gd name="connsiteY13" fmla="*/ 6407150 h 6858000"/>
              <a:gd name="connsiteX14" fmla="*/ 23515 w 5282519"/>
              <a:gd name="connsiteY14" fmla="*/ 6361112 h 6858000"/>
              <a:gd name="connsiteX15" fmla="*/ 11758 w 5282519"/>
              <a:gd name="connsiteY15" fmla="*/ 6311900 h 6858000"/>
              <a:gd name="connsiteX16" fmla="*/ 3359 w 5282519"/>
              <a:gd name="connsiteY16" fmla="*/ 6251575 h 6858000"/>
              <a:gd name="connsiteX17" fmla="*/ 0 w 5282519"/>
              <a:gd name="connsiteY17" fmla="*/ 6183312 h 6858000"/>
              <a:gd name="connsiteX18" fmla="*/ 3359 w 5282519"/>
              <a:gd name="connsiteY18" fmla="*/ 6113462 h 6858000"/>
              <a:gd name="connsiteX19" fmla="*/ 11758 w 5282519"/>
              <a:gd name="connsiteY19" fmla="*/ 6056312 h 6858000"/>
              <a:gd name="connsiteX20" fmla="*/ 23515 w 5282519"/>
              <a:gd name="connsiteY20" fmla="*/ 6003925 h 6858000"/>
              <a:gd name="connsiteX21" fmla="*/ 38632 w 5282519"/>
              <a:gd name="connsiteY21" fmla="*/ 5956300 h 6858000"/>
              <a:gd name="connsiteX22" fmla="*/ 55427 w 5282519"/>
              <a:gd name="connsiteY22" fmla="*/ 5915025 h 6858000"/>
              <a:gd name="connsiteX23" fmla="*/ 75583 w 5282519"/>
              <a:gd name="connsiteY23" fmla="*/ 5876925 h 6858000"/>
              <a:gd name="connsiteX24" fmla="*/ 95738 w 5282519"/>
              <a:gd name="connsiteY24" fmla="*/ 5840412 h 6858000"/>
              <a:gd name="connsiteX25" fmla="*/ 115893 w 5282519"/>
              <a:gd name="connsiteY25" fmla="*/ 5802312 h 6858000"/>
              <a:gd name="connsiteX26" fmla="*/ 134368 w 5282519"/>
              <a:gd name="connsiteY26" fmla="*/ 5762625 h 6858000"/>
              <a:gd name="connsiteX27" fmla="*/ 152844 w 5282519"/>
              <a:gd name="connsiteY27" fmla="*/ 5721350 h 6858000"/>
              <a:gd name="connsiteX28" fmla="*/ 167960 w 5282519"/>
              <a:gd name="connsiteY28" fmla="*/ 5675312 h 6858000"/>
              <a:gd name="connsiteX29" fmla="*/ 178038 w 5282519"/>
              <a:gd name="connsiteY29" fmla="*/ 5622925 h 6858000"/>
              <a:gd name="connsiteX30" fmla="*/ 188115 w 5282519"/>
              <a:gd name="connsiteY30" fmla="*/ 5562600 h 6858000"/>
              <a:gd name="connsiteX31" fmla="*/ 189795 w 5282519"/>
              <a:gd name="connsiteY31" fmla="*/ 5494337 h 6858000"/>
              <a:gd name="connsiteX32" fmla="*/ 188115 w 5282519"/>
              <a:gd name="connsiteY32" fmla="*/ 5426075 h 6858000"/>
              <a:gd name="connsiteX33" fmla="*/ 178038 w 5282519"/>
              <a:gd name="connsiteY33" fmla="*/ 5365750 h 6858000"/>
              <a:gd name="connsiteX34" fmla="*/ 167960 w 5282519"/>
              <a:gd name="connsiteY34" fmla="*/ 5313362 h 6858000"/>
              <a:gd name="connsiteX35" fmla="*/ 152844 w 5282519"/>
              <a:gd name="connsiteY35" fmla="*/ 5268912 h 6858000"/>
              <a:gd name="connsiteX36" fmla="*/ 134368 w 5282519"/>
              <a:gd name="connsiteY36" fmla="*/ 5226050 h 6858000"/>
              <a:gd name="connsiteX37" fmla="*/ 115893 w 5282519"/>
              <a:gd name="connsiteY37" fmla="*/ 5186362 h 6858000"/>
              <a:gd name="connsiteX38" fmla="*/ 95738 w 5282519"/>
              <a:gd name="connsiteY38" fmla="*/ 5149850 h 6858000"/>
              <a:gd name="connsiteX39" fmla="*/ 75583 w 5282519"/>
              <a:gd name="connsiteY39" fmla="*/ 5114925 h 6858000"/>
              <a:gd name="connsiteX40" fmla="*/ 55427 w 5282519"/>
              <a:gd name="connsiteY40" fmla="*/ 5075237 h 6858000"/>
              <a:gd name="connsiteX41" fmla="*/ 38632 w 5282519"/>
              <a:gd name="connsiteY41" fmla="*/ 5033962 h 6858000"/>
              <a:gd name="connsiteX42" fmla="*/ 23515 w 5282519"/>
              <a:gd name="connsiteY42" fmla="*/ 4987925 h 6858000"/>
              <a:gd name="connsiteX43" fmla="*/ 11758 w 5282519"/>
              <a:gd name="connsiteY43" fmla="*/ 4935537 h 6858000"/>
              <a:gd name="connsiteX44" fmla="*/ 3359 w 5282519"/>
              <a:gd name="connsiteY44" fmla="*/ 4875212 h 6858000"/>
              <a:gd name="connsiteX45" fmla="*/ 0 w 5282519"/>
              <a:gd name="connsiteY45" fmla="*/ 4806950 h 6858000"/>
              <a:gd name="connsiteX46" fmla="*/ 3359 w 5282519"/>
              <a:gd name="connsiteY46" fmla="*/ 4738687 h 6858000"/>
              <a:gd name="connsiteX47" fmla="*/ 11758 w 5282519"/>
              <a:gd name="connsiteY47" fmla="*/ 4678362 h 6858000"/>
              <a:gd name="connsiteX48" fmla="*/ 23515 w 5282519"/>
              <a:gd name="connsiteY48" fmla="*/ 4625975 h 6858000"/>
              <a:gd name="connsiteX49" fmla="*/ 38632 w 5282519"/>
              <a:gd name="connsiteY49" fmla="*/ 4579937 h 6858000"/>
              <a:gd name="connsiteX50" fmla="*/ 55427 w 5282519"/>
              <a:gd name="connsiteY50" fmla="*/ 4537075 h 6858000"/>
              <a:gd name="connsiteX51" fmla="*/ 75583 w 5282519"/>
              <a:gd name="connsiteY51" fmla="*/ 4498975 h 6858000"/>
              <a:gd name="connsiteX52" fmla="*/ 115893 w 5282519"/>
              <a:gd name="connsiteY52" fmla="*/ 4424362 h 6858000"/>
              <a:gd name="connsiteX53" fmla="*/ 134368 w 5282519"/>
              <a:gd name="connsiteY53" fmla="*/ 4386262 h 6858000"/>
              <a:gd name="connsiteX54" fmla="*/ 152844 w 5282519"/>
              <a:gd name="connsiteY54" fmla="*/ 4343400 h 6858000"/>
              <a:gd name="connsiteX55" fmla="*/ 167960 w 5282519"/>
              <a:gd name="connsiteY55" fmla="*/ 4297362 h 6858000"/>
              <a:gd name="connsiteX56" fmla="*/ 178038 w 5282519"/>
              <a:gd name="connsiteY56" fmla="*/ 4244975 h 6858000"/>
              <a:gd name="connsiteX57" fmla="*/ 188115 w 5282519"/>
              <a:gd name="connsiteY57" fmla="*/ 4186237 h 6858000"/>
              <a:gd name="connsiteX58" fmla="*/ 189795 w 5282519"/>
              <a:gd name="connsiteY58" fmla="*/ 4116387 h 6858000"/>
              <a:gd name="connsiteX59" fmla="*/ 188115 w 5282519"/>
              <a:gd name="connsiteY59" fmla="*/ 4048125 h 6858000"/>
              <a:gd name="connsiteX60" fmla="*/ 178038 w 5282519"/>
              <a:gd name="connsiteY60" fmla="*/ 3987800 h 6858000"/>
              <a:gd name="connsiteX61" fmla="*/ 167960 w 5282519"/>
              <a:gd name="connsiteY61" fmla="*/ 3935412 h 6858000"/>
              <a:gd name="connsiteX62" fmla="*/ 152844 w 5282519"/>
              <a:gd name="connsiteY62" fmla="*/ 3890962 h 6858000"/>
              <a:gd name="connsiteX63" fmla="*/ 134368 w 5282519"/>
              <a:gd name="connsiteY63" fmla="*/ 3848100 h 6858000"/>
              <a:gd name="connsiteX64" fmla="*/ 115893 w 5282519"/>
              <a:gd name="connsiteY64" fmla="*/ 3811587 h 6858000"/>
              <a:gd name="connsiteX65" fmla="*/ 75583 w 5282519"/>
              <a:gd name="connsiteY65" fmla="*/ 3736975 h 6858000"/>
              <a:gd name="connsiteX66" fmla="*/ 55427 w 5282519"/>
              <a:gd name="connsiteY66" fmla="*/ 3697287 h 6858000"/>
              <a:gd name="connsiteX67" fmla="*/ 38632 w 5282519"/>
              <a:gd name="connsiteY67" fmla="*/ 3656012 h 6858000"/>
              <a:gd name="connsiteX68" fmla="*/ 23515 w 5282519"/>
              <a:gd name="connsiteY68" fmla="*/ 3609975 h 6858000"/>
              <a:gd name="connsiteX69" fmla="*/ 11758 w 5282519"/>
              <a:gd name="connsiteY69" fmla="*/ 3557587 h 6858000"/>
              <a:gd name="connsiteX70" fmla="*/ 3359 w 5282519"/>
              <a:gd name="connsiteY70" fmla="*/ 3497262 h 6858000"/>
              <a:gd name="connsiteX71" fmla="*/ 0 w 5282519"/>
              <a:gd name="connsiteY71" fmla="*/ 3427412 h 6858000"/>
              <a:gd name="connsiteX72" fmla="*/ 3359 w 5282519"/>
              <a:gd name="connsiteY72" fmla="*/ 3360737 h 6858000"/>
              <a:gd name="connsiteX73" fmla="*/ 11758 w 5282519"/>
              <a:gd name="connsiteY73" fmla="*/ 3300412 h 6858000"/>
              <a:gd name="connsiteX74" fmla="*/ 23515 w 5282519"/>
              <a:gd name="connsiteY74" fmla="*/ 3248025 h 6858000"/>
              <a:gd name="connsiteX75" fmla="*/ 38632 w 5282519"/>
              <a:gd name="connsiteY75" fmla="*/ 3201987 h 6858000"/>
              <a:gd name="connsiteX76" fmla="*/ 55427 w 5282519"/>
              <a:gd name="connsiteY76" fmla="*/ 3160712 h 6858000"/>
              <a:gd name="connsiteX77" fmla="*/ 75583 w 5282519"/>
              <a:gd name="connsiteY77" fmla="*/ 3121025 h 6858000"/>
              <a:gd name="connsiteX78" fmla="*/ 95738 w 5282519"/>
              <a:gd name="connsiteY78" fmla="*/ 3084512 h 6858000"/>
              <a:gd name="connsiteX79" fmla="*/ 115893 w 5282519"/>
              <a:gd name="connsiteY79" fmla="*/ 3046412 h 6858000"/>
              <a:gd name="connsiteX80" fmla="*/ 134368 w 5282519"/>
              <a:gd name="connsiteY80" fmla="*/ 3009900 h 6858000"/>
              <a:gd name="connsiteX81" fmla="*/ 152844 w 5282519"/>
              <a:gd name="connsiteY81" fmla="*/ 2967037 h 6858000"/>
              <a:gd name="connsiteX82" fmla="*/ 167960 w 5282519"/>
              <a:gd name="connsiteY82" fmla="*/ 2922587 h 6858000"/>
              <a:gd name="connsiteX83" fmla="*/ 178038 w 5282519"/>
              <a:gd name="connsiteY83" fmla="*/ 2868612 h 6858000"/>
              <a:gd name="connsiteX84" fmla="*/ 188115 w 5282519"/>
              <a:gd name="connsiteY84" fmla="*/ 2809875 h 6858000"/>
              <a:gd name="connsiteX85" fmla="*/ 189795 w 5282519"/>
              <a:gd name="connsiteY85" fmla="*/ 2741612 h 6858000"/>
              <a:gd name="connsiteX86" fmla="*/ 188115 w 5282519"/>
              <a:gd name="connsiteY86" fmla="*/ 2671762 h 6858000"/>
              <a:gd name="connsiteX87" fmla="*/ 178038 w 5282519"/>
              <a:gd name="connsiteY87" fmla="*/ 2613025 h 6858000"/>
              <a:gd name="connsiteX88" fmla="*/ 167960 w 5282519"/>
              <a:gd name="connsiteY88" fmla="*/ 2560637 h 6858000"/>
              <a:gd name="connsiteX89" fmla="*/ 152844 w 5282519"/>
              <a:gd name="connsiteY89" fmla="*/ 2513012 h 6858000"/>
              <a:gd name="connsiteX90" fmla="*/ 134368 w 5282519"/>
              <a:gd name="connsiteY90" fmla="*/ 2471737 h 6858000"/>
              <a:gd name="connsiteX91" fmla="*/ 115893 w 5282519"/>
              <a:gd name="connsiteY91" fmla="*/ 2433637 h 6858000"/>
              <a:gd name="connsiteX92" fmla="*/ 95738 w 5282519"/>
              <a:gd name="connsiteY92" fmla="*/ 2395537 h 6858000"/>
              <a:gd name="connsiteX93" fmla="*/ 75583 w 5282519"/>
              <a:gd name="connsiteY93" fmla="*/ 2359025 h 6858000"/>
              <a:gd name="connsiteX94" fmla="*/ 55427 w 5282519"/>
              <a:gd name="connsiteY94" fmla="*/ 2319337 h 6858000"/>
              <a:gd name="connsiteX95" fmla="*/ 38632 w 5282519"/>
              <a:gd name="connsiteY95" fmla="*/ 2278062 h 6858000"/>
              <a:gd name="connsiteX96" fmla="*/ 23515 w 5282519"/>
              <a:gd name="connsiteY96" fmla="*/ 2232025 h 6858000"/>
              <a:gd name="connsiteX97" fmla="*/ 11758 w 5282519"/>
              <a:gd name="connsiteY97" fmla="*/ 2179637 h 6858000"/>
              <a:gd name="connsiteX98" fmla="*/ 3359 w 5282519"/>
              <a:gd name="connsiteY98" fmla="*/ 2119312 h 6858000"/>
              <a:gd name="connsiteX99" fmla="*/ 0 w 5282519"/>
              <a:gd name="connsiteY99" fmla="*/ 2051050 h 6858000"/>
              <a:gd name="connsiteX100" fmla="*/ 3359 w 5282519"/>
              <a:gd name="connsiteY100" fmla="*/ 1982787 h 6858000"/>
              <a:gd name="connsiteX101" fmla="*/ 11758 w 5282519"/>
              <a:gd name="connsiteY101" fmla="*/ 1922462 h 6858000"/>
              <a:gd name="connsiteX102" fmla="*/ 23515 w 5282519"/>
              <a:gd name="connsiteY102" fmla="*/ 1870075 h 6858000"/>
              <a:gd name="connsiteX103" fmla="*/ 38632 w 5282519"/>
              <a:gd name="connsiteY103" fmla="*/ 1824037 h 6858000"/>
              <a:gd name="connsiteX104" fmla="*/ 55427 w 5282519"/>
              <a:gd name="connsiteY104" fmla="*/ 1782762 h 6858000"/>
              <a:gd name="connsiteX105" fmla="*/ 75583 w 5282519"/>
              <a:gd name="connsiteY105" fmla="*/ 1743075 h 6858000"/>
              <a:gd name="connsiteX106" fmla="*/ 95738 w 5282519"/>
              <a:gd name="connsiteY106" fmla="*/ 1708150 h 6858000"/>
              <a:gd name="connsiteX107" fmla="*/ 115893 w 5282519"/>
              <a:gd name="connsiteY107" fmla="*/ 1671637 h 6858000"/>
              <a:gd name="connsiteX108" fmla="*/ 134368 w 5282519"/>
              <a:gd name="connsiteY108" fmla="*/ 1631950 h 6858000"/>
              <a:gd name="connsiteX109" fmla="*/ 152844 w 5282519"/>
              <a:gd name="connsiteY109" fmla="*/ 1589087 h 6858000"/>
              <a:gd name="connsiteX110" fmla="*/ 167960 w 5282519"/>
              <a:gd name="connsiteY110" fmla="*/ 1544637 h 6858000"/>
              <a:gd name="connsiteX111" fmla="*/ 178038 w 5282519"/>
              <a:gd name="connsiteY111" fmla="*/ 1492250 h 6858000"/>
              <a:gd name="connsiteX112" fmla="*/ 188115 w 5282519"/>
              <a:gd name="connsiteY112" fmla="*/ 1431925 h 6858000"/>
              <a:gd name="connsiteX113" fmla="*/ 189795 w 5282519"/>
              <a:gd name="connsiteY113" fmla="*/ 1363662 h 6858000"/>
              <a:gd name="connsiteX114" fmla="*/ 188115 w 5282519"/>
              <a:gd name="connsiteY114" fmla="*/ 1295400 h 6858000"/>
              <a:gd name="connsiteX115" fmla="*/ 178038 w 5282519"/>
              <a:gd name="connsiteY115" fmla="*/ 1235075 h 6858000"/>
              <a:gd name="connsiteX116" fmla="*/ 167960 w 5282519"/>
              <a:gd name="connsiteY116" fmla="*/ 1182687 h 6858000"/>
              <a:gd name="connsiteX117" fmla="*/ 152844 w 5282519"/>
              <a:gd name="connsiteY117" fmla="*/ 1136650 h 6858000"/>
              <a:gd name="connsiteX118" fmla="*/ 134368 w 5282519"/>
              <a:gd name="connsiteY118" fmla="*/ 1095375 h 6858000"/>
              <a:gd name="connsiteX119" fmla="*/ 115893 w 5282519"/>
              <a:gd name="connsiteY119" fmla="*/ 1055687 h 6858000"/>
              <a:gd name="connsiteX120" fmla="*/ 95738 w 5282519"/>
              <a:gd name="connsiteY120" fmla="*/ 1017587 h 6858000"/>
              <a:gd name="connsiteX121" fmla="*/ 75583 w 5282519"/>
              <a:gd name="connsiteY121" fmla="*/ 981075 h 6858000"/>
              <a:gd name="connsiteX122" fmla="*/ 55427 w 5282519"/>
              <a:gd name="connsiteY122" fmla="*/ 942975 h 6858000"/>
              <a:gd name="connsiteX123" fmla="*/ 38632 w 5282519"/>
              <a:gd name="connsiteY123" fmla="*/ 901700 h 6858000"/>
              <a:gd name="connsiteX124" fmla="*/ 23515 w 5282519"/>
              <a:gd name="connsiteY124" fmla="*/ 854075 h 6858000"/>
              <a:gd name="connsiteX125" fmla="*/ 11758 w 5282519"/>
              <a:gd name="connsiteY125" fmla="*/ 801687 h 6858000"/>
              <a:gd name="connsiteX126" fmla="*/ 3359 w 5282519"/>
              <a:gd name="connsiteY126" fmla="*/ 744537 h 6858000"/>
              <a:gd name="connsiteX127" fmla="*/ 0 w 5282519"/>
              <a:gd name="connsiteY127" fmla="*/ 673100 h 6858000"/>
              <a:gd name="connsiteX128" fmla="*/ 3359 w 5282519"/>
              <a:gd name="connsiteY128" fmla="*/ 606425 h 6858000"/>
              <a:gd name="connsiteX129" fmla="*/ 11758 w 5282519"/>
              <a:gd name="connsiteY129" fmla="*/ 546100 h 6858000"/>
              <a:gd name="connsiteX130" fmla="*/ 23515 w 5282519"/>
              <a:gd name="connsiteY130" fmla="*/ 496887 h 6858000"/>
              <a:gd name="connsiteX131" fmla="*/ 38632 w 5282519"/>
              <a:gd name="connsiteY131" fmla="*/ 450850 h 6858000"/>
              <a:gd name="connsiteX132" fmla="*/ 55427 w 5282519"/>
              <a:gd name="connsiteY132" fmla="*/ 409575 h 6858000"/>
              <a:gd name="connsiteX133" fmla="*/ 73903 w 5282519"/>
              <a:gd name="connsiteY133" fmla="*/ 369887 h 6858000"/>
              <a:gd name="connsiteX134" fmla="*/ 92379 w 5282519"/>
              <a:gd name="connsiteY134" fmla="*/ 334962 h 6858000"/>
              <a:gd name="connsiteX135" fmla="*/ 112534 w 5282519"/>
              <a:gd name="connsiteY135" fmla="*/ 296862 h 6858000"/>
              <a:gd name="connsiteX136" fmla="*/ 132689 w 5282519"/>
              <a:gd name="connsiteY136" fmla="*/ 260350 h 6858000"/>
              <a:gd name="connsiteX137" fmla="*/ 149485 w 5282519"/>
              <a:gd name="connsiteY137" fmla="*/ 217487 h 6858000"/>
              <a:gd name="connsiteX138" fmla="*/ 166281 w 5282519"/>
              <a:gd name="connsiteY138" fmla="*/ 174625 h 6858000"/>
              <a:gd name="connsiteX139" fmla="*/ 176358 w 5282519"/>
              <a:gd name="connsiteY139" fmla="*/ 122237 h 6858000"/>
              <a:gd name="connsiteX140" fmla="*/ 184756 w 5282519"/>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Stack of magazines on table">
            <a:extLst>
              <a:ext uri="{FF2B5EF4-FFF2-40B4-BE49-F238E27FC236}">
                <a16:creationId xmlns:a16="http://schemas.microsoft.com/office/drawing/2014/main" id="{C80D02AC-EE55-4F0D-A9DA-01AE8E13581A}"/>
              </a:ext>
            </a:extLst>
          </p:cNvPr>
          <p:cNvPicPr>
            <a:picLocks noChangeAspect="1"/>
          </p:cNvPicPr>
          <p:nvPr/>
        </p:nvPicPr>
        <p:blipFill rotWithShape="1">
          <a:blip r:embed="rId3"/>
          <a:srcRect l="41071" r="7512" b="-1"/>
          <a:stretch/>
        </p:blipFill>
        <p:spPr>
          <a:xfrm>
            <a:off x="6909481" y="10"/>
            <a:ext cx="5282519" cy="6857990"/>
          </a:xfrm>
          <a:custGeom>
            <a:avLst/>
            <a:gdLst/>
            <a:ahLst/>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p:spPr>
      </p:pic>
    </p:spTree>
    <p:extLst>
      <p:ext uri="{BB962C8B-B14F-4D97-AF65-F5344CB8AC3E}">
        <p14:creationId xmlns:p14="http://schemas.microsoft.com/office/powerpoint/2010/main" val="299363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A155B-C0E3-4A43-BF0E-823EE3E61A8F}"/>
              </a:ext>
            </a:extLst>
          </p:cNvPr>
          <p:cNvSpPr>
            <a:spLocks noGrp="1"/>
          </p:cNvSpPr>
          <p:nvPr>
            <p:ph type="title"/>
          </p:nvPr>
        </p:nvSpPr>
        <p:spPr/>
        <p:txBody>
          <a:bodyPr>
            <a:normAutofit fontScale="90000"/>
          </a:bodyPr>
          <a:lstStyle/>
          <a:p>
            <a:r>
              <a:rPr lang="en-US" b="1" dirty="0"/>
              <a:t>Information System within John Deer</a:t>
            </a:r>
            <a:br>
              <a:rPr lang="en-US" b="1" dirty="0"/>
            </a:br>
            <a:endParaRPr lang="en-US" dirty="0"/>
          </a:p>
        </p:txBody>
      </p:sp>
      <p:sp>
        <p:nvSpPr>
          <p:cNvPr id="4" name="Content Placeholder 3">
            <a:extLst>
              <a:ext uri="{FF2B5EF4-FFF2-40B4-BE49-F238E27FC236}">
                <a16:creationId xmlns:a16="http://schemas.microsoft.com/office/drawing/2014/main" id="{79A933D9-90B9-481E-AF9C-367E34ECAA2E}"/>
              </a:ext>
            </a:extLst>
          </p:cNvPr>
          <p:cNvSpPr>
            <a:spLocks noGrp="1"/>
          </p:cNvSpPr>
          <p:nvPr>
            <p:ph sz="half" idx="2"/>
          </p:nvPr>
        </p:nvSpPr>
        <p:spPr/>
        <p:txBody>
          <a:bodyPr vert="horz" lIns="91440" tIns="45720" rIns="91440" bIns="45720" rtlCol="0" anchor="t">
            <a:normAutofit fontScale="92500"/>
          </a:bodyPr>
          <a:lstStyle/>
          <a:p>
            <a:pPr marL="0" indent="0">
              <a:buNone/>
            </a:pPr>
            <a:r>
              <a:rPr lang="en-US" sz="2600" b="1" dirty="0">
                <a:solidFill>
                  <a:srgbClr val="FFC000"/>
                </a:solidFill>
              </a:rPr>
              <a:t>BIG DATA</a:t>
            </a:r>
          </a:p>
          <a:p>
            <a:pPr lvl="1"/>
            <a:r>
              <a:rPr lang="en-US" dirty="0"/>
              <a:t>Handling a large set of data.</a:t>
            </a:r>
          </a:p>
          <a:p>
            <a:pPr lvl="1"/>
            <a:r>
              <a:rPr lang="en-US" dirty="0"/>
              <a:t>Creating and analyzing pattern within the dataset.</a:t>
            </a:r>
          </a:p>
          <a:p>
            <a:pPr lvl="1"/>
            <a:r>
              <a:rPr lang="en-US" dirty="0"/>
              <a:t>The company is selling big data enabled service.</a:t>
            </a:r>
          </a:p>
        </p:txBody>
      </p:sp>
      <p:sp>
        <p:nvSpPr>
          <p:cNvPr id="5" name="Content Placeholder 4">
            <a:extLst>
              <a:ext uri="{FF2B5EF4-FFF2-40B4-BE49-F238E27FC236}">
                <a16:creationId xmlns:a16="http://schemas.microsoft.com/office/drawing/2014/main" id="{CAA17FE9-EB3F-4B80-B46A-B7A41E50B21A}"/>
              </a:ext>
            </a:extLst>
          </p:cNvPr>
          <p:cNvSpPr>
            <a:spLocks noGrp="1"/>
          </p:cNvSpPr>
          <p:nvPr>
            <p:ph sz="quarter" idx="4"/>
          </p:nvPr>
        </p:nvSpPr>
        <p:spPr/>
        <p:txBody>
          <a:bodyPr vert="horz" lIns="91440" tIns="45720" rIns="91440" bIns="45720" rtlCol="0" anchor="t">
            <a:normAutofit fontScale="92500"/>
          </a:bodyPr>
          <a:lstStyle/>
          <a:p>
            <a:pPr marL="0" indent="0">
              <a:buNone/>
            </a:pPr>
            <a:r>
              <a:rPr lang="en-US" sz="2800" b="1" dirty="0">
                <a:solidFill>
                  <a:srgbClr val="FFC000"/>
                </a:solidFill>
              </a:rPr>
              <a:t>INTERNET OF THINGS (</a:t>
            </a:r>
            <a:r>
              <a:rPr lang="en-US" sz="2800" b="1" dirty="0" err="1">
                <a:solidFill>
                  <a:srgbClr val="FFC000"/>
                </a:solidFill>
              </a:rPr>
              <a:t>lOT</a:t>
            </a:r>
            <a:r>
              <a:rPr lang="en-US" sz="2800" b="1" dirty="0">
                <a:solidFill>
                  <a:srgbClr val="FFC000"/>
                </a:solidFill>
              </a:rPr>
              <a:t>)</a:t>
            </a:r>
          </a:p>
          <a:p>
            <a:pPr lvl="1"/>
            <a:r>
              <a:rPr lang="en-US" dirty="0"/>
              <a:t>Collects data and information from machine to machine.</a:t>
            </a:r>
          </a:p>
          <a:p>
            <a:pPr lvl="1"/>
            <a:r>
              <a:rPr lang="en-US" dirty="0"/>
              <a:t>The big data analysis of the company is done with the help of the Internet of Things.</a:t>
            </a:r>
          </a:p>
          <a:p>
            <a:pPr lvl="1"/>
            <a:r>
              <a:rPr lang="en-US" dirty="0"/>
              <a:t>Company collects information using their installed sensors on their machines.</a:t>
            </a:r>
          </a:p>
        </p:txBody>
      </p:sp>
    </p:spTree>
    <p:extLst>
      <p:ext uri="{BB962C8B-B14F-4D97-AF65-F5344CB8AC3E}">
        <p14:creationId xmlns:p14="http://schemas.microsoft.com/office/powerpoint/2010/main" val="994525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8">
            <a:extLst>
              <a:ext uri="{FF2B5EF4-FFF2-40B4-BE49-F238E27FC236}">
                <a16:creationId xmlns:a16="http://schemas.microsoft.com/office/drawing/2014/main" id="{B680D4D6-B06E-4316-8BBC-7A65A10AC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A66399-1EB7-41F6-9BA4-5BC2083EEEB3}"/>
              </a:ext>
            </a:extLst>
          </p:cNvPr>
          <p:cNvSpPr>
            <a:spLocks noGrp="1"/>
          </p:cNvSpPr>
          <p:nvPr>
            <p:ph type="title"/>
          </p:nvPr>
        </p:nvSpPr>
        <p:spPr>
          <a:xfrm>
            <a:off x="761996" y="1153287"/>
            <a:ext cx="3570566" cy="4551426"/>
          </a:xfrm>
        </p:spPr>
        <p:txBody>
          <a:bodyPr anchor="ctr">
            <a:normAutofit/>
          </a:bodyPr>
          <a:lstStyle/>
          <a:p>
            <a:pPr algn="r"/>
            <a:r>
              <a:rPr lang="en-US" sz="3200" b="1"/>
              <a:t>Range of Data that is Collected by John Deer</a:t>
            </a:r>
            <a:br>
              <a:rPr lang="en-US" sz="3200" b="1"/>
            </a:br>
            <a:endParaRPr lang="en-US" sz="3200"/>
          </a:p>
        </p:txBody>
      </p:sp>
      <p:cxnSp>
        <p:nvCxnSpPr>
          <p:cNvPr id="17" name="Straight Connector 20">
            <a:extLst>
              <a:ext uri="{FF2B5EF4-FFF2-40B4-BE49-F238E27FC236}">
                <a16:creationId xmlns:a16="http://schemas.microsoft.com/office/drawing/2014/main" id="{ED72A37F-0C2F-473C-9D71-B80AEE71BF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3796" y="1962397"/>
            <a:ext cx="0" cy="2933206"/>
          </a:xfrm>
          <a:prstGeom prst="line">
            <a:avLst/>
          </a:prstGeom>
          <a:ln w="22225">
            <a:solidFill>
              <a:schemeClr val="accent1"/>
            </a:solidFill>
            <a:miter lim="800000"/>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CD0482BE-D02E-422E-96C3-E4E4D5B2CD37}"/>
              </a:ext>
            </a:extLst>
          </p:cNvPr>
          <p:cNvSpPr>
            <a:spLocks noGrp="1"/>
          </p:cNvSpPr>
          <p:nvPr>
            <p:ph idx="1"/>
          </p:nvPr>
        </p:nvSpPr>
        <p:spPr>
          <a:xfrm>
            <a:off x="4976031" y="1153287"/>
            <a:ext cx="6453969" cy="4551426"/>
          </a:xfrm>
        </p:spPr>
        <p:txBody>
          <a:bodyPr anchor="ctr">
            <a:normAutofit/>
          </a:bodyPr>
          <a:lstStyle/>
          <a:p>
            <a:r>
              <a:rPr lang="en-US" sz="1600"/>
              <a:t>The following includes, not limits, the list of data that is collected by the company.</a:t>
            </a:r>
          </a:p>
          <a:p>
            <a:pPr lvl="1"/>
            <a:r>
              <a:rPr lang="en-US" sz="1600"/>
              <a:t>How many hours the machine was running.</a:t>
            </a:r>
          </a:p>
          <a:p>
            <a:pPr lvl="1"/>
            <a:r>
              <a:rPr lang="en-US" sz="1600"/>
              <a:t>The usage history of the machine is categorized by various timeframe from a day to a month.</a:t>
            </a:r>
          </a:p>
          <a:p>
            <a:pPr lvl="1"/>
            <a:r>
              <a:rPr lang="en-US" sz="1600"/>
              <a:t>The fuel that was used in the machine.</a:t>
            </a:r>
          </a:p>
          <a:p>
            <a:pPr lvl="1"/>
            <a:r>
              <a:rPr lang="en-US" sz="1600"/>
              <a:t>The usage history of the machine is based on the land.</a:t>
            </a:r>
          </a:p>
          <a:p>
            <a:pPr lvl="1"/>
            <a:r>
              <a:rPr lang="en-US" sz="1600"/>
              <a:t>How many times the machine was repaired.</a:t>
            </a:r>
          </a:p>
          <a:p>
            <a:pPr lvl="1"/>
            <a:r>
              <a:rPr lang="en-US" sz="1600"/>
              <a:t>If the settings and the configuration for the machine were reset or changed in their lifetime.</a:t>
            </a:r>
          </a:p>
          <a:p>
            <a:pPr lvl="1"/>
            <a:r>
              <a:rPr lang="en-US" sz="1600"/>
              <a:t>Is any of the parts of the machine is not running fully functionally?</a:t>
            </a:r>
          </a:p>
          <a:p>
            <a:pPr lvl="1"/>
            <a:r>
              <a:rPr lang="en-US" sz="1600"/>
              <a:t>The average lifespan of a machine.</a:t>
            </a:r>
          </a:p>
          <a:p>
            <a:pPr lvl="1"/>
            <a:r>
              <a:rPr lang="en-US" sz="1600"/>
              <a:t>The prime reason for a machine to be replaced.</a:t>
            </a:r>
          </a:p>
          <a:p>
            <a:pPr lvl="1"/>
            <a:endParaRPr lang="en-US" sz="1600"/>
          </a:p>
        </p:txBody>
      </p:sp>
      <p:sp>
        <p:nvSpPr>
          <p:cNvPr id="18" name="Rectangle 22">
            <a:extLst>
              <a:ext uri="{FF2B5EF4-FFF2-40B4-BE49-F238E27FC236}">
                <a16:creationId xmlns:a16="http://schemas.microsoft.com/office/drawing/2014/main" id="{64016ABB-4F5D-4BFA-9406-7CD61399B6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774263" y="440267"/>
            <a:ext cx="643467" cy="12191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94377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F32A8-CDBB-445A-9DCD-F962FB4CD126}"/>
              </a:ext>
            </a:extLst>
          </p:cNvPr>
          <p:cNvSpPr>
            <a:spLocks noGrp="1"/>
          </p:cNvSpPr>
          <p:nvPr>
            <p:ph type="title"/>
          </p:nvPr>
        </p:nvSpPr>
        <p:spPr/>
        <p:txBody>
          <a:bodyPr>
            <a:normAutofit/>
          </a:bodyPr>
          <a:lstStyle/>
          <a:p>
            <a:r>
              <a:rPr lang="en-US" b="1" dirty="0"/>
              <a:t>The Impact of CRM on the Operation of John Deer</a:t>
            </a:r>
            <a:endParaRPr lang="en-US" dirty="0"/>
          </a:p>
        </p:txBody>
      </p:sp>
      <p:sp>
        <p:nvSpPr>
          <p:cNvPr id="4" name="Content Placeholder 3">
            <a:extLst>
              <a:ext uri="{FF2B5EF4-FFF2-40B4-BE49-F238E27FC236}">
                <a16:creationId xmlns:a16="http://schemas.microsoft.com/office/drawing/2014/main" id="{AF7C7E9B-4F7D-4A0C-9D82-52243C8400E8}"/>
              </a:ext>
            </a:extLst>
          </p:cNvPr>
          <p:cNvSpPr>
            <a:spLocks noGrp="1"/>
          </p:cNvSpPr>
          <p:nvPr>
            <p:ph sz="half" idx="1"/>
          </p:nvPr>
        </p:nvSpPr>
        <p:spPr/>
        <p:txBody>
          <a:bodyPr vert="horz" lIns="91440" tIns="45720" rIns="91440" bIns="45720" rtlCol="0" anchor="t">
            <a:normAutofit/>
          </a:bodyPr>
          <a:lstStyle/>
          <a:p>
            <a:pPr marL="0" indent="0">
              <a:buNone/>
            </a:pPr>
            <a:r>
              <a:rPr lang="en-US" sz="2600" b="1" dirty="0">
                <a:solidFill>
                  <a:schemeClr val="accent1"/>
                </a:solidFill>
              </a:rPr>
              <a:t>Advantages of CRM in John Deer</a:t>
            </a:r>
            <a:endParaRPr lang="en-US"/>
          </a:p>
          <a:p>
            <a:pPr lvl="1"/>
            <a:r>
              <a:rPr lang="en-US" b="1" dirty="0"/>
              <a:t>Effective Sales and Marketing.</a:t>
            </a:r>
          </a:p>
          <a:p>
            <a:pPr lvl="1"/>
            <a:r>
              <a:rPr lang="en-US" b="1" dirty="0"/>
              <a:t>Enhancing Productivity.</a:t>
            </a:r>
          </a:p>
          <a:p>
            <a:pPr lvl="1"/>
            <a:r>
              <a:rPr lang="en-US" b="1" dirty="0"/>
              <a:t>Improve the Customer Experience</a:t>
            </a:r>
            <a:endParaRPr lang="en-US" dirty="0"/>
          </a:p>
        </p:txBody>
      </p:sp>
      <p:sp>
        <p:nvSpPr>
          <p:cNvPr id="5" name="Content Placeholder 4">
            <a:extLst>
              <a:ext uri="{FF2B5EF4-FFF2-40B4-BE49-F238E27FC236}">
                <a16:creationId xmlns:a16="http://schemas.microsoft.com/office/drawing/2014/main" id="{324A89D7-8299-48C8-BFD5-F1D94FF0EB50}"/>
              </a:ext>
            </a:extLst>
          </p:cNvPr>
          <p:cNvSpPr>
            <a:spLocks noGrp="1"/>
          </p:cNvSpPr>
          <p:nvPr>
            <p:ph sz="half" idx="2"/>
          </p:nvPr>
        </p:nvSpPr>
        <p:spPr/>
        <p:txBody>
          <a:bodyPr vert="horz" lIns="91440" tIns="45720" rIns="91440" bIns="45720" rtlCol="0" anchor="t">
            <a:normAutofit/>
          </a:bodyPr>
          <a:lstStyle/>
          <a:p>
            <a:pPr marL="0" indent="0">
              <a:buNone/>
            </a:pPr>
            <a:r>
              <a:rPr lang="en-US" sz="2600" b="1" dirty="0">
                <a:solidFill>
                  <a:schemeClr val="accent1"/>
                </a:solidFill>
              </a:rPr>
              <a:t>Disadvantages of CRM in John Deer</a:t>
            </a:r>
            <a:endParaRPr lang="en-US" sz="2600" b="1">
              <a:solidFill>
                <a:schemeClr val="accent1"/>
              </a:solidFill>
            </a:endParaRPr>
          </a:p>
          <a:p>
            <a:pPr lvl="1"/>
            <a:r>
              <a:rPr lang="en-US" b="1" dirty="0"/>
              <a:t>Over-Reliance in the CRM may Disrupt the Experience.</a:t>
            </a:r>
          </a:p>
          <a:p>
            <a:pPr lvl="1"/>
            <a:r>
              <a:rPr lang="en-US" b="1" dirty="0"/>
              <a:t>Security Concern.</a:t>
            </a:r>
          </a:p>
          <a:p>
            <a:pPr lvl="1"/>
            <a:r>
              <a:rPr lang="en-US" b="1" dirty="0"/>
              <a:t>Initial Cost.</a:t>
            </a:r>
            <a:endParaRPr lang="en-US" dirty="0"/>
          </a:p>
        </p:txBody>
      </p:sp>
    </p:spTree>
    <p:extLst>
      <p:ext uri="{BB962C8B-B14F-4D97-AF65-F5344CB8AC3E}">
        <p14:creationId xmlns:p14="http://schemas.microsoft.com/office/powerpoint/2010/main" val="12193186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3130C-5634-46EA-8CAA-8C678B26CAEC}"/>
              </a:ext>
            </a:extLst>
          </p:cNvPr>
          <p:cNvSpPr>
            <a:spLocks noGrp="1"/>
          </p:cNvSpPr>
          <p:nvPr>
            <p:ph type="title"/>
          </p:nvPr>
        </p:nvSpPr>
        <p:spPr/>
        <p:txBody>
          <a:bodyPr>
            <a:noAutofit/>
          </a:bodyPr>
          <a:lstStyle/>
          <a:p>
            <a:r>
              <a:rPr lang="en-US" sz="3600" b="1" dirty="0"/>
              <a:t>Applying Information System/Information Technology to Counter Each Porter’s Five Forces</a:t>
            </a:r>
            <a:endParaRPr lang="en-US" sz="3600" dirty="0"/>
          </a:p>
        </p:txBody>
      </p:sp>
      <p:pic>
        <p:nvPicPr>
          <p:cNvPr id="5" name="Picture 4" descr="Porter&amp;#39;s Five forces analysis. Porter&amp;#39;s five forces model is an… | by  Sukant Kumar | Medium">
            <a:extLst>
              <a:ext uri="{FF2B5EF4-FFF2-40B4-BE49-F238E27FC236}">
                <a16:creationId xmlns:a16="http://schemas.microsoft.com/office/drawing/2014/main" id="{9BCDF3F4-0076-4DDB-97A2-520DC8A990DF}"/>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251678" y="1941498"/>
            <a:ext cx="4015400" cy="4073408"/>
          </a:xfrm>
          <a:prstGeom prst="rect">
            <a:avLst/>
          </a:prstGeom>
          <a:noFill/>
          <a:ln>
            <a:noFill/>
          </a:ln>
        </p:spPr>
      </p:pic>
      <p:sp>
        <p:nvSpPr>
          <p:cNvPr id="6" name="Rectangle 5">
            <a:extLst>
              <a:ext uri="{FF2B5EF4-FFF2-40B4-BE49-F238E27FC236}">
                <a16:creationId xmlns:a16="http://schemas.microsoft.com/office/drawing/2014/main" id="{BCBB3DC5-8FC0-4DE5-AE49-4D93FEE93FA6}"/>
              </a:ext>
            </a:extLst>
          </p:cNvPr>
          <p:cNvSpPr/>
          <p:nvPr/>
        </p:nvSpPr>
        <p:spPr>
          <a:xfrm>
            <a:off x="5501970" y="1945139"/>
            <a:ext cx="3121367" cy="456535"/>
          </a:xfrm>
          <a:prstGeom prst="rect">
            <a:avLst/>
          </a:prstGeom>
        </p:spPr>
        <p:txBody>
          <a:bodyPr wrap="none">
            <a:spAutoFit/>
          </a:bodyPr>
          <a:lstStyle/>
          <a:p>
            <a:pPr algn="just">
              <a:lnSpc>
                <a:spcPct val="150000"/>
              </a:lnSpc>
              <a:spcBef>
                <a:spcPts val="200"/>
              </a:spcBef>
            </a:pPr>
            <a:r>
              <a:rPr lang="en-US" b="1" dirty="0">
                <a:latin typeface="Arial" panose="020B0604020202020204" pitchFamily="34" charset="0"/>
                <a:ea typeface="Times New Roman" panose="02020603050405020304" pitchFamily="18" charset="0"/>
                <a:cs typeface="Times New Roman" panose="02020603050405020304" pitchFamily="18" charset="0"/>
              </a:rPr>
              <a:t>The threat of New Entrants</a:t>
            </a:r>
          </a:p>
        </p:txBody>
      </p:sp>
      <p:sp>
        <p:nvSpPr>
          <p:cNvPr id="7" name="Rectangle 6">
            <a:extLst>
              <a:ext uri="{FF2B5EF4-FFF2-40B4-BE49-F238E27FC236}">
                <a16:creationId xmlns:a16="http://schemas.microsoft.com/office/drawing/2014/main" id="{6894ACEC-0D61-4C7E-9A3A-3ED03654091D}"/>
              </a:ext>
            </a:extLst>
          </p:cNvPr>
          <p:cNvSpPr/>
          <p:nvPr/>
        </p:nvSpPr>
        <p:spPr>
          <a:xfrm>
            <a:off x="5501970" y="2625534"/>
            <a:ext cx="2364750" cy="456535"/>
          </a:xfrm>
          <a:prstGeom prst="rect">
            <a:avLst/>
          </a:prstGeom>
        </p:spPr>
        <p:txBody>
          <a:bodyPr wrap="none">
            <a:spAutoFit/>
          </a:bodyPr>
          <a:lstStyle/>
          <a:p>
            <a:pPr algn="just">
              <a:lnSpc>
                <a:spcPct val="150000"/>
              </a:lnSpc>
              <a:spcBef>
                <a:spcPts val="200"/>
              </a:spcBef>
            </a:pPr>
            <a:r>
              <a:rPr lang="en-US" b="1" dirty="0">
                <a:latin typeface="Arial" panose="020B0604020202020204" pitchFamily="34" charset="0"/>
                <a:ea typeface="Times New Roman" panose="02020603050405020304" pitchFamily="18" charset="0"/>
                <a:cs typeface="Times New Roman" panose="02020603050405020304" pitchFamily="18" charset="0"/>
              </a:rPr>
              <a:t>Threat of Substitute</a:t>
            </a:r>
          </a:p>
        </p:txBody>
      </p:sp>
      <p:sp>
        <p:nvSpPr>
          <p:cNvPr id="8" name="Rectangle 7">
            <a:extLst>
              <a:ext uri="{FF2B5EF4-FFF2-40B4-BE49-F238E27FC236}">
                <a16:creationId xmlns:a16="http://schemas.microsoft.com/office/drawing/2014/main" id="{5CD1A0FF-7034-4847-8AC4-25FA9B759290}"/>
              </a:ext>
            </a:extLst>
          </p:cNvPr>
          <p:cNvSpPr/>
          <p:nvPr/>
        </p:nvSpPr>
        <p:spPr>
          <a:xfrm>
            <a:off x="5522188" y="3305929"/>
            <a:ext cx="3275256" cy="456535"/>
          </a:xfrm>
          <a:prstGeom prst="rect">
            <a:avLst/>
          </a:prstGeom>
        </p:spPr>
        <p:txBody>
          <a:bodyPr wrap="none">
            <a:spAutoFit/>
          </a:bodyPr>
          <a:lstStyle/>
          <a:p>
            <a:pPr algn="just">
              <a:lnSpc>
                <a:spcPct val="150000"/>
              </a:lnSpc>
              <a:spcBef>
                <a:spcPts val="200"/>
              </a:spcBef>
            </a:pPr>
            <a:r>
              <a:rPr lang="en-US" b="1" dirty="0">
                <a:latin typeface="Arial" panose="020B0604020202020204" pitchFamily="34" charset="0"/>
                <a:ea typeface="Times New Roman" panose="02020603050405020304" pitchFamily="18" charset="0"/>
                <a:cs typeface="Times New Roman" panose="02020603050405020304" pitchFamily="18" charset="0"/>
              </a:rPr>
              <a:t>Bargaining Power of Buyers</a:t>
            </a:r>
          </a:p>
        </p:txBody>
      </p:sp>
      <p:sp>
        <p:nvSpPr>
          <p:cNvPr id="9" name="Rectangle 8">
            <a:extLst>
              <a:ext uri="{FF2B5EF4-FFF2-40B4-BE49-F238E27FC236}">
                <a16:creationId xmlns:a16="http://schemas.microsoft.com/office/drawing/2014/main" id="{35E678B0-A97E-4AB3-A187-FEC3DE049B14}"/>
              </a:ext>
            </a:extLst>
          </p:cNvPr>
          <p:cNvSpPr/>
          <p:nvPr/>
        </p:nvSpPr>
        <p:spPr>
          <a:xfrm>
            <a:off x="5501970" y="3981843"/>
            <a:ext cx="3416320" cy="456535"/>
          </a:xfrm>
          <a:prstGeom prst="rect">
            <a:avLst/>
          </a:prstGeom>
        </p:spPr>
        <p:txBody>
          <a:bodyPr wrap="none">
            <a:spAutoFit/>
          </a:bodyPr>
          <a:lstStyle/>
          <a:p>
            <a:pPr algn="just">
              <a:lnSpc>
                <a:spcPct val="150000"/>
              </a:lnSpc>
              <a:spcBef>
                <a:spcPts val="200"/>
              </a:spcBef>
            </a:pPr>
            <a:r>
              <a:rPr lang="en-US" b="1" dirty="0">
                <a:latin typeface="Arial" panose="020B0604020202020204" pitchFamily="34" charset="0"/>
                <a:ea typeface="Times New Roman" panose="02020603050405020304" pitchFamily="18" charset="0"/>
                <a:cs typeface="Times New Roman" panose="02020603050405020304" pitchFamily="18" charset="0"/>
              </a:rPr>
              <a:t>Bargaining Power of Supplier</a:t>
            </a:r>
          </a:p>
        </p:txBody>
      </p:sp>
      <p:sp>
        <p:nvSpPr>
          <p:cNvPr id="10" name="Rectangle 9">
            <a:extLst>
              <a:ext uri="{FF2B5EF4-FFF2-40B4-BE49-F238E27FC236}">
                <a16:creationId xmlns:a16="http://schemas.microsoft.com/office/drawing/2014/main" id="{5C89E435-2ADD-4D45-9EC2-3CBF5A69599C}"/>
              </a:ext>
            </a:extLst>
          </p:cNvPr>
          <p:cNvSpPr/>
          <p:nvPr/>
        </p:nvSpPr>
        <p:spPr>
          <a:xfrm>
            <a:off x="5501970" y="4657757"/>
            <a:ext cx="2339102" cy="456535"/>
          </a:xfrm>
          <a:prstGeom prst="rect">
            <a:avLst/>
          </a:prstGeom>
        </p:spPr>
        <p:txBody>
          <a:bodyPr wrap="none">
            <a:spAutoFit/>
          </a:bodyPr>
          <a:lstStyle/>
          <a:p>
            <a:pPr algn="just">
              <a:lnSpc>
                <a:spcPct val="150000"/>
              </a:lnSpc>
              <a:spcBef>
                <a:spcPts val="200"/>
              </a:spcBef>
            </a:pPr>
            <a:r>
              <a:rPr lang="en-US" b="1" dirty="0">
                <a:latin typeface="Arial" panose="020B0604020202020204" pitchFamily="34" charset="0"/>
                <a:ea typeface="Times New Roman" panose="02020603050405020304" pitchFamily="18" charset="0"/>
                <a:cs typeface="Times New Roman" panose="02020603050405020304" pitchFamily="18" charset="0"/>
              </a:rPr>
              <a:t>Competitive Rivalry</a:t>
            </a:r>
          </a:p>
        </p:txBody>
      </p:sp>
      <p:sp>
        <p:nvSpPr>
          <p:cNvPr id="11" name="Rectangle 10">
            <a:extLst>
              <a:ext uri="{FF2B5EF4-FFF2-40B4-BE49-F238E27FC236}">
                <a16:creationId xmlns:a16="http://schemas.microsoft.com/office/drawing/2014/main" id="{98B1A531-B551-48B1-BB60-3F8DE03F2449}"/>
              </a:ext>
            </a:extLst>
          </p:cNvPr>
          <p:cNvSpPr/>
          <p:nvPr/>
        </p:nvSpPr>
        <p:spPr>
          <a:xfrm>
            <a:off x="5853188" y="2379946"/>
            <a:ext cx="2140394" cy="369332"/>
          </a:xfrm>
          <a:prstGeom prst="rect">
            <a:avLst/>
          </a:prstGeom>
        </p:spPr>
        <p:txBody>
          <a:bodyPr wrap="none">
            <a:spAutoFit/>
          </a:bodyPr>
          <a:lstStyle/>
          <a:p>
            <a:pPr marL="285750" indent="-285750">
              <a:buFont typeface="Arial" panose="020B0604020202020204" pitchFamily="34" charset="0"/>
              <a:buChar char="•"/>
            </a:pPr>
            <a:r>
              <a:rPr lang="en-US" b="1" dirty="0">
                <a:latin typeface="Arial" panose="020B0604020202020204" pitchFamily="34" charset="0"/>
                <a:ea typeface="Times New Roman" panose="02020603050405020304" pitchFamily="18" charset="0"/>
                <a:cs typeface="Times New Roman" panose="02020603050405020304" pitchFamily="18" charset="0"/>
              </a:rPr>
              <a:t>Trend analysis</a:t>
            </a:r>
            <a:r>
              <a:rPr lang="en-US" dirty="0">
                <a:latin typeface="Arial" panose="020B0604020202020204" pitchFamily="34" charset="0"/>
                <a:ea typeface="Times New Roman" panose="02020603050405020304" pitchFamily="18" charset="0"/>
                <a:cs typeface="Times New Roman" panose="02020603050405020304" pitchFamily="18" charset="0"/>
              </a:rPr>
              <a:t> </a:t>
            </a:r>
            <a:endParaRPr lang="en-US" dirty="0"/>
          </a:p>
        </p:txBody>
      </p:sp>
      <p:sp>
        <p:nvSpPr>
          <p:cNvPr id="12" name="Rectangle 11">
            <a:extLst>
              <a:ext uri="{FF2B5EF4-FFF2-40B4-BE49-F238E27FC236}">
                <a16:creationId xmlns:a16="http://schemas.microsoft.com/office/drawing/2014/main" id="{9EA1DF19-6823-4B45-B07D-B257DA9DCDEB}"/>
              </a:ext>
            </a:extLst>
          </p:cNvPr>
          <p:cNvSpPr/>
          <p:nvPr/>
        </p:nvSpPr>
        <p:spPr>
          <a:xfrm>
            <a:off x="5992456" y="3077588"/>
            <a:ext cx="2691763" cy="369332"/>
          </a:xfrm>
          <a:prstGeom prst="rect">
            <a:avLst/>
          </a:prstGeom>
        </p:spPr>
        <p:txBody>
          <a:bodyPr wrap="none">
            <a:spAutoFit/>
          </a:bodyPr>
          <a:lstStyle/>
          <a:p>
            <a:pPr marL="285750" indent="-285750">
              <a:buFont typeface="Arial" panose="020B0604020202020204" pitchFamily="34" charset="0"/>
              <a:buChar char="•"/>
            </a:pPr>
            <a:r>
              <a:rPr lang="en-US" b="1" dirty="0">
                <a:latin typeface="Arial" panose="020B0604020202020204" pitchFamily="34" charset="0"/>
                <a:ea typeface="Times New Roman" panose="02020603050405020304" pitchFamily="18" charset="0"/>
                <a:cs typeface="Times New Roman" panose="02020603050405020304" pitchFamily="18" charset="0"/>
              </a:rPr>
              <a:t>Behavioral analysis</a:t>
            </a:r>
            <a:r>
              <a:rPr lang="en-US" dirty="0">
                <a:latin typeface="Arial" panose="020B0604020202020204" pitchFamily="34" charset="0"/>
                <a:ea typeface="Times New Roman" panose="02020603050405020304" pitchFamily="18" charset="0"/>
                <a:cs typeface="Times New Roman" panose="02020603050405020304" pitchFamily="18" charset="0"/>
              </a:rPr>
              <a:t> </a:t>
            </a:r>
            <a:endParaRPr lang="en-US" dirty="0"/>
          </a:p>
        </p:txBody>
      </p:sp>
      <p:sp>
        <p:nvSpPr>
          <p:cNvPr id="13" name="Rectangle 12">
            <a:extLst>
              <a:ext uri="{FF2B5EF4-FFF2-40B4-BE49-F238E27FC236}">
                <a16:creationId xmlns:a16="http://schemas.microsoft.com/office/drawing/2014/main" id="{D88947D2-4238-40B6-86A4-50E8DBF6F2C1}"/>
              </a:ext>
            </a:extLst>
          </p:cNvPr>
          <p:cNvSpPr/>
          <p:nvPr/>
        </p:nvSpPr>
        <p:spPr>
          <a:xfrm>
            <a:off x="5992456" y="3716447"/>
            <a:ext cx="2589170" cy="369332"/>
          </a:xfrm>
          <a:prstGeom prst="rect">
            <a:avLst/>
          </a:prstGeom>
        </p:spPr>
        <p:txBody>
          <a:bodyPr wrap="none">
            <a:spAutoFit/>
          </a:bodyPr>
          <a:lstStyle/>
          <a:p>
            <a:pPr marL="285750" indent="-285750">
              <a:buFont typeface="Arial" panose="020B0604020202020204" pitchFamily="34" charset="0"/>
              <a:buChar char="•"/>
            </a:pPr>
            <a:r>
              <a:rPr lang="en-US" b="1" dirty="0">
                <a:latin typeface="Arial" panose="020B0604020202020204" pitchFamily="34" charset="0"/>
                <a:ea typeface="Times New Roman" panose="02020603050405020304" pitchFamily="18" charset="0"/>
                <a:cs typeface="Times New Roman" panose="02020603050405020304" pitchFamily="18" charset="0"/>
              </a:rPr>
              <a:t>Customer analysis</a:t>
            </a:r>
            <a:r>
              <a:rPr lang="en-US" dirty="0">
                <a:latin typeface="Arial" panose="020B0604020202020204" pitchFamily="34" charset="0"/>
                <a:ea typeface="Times New Roman" panose="02020603050405020304" pitchFamily="18" charset="0"/>
                <a:cs typeface="Times New Roman" panose="02020603050405020304" pitchFamily="18" charset="0"/>
              </a:rPr>
              <a:t> </a:t>
            </a:r>
            <a:endParaRPr lang="en-US" dirty="0"/>
          </a:p>
        </p:txBody>
      </p:sp>
      <p:sp>
        <p:nvSpPr>
          <p:cNvPr id="14" name="Rectangle 13">
            <a:extLst>
              <a:ext uri="{FF2B5EF4-FFF2-40B4-BE49-F238E27FC236}">
                <a16:creationId xmlns:a16="http://schemas.microsoft.com/office/drawing/2014/main" id="{6D255BB6-C575-4BD0-B017-57B2DEFAE2C3}"/>
              </a:ext>
            </a:extLst>
          </p:cNvPr>
          <p:cNvSpPr/>
          <p:nvPr/>
        </p:nvSpPr>
        <p:spPr>
          <a:xfrm>
            <a:off x="5992456" y="4438378"/>
            <a:ext cx="2307042" cy="369332"/>
          </a:xfrm>
          <a:prstGeom prst="rect">
            <a:avLst/>
          </a:prstGeom>
        </p:spPr>
        <p:txBody>
          <a:bodyPr wrap="none">
            <a:spAutoFit/>
          </a:bodyPr>
          <a:lstStyle/>
          <a:p>
            <a:pPr marL="285750" indent="-285750">
              <a:buFont typeface="Arial" panose="020B0604020202020204" pitchFamily="34" charset="0"/>
              <a:buChar char="•"/>
            </a:pPr>
            <a:r>
              <a:rPr lang="en-US" b="1" dirty="0">
                <a:latin typeface="Arial" panose="020B0604020202020204" pitchFamily="34" charset="0"/>
                <a:ea typeface="Times New Roman" panose="02020603050405020304" pitchFamily="18" charset="0"/>
                <a:cs typeface="Times New Roman" panose="02020603050405020304" pitchFamily="18" charset="0"/>
              </a:rPr>
              <a:t>Data warehouse</a:t>
            </a:r>
            <a:endParaRPr lang="en-US" dirty="0"/>
          </a:p>
        </p:txBody>
      </p:sp>
      <p:sp>
        <p:nvSpPr>
          <p:cNvPr id="17" name="Rectangle 16">
            <a:extLst>
              <a:ext uri="{FF2B5EF4-FFF2-40B4-BE49-F238E27FC236}">
                <a16:creationId xmlns:a16="http://schemas.microsoft.com/office/drawing/2014/main" id="{7FA275A6-47FA-468E-B179-82A8EB268051}"/>
              </a:ext>
            </a:extLst>
          </p:cNvPr>
          <p:cNvSpPr/>
          <p:nvPr/>
        </p:nvSpPr>
        <p:spPr>
          <a:xfrm>
            <a:off x="5992456" y="5149005"/>
            <a:ext cx="2678938" cy="369332"/>
          </a:xfrm>
          <a:prstGeom prst="rect">
            <a:avLst/>
          </a:prstGeom>
        </p:spPr>
        <p:txBody>
          <a:bodyPr wrap="none">
            <a:spAutoFit/>
          </a:bodyPr>
          <a:lstStyle/>
          <a:p>
            <a:pPr marL="285750" indent="-285750">
              <a:buFont typeface="Arial" panose="020B0604020202020204" pitchFamily="34" charset="0"/>
              <a:buChar char="•"/>
            </a:pPr>
            <a:r>
              <a:rPr lang="en-US" b="1" dirty="0">
                <a:latin typeface="Arial" panose="020B0604020202020204" pitchFamily="34" charset="0"/>
                <a:ea typeface="Times New Roman" panose="02020603050405020304" pitchFamily="18" charset="0"/>
                <a:cs typeface="Times New Roman" panose="02020603050405020304" pitchFamily="18" charset="0"/>
              </a:rPr>
              <a:t>Competitor analysis</a:t>
            </a:r>
            <a:endParaRPr lang="en-US" dirty="0"/>
          </a:p>
        </p:txBody>
      </p:sp>
    </p:spTree>
    <p:extLst>
      <p:ext uri="{BB962C8B-B14F-4D97-AF65-F5344CB8AC3E}">
        <p14:creationId xmlns:p14="http://schemas.microsoft.com/office/powerpoint/2010/main" val="1533164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97647-2F68-4221-BF7D-6A00F087A56E}"/>
              </a:ext>
            </a:extLst>
          </p:cNvPr>
          <p:cNvSpPr>
            <a:spLocks noGrp="1"/>
          </p:cNvSpPr>
          <p:nvPr>
            <p:ph type="title"/>
          </p:nvPr>
        </p:nvSpPr>
        <p:spPr/>
        <p:txBody>
          <a:bodyPr>
            <a:noAutofit/>
          </a:bodyPr>
          <a:lstStyle/>
          <a:p>
            <a:r>
              <a:rPr lang="en-US" sz="3200" b="1" dirty="0"/>
              <a:t>The Impact of Big Data Analytics and Internet of Things (IoT) on the Knowledge Management of John Deer</a:t>
            </a:r>
            <a:endParaRPr lang="en-US" sz="3200" dirty="0"/>
          </a:p>
        </p:txBody>
      </p:sp>
      <p:sp>
        <p:nvSpPr>
          <p:cNvPr id="3" name="Content Placeholder 2">
            <a:extLst>
              <a:ext uri="{FF2B5EF4-FFF2-40B4-BE49-F238E27FC236}">
                <a16:creationId xmlns:a16="http://schemas.microsoft.com/office/drawing/2014/main" id="{D33498DA-F859-4A4A-A95D-BCD244290E7F}"/>
              </a:ext>
            </a:extLst>
          </p:cNvPr>
          <p:cNvSpPr>
            <a:spLocks noGrp="1"/>
          </p:cNvSpPr>
          <p:nvPr>
            <p:ph sz="half" idx="1"/>
          </p:nvPr>
        </p:nvSpPr>
        <p:spPr/>
        <p:txBody>
          <a:bodyPr vert="horz" lIns="91440" tIns="45720" rIns="91440" bIns="45720" rtlCol="0" anchor="t">
            <a:normAutofit/>
          </a:bodyPr>
          <a:lstStyle/>
          <a:p>
            <a:pPr marL="0" indent="0">
              <a:buNone/>
            </a:pPr>
            <a:r>
              <a:rPr lang="en-US" sz="2600" b="1" dirty="0">
                <a:solidFill>
                  <a:schemeClr val="accent1"/>
                </a:solidFill>
              </a:rPr>
              <a:t>Pros of Big Data Analytics for John Deer</a:t>
            </a:r>
            <a:endParaRPr lang="en-US" sz="2600" b="1">
              <a:solidFill>
                <a:schemeClr val="accent1"/>
              </a:solidFill>
            </a:endParaRPr>
          </a:p>
          <a:p>
            <a:pPr lvl="1"/>
            <a:r>
              <a:rPr lang="en-US" i="1" dirty="0"/>
              <a:t>Better decision-making.</a:t>
            </a:r>
          </a:p>
          <a:p>
            <a:pPr lvl="1"/>
            <a:r>
              <a:rPr lang="en-US" i="1" dirty="0"/>
              <a:t>Increase Productivity.</a:t>
            </a:r>
          </a:p>
          <a:p>
            <a:pPr lvl="1"/>
            <a:r>
              <a:rPr lang="en-US" i="1" dirty="0"/>
              <a:t>Improved customer service.</a:t>
            </a:r>
          </a:p>
          <a:p>
            <a:pPr lvl="1"/>
            <a:r>
              <a:rPr lang="en-US" i="1" dirty="0"/>
              <a:t>Greater innovation.</a:t>
            </a:r>
            <a:endParaRPr lang="en-US" dirty="0"/>
          </a:p>
        </p:txBody>
      </p:sp>
      <p:sp>
        <p:nvSpPr>
          <p:cNvPr id="4" name="Content Placeholder 3">
            <a:extLst>
              <a:ext uri="{FF2B5EF4-FFF2-40B4-BE49-F238E27FC236}">
                <a16:creationId xmlns:a16="http://schemas.microsoft.com/office/drawing/2014/main" id="{9992F1C5-E5DC-44E6-AFD7-DBB681851CE4}"/>
              </a:ext>
            </a:extLst>
          </p:cNvPr>
          <p:cNvSpPr>
            <a:spLocks noGrp="1"/>
          </p:cNvSpPr>
          <p:nvPr>
            <p:ph sz="half" idx="2"/>
          </p:nvPr>
        </p:nvSpPr>
        <p:spPr/>
        <p:txBody>
          <a:bodyPr vert="horz" lIns="91440" tIns="45720" rIns="91440" bIns="45720" rtlCol="0" anchor="t">
            <a:normAutofit/>
          </a:bodyPr>
          <a:lstStyle/>
          <a:p>
            <a:pPr marL="0" indent="0">
              <a:buNone/>
            </a:pPr>
            <a:r>
              <a:rPr lang="en-US" sz="2600" b="1" dirty="0">
                <a:solidFill>
                  <a:schemeClr val="accent1"/>
                </a:solidFill>
              </a:rPr>
              <a:t>Cons of Big Data Analytics for John Deer</a:t>
            </a:r>
            <a:endParaRPr lang="en-US" sz="2600" b="1">
              <a:solidFill>
                <a:schemeClr val="accent1"/>
              </a:solidFill>
            </a:endParaRPr>
          </a:p>
          <a:p>
            <a:pPr lvl="1"/>
            <a:r>
              <a:rPr lang="en-US" i="1" dirty="0"/>
              <a:t>Data quality.</a:t>
            </a:r>
          </a:p>
          <a:p>
            <a:pPr lvl="1"/>
            <a:r>
              <a:rPr lang="en-US" i="1" dirty="0"/>
              <a:t>Rapid change.</a:t>
            </a:r>
          </a:p>
          <a:p>
            <a:pPr lvl="1"/>
            <a:r>
              <a:rPr lang="en-US" i="1" dirty="0"/>
              <a:t>Cybersecurity.</a:t>
            </a:r>
            <a:endParaRPr lang="en-US" dirty="0"/>
          </a:p>
        </p:txBody>
      </p:sp>
    </p:spTree>
    <p:extLst>
      <p:ext uri="{BB962C8B-B14F-4D97-AF65-F5344CB8AC3E}">
        <p14:creationId xmlns:p14="http://schemas.microsoft.com/office/powerpoint/2010/main" val="31720119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97647-2F68-4221-BF7D-6A00F087A56E}"/>
              </a:ext>
            </a:extLst>
          </p:cNvPr>
          <p:cNvSpPr>
            <a:spLocks noGrp="1"/>
          </p:cNvSpPr>
          <p:nvPr>
            <p:ph type="title"/>
          </p:nvPr>
        </p:nvSpPr>
        <p:spPr/>
        <p:txBody>
          <a:bodyPr>
            <a:noAutofit/>
          </a:bodyPr>
          <a:lstStyle/>
          <a:p>
            <a:r>
              <a:rPr lang="en-US" sz="3200" b="1" dirty="0"/>
              <a:t>The Impact of Big Data Analytics and Internet of Things (IoT) on the Knowledge Management of John Deer (CONT.)</a:t>
            </a:r>
            <a:endParaRPr lang="en-US" sz="3200" dirty="0"/>
          </a:p>
        </p:txBody>
      </p:sp>
      <p:sp>
        <p:nvSpPr>
          <p:cNvPr id="3" name="Content Placeholder 2">
            <a:extLst>
              <a:ext uri="{FF2B5EF4-FFF2-40B4-BE49-F238E27FC236}">
                <a16:creationId xmlns:a16="http://schemas.microsoft.com/office/drawing/2014/main" id="{D33498DA-F859-4A4A-A95D-BCD244290E7F}"/>
              </a:ext>
            </a:extLst>
          </p:cNvPr>
          <p:cNvSpPr>
            <a:spLocks noGrp="1"/>
          </p:cNvSpPr>
          <p:nvPr>
            <p:ph sz="half" idx="1"/>
          </p:nvPr>
        </p:nvSpPr>
        <p:spPr/>
        <p:txBody>
          <a:bodyPr vert="horz" lIns="91440" tIns="45720" rIns="91440" bIns="45720" rtlCol="0" anchor="t">
            <a:normAutofit/>
          </a:bodyPr>
          <a:lstStyle/>
          <a:p>
            <a:pPr marL="0" indent="0">
              <a:buNone/>
            </a:pPr>
            <a:r>
              <a:rPr lang="en-US" sz="2600" b="1" dirty="0">
                <a:solidFill>
                  <a:schemeClr val="accent1"/>
                </a:solidFill>
              </a:rPr>
              <a:t>Pros of IoT for John Deer</a:t>
            </a:r>
            <a:endParaRPr lang="en-US" sz="2600" b="1">
              <a:solidFill>
                <a:schemeClr val="accent1"/>
              </a:solidFill>
            </a:endParaRPr>
          </a:p>
          <a:p>
            <a:pPr lvl="1"/>
            <a:r>
              <a:rPr lang="en-US" i="1" dirty="0"/>
              <a:t>Automation.</a:t>
            </a:r>
          </a:p>
          <a:p>
            <a:pPr lvl="1"/>
            <a:r>
              <a:rPr lang="en-US" i="1" dirty="0"/>
              <a:t>Efficiency.</a:t>
            </a:r>
          </a:p>
          <a:p>
            <a:pPr lvl="1"/>
            <a:r>
              <a:rPr lang="en-US" i="1" dirty="0"/>
              <a:t>Cost-saving.</a:t>
            </a:r>
          </a:p>
        </p:txBody>
      </p:sp>
      <p:sp>
        <p:nvSpPr>
          <p:cNvPr id="4" name="Content Placeholder 3">
            <a:extLst>
              <a:ext uri="{FF2B5EF4-FFF2-40B4-BE49-F238E27FC236}">
                <a16:creationId xmlns:a16="http://schemas.microsoft.com/office/drawing/2014/main" id="{9992F1C5-E5DC-44E6-AFD7-DBB681851CE4}"/>
              </a:ext>
            </a:extLst>
          </p:cNvPr>
          <p:cNvSpPr>
            <a:spLocks noGrp="1"/>
          </p:cNvSpPr>
          <p:nvPr>
            <p:ph sz="half" idx="2"/>
          </p:nvPr>
        </p:nvSpPr>
        <p:spPr/>
        <p:txBody>
          <a:bodyPr vert="horz" lIns="91440" tIns="45720" rIns="91440" bIns="45720" rtlCol="0" anchor="t">
            <a:normAutofit/>
          </a:bodyPr>
          <a:lstStyle/>
          <a:p>
            <a:pPr marL="0" indent="0">
              <a:buNone/>
            </a:pPr>
            <a:r>
              <a:rPr lang="en-US" sz="2600" b="1" dirty="0">
                <a:solidFill>
                  <a:schemeClr val="accent1"/>
                </a:solidFill>
              </a:rPr>
              <a:t>Cons of IoT for John Deer</a:t>
            </a:r>
            <a:endParaRPr lang="en-US" sz="2600" b="1">
              <a:solidFill>
                <a:schemeClr val="accent1"/>
              </a:solidFill>
            </a:endParaRPr>
          </a:p>
          <a:p>
            <a:pPr lvl="1"/>
            <a:r>
              <a:rPr lang="en-US" i="1" dirty="0"/>
              <a:t>Security.</a:t>
            </a:r>
          </a:p>
          <a:p>
            <a:pPr lvl="1"/>
            <a:r>
              <a:rPr lang="en-US" i="1" dirty="0"/>
              <a:t>Complexity.</a:t>
            </a:r>
          </a:p>
          <a:p>
            <a:pPr lvl="1"/>
            <a:r>
              <a:rPr lang="en-US" i="1" dirty="0"/>
              <a:t>Technologically dependency.</a:t>
            </a:r>
            <a:endParaRPr lang="en-US" dirty="0"/>
          </a:p>
        </p:txBody>
      </p:sp>
    </p:spTree>
    <p:extLst>
      <p:ext uri="{BB962C8B-B14F-4D97-AF65-F5344CB8AC3E}">
        <p14:creationId xmlns:p14="http://schemas.microsoft.com/office/powerpoint/2010/main" val="1572662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DB741D2D-352D-4970-A2D5-0D6513B715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2000" cy="6858000"/>
          </a:xfrm>
          <a:prstGeom prst="rect">
            <a:avLst/>
          </a:prstGeom>
          <a:solidFill>
            <a:schemeClr val="accent1">
              <a:alpha val="90000"/>
            </a:schemeClr>
          </a:solidFill>
          <a:ln w="0">
            <a:noFill/>
            <a:prstDash val="solid"/>
            <a:round/>
            <a:headEnd/>
            <a:tailEnd/>
          </a:ln>
        </p:spPr>
        <p:txBody>
          <a:bodyPr rtlCol="0" anchor="ctr"/>
          <a:lstStyle/>
          <a:p>
            <a:pPr algn="ctr"/>
            <a:endParaRPr lang="en-US"/>
          </a:p>
        </p:txBody>
      </p:sp>
      <p:sp>
        <p:nvSpPr>
          <p:cNvPr id="25" name="Rectangle 24">
            <a:extLst>
              <a:ext uri="{FF2B5EF4-FFF2-40B4-BE49-F238E27FC236}">
                <a16:creationId xmlns:a16="http://schemas.microsoft.com/office/drawing/2014/main" id="{276D0C51-44CF-4421-B0B3-51FE0578A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1" y="-2"/>
            <a:ext cx="283464" cy="685800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Freeform 6">
            <a:extLst>
              <a:ext uri="{FF2B5EF4-FFF2-40B4-BE49-F238E27FC236}">
                <a16:creationId xmlns:a16="http://schemas.microsoft.com/office/drawing/2014/main" id="{BDDA4C4A-65FB-4CF7-A893-978DD6FADF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478212" y="650367"/>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alpha val="25000"/>
            </a:schemeClr>
          </a:solidFill>
          <a:ln w="0">
            <a:noFill/>
            <a:prstDash val="solid"/>
            <a:round/>
            <a:headEnd/>
            <a:tailEnd/>
          </a:ln>
        </p:spPr>
      </p:sp>
      <p:sp>
        <p:nvSpPr>
          <p:cNvPr id="2" name="Title 1">
            <a:extLst>
              <a:ext uri="{FF2B5EF4-FFF2-40B4-BE49-F238E27FC236}">
                <a16:creationId xmlns:a16="http://schemas.microsoft.com/office/drawing/2014/main" id="{A32CC4D8-FD1E-4BF6-BFD8-1660E99FC2C9}"/>
              </a:ext>
            </a:extLst>
          </p:cNvPr>
          <p:cNvSpPr>
            <a:spLocks noGrp="1"/>
          </p:cNvSpPr>
          <p:nvPr>
            <p:ph type="title"/>
          </p:nvPr>
        </p:nvSpPr>
        <p:spPr>
          <a:xfrm>
            <a:off x="1005178" y="382385"/>
            <a:ext cx="10178322" cy="1492132"/>
          </a:xfrm>
        </p:spPr>
        <p:txBody>
          <a:bodyPr>
            <a:normAutofit/>
          </a:bodyPr>
          <a:lstStyle/>
          <a:p>
            <a:r>
              <a:rPr lang="en-US" sz="3200" b="1" dirty="0"/>
              <a:t>Recommendations to Strengthen the Knowledge Management Practice for John Deer</a:t>
            </a:r>
            <a:endParaRPr lang="en-US" sz="3200" dirty="0"/>
          </a:p>
        </p:txBody>
      </p:sp>
      <p:sp>
        <p:nvSpPr>
          <p:cNvPr id="29" name="Rectangle 28">
            <a:extLst>
              <a:ext uri="{FF2B5EF4-FFF2-40B4-BE49-F238E27FC236}">
                <a16:creationId xmlns:a16="http://schemas.microsoft.com/office/drawing/2014/main" id="{EAE874D4-54B6-476F-9531-7B9C37AF43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8" name="Content Placeholder 4">
            <a:extLst>
              <a:ext uri="{FF2B5EF4-FFF2-40B4-BE49-F238E27FC236}">
                <a16:creationId xmlns:a16="http://schemas.microsoft.com/office/drawing/2014/main" id="{1B5D4CA9-A0A3-4D48-8F0A-46199887186C}"/>
              </a:ext>
            </a:extLst>
          </p:cNvPr>
          <p:cNvGraphicFramePr>
            <a:graphicFrameLocks noGrp="1"/>
          </p:cNvGraphicFramePr>
          <p:nvPr>
            <p:ph idx="1"/>
            <p:extLst>
              <p:ext uri="{D42A27DB-BD31-4B8C-83A1-F6EECF244321}">
                <p14:modId xmlns:p14="http://schemas.microsoft.com/office/powerpoint/2010/main" val="3137100059"/>
              </p:ext>
            </p:extLst>
          </p:nvPr>
        </p:nvGraphicFramePr>
        <p:xfrm>
          <a:off x="947669" y="1854681"/>
          <a:ext cx="10178322" cy="46000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27757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6">
            <a:extLst>
              <a:ext uri="{FF2B5EF4-FFF2-40B4-BE49-F238E27FC236}">
                <a16:creationId xmlns:a16="http://schemas.microsoft.com/office/drawing/2014/main" id="{B680D4D6-B06E-4316-8BBC-7A65A10AC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D4BE0C-0BD6-4364-A243-8DF3E81075A8}"/>
              </a:ext>
            </a:extLst>
          </p:cNvPr>
          <p:cNvSpPr>
            <a:spLocks noGrp="1"/>
          </p:cNvSpPr>
          <p:nvPr>
            <p:ph type="title"/>
          </p:nvPr>
        </p:nvSpPr>
        <p:spPr>
          <a:xfrm>
            <a:off x="761996" y="1153287"/>
            <a:ext cx="3570566" cy="4551426"/>
          </a:xfrm>
        </p:spPr>
        <p:txBody>
          <a:bodyPr anchor="ctr">
            <a:normAutofit/>
          </a:bodyPr>
          <a:lstStyle/>
          <a:p>
            <a:pPr algn="r"/>
            <a:r>
              <a:rPr lang="en-US" sz="3200"/>
              <a:t>Conclusion</a:t>
            </a:r>
          </a:p>
        </p:txBody>
      </p:sp>
      <p:cxnSp>
        <p:nvCxnSpPr>
          <p:cNvPr id="15" name="Straight Connector 18">
            <a:extLst>
              <a:ext uri="{FF2B5EF4-FFF2-40B4-BE49-F238E27FC236}">
                <a16:creationId xmlns:a16="http://schemas.microsoft.com/office/drawing/2014/main" id="{ED72A37F-0C2F-473C-9D71-B80AEE71BF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3796" y="1962397"/>
            <a:ext cx="0" cy="2933206"/>
          </a:xfrm>
          <a:prstGeom prst="line">
            <a:avLst/>
          </a:prstGeom>
          <a:ln w="22225">
            <a:solidFill>
              <a:schemeClr val="accent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7D166B-2F82-4BE2-A4D7-FD838EBA89FA}"/>
              </a:ext>
            </a:extLst>
          </p:cNvPr>
          <p:cNvSpPr>
            <a:spLocks noGrp="1"/>
          </p:cNvSpPr>
          <p:nvPr>
            <p:ph idx="1"/>
          </p:nvPr>
        </p:nvSpPr>
        <p:spPr>
          <a:xfrm>
            <a:off x="4976031" y="1153287"/>
            <a:ext cx="6453969" cy="4551426"/>
          </a:xfrm>
        </p:spPr>
        <p:txBody>
          <a:bodyPr anchor="ctr">
            <a:normAutofit/>
          </a:bodyPr>
          <a:lstStyle/>
          <a:p>
            <a:pPr marL="0" indent="0">
              <a:buNone/>
            </a:pPr>
            <a:r>
              <a:rPr lang="en-US" sz="2400" dirty="0"/>
              <a:t>This presentation represented the key points that were discussed in the written report of the case study analysis of John Deer</a:t>
            </a:r>
            <a:r>
              <a:rPr lang="en-US" sz="1600" dirty="0"/>
              <a:t>. </a:t>
            </a:r>
            <a:endParaRPr lang="en-US" sz="1600"/>
          </a:p>
        </p:txBody>
      </p:sp>
      <p:sp>
        <p:nvSpPr>
          <p:cNvPr id="21" name="Rectangle 20">
            <a:extLst>
              <a:ext uri="{FF2B5EF4-FFF2-40B4-BE49-F238E27FC236}">
                <a16:creationId xmlns:a16="http://schemas.microsoft.com/office/drawing/2014/main" id="{64016ABB-4F5D-4BFA-9406-7CD61399B6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774263" y="440267"/>
            <a:ext cx="643467" cy="12191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796985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F27787-1BA7-4E7F-9025-FFDA110B18FE}"/>
              </a:ext>
            </a:extLst>
          </p:cNvPr>
          <p:cNvSpPr>
            <a:spLocks noGrp="1"/>
          </p:cNvSpPr>
          <p:nvPr>
            <p:ph type="title"/>
          </p:nvPr>
        </p:nvSpPr>
        <p:spPr>
          <a:xfrm>
            <a:off x="761996" y="382385"/>
            <a:ext cx="10668004" cy="1113295"/>
          </a:xfrm>
        </p:spPr>
        <p:txBody>
          <a:bodyPr anchor="b">
            <a:normAutofit/>
          </a:bodyPr>
          <a:lstStyle/>
          <a:p>
            <a:pPr algn="ctr"/>
            <a:r>
              <a:rPr lang="en-GB" dirty="0"/>
              <a:t>References</a:t>
            </a:r>
            <a:endParaRPr lang="en-US"/>
          </a:p>
        </p:txBody>
      </p:sp>
      <p:sp>
        <p:nvSpPr>
          <p:cNvPr id="3" name="Content Placeholder 2">
            <a:extLst>
              <a:ext uri="{FF2B5EF4-FFF2-40B4-BE49-F238E27FC236}">
                <a16:creationId xmlns:a16="http://schemas.microsoft.com/office/drawing/2014/main" id="{75BA4682-6AFC-4462-A338-684CFB583985}"/>
              </a:ext>
            </a:extLst>
          </p:cNvPr>
          <p:cNvSpPr>
            <a:spLocks noGrp="1"/>
          </p:cNvSpPr>
          <p:nvPr>
            <p:ph idx="1"/>
          </p:nvPr>
        </p:nvSpPr>
        <p:spPr>
          <a:xfrm>
            <a:off x="761996" y="1785257"/>
            <a:ext cx="10668004" cy="3440539"/>
          </a:xfrm>
        </p:spPr>
        <p:txBody>
          <a:bodyPr>
            <a:normAutofit/>
          </a:bodyPr>
          <a:lstStyle/>
          <a:p>
            <a:pPr>
              <a:lnSpc>
                <a:spcPct val="100000"/>
              </a:lnSpc>
            </a:pPr>
            <a:r>
              <a:rPr lang="en-US" sz="1000"/>
              <a:t>Amine Chatti, M., 2016. Knowledge management: a personal knowledge network perspective. </a:t>
            </a:r>
            <a:r>
              <a:rPr lang="en-US" sz="1000" i="1"/>
              <a:t>Journal of Knowledge Management</a:t>
            </a:r>
            <a:r>
              <a:rPr lang="en-US" sz="1000"/>
              <a:t>, 16(5), pp.829-844.</a:t>
            </a:r>
          </a:p>
          <a:p>
            <a:pPr>
              <a:lnSpc>
                <a:spcPct val="100000"/>
              </a:lnSpc>
            </a:pPr>
            <a:r>
              <a:rPr lang="en-US" sz="1000"/>
              <a:t>Ankam, V., 2016. </a:t>
            </a:r>
            <a:r>
              <a:rPr lang="en-US" sz="1000" i="1"/>
              <a:t>Big data analytics with spark and hadoop</a:t>
            </a:r>
            <a:r>
              <a:rPr lang="en-US" sz="1000"/>
              <a:t>.</a:t>
            </a:r>
          </a:p>
          <a:p>
            <a:pPr>
              <a:lnSpc>
                <a:spcPct val="100000"/>
              </a:lnSpc>
            </a:pPr>
            <a:r>
              <a:rPr lang="en-US" sz="1000"/>
              <a:t>DR.K.VANITHA, D., 2016. Customer Relationship Management on Customer Satisfaction. </a:t>
            </a:r>
            <a:r>
              <a:rPr lang="en-US" sz="1000" i="1"/>
              <a:t>International Journal of Scientific Research</a:t>
            </a:r>
            <a:r>
              <a:rPr lang="en-US" sz="1000"/>
              <a:t>, 3(4), pp.1-3.</a:t>
            </a:r>
          </a:p>
          <a:p>
            <a:pPr>
              <a:lnSpc>
                <a:spcPct val="100000"/>
              </a:lnSpc>
            </a:pPr>
            <a:r>
              <a:rPr lang="en-US" sz="1000"/>
              <a:t>Gebert, H., Geib, M., Kolbe, L. and Brenner, W., 2013. Knowledge‐enabled customer relationship management: integrating customer relationship management and knowledge management concepts[1]. </a:t>
            </a:r>
            <a:r>
              <a:rPr lang="en-US" sz="1000" i="1"/>
              <a:t>Journal of Knowledge Management</a:t>
            </a:r>
            <a:r>
              <a:rPr lang="en-US" sz="1000"/>
              <a:t>, 7(5), pp.107-123.</a:t>
            </a:r>
          </a:p>
          <a:p>
            <a:pPr>
              <a:lnSpc>
                <a:spcPct val="100000"/>
              </a:lnSpc>
            </a:pPr>
            <a:r>
              <a:rPr lang="en-US" sz="1000"/>
              <a:t>Goldsmith, R., 2016. The Goals of Customer Relationship Management. </a:t>
            </a:r>
            <a:r>
              <a:rPr lang="en-US" sz="1000" i="1"/>
              <a:t>International Journal of Customer Relationship Marketing and Management</a:t>
            </a:r>
            <a:r>
              <a:rPr lang="en-US" sz="1000"/>
              <a:t>, 1(1), pp.16-27.</a:t>
            </a:r>
          </a:p>
          <a:p>
            <a:pPr>
              <a:lnSpc>
                <a:spcPct val="100000"/>
              </a:lnSpc>
            </a:pPr>
            <a:r>
              <a:rPr lang="en-US" sz="1000"/>
              <a:t>Gupta, D., Hugo C. de Albuquerque, V., Khanna, A. and Mehta, P., 2021. </a:t>
            </a:r>
            <a:r>
              <a:rPr lang="en-US" sz="1000" i="1"/>
              <a:t>Smart sensors for industrial internet of things</a:t>
            </a:r>
            <a:r>
              <a:rPr lang="en-US" sz="1000"/>
              <a:t>. Cham: Springer.</a:t>
            </a:r>
          </a:p>
          <a:p>
            <a:pPr>
              <a:lnSpc>
                <a:spcPct val="100000"/>
              </a:lnSpc>
            </a:pPr>
            <a:r>
              <a:rPr lang="en-US" sz="1000"/>
              <a:t>Hall, M., 2016. Knowledge management and the limits of knowledge codification. </a:t>
            </a:r>
            <a:r>
              <a:rPr lang="en-US" sz="1000" i="1"/>
              <a:t>Journal of Knowledge Management</a:t>
            </a:r>
            <a:r>
              <a:rPr lang="en-US" sz="1000"/>
              <a:t>, 10(3), pp.117-126.</a:t>
            </a:r>
          </a:p>
          <a:p>
            <a:pPr>
              <a:lnSpc>
                <a:spcPct val="100000"/>
              </a:lnSpc>
            </a:pPr>
            <a:r>
              <a:rPr lang="en-US" sz="1000"/>
              <a:t>Khan, M., Khan, S. and Zomaya, A., 2020. </a:t>
            </a:r>
            <a:r>
              <a:rPr lang="en-US" sz="1000" i="1"/>
              <a:t>Big Data-Enabled Internet of Things</a:t>
            </a:r>
            <a:r>
              <a:rPr lang="en-US" sz="1000"/>
              <a:t>. Stevenage: Institution of Engineering &amp; Technology.</a:t>
            </a:r>
          </a:p>
          <a:p>
            <a:pPr>
              <a:lnSpc>
                <a:spcPct val="100000"/>
              </a:lnSpc>
            </a:pPr>
            <a:r>
              <a:rPr lang="en-US" sz="1000"/>
              <a:t>Mhlanga, O., 2018. An analysis of the impact of the micro environment on airline performances in South Africa using Porters' five forces model. </a:t>
            </a:r>
            <a:r>
              <a:rPr lang="en-US" sz="1000" i="1"/>
              <a:t>International Journal of Tourism Policy</a:t>
            </a:r>
            <a:r>
              <a:rPr lang="en-US" sz="1000"/>
              <a:t>, 8(4), p.303.</a:t>
            </a:r>
          </a:p>
          <a:p>
            <a:pPr>
              <a:lnSpc>
                <a:spcPct val="100000"/>
              </a:lnSpc>
            </a:pPr>
            <a:r>
              <a:rPr lang="en-US" sz="1000"/>
              <a:t>Nguyen, T., 2017. Management education as an industry and MBA as a product: revisiting joint MBA programs using Porters five forces model. </a:t>
            </a:r>
            <a:r>
              <a:rPr lang="en-US" sz="1000" i="1"/>
              <a:t>Global Business and Economics Review</a:t>
            </a:r>
            <a:r>
              <a:rPr lang="en-US" sz="1000"/>
              <a:t>, 19(3), p.356.</a:t>
            </a:r>
          </a:p>
          <a:p>
            <a:pPr>
              <a:lnSpc>
                <a:spcPct val="100000"/>
              </a:lnSpc>
            </a:pPr>
            <a:r>
              <a:rPr lang="en-US" sz="1000"/>
              <a:t>Ohlhorst, F., 2013. </a:t>
            </a:r>
            <a:r>
              <a:rPr lang="en-US" sz="1000" i="1"/>
              <a:t>Big data analytics</a:t>
            </a:r>
            <a:r>
              <a:rPr lang="en-US" sz="1000"/>
              <a:t>. Hoboken, N.J.: Wiley.</a:t>
            </a:r>
          </a:p>
          <a:p>
            <a:pPr>
              <a:lnSpc>
                <a:spcPct val="100000"/>
              </a:lnSpc>
            </a:pPr>
            <a:r>
              <a:rPr lang="en-US" sz="1000"/>
              <a:t>Pehcevski, J., 2019. </a:t>
            </a:r>
            <a:r>
              <a:rPr lang="en-US" sz="1000" i="1"/>
              <a:t>Big Data Analytics - Methods and Applications</a:t>
            </a:r>
            <a:r>
              <a:rPr lang="en-US" sz="1000"/>
              <a:t>. Ashland: Arcler Press.</a:t>
            </a:r>
          </a:p>
          <a:p>
            <a:pPr>
              <a:lnSpc>
                <a:spcPct val="100000"/>
              </a:lnSpc>
            </a:pPr>
            <a:r>
              <a:rPr lang="en-US" sz="1000"/>
              <a:t>Ramos, R., 2015. </a:t>
            </a:r>
            <a:r>
              <a:rPr lang="en-US" sz="1000" i="1"/>
              <a:t>Internet of Things programming with JavaScript</a:t>
            </a:r>
            <a:r>
              <a:rPr lang="en-US" sz="1000"/>
              <a:t>.</a:t>
            </a:r>
          </a:p>
          <a:p>
            <a:pPr>
              <a:lnSpc>
                <a:spcPct val="100000"/>
              </a:lnSpc>
            </a:pPr>
            <a:endParaRPr lang="en-US" sz="1000"/>
          </a:p>
        </p:txBody>
      </p:sp>
      <p:sp>
        <p:nvSpPr>
          <p:cNvPr id="10" name="Freeform: Shape 9">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47396779"/>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D0DBFED-7AB5-403D-9982-F81C20C3F5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55D5C12-9048-448D-A69C-F00736C0732E}">
  <ds:schemaRefs>
    <ds:schemaRef ds:uri="http://schemas.openxmlformats.org/package/2006/metadata/core-properties"/>
    <ds:schemaRef ds:uri="http://schemas.microsoft.com/office/2006/metadata/properties"/>
    <ds:schemaRef ds:uri="http://schemas.microsoft.com/office/2006/documentManagement/types"/>
    <ds:schemaRef ds:uri="16c05727-aa75-4e4a-9b5f-8a80a1165891"/>
    <ds:schemaRef ds:uri="http://purl.org/dc/elements/1.1/"/>
    <ds:schemaRef ds:uri="http://www.w3.org/XML/1998/namespace"/>
    <ds:schemaRef ds:uri="http://purl.org/dc/terms/"/>
    <ds:schemaRef ds:uri="http://schemas.microsoft.com/office/infopath/2007/PartnerControls"/>
    <ds:schemaRef ds:uri="71af3243-3dd4-4a8d-8c0d-dd76da1f02a5"/>
    <ds:schemaRef ds:uri="http://purl.org/dc/dcmitype/"/>
  </ds:schemaRefs>
</ds:datastoreItem>
</file>

<file path=customXml/itemProps3.xml><?xml version="1.0" encoding="utf-8"?>
<ds:datastoreItem xmlns:ds="http://schemas.openxmlformats.org/officeDocument/2006/customXml" ds:itemID="{032C9D10-CA80-4BC9-9D59-B4B9486E932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Badge design</Template>
  <TotalTime>0</TotalTime>
  <Words>2499</Words>
  <Application>Microsoft Office PowerPoint</Application>
  <PresentationFormat>Widescreen</PresentationFormat>
  <Paragraphs>114</Paragraphs>
  <Slides>11</Slides>
  <Notes>10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Badge</vt:lpstr>
      <vt:lpstr>Student Name: Shirina Begum Student ID: 1912208 Module No: BMSW5106 Module: Knowledge and Information Management skills for the workplace. Assignment Title: Case study- John Deere Assignment Section: Task 1 (Report) Lecturers Name: Seyed Naveed Link:https://web.microsoftstream.com/video/c67f23bc-35a7-49e2-b9ab-c78763faaf08</vt:lpstr>
      <vt:lpstr>Introduction</vt:lpstr>
      <vt:lpstr>Information System within John Deer </vt:lpstr>
      <vt:lpstr>Range of Data that is Collected by John Deer </vt:lpstr>
      <vt:lpstr>The Impact of CRM on the Operation of John Deer</vt:lpstr>
      <vt:lpstr>Applying Information System/Information Technology to Counter Each Porter’s Five Forces</vt:lpstr>
      <vt:lpstr>The Impact of Big Data Analytics and Internet of Things (IoT) on the Knowledge Management of John Deer</vt:lpstr>
      <vt:lpstr>The Impact of Big Data Analytics and Internet of Things (IoT) on the Knowledge Management of John Deer (CONT.)</vt:lpstr>
      <vt:lpstr>Recommendations to Strengthen the Knowledge Management Practice for John Deer</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 name: BA (Hons) Leadership and Management Skills for the Workplace  Module Name: Knowledge and Information Management Skills for the Workplace  module number:BMSW5106  student name:Shi  student number:</dc:title>
  <dc:creator/>
  <cp:lastModifiedBy/>
  <cp:revision>151</cp:revision>
  <dcterms:created xsi:type="dcterms:W3CDTF">2021-06-22T19:51:23Z</dcterms:created>
  <dcterms:modified xsi:type="dcterms:W3CDTF">2021-07-16T00:07:01Z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