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5.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6.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656" r:id="rId5"/>
    <p:sldMasterId id="2147483658" r:id="rId6"/>
    <p:sldMasterId id="2147483662" r:id="rId7"/>
    <p:sldMasterId id="2147483736" r:id="rId8"/>
    <p:sldMasterId id="2147483666" r:id="rId9"/>
  </p:sldMasterIdLst>
  <p:notesMasterIdLst>
    <p:notesMasterId r:id="rId39"/>
  </p:notesMasterIdLst>
  <p:sldIdLst>
    <p:sldId id="256" r:id="rId10"/>
    <p:sldId id="257" r:id="rId11"/>
    <p:sldId id="279" r:id="rId12"/>
    <p:sldId id="290" r:id="rId13"/>
    <p:sldId id="276" r:id="rId14"/>
    <p:sldId id="291" r:id="rId15"/>
    <p:sldId id="263" r:id="rId16"/>
    <p:sldId id="282" r:id="rId17"/>
    <p:sldId id="284" r:id="rId18"/>
    <p:sldId id="283" r:id="rId19"/>
    <p:sldId id="285" r:id="rId20"/>
    <p:sldId id="280" r:id="rId21"/>
    <p:sldId id="262" r:id="rId22"/>
    <p:sldId id="258" r:id="rId23"/>
    <p:sldId id="261" r:id="rId24"/>
    <p:sldId id="287" r:id="rId25"/>
    <p:sldId id="288" r:id="rId26"/>
    <p:sldId id="289" r:id="rId27"/>
    <p:sldId id="267" r:id="rId28"/>
    <p:sldId id="268" r:id="rId29"/>
    <p:sldId id="278" r:id="rId30"/>
    <p:sldId id="293" r:id="rId31"/>
    <p:sldId id="277" r:id="rId32"/>
    <p:sldId id="292" r:id="rId33"/>
    <p:sldId id="259" r:id="rId34"/>
    <p:sldId id="295" r:id="rId35"/>
    <p:sldId id="294" r:id="rId36"/>
    <p:sldId id="260" r:id="rId37"/>
    <p:sldId id="28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94061" autoAdjust="0"/>
  </p:normalViewPr>
  <p:slideViewPr>
    <p:cSldViewPr snapToGrid="0" snapToObjects="1">
      <p:cViewPr varScale="1">
        <p:scale>
          <a:sx n="86" d="100"/>
          <a:sy n="86" d="100"/>
        </p:scale>
        <p:origin x="48" y="31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notesMaster" Target="notesMasters/notesMaster1.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heme" Target="theme/theme1.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presProps" Target="presProps.xml"/><Relationship Id="rId5"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tableStyles" Target="tableStyles.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A38E46-57FF-44B5-B82C-815AA2E3DD25}" type="datetimeFigureOut">
              <a:rPr lang="en-GB" smtClean="0"/>
              <a:t>19/02/2026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623A80-8829-4835-8689-07854B573487}" type="slidenum">
              <a:rPr lang="en-GB" smtClean="0"/>
              <a:t>‹#›</a:t>
            </a:fld>
            <a:endParaRPr lang="en-GB"/>
          </a:p>
        </p:txBody>
      </p:sp>
    </p:spTree>
    <p:extLst>
      <p:ext uri="{BB962C8B-B14F-4D97-AF65-F5344CB8AC3E}">
        <p14:creationId xmlns:p14="http://schemas.microsoft.com/office/powerpoint/2010/main" val="34573204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journals.sagepub.com/doi/full/10.1177/00953997211065344#bibr56-00953997211065344" TargetMode="External"/><Relationship Id="rId3" Type="http://schemas.openxmlformats.org/officeDocument/2006/relationships/hyperlink" Target="https://journals.sagepub.com/doi/full/10.1177/00953997211065344#bibr28-00953997211065344" TargetMode="External"/><Relationship Id="rId7" Type="http://schemas.openxmlformats.org/officeDocument/2006/relationships/hyperlink" Target="https://journals.sagepub.com/doi/full/10.1177/00953997211065344#bibr9-00953997211065344"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journals.sagepub.com/doi/full/10.1177/00953997211065344#bibr98-00953997211065344" TargetMode="External"/><Relationship Id="rId5" Type="http://schemas.openxmlformats.org/officeDocument/2006/relationships/hyperlink" Target="https://journals.sagepub.com/doi/full/10.1177/00953997211065344#bibr38-00953997211065344" TargetMode="External"/><Relationship Id="rId4" Type="http://schemas.openxmlformats.org/officeDocument/2006/relationships/hyperlink" Target="https://journals.sagepub.com/doi/full/10.1177/00953997211065344#bibr59-00953997211065344"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bbc.co.uk/news/uk-wales-politics-68056286#:~:text=Wales%27%20children%27s%20commissioner%20and%20children%27s%20rights%20groups%20say,Cifuentes%20and%20charities%20say%20the%20document%20lacks%20targets."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effectLst/>
              </a:rPr>
              <a:t>Nodwch bolisi o’ch dewis (neu faes o ddiddordeb) a meddyliwch am y rhwystrau i roi’r polisi ar waith wrth gymryd agwedd ecolegol</a:t>
            </a:r>
          </a:p>
          <a:p>
            <a:endParaRPr lang="cy-GB" dirty="0">
              <a:effectLst/>
            </a:endParaRPr>
          </a:p>
          <a:p>
            <a:r>
              <a:rPr lang="en-GB" dirty="0"/>
              <a:t>Identify a policy of your choice (or an area of interest) and think about the barriers for implementing the policy whilst taking an ecological approach</a:t>
            </a:r>
          </a:p>
        </p:txBody>
      </p:sp>
      <p:sp>
        <p:nvSpPr>
          <p:cNvPr id="4" name="Slide Number Placeholder 3"/>
          <p:cNvSpPr>
            <a:spLocks noGrp="1"/>
          </p:cNvSpPr>
          <p:nvPr>
            <p:ph type="sldNum" sz="quarter" idx="5"/>
          </p:nvPr>
        </p:nvSpPr>
        <p:spPr/>
        <p:txBody>
          <a:bodyPr/>
          <a:lstStyle/>
          <a:p>
            <a:fld id="{D8D2DA2C-9F04-4AD8-B26C-E021DCF3162E}" type="slidenum">
              <a:rPr lang="en-GB" smtClean="0"/>
              <a:t>3</a:t>
            </a:fld>
            <a:endParaRPr lang="en-GB"/>
          </a:p>
        </p:txBody>
      </p:sp>
    </p:spTree>
    <p:extLst>
      <p:ext uri="{BB962C8B-B14F-4D97-AF65-F5344CB8AC3E}">
        <p14:creationId xmlns:p14="http://schemas.microsoft.com/office/powerpoint/2010/main" val="588336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623A80-8829-4835-8689-07854B573487}" type="slidenum">
              <a:rPr lang="en-GB" smtClean="0"/>
              <a:t>4</a:t>
            </a:fld>
            <a:endParaRPr lang="en-GB"/>
          </a:p>
        </p:txBody>
      </p:sp>
    </p:spTree>
    <p:extLst>
      <p:ext uri="{BB962C8B-B14F-4D97-AF65-F5344CB8AC3E}">
        <p14:creationId xmlns:p14="http://schemas.microsoft.com/office/powerpoint/2010/main" val="4233811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Although legislation is made at the ‘top’, its implementation is influenced heavily by ‘street level bureaucrats’. Examples include teachers, doctors, police officers, judges, and welfare officers – they are the people who take the final step of policy delivery. Since </a:t>
            </a:r>
            <a:r>
              <a:rPr lang="en-GB" dirty="0" err="1"/>
              <a:t>SLBs</a:t>
            </a:r>
            <a:r>
              <a:rPr lang="en-GB" dirty="0"/>
              <a:t> are subject to an immense range of requirements (many of which are vague) laid down by regulations at the top, they are powerless to implement them all successfully. Instead, they establish routines to satisfy a satisfactory proportion of central government objectives, while preserving a sense of professional autonomy necessary to maintain morale. So, radical policy change at the top may translate into often-routine decision making at the bottom (Lipsky, 1980)</a:t>
            </a:r>
          </a:p>
          <a:p>
            <a:r>
              <a:rPr lang="en-GB" dirty="0"/>
              <a:t>------------------------------------------------------------------------------</a:t>
            </a:r>
          </a:p>
          <a:p>
            <a:r>
              <a:rPr lang="en-GB" b="0" i="0" dirty="0">
                <a:solidFill>
                  <a:srgbClr val="333333"/>
                </a:solidFill>
                <a:effectLst/>
                <a:latin typeface="Open Sans" panose="020B0606030504020204" pitchFamily="34" charset="0"/>
              </a:rPr>
              <a:t>Examples of malicious policies are legion and range from the use of public authority to promote the interests of ethnic, religious, and other </a:t>
            </a:r>
            <a:r>
              <a:rPr lang="en-GB" b="0" i="0" dirty="0" err="1">
                <a:solidFill>
                  <a:srgbClr val="333333"/>
                </a:solidFill>
                <a:effectLst/>
                <a:latin typeface="Open Sans" panose="020B0606030504020204" pitchFamily="34" charset="0"/>
              </a:rPr>
              <a:t>favored</a:t>
            </a:r>
            <a:r>
              <a:rPr lang="en-GB" b="0" i="0" dirty="0">
                <a:solidFill>
                  <a:srgbClr val="333333"/>
                </a:solidFill>
                <a:effectLst/>
                <a:latin typeface="Open Sans" panose="020B0606030504020204" pitchFamily="34" charset="0"/>
              </a:rPr>
              <a:t> groups or specific sets of “clients” (</a:t>
            </a:r>
            <a:r>
              <a:rPr lang="en-GB" b="0" i="0" u="sng" dirty="0">
                <a:solidFill>
                  <a:srgbClr val="046FF8"/>
                </a:solidFill>
                <a:effectLst/>
                <a:latin typeface="Open Sans" panose="020B0606030504020204" pitchFamily="34" charset="0"/>
                <a:hlinkClick r:id="rId3"/>
              </a:rPr>
              <a:t>Gans-Morse et al., 2014</a:t>
            </a:r>
            <a:r>
              <a:rPr lang="en-GB" b="0" i="0" dirty="0">
                <a:solidFill>
                  <a:srgbClr val="333333"/>
                </a:solidFill>
                <a:effectLst/>
                <a:latin typeface="Open Sans" panose="020B0606030504020204" pitchFamily="34" charset="0"/>
              </a:rPr>
              <a:t>; </a:t>
            </a:r>
            <a:r>
              <a:rPr lang="en-GB" b="0" i="0" u="sng" dirty="0">
                <a:solidFill>
                  <a:srgbClr val="046FF8"/>
                </a:solidFill>
                <a:effectLst/>
                <a:latin typeface="Open Sans" panose="020B0606030504020204" pitchFamily="34" charset="0"/>
                <a:hlinkClick r:id="rId4"/>
              </a:rPr>
              <a:t>Marie Goetz, 2007</a:t>
            </a:r>
            <a:r>
              <a:rPr lang="en-GB" b="0" i="0" dirty="0">
                <a:solidFill>
                  <a:srgbClr val="333333"/>
                </a:solidFill>
                <a:effectLst/>
                <a:latin typeface="Open Sans" panose="020B0606030504020204" pitchFamily="34" charset="0"/>
              </a:rPr>
              <a:t>) or penalize or punish others (</a:t>
            </a:r>
            <a:r>
              <a:rPr lang="en-GB" b="0" i="0" u="sng" dirty="0">
                <a:solidFill>
                  <a:srgbClr val="046FF8"/>
                </a:solidFill>
                <a:effectLst/>
                <a:latin typeface="Open Sans" panose="020B0606030504020204" pitchFamily="34" charset="0"/>
                <a:hlinkClick r:id="rId5"/>
              </a:rPr>
              <a:t>Howlett et al., 2017</a:t>
            </a:r>
            <a:r>
              <a:rPr lang="en-GB" b="0" i="0" dirty="0">
                <a:solidFill>
                  <a:srgbClr val="333333"/>
                </a:solidFill>
                <a:effectLst/>
                <a:latin typeface="Open Sans" panose="020B0606030504020204" pitchFamily="34" charset="0"/>
              </a:rPr>
              <a:t>), its (mis)use to enrich or otherwise benefit policy-makers and administrators (</a:t>
            </a:r>
            <a:r>
              <a:rPr lang="en-GB" b="0" i="0" u="sng" dirty="0">
                <a:solidFill>
                  <a:srgbClr val="046FF8"/>
                </a:solidFill>
                <a:effectLst/>
                <a:latin typeface="Open Sans" panose="020B0606030504020204" pitchFamily="34" charset="0"/>
                <a:hlinkClick r:id="rId6"/>
              </a:rPr>
              <a:t>Uribe, 2014</a:t>
            </a:r>
            <a:r>
              <a:rPr lang="en-GB" b="0" i="0" dirty="0">
                <a:solidFill>
                  <a:srgbClr val="333333"/>
                </a:solidFill>
                <a:effectLst/>
                <a:latin typeface="Open Sans" panose="020B0606030504020204" pitchFamily="34" charset="0"/>
              </a:rPr>
              <a:t>), and its use to manipulate a variety of activities of target groups through, for example, vote-buying or other forms of electoral pandering (</a:t>
            </a:r>
            <a:r>
              <a:rPr lang="en-GB" b="0" i="0" u="sng" dirty="0" err="1">
                <a:solidFill>
                  <a:srgbClr val="046FF8"/>
                </a:solidFill>
                <a:effectLst/>
                <a:latin typeface="Open Sans" panose="020B0606030504020204" pitchFamily="34" charset="0"/>
                <a:hlinkClick r:id="rId7"/>
              </a:rPr>
              <a:t>Brancati</a:t>
            </a:r>
            <a:r>
              <a:rPr lang="en-GB" b="0" i="0" u="sng" dirty="0">
                <a:solidFill>
                  <a:srgbClr val="046FF8"/>
                </a:solidFill>
                <a:effectLst/>
                <a:latin typeface="Open Sans" panose="020B0606030504020204" pitchFamily="34" charset="0"/>
                <a:hlinkClick r:id="rId7"/>
              </a:rPr>
              <a:t>, 2014</a:t>
            </a:r>
            <a:r>
              <a:rPr lang="en-GB" b="0" i="0" dirty="0">
                <a:solidFill>
                  <a:srgbClr val="333333"/>
                </a:solidFill>
                <a:effectLst/>
                <a:latin typeface="Open Sans" panose="020B0606030504020204" pitchFamily="34" charset="0"/>
              </a:rPr>
              <a:t>; </a:t>
            </a:r>
            <a:r>
              <a:rPr lang="en-GB" b="0" i="0" u="sng" dirty="0">
                <a:solidFill>
                  <a:srgbClr val="046FF8"/>
                </a:solidFill>
                <a:effectLst/>
                <a:latin typeface="Open Sans" panose="020B0606030504020204" pitchFamily="34" charset="0"/>
                <a:hlinkClick r:id="rId8"/>
              </a:rPr>
              <a:t>Manor, 2013</a:t>
            </a:r>
            <a:r>
              <a:rPr lang="en-GB" b="0" i="0" dirty="0">
                <a:solidFill>
                  <a:srgbClr val="333333"/>
                </a:solidFill>
                <a:effectLst/>
                <a:latin typeface="Open Sans" panose="020B0606030504020204" pitchFamily="34" charset="0"/>
              </a:rPr>
              <a:t>).</a:t>
            </a:r>
          </a:p>
          <a:p>
            <a:r>
              <a:rPr lang="en-GB" b="0" i="0" dirty="0">
                <a:solidFill>
                  <a:srgbClr val="333333"/>
                </a:solidFill>
                <a:effectLst/>
                <a:latin typeface="Open Sans" panose="020B0606030504020204" pitchFamily="34" charset="0"/>
              </a:rPr>
              <a:t>---------------------------------------------------------------------------------</a:t>
            </a:r>
          </a:p>
          <a:p>
            <a:endParaRPr lang="en-GB" dirty="0"/>
          </a:p>
        </p:txBody>
      </p:sp>
      <p:sp>
        <p:nvSpPr>
          <p:cNvPr id="4" name="Slide Number Placeholder 3"/>
          <p:cNvSpPr>
            <a:spLocks noGrp="1"/>
          </p:cNvSpPr>
          <p:nvPr>
            <p:ph type="sldNum" sz="quarter" idx="5"/>
          </p:nvPr>
        </p:nvSpPr>
        <p:spPr/>
        <p:txBody>
          <a:bodyPr/>
          <a:lstStyle/>
          <a:p>
            <a:fld id="{DA623A80-8829-4835-8689-07854B573487}" type="slidenum">
              <a:rPr lang="en-GB" smtClean="0"/>
              <a:t>5</a:t>
            </a:fld>
            <a:endParaRPr lang="en-GB"/>
          </a:p>
        </p:txBody>
      </p:sp>
    </p:spTree>
    <p:extLst>
      <p:ext uri="{BB962C8B-B14F-4D97-AF65-F5344CB8AC3E}">
        <p14:creationId xmlns:p14="http://schemas.microsoft.com/office/powerpoint/2010/main" val="1308923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 you see yourself in this?</a:t>
            </a:r>
          </a:p>
        </p:txBody>
      </p:sp>
      <p:sp>
        <p:nvSpPr>
          <p:cNvPr id="4" name="Slide Number Placeholder 3"/>
          <p:cNvSpPr>
            <a:spLocks noGrp="1"/>
          </p:cNvSpPr>
          <p:nvPr>
            <p:ph type="sldNum" sz="quarter" idx="5"/>
          </p:nvPr>
        </p:nvSpPr>
        <p:spPr/>
        <p:txBody>
          <a:bodyPr/>
          <a:lstStyle/>
          <a:p>
            <a:fld id="{DA623A80-8829-4835-8689-07854B573487}" type="slidenum">
              <a:rPr lang="en-GB" smtClean="0"/>
              <a:t>9</a:t>
            </a:fld>
            <a:endParaRPr lang="en-GB"/>
          </a:p>
        </p:txBody>
      </p:sp>
    </p:spTree>
    <p:extLst>
      <p:ext uri="{BB962C8B-B14F-4D97-AF65-F5344CB8AC3E}">
        <p14:creationId xmlns:p14="http://schemas.microsoft.com/office/powerpoint/2010/main" val="2080139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Formula</a:t>
            </a:r>
            <a:r>
              <a:rPr lang="en-GB" dirty="0"/>
              <a:t> has been a source of contention in Wales for several reasons, primarily relating to perceived </a:t>
            </a:r>
            <a:r>
              <a:rPr lang="en-GB" b="1" dirty="0"/>
              <a:t>funding inequality</a:t>
            </a:r>
            <a:r>
              <a:rPr lang="en-GB" dirty="0"/>
              <a:t> and </a:t>
            </a:r>
            <a:r>
              <a:rPr lang="en-GB" b="1" dirty="0"/>
              <a:t>inadequate adjustments</a:t>
            </a:r>
            <a:r>
              <a:rPr lang="en-GB" dirty="0"/>
              <a:t> for </a:t>
            </a:r>
            <a:r>
              <a:rPr lang="en-GB" dirty="0" err="1"/>
              <a:t>Wales'</a:t>
            </a:r>
            <a:r>
              <a:rPr lang="en-GB" dirty="0"/>
              <a:t> specific needs. Here are the key issues that make the Barnett Formula problematic in Wales:</a:t>
            </a:r>
          </a:p>
          <a:p>
            <a:r>
              <a:rPr lang="en-GB" b="1" dirty="0"/>
              <a:t>1. Population-Based Allocation</a:t>
            </a:r>
          </a:p>
          <a:p>
            <a:pPr>
              <a:buFont typeface="Arial" panose="020B0604020202020204" pitchFamily="34" charset="0"/>
              <a:buChar char="•"/>
            </a:pPr>
            <a:r>
              <a:rPr lang="en-GB" b="1" dirty="0"/>
              <a:t>Issue</a:t>
            </a:r>
            <a:r>
              <a:rPr lang="en-GB" dirty="0"/>
              <a:t>: The Barnett Formula allocates funds to the devolved nations (Wales, Scotland, and Northern Ireland) based on changes in public spending in England, using a population-based proportion. Essentially, when public spending in England increases, Wales gets a corresponding increase based on its population share.</a:t>
            </a:r>
          </a:p>
          <a:p>
            <a:pPr>
              <a:buFont typeface="Arial" panose="020B0604020202020204" pitchFamily="34" charset="0"/>
              <a:buChar char="•"/>
            </a:pPr>
            <a:r>
              <a:rPr lang="en-GB" b="1" dirty="0"/>
              <a:t>Problem for Wales</a:t>
            </a:r>
            <a:r>
              <a:rPr lang="en-GB" dirty="0"/>
              <a:t>: The formula doesn’t take into account the actual </a:t>
            </a:r>
            <a:r>
              <a:rPr lang="en-GB" b="1" dirty="0"/>
              <a:t>needs</a:t>
            </a:r>
            <a:r>
              <a:rPr lang="en-GB" dirty="0"/>
              <a:t> of different regions. Wales has higher levels of poverty, worse health outcomes, and a larger proportion of older people compared to England. Allocating funds purely based on population size, rather than need, means that Wales often receives less funding than it arguably requires to address these socio-economic challenges.</a:t>
            </a:r>
          </a:p>
          <a:p>
            <a:r>
              <a:rPr lang="en-GB" b="1" dirty="0"/>
              <a:t>2. "Convergence Effect"</a:t>
            </a:r>
          </a:p>
          <a:p>
            <a:r>
              <a:rPr lang="en-GB" b="1" dirty="0"/>
              <a:t>Issue</a:t>
            </a:r>
            <a:r>
              <a:rPr lang="en-GB" dirty="0"/>
              <a:t>: The Barnett Formula has an in-built tendency known as the </a:t>
            </a:r>
            <a:r>
              <a:rPr lang="en-GB" b="1" dirty="0"/>
              <a:t>convergence effect</a:t>
            </a:r>
            <a:r>
              <a:rPr lang="en-GB" dirty="0"/>
              <a:t>, where over time, spending per head in the devolved nations tends to converge towards the level of spending in England. </a:t>
            </a:r>
            <a:r>
              <a:rPr lang="en-GB" b="1" dirty="0"/>
              <a:t>Mechanism of Convergence</a:t>
            </a:r>
            <a:r>
              <a:rPr lang="en-GB" dirty="0"/>
              <a:t>:</a:t>
            </a:r>
          </a:p>
          <a:p>
            <a:pPr>
              <a:buFont typeface="Arial" panose="020B0604020202020204" pitchFamily="34" charset="0"/>
              <a:buChar char="•"/>
            </a:pPr>
            <a:r>
              <a:rPr lang="en-GB" dirty="0"/>
              <a:t>When the UK government increases spending on public services in England, the Barnett Formula increases the block grants to the devolved nations by applying a percentage based on their population share.</a:t>
            </a:r>
          </a:p>
          <a:p>
            <a:pPr>
              <a:buFont typeface="Arial" panose="020B0604020202020204" pitchFamily="34" charset="0"/>
              <a:buChar char="•"/>
            </a:pPr>
            <a:r>
              <a:rPr lang="en-GB" dirty="0"/>
              <a:t>However, because the percentage increase applies to the already higher spending in the devolved regions, the actual amount added per person is often smaller in absolute terms. Over time, this results in </a:t>
            </a:r>
            <a:r>
              <a:rPr lang="en-GB" b="1" dirty="0"/>
              <a:t>smaller relative increases in funding</a:t>
            </a:r>
            <a:r>
              <a:rPr lang="en-GB" dirty="0"/>
              <a:t> in the devolved nations compared to the increases in England.</a:t>
            </a:r>
          </a:p>
          <a:p>
            <a:pPr>
              <a:buFont typeface="Arial" panose="020B0604020202020204" pitchFamily="34" charset="0"/>
              <a:buChar char="•"/>
            </a:pPr>
            <a:r>
              <a:rPr lang="en-GB" dirty="0"/>
              <a:t>Thus, the higher spending levels in the devolved nations gradually approach (or converge on) the levels seen in England, hence the term "convergence effect."</a:t>
            </a:r>
          </a:p>
          <a:p>
            <a:r>
              <a:rPr lang="en-GB" b="1" dirty="0"/>
              <a:t>Criticism of the Convergence Effect</a:t>
            </a:r>
            <a:r>
              <a:rPr lang="en-GB" dirty="0"/>
              <a:t>:</a:t>
            </a:r>
          </a:p>
          <a:p>
            <a:pPr>
              <a:buFont typeface="Arial" panose="020B0604020202020204" pitchFamily="34" charset="0"/>
              <a:buChar char="•"/>
            </a:pPr>
            <a:r>
              <a:rPr lang="en-GB" dirty="0"/>
              <a:t>The convergence effect is often criticized in Scotland, Wales, and Northern Ireland, where it is seen as a gradual erosion of their historically higher levels of public spending.</a:t>
            </a:r>
          </a:p>
          <a:p>
            <a:pPr>
              <a:buFont typeface="Arial" panose="020B0604020202020204" pitchFamily="34" charset="0"/>
              <a:buChar char="•"/>
            </a:pPr>
            <a:r>
              <a:rPr lang="en-GB" dirty="0"/>
              <a:t>Critics argue that because of differences in needs, geography, and demographics, these regions require sustained higher levels of funding. The convergence effect, by bringing their spending closer to that of England, may not fully reflect those needs.</a:t>
            </a:r>
          </a:p>
          <a:p>
            <a:pPr>
              <a:buFont typeface="Arial" panose="020B0604020202020204" pitchFamily="34" charset="0"/>
              <a:buChar char="•"/>
            </a:pPr>
            <a:endParaRPr lang="en-GB" dirty="0"/>
          </a:p>
          <a:p>
            <a:pPr>
              <a:buFont typeface="Arial" panose="020B0604020202020204" pitchFamily="34" charset="0"/>
              <a:buChar char="•"/>
            </a:pPr>
            <a:r>
              <a:rPr lang="en-GB" b="1" dirty="0"/>
              <a:t>Problem for Wales</a:t>
            </a:r>
            <a:r>
              <a:rPr lang="en-GB" dirty="0"/>
              <a:t>: Historically, Wales has had lower per capita public spending than Scotland and Northern Ireland, and the convergence effect exacerbates this issue. As public spending grows in England, the proportional increases given to Wales are smaller, which limits the ability of the Welsh Government to address the deeper and more persistent socio-economic problems in Wales.</a:t>
            </a:r>
          </a:p>
          <a:p>
            <a:r>
              <a:rPr lang="en-GB" b="1" dirty="0"/>
              <a:t>3. Historical Underfunding</a:t>
            </a:r>
          </a:p>
          <a:p>
            <a:pPr>
              <a:buFont typeface="Arial" panose="020B0604020202020204" pitchFamily="34" charset="0"/>
              <a:buChar char="•"/>
            </a:pPr>
            <a:r>
              <a:rPr lang="en-GB" b="1" dirty="0"/>
              <a:t>Issue</a:t>
            </a:r>
            <a:r>
              <a:rPr lang="en-GB" dirty="0"/>
              <a:t>: Unlike Scotland and Northern Ireland, Wales has historically been underfunded relative to its needs since the Barnett Formula does not factor in regional disparities.</a:t>
            </a:r>
          </a:p>
          <a:p>
            <a:pPr>
              <a:buFont typeface="Arial" panose="020B0604020202020204" pitchFamily="34" charset="0"/>
              <a:buChar char="•"/>
            </a:pPr>
            <a:r>
              <a:rPr lang="en-GB" b="1" dirty="0"/>
              <a:t>Problem for Wales</a:t>
            </a:r>
            <a:r>
              <a:rPr lang="en-GB" dirty="0"/>
              <a:t>: There is a widespread belief that Wales has been consistently underfunded under the Barnett Formula. Various studies, including some by the </a:t>
            </a:r>
            <a:r>
              <a:rPr lang="en-GB" b="1" dirty="0"/>
              <a:t>Holtham Commission</a:t>
            </a:r>
            <a:r>
              <a:rPr lang="en-GB" dirty="0"/>
              <a:t> (2008–2010), concluded that Wales was being shortchanged by around £300 million annually because the formula didn’t account for the higher levels of deprivation and other demographic factors that increase the cost of providing public services in Wales.</a:t>
            </a:r>
          </a:p>
          <a:p>
            <a:r>
              <a:rPr lang="en-GB" b="1" dirty="0"/>
              <a:t>4. Needs-Based Funding</a:t>
            </a:r>
          </a:p>
          <a:p>
            <a:pPr>
              <a:buFont typeface="Arial" panose="020B0604020202020204" pitchFamily="34" charset="0"/>
              <a:buChar char="•"/>
            </a:pPr>
            <a:r>
              <a:rPr lang="en-GB" b="1" dirty="0"/>
              <a:t>Issue</a:t>
            </a:r>
            <a:r>
              <a:rPr lang="en-GB" dirty="0"/>
              <a:t>: The Barnett Formula is seen as outdated because it was never designed to reflect the </a:t>
            </a:r>
            <a:r>
              <a:rPr lang="en-GB" b="1" dirty="0"/>
              <a:t>needs-based funding</a:t>
            </a:r>
            <a:r>
              <a:rPr lang="en-GB" dirty="0"/>
              <a:t> requirements of devolved administrations.</a:t>
            </a:r>
          </a:p>
          <a:p>
            <a:pPr>
              <a:buFont typeface="Arial" panose="020B0604020202020204" pitchFamily="34" charset="0"/>
              <a:buChar char="•"/>
            </a:pPr>
            <a:r>
              <a:rPr lang="en-GB" b="1" dirty="0"/>
              <a:t>Problem for Wales</a:t>
            </a:r>
            <a:r>
              <a:rPr lang="en-GB" dirty="0"/>
              <a:t>: Wales, with its higher levels of social deprivation and economic challenges, would likely benefit from a needs-based formula rather than the simple population-based formula that Barnett uses. The formula ignores factors like health inequality, rural infrastructure needs, and other social determinants that are more prevalent in Wales compared to England or Scotland.</a:t>
            </a:r>
          </a:p>
          <a:p>
            <a:r>
              <a:rPr lang="en-GB" b="1" dirty="0"/>
              <a:t>5. Comparison with Scotland</a:t>
            </a:r>
          </a:p>
          <a:p>
            <a:pPr>
              <a:buFont typeface="Arial" panose="020B0604020202020204" pitchFamily="34" charset="0"/>
              <a:buChar char="•"/>
            </a:pPr>
            <a:r>
              <a:rPr lang="en-GB" b="1" dirty="0"/>
              <a:t>Issue</a:t>
            </a:r>
            <a:r>
              <a:rPr lang="en-GB" dirty="0"/>
              <a:t>: Scotland receives more money per head than Wales under the Barnett Formula, due in part to historical allocations that were set before devolution and the different structures of the Scottish and Welsh economies.</a:t>
            </a:r>
          </a:p>
          <a:p>
            <a:pPr>
              <a:buFont typeface="Arial" panose="020B0604020202020204" pitchFamily="34" charset="0"/>
              <a:buChar char="•"/>
            </a:pPr>
            <a:r>
              <a:rPr lang="en-GB" b="1" dirty="0"/>
              <a:t>Problem for Wales</a:t>
            </a:r>
            <a:r>
              <a:rPr lang="en-GB" dirty="0"/>
              <a:t>: Many in Wales view this disparity as unfair, especially since Wales has similar, if not greater, socio-economic challenges than Scotland. The difference in funding fuels political grievances and calls for a fairer funding system based on need rather than historic precedent or arbitrary population figures.</a:t>
            </a:r>
          </a:p>
          <a:p>
            <a:r>
              <a:rPr lang="en-GB" b="1" dirty="0"/>
              <a:t>6. Limited Flexibility for Welsh Government</a:t>
            </a:r>
          </a:p>
          <a:p>
            <a:pPr>
              <a:buFont typeface="Arial" panose="020B0604020202020204" pitchFamily="34" charset="0"/>
              <a:buChar char="•"/>
            </a:pPr>
            <a:r>
              <a:rPr lang="en-GB" b="1" dirty="0"/>
              <a:t>Issue</a:t>
            </a:r>
            <a:r>
              <a:rPr lang="en-GB" dirty="0"/>
              <a:t>: The Barnett Formula restricts the Welsh Government's financial autonomy because it ties funding increases directly to what happens in England.</a:t>
            </a:r>
          </a:p>
          <a:p>
            <a:pPr>
              <a:buFont typeface="Arial" panose="020B0604020202020204" pitchFamily="34" charset="0"/>
              <a:buChar char="•"/>
            </a:pPr>
            <a:r>
              <a:rPr lang="en-GB" b="1" dirty="0"/>
              <a:t>Problem for Wales</a:t>
            </a:r>
            <a:r>
              <a:rPr lang="en-GB" dirty="0"/>
              <a:t>: This means that the Welsh Government has limited control over how much funding it can expect, as it is dependent on spending decisions made in Westminster, which may not align with </a:t>
            </a:r>
            <a:r>
              <a:rPr lang="en-GB" dirty="0" err="1"/>
              <a:t>Wales'</a:t>
            </a:r>
            <a:r>
              <a:rPr lang="en-GB" dirty="0"/>
              <a:t> specific priorities or challenges. This has become particularly contentious during times of economic strain or when public spending priorities differ between England and Wales.</a:t>
            </a:r>
          </a:p>
          <a:p>
            <a:r>
              <a:rPr lang="en-GB" b="1" dirty="0"/>
              <a:t>7. Reforms and Political Frustrations</a:t>
            </a:r>
          </a:p>
          <a:p>
            <a:pPr>
              <a:buFont typeface="Arial" panose="020B0604020202020204" pitchFamily="34" charset="0"/>
              <a:buChar char="•"/>
            </a:pPr>
            <a:r>
              <a:rPr lang="en-GB" b="1" dirty="0"/>
              <a:t>Issue</a:t>
            </a:r>
            <a:r>
              <a:rPr lang="en-GB" dirty="0"/>
              <a:t>: There have been calls for reforming or replacing the Barnett Formula, particularly in Wales, to better reflect regional needs. The </a:t>
            </a:r>
            <a:r>
              <a:rPr lang="en-GB" b="1" dirty="0"/>
              <a:t>Holtham Commission</a:t>
            </a:r>
            <a:r>
              <a:rPr lang="en-GB" dirty="0"/>
              <a:t> recommended a shift towards a needs-based system, which would provide a more equitable distribution of resources.</a:t>
            </a:r>
          </a:p>
          <a:p>
            <a:pPr>
              <a:buFont typeface="Arial" panose="020B0604020202020204" pitchFamily="34" charset="0"/>
              <a:buChar char="•"/>
            </a:pPr>
            <a:r>
              <a:rPr lang="en-GB" b="1" dirty="0"/>
              <a:t>Problem for Wales</a:t>
            </a:r>
            <a:r>
              <a:rPr lang="en-GB" dirty="0"/>
              <a:t>: Despite these recommendations, significant changes have not been fully implemented. While the UK government has made adjustments in the form of the </a:t>
            </a:r>
            <a:r>
              <a:rPr lang="en-GB" b="1" dirty="0"/>
              <a:t>Barnett Floor</a:t>
            </a:r>
            <a:r>
              <a:rPr lang="en-GB" dirty="0"/>
              <a:t> (introduced in 2015) to ensure that Wales receives a minimum level of funding, this has not fully addressed the long-standing issues, and many in Wales feel that the formula remains inadequate.</a:t>
            </a:r>
          </a:p>
          <a:p>
            <a:pPr>
              <a:buFont typeface="Arial" panose="020B0604020202020204" pitchFamily="34" charset="0"/>
              <a:buChar char="•"/>
            </a:pPr>
            <a:endParaRPr lang="en-GB" dirty="0"/>
          </a:p>
          <a:p>
            <a:pPr>
              <a:buFont typeface="Arial" panose="020B0604020202020204" pitchFamily="34" charset="0"/>
              <a:buChar char="•"/>
            </a:pPr>
            <a:endParaRPr lang="en-GB" dirty="0"/>
          </a:p>
          <a:p>
            <a:r>
              <a:rPr lang="en-GB" b="1" dirty="0"/>
              <a:t>Devolved Powers (Areas the Senedd has control over):</a:t>
            </a:r>
          </a:p>
          <a:p>
            <a:pPr>
              <a:buFont typeface="+mj-lt"/>
              <a:buAutoNum type="arabicPeriod"/>
            </a:pPr>
            <a:r>
              <a:rPr lang="en-GB" b="1" dirty="0"/>
              <a:t>Health and Social Services:</a:t>
            </a:r>
            <a:endParaRPr lang="en-GB" dirty="0"/>
          </a:p>
          <a:p>
            <a:pPr marL="742950" lvl="1" indent="-285750">
              <a:buFont typeface="+mj-lt"/>
              <a:buAutoNum type="arabicPeriod"/>
            </a:pPr>
            <a:r>
              <a:rPr lang="en-GB" dirty="0"/>
              <a:t>The Welsh Government is responsible for the NHS in Wales, including health services, hospitals, public health initiatives, and social care.</a:t>
            </a:r>
          </a:p>
          <a:p>
            <a:pPr>
              <a:buFont typeface="+mj-lt"/>
              <a:buAutoNum type="arabicPeriod"/>
            </a:pPr>
            <a:r>
              <a:rPr lang="en-GB" b="1" dirty="0"/>
              <a:t>Education and Training:</a:t>
            </a:r>
            <a:endParaRPr lang="en-GB" dirty="0"/>
          </a:p>
          <a:p>
            <a:pPr marL="742950" lvl="1" indent="-285750">
              <a:buFont typeface="+mj-lt"/>
              <a:buAutoNum type="arabicPeriod"/>
            </a:pPr>
            <a:r>
              <a:rPr lang="en-GB" dirty="0"/>
              <a:t>Wales controls school curricula, school governance, qualifications, and further education. It also manages universities and higher education funding.</a:t>
            </a:r>
          </a:p>
          <a:p>
            <a:pPr>
              <a:buFont typeface="+mj-lt"/>
              <a:buAutoNum type="arabicPeriod"/>
            </a:pPr>
            <a:r>
              <a:rPr lang="en-GB" b="1" dirty="0"/>
              <a:t>Local Government:</a:t>
            </a:r>
            <a:endParaRPr lang="en-GB" dirty="0"/>
          </a:p>
          <a:p>
            <a:pPr marL="742950" lvl="1" indent="-285750">
              <a:buFont typeface="+mj-lt"/>
              <a:buAutoNum type="arabicPeriod"/>
            </a:pPr>
            <a:r>
              <a:rPr lang="en-GB" dirty="0"/>
              <a:t>Matters related to the structure and functions of local authorities (like councils), including housing, transport, and local planning.</a:t>
            </a:r>
          </a:p>
          <a:p>
            <a:pPr>
              <a:buFont typeface="+mj-lt"/>
              <a:buAutoNum type="arabicPeriod"/>
            </a:pPr>
            <a:r>
              <a:rPr lang="en-GB" b="1" dirty="0"/>
              <a:t>Housing:</a:t>
            </a:r>
            <a:endParaRPr lang="en-GB" dirty="0"/>
          </a:p>
          <a:p>
            <a:pPr marL="742950" lvl="1" indent="-285750">
              <a:buFont typeface="+mj-lt"/>
              <a:buAutoNum type="arabicPeriod"/>
            </a:pPr>
            <a:r>
              <a:rPr lang="en-GB" dirty="0"/>
              <a:t>The Welsh Government sets housing policies, including social housing, homelessness support, and building regulations.</a:t>
            </a:r>
          </a:p>
          <a:p>
            <a:pPr>
              <a:buFont typeface="+mj-lt"/>
              <a:buAutoNum type="arabicPeriod"/>
            </a:pPr>
            <a:r>
              <a:rPr lang="en-GB" b="1" dirty="0"/>
              <a:t>Economic Development:</a:t>
            </a:r>
            <a:endParaRPr lang="en-GB" dirty="0"/>
          </a:p>
          <a:p>
            <a:pPr marL="742950" lvl="1" indent="-285750">
              <a:buFont typeface="+mj-lt"/>
              <a:buAutoNum type="arabicPeriod"/>
            </a:pPr>
            <a:r>
              <a:rPr lang="en-GB" dirty="0"/>
              <a:t>Wales controls business support, economic development strategies, and tourism promotion.</a:t>
            </a:r>
          </a:p>
          <a:p>
            <a:pPr>
              <a:buFont typeface="+mj-lt"/>
              <a:buAutoNum type="arabicPeriod"/>
            </a:pPr>
            <a:r>
              <a:rPr lang="en-GB" b="1" dirty="0"/>
              <a:t>Transport (Partially Devolved):</a:t>
            </a:r>
            <a:endParaRPr lang="en-GB" dirty="0"/>
          </a:p>
          <a:p>
            <a:pPr marL="742950" lvl="1" indent="-285750">
              <a:buFont typeface="+mj-lt"/>
              <a:buAutoNum type="arabicPeriod"/>
            </a:pPr>
            <a:r>
              <a:rPr lang="en-GB" dirty="0"/>
              <a:t>The Welsh Government manages certain aspects of transport, like roads and rail services within Wales, as well as bus services. However, regulation of railways, air travel, and certain transport infrastructure projects remains with the UK.</a:t>
            </a:r>
          </a:p>
          <a:p>
            <a:pPr>
              <a:buFont typeface="+mj-lt"/>
              <a:buAutoNum type="arabicPeriod"/>
            </a:pPr>
            <a:r>
              <a:rPr lang="en-GB" b="1" dirty="0"/>
              <a:t>Agriculture, Forestry, and Fisheries:</a:t>
            </a:r>
            <a:endParaRPr lang="en-GB" dirty="0"/>
          </a:p>
          <a:p>
            <a:pPr marL="742950" lvl="1" indent="-285750">
              <a:buFont typeface="+mj-lt"/>
              <a:buAutoNum type="arabicPeriod"/>
            </a:pPr>
            <a:r>
              <a:rPr lang="en-GB" dirty="0"/>
              <a:t>Wales governs farming, animal welfare, and food production standards. Fisheries management in Welsh waters is also devolved.</a:t>
            </a:r>
          </a:p>
          <a:p>
            <a:pPr>
              <a:buFont typeface="+mj-lt"/>
              <a:buAutoNum type="arabicPeriod"/>
            </a:pPr>
            <a:r>
              <a:rPr lang="en-GB" b="1" dirty="0"/>
              <a:t>Environment and Planning:</a:t>
            </a:r>
            <a:endParaRPr lang="en-GB" dirty="0"/>
          </a:p>
          <a:p>
            <a:pPr marL="742950" lvl="1" indent="-285750">
              <a:buFont typeface="+mj-lt"/>
              <a:buAutoNum type="arabicPeriod"/>
            </a:pPr>
            <a:r>
              <a:rPr lang="en-GB" dirty="0"/>
              <a:t>The Welsh Government oversees environmental protection, land use planning, national parks, and energy efficiency measures.</a:t>
            </a:r>
          </a:p>
          <a:p>
            <a:pPr>
              <a:buFont typeface="+mj-lt"/>
              <a:buAutoNum type="arabicPeriod"/>
            </a:pPr>
            <a:r>
              <a:rPr lang="en-GB" b="1" dirty="0"/>
              <a:t>Culture, Sport, and Tourism:</a:t>
            </a:r>
            <a:endParaRPr lang="en-GB" dirty="0"/>
          </a:p>
          <a:p>
            <a:pPr marL="742950" lvl="1" indent="-285750">
              <a:buFont typeface="+mj-lt"/>
              <a:buAutoNum type="arabicPeriod"/>
            </a:pPr>
            <a:r>
              <a:rPr lang="en-GB" dirty="0"/>
              <a:t>Responsibility for promoting Welsh culture, heritage, sport, and the arts falls under the Welsh Government.</a:t>
            </a:r>
          </a:p>
          <a:p>
            <a:pPr>
              <a:buFont typeface="+mj-lt"/>
              <a:buAutoNum type="arabicPeriod"/>
            </a:pPr>
            <a:r>
              <a:rPr lang="en-GB" b="1" dirty="0"/>
              <a:t>Welsh Language:</a:t>
            </a:r>
            <a:endParaRPr lang="en-GB" dirty="0"/>
          </a:p>
          <a:p>
            <a:pPr marL="742950" lvl="1" indent="-285750">
              <a:buFont typeface="+mj-lt"/>
              <a:buAutoNum type="arabicPeriod"/>
            </a:pPr>
            <a:r>
              <a:rPr lang="en-GB" dirty="0"/>
              <a:t>Promotion and regulation of the Welsh language, including its use in public services, education, and media.</a:t>
            </a:r>
          </a:p>
          <a:p>
            <a:pPr>
              <a:buFont typeface="+mj-lt"/>
              <a:buAutoNum type="arabicPeriod"/>
            </a:pPr>
            <a:r>
              <a:rPr lang="en-GB" b="1" dirty="0"/>
              <a:t>Public Services:</a:t>
            </a:r>
            <a:endParaRPr lang="en-GB" dirty="0"/>
          </a:p>
          <a:p>
            <a:pPr marL="742950" lvl="1" indent="-285750">
              <a:buFont typeface="+mj-lt"/>
              <a:buAutoNum type="arabicPeriod"/>
            </a:pPr>
            <a:r>
              <a:rPr lang="en-GB" dirty="0"/>
              <a:t>Oversight of policing (since 2017) and fire services, but not all aspects of criminal justice.</a:t>
            </a:r>
          </a:p>
          <a:p>
            <a:pPr>
              <a:buFont typeface="+mj-lt"/>
              <a:buAutoNum type="arabicPeriod"/>
            </a:pPr>
            <a:r>
              <a:rPr lang="en-GB" b="1" dirty="0"/>
              <a:t>Some Taxation Powers:</a:t>
            </a:r>
            <a:endParaRPr lang="en-GB" dirty="0"/>
          </a:p>
          <a:p>
            <a:pPr marL="742950" lvl="1" indent="-285750">
              <a:buFont typeface="+mj-lt"/>
              <a:buAutoNum type="arabicPeriod"/>
            </a:pPr>
            <a:r>
              <a:rPr lang="en-GB" dirty="0"/>
              <a:t>Wales has powers over certain taxes, such as land transaction tax (similar to stamp duty) and landfill tax. It also has the ability to vary income tax rates within specific limits.</a:t>
            </a:r>
          </a:p>
          <a:p>
            <a:r>
              <a:rPr lang="en-GB" b="1" dirty="0"/>
              <a:t>Non-Devolved (Reserved) Powers (Areas controlled by the UK government):</a:t>
            </a:r>
          </a:p>
          <a:p>
            <a:pPr>
              <a:buFont typeface="+mj-lt"/>
              <a:buAutoNum type="arabicPeriod"/>
            </a:pPr>
            <a:r>
              <a:rPr lang="en-GB" b="1" dirty="0"/>
              <a:t>Foreign Affairs and International Relations:</a:t>
            </a:r>
            <a:endParaRPr lang="en-GB" dirty="0"/>
          </a:p>
          <a:p>
            <a:pPr marL="742950" lvl="1" indent="-285750">
              <a:buFont typeface="+mj-lt"/>
              <a:buAutoNum type="arabicPeriod"/>
            </a:pPr>
            <a:r>
              <a:rPr lang="en-GB" dirty="0"/>
              <a:t>The UK government controls foreign policy, diplomacy, </a:t>
            </a:r>
            <a:r>
              <a:rPr lang="en-GB" dirty="0" err="1"/>
              <a:t>defense</a:t>
            </a:r>
            <a:r>
              <a:rPr lang="en-GB" dirty="0"/>
              <a:t>, and security matters.</a:t>
            </a:r>
          </a:p>
          <a:p>
            <a:pPr>
              <a:buFont typeface="+mj-lt"/>
              <a:buAutoNum type="arabicPeriod"/>
            </a:pPr>
            <a:r>
              <a:rPr lang="en-GB" b="1" dirty="0"/>
              <a:t>Defence:</a:t>
            </a:r>
            <a:endParaRPr lang="en-GB" dirty="0"/>
          </a:p>
          <a:p>
            <a:pPr marL="742950" lvl="1" indent="-285750">
              <a:buFont typeface="+mj-lt"/>
              <a:buAutoNum type="arabicPeriod"/>
            </a:pPr>
            <a:r>
              <a:rPr lang="en-GB" dirty="0"/>
              <a:t>The UK Parliament remains responsible for the armed forces and </a:t>
            </a:r>
            <a:r>
              <a:rPr lang="en-GB" dirty="0" err="1"/>
              <a:t>defense</a:t>
            </a:r>
            <a:r>
              <a:rPr lang="en-GB" dirty="0"/>
              <a:t> strategy, including military deployments.</a:t>
            </a:r>
          </a:p>
          <a:p>
            <a:pPr>
              <a:buFont typeface="+mj-lt"/>
              <a:buAutoNum type="arabicPeriod"/>
            </a:pPr>
            <a:r>
              <a:rPr lang="en-GB" b="1" dirty="0"/>
              <a:t>Monetary Policy and Fiscal Policy:</a:t>
            </a:r>
            <a:endParaRPr lang="en-GB" dirty="0"/>
          </a:p>
          <a:p>
            <a:pPr marL="742950" lvl="1" indent="-285750">
              <a:buFont typeface="+mj-lt"/>
              <a:buAutoNum type="arabicPeriod"/>
            </a:pPr>
            <a:r>
              <a:rPr lang="en-GB" dirty="0"/>
              <a:t>Control over currency, monetary policy (via the Bank of England), and most major taxes (such as VAT, corporation tax, and income tax beyond devolved variations) remains with the UK government.</a:t>
            </a:r>
          </a:p>
          <a:p>
            <a:pPr>
              <a:buFont typeface="+mj-lt"/>
              <a:buAutoNum type="arabicPeriod"/>
            </a:pPr>
            <a:r>
              <a:rPr lang="en-GB" b="1" dirty="0"/>
              <a:t>Immigration and Nationality:</a:t>
            </a:r>
            <a:endParaRPr lang="en-GB" dirty="0"/>
          </a:p>
          <a:p>
            <a:pPr marL="742950" lvl="1" indent="-285750">
              <a:buFont typeface="+mj-lt"/>
              <a:buAutoNum type="arabicPeriod"/>
            </a:pPr>
            <a:r>
              <a:rPr lang="en-GB" dirty="0"/>
              <a:t>Immigration, visas, citizenship, and border control are not devolved and remain under the control of Westminster.</a:t>
            </a:r>
          </a:p>
          <a:p>
            <a:pPr>
              <a:buFont typeface="+mj-lt"/>
              <a:buAutoNum type="arabicPeriod"/>
            </a:pPr>
            <a:r>
              <a:rPr lang="en-GB" b="1" dirty="0"/>
              <a:t>Justice and Policing (Partially Devolved):</a:t>
            </a:r>
            <a:endParaRPr lang="en-GB" dirty="0"/>
          </a:p>
          <a:p>
            <a:pPr marL="742950" lvl="1" indent="-285750">
              <a:buFont typeface="+mj-lt"/>
              <a:buAutoNum type="arabicPeriod"/>
            </a:pPr>
            <a:r>
              <a:rPr lang="en-GB" dirty="0"/>
              <a:t>While Wales has control over some aspects of policing and local justice, major areas like criminal law, sentencing, and the courts system (excluding devolved tribunals) remain under UK government jurisdiction.</a:t>
            </a:r>
          </a:p>
          <a:p>
            <a:pPr>
              <a:buFont typeface="+mj-lt"/>
              <a:buAutoNum type="arabicPeriod"/>
            </a:pPr>
            <a:r>
              <a:rPr lang="en-GB" b="1" dirty="0"/>
              <a:t>Broadcasting and Media:</a:t>
            </a:r>
            <a:endParaRPr lang="en-GB" dirty="0"/>
          </a:p>
          <a:p>
            <a:pPr marL="742950" lvl="1" indent="-285750">
              <a:buFont typeface="+mj-lt"/>
              <a:buAutoNum type="arabicPeriod"/>
            </a:pPr>
            <a:r>
              <a:rPr lang="en-GB" dirty="0"/>
              <a:t>Broadcasting, including the BBC and television and radio regulation, is a UK-wide responsibility.</a:t>
            </a:r>
          </a:p>
          <a:p>
            <a:pPr>
              <a:buFont typeface="+mj-lt"/>
              <a:buAutoNum type="arabicPeriod"/>
            </a:pPr>
            <a:r>
              <a:rPr lang="en-GB" b="1" dirty="0"/>
              <a:t>Energy (Strategic):</a:t>
            </a:r>
            <a:endParaRPr lang="en-GB" dirty="0"/>
          </a:p>
          <a:p>
            <a:pPr marL="742950" lvl="1" indent="-285750">
              <a:buFont typeface="+mj-lt"/>
              <a:buAutoNum type="arabicPeriod"/>
            </a:pPr>
            <a:r>
              <a:rPr lang="en-GB" dirty="0"/>
              <a:t>Large-scale energy infrastructure (e.g., nuclear power stations, national energy grid) remains with the UK, although some environmental and planning aspects are devolved.</a:t>
            </a:r>
          </a:p>
          <a:p>
            <a:pPr>
              <a:buFont typeface="+mj-lt"/>
              <a:buAutoNum type="arabicPeriod"/>
            </a:pPr>
            <a:r>
              <a:rPr lang="en-GB" b="1" dirty="0"/>
              <a:t>Social Security and Welfare:</a:t>
            </a:r>
            <a:endParaRPr lang="en-GB" dirty="0"/>
          </a:p>
          <a:p>
            <a:pPr marL="742950" lvl="1" indent="-285750">
              <a:buFont typeface="+mj-lt"/>
              <a:buAutoNum type="arabicPeriod"/>
            </a:pPr>
            <a:r>
              <a:rPr lang="en-GB" dirty="0"/>
              <a:t>Most welfare benefits, such as Universal Credit, pensions, and child benefit, are reserved to Westminster.</a:t>
            </a:r>
          </a:p>
          <a:p>
            <a:pPr>
              <a:buFont typeface="+mj-lt"/>
              <a:buAutoNum type="arabicPeriod"/>
            </a:pPr>
            <a:r>
              <a:rPr lang="en-GB" b="1" dirty="0"/>
              <a:t>Trade and Industry:</a:t>
            </a:r>
            <a:endParaRPr lang="en-GB" dirty="0"/>
          </a:p>
          <a:p>
            <a:pPr marL="742950" lvl="1" indent="-285750">
              <a:buFont typeface="+mj-lt"/>
              <a:buAutoNum type="arabicPeriod"/>
            </a:pPr>
            <a:r>
              <a:rPr lang="en-GB" dirty="0"/>
              <a:t>International trade deals, tariffs, and trade policy are reserved matters for the UK government.</a:t>
            </a:r>
          </a:p>
          <a:p>
            <a:pPr>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5"/>
          </p:nvPr>
        </p:nvSpPr>
        <p:spPr/>
        <p:txBody>
          <a:bodyPr/>
          <a:lstStyle/>
          <a:p>
            <a:fld id="{DA623A80-8829-4835-8689-07854B573487}" type="slidenum">
              <a:rPr lang="en-GB" smtClean="0"/>
              <a:t>12</a:t>
            </a:fld>
            <a:endParaRPr lang="en-GB"/>
          </a:p>
        </p:txBody>
      </p:sp>
    </p:spTree>
    <p:extLst>
      <p:ext uri="{BB962C8B-B14F-4D97-AF65-F5344CB8AC3E}">
        <p14:creationId xmlns:p14="http://schemas.microsoft.com/office/powerpoint/2010/main" val="80129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141414"/>
                </a:solidFill>
                <a:effectLst/>
                <a:latin typeface="ReithSans"/>
              </a:rPr>
              <a:t>In Wales 28% of children are considered to be living in relative poverty - with a household classed as such if it is getting by on less than 60% of the UK's median income.</a:t>
            </a:r>
          </a:p>
          <a:p>
            <a:pPr algn="l" fontAlgn="base"/>
            <a:r>
              <a:rPr lang="en-GB" b="0" i="0" dirty="0">
                <a:solidFill>
                  <a:srgbClr val="141414"/>
                </a:solidFill>
                <a:effectLst/>
                <a:latin typeface="ReithSans"/>
              </a:rPr>
              <a:t>That works out as an income of less than £300 a week, after paying for housing costs.</a:t>
            </a:r>
          </a:p>
          <a:p>
            <a:pPr algn="l" fontAlgn="base"/>
            <a:r>
              <a:rPr lang="en-GB" b="0" i="0" dirty="0">
                <a:solidFill>
                  <a:srgbClr val="141414"/>
                </a:solidFill>
                <a:effectLst/>
                <a:latin typeface="ReithSans"/>
              </a:rPr>
              <a:t>A previous target to eradicate child poverty in Wales by 2020 was dropped by the Welsh government in 2016.</a:t>
            </a:r>
          </a:p>
          <a:p>
            <a:pPr algn="l" fontAlgn="base"/>
            <a:r>
              <a:rPr lang="en-GB" b="0" i="0" dirty="0">
                <a:solidFill>
                  <a:srgbClr val="141414"/>
                </a:solidFill>
                <a:effectLst/>
                <a:latin typeface="ReithSans"/>
              </a:rPr>
              <a:t>Its new strategy promises to "put in place robust monitoring and accountability mechanisms to track progress against key indicators on child poverty".</a:t>
            </a:r>
          </a:p>
          <a:p>
            <a:pPr algn="l" fontAlgn="base"/>
            <a:r>
              <a:rPr lang="en-GB" b="0" i="0" dirty="0">
                <a:solidFill>
                  <a:srgbClr val="141414"/>
                </a:solidFill>
                <a:effectLst/>
                <a:latin typeface="ReithSans"/>
              </a:rPr>
              <a:t>The comments follow criticism of a draft strategy last year which the children's commissioner said lacked "ambition, clarity and detail".</a:t>
            </a:r>
          </a:p>
          <a:p>
            <a:pPr algn="l" fontAlgn="base"/>
            <a:r>
              <a:rPr lang="en-GB" b="0" i="0" dirty="0">
                <a:solidFill>
                  <a:srgbClr val="141414"/>
                </a:solidFill>
                <a:effectLst/>
                <a:latin typeface="ReithSans"/>
              </a:rPr>
              <a:t>The draft document attacked the Conservatives, saying that "what those children who live in poverty in Wales need is a change of UK government".</a:t>
            </a:r>
          </a:p>
          <a:p>
            <a:pPr algn="l" fontAlgn="base"/>
            <a:r>
              <a:rPr lang="en-GB" b="0" i="0" dirty="0">
                <a:solidFill>
                  <a:srgbClr val="141414"/>
                </a:solidFill>
                <a:effectLst/>
                <a:latin typeface="ReithSans"/>
              </a:rPr>
              <a:t>A lot of that criticism has been dropped from the Welsh government's final document.</a:t>
            </a:r>
          </a:p>
          <a:p>
            <a:pPr algn="l" fontAlgn="base"/>
            <a:r>
              <a:rPr lang="en-GB" b="0" i="0" dirty="0">
                <a:solidFill>
                  <a:srgbClr val="141414"/>
                </a:solidFill>
                <a:effectLst/>
                <a:latin typeface="ReithSans"/>
              </a:rPr>
              <a:t>The draft strategy also called on the UK government to reverse some benefits decisions, including the two-child limit for some payments - but that call is not in the final strategy.</a:t>
            </a:r>
          </a:p>
          <a:p>
            <a:endParaRPr lang="en-GB" dirty="0"/>
          </a:p>
          <a:p>
            <a:endParaRPr lang="en-GB" dirty="0"/>
          </a:p>
          <a:p>
            <a:endParaRPr lang="en-GB" dirty="0"/>
          </a:p>
          <a:p>
            <a:pPr algn="l" fontAlgn="base"/>
            <a:r>
              <a:rPr lang="en-GB" b="0" i="0" dirty="0">
                <a:solidFill>
                  <a:srgbClr val="141414"/>
                </a:solidFill>
                <a:effectLst/>
                <a:latin typeface="ReithSans"/>
              </a:rPr>
              <a:t>Ms Hutt said the government was measuring progress through existing plans.</a:t>
            </a:r>
          </a:p>
          <a:p>
            <a:pPr algn="l" fontAlgn="base"/>
            <a:r>
              <a:rPr lang="en-GB" b="0" i="0" dirty="0">
                <a:solidFill>
                  <a:srgbClr val="141414"/>
                </a:solidFill>
                <a:effectLst/>
                <a:latin typeface="ReithSans"/>
              </a:rPr>
              <a:t>"You don't want a whole load of other targets. You've got to focus on what we have in Wales today which is really powerful - our Wellbeing of Future Generations Act," she added.</a:t>
            </a:r>
          </a:p>
          <a:p>
            <a:endParaRPr lang="en-GB" dirty="0"/>
          </a:p>
        </p:txBody>
      </p:sp>
      <p:sp>
        <p:nvSpPr>
          <p:cNvPr id="4" name="Slide Number Placeholder 3"/>
          <p:cNvSpPr>
            <a:spLocks noGrp="1"/>
          </p:cNvSpPr>
          <p:nvPr>
            <p:ph type="sldNum" sz="quarter" idx="5"/>
          </p:nvPr>
        </p:nvSpPr>
        <p:spPr/>
        <p:txBody>
          <a:bodyPr/>
          <a:lstStyle/>
          <a:p>
            <a:fld id="{DA623A80-8829-4835-8689-07854B573487}" type="slidenum">
              <a:rPr lang="en-GB" smtClean="0"/>
              <a:t>15</a:t>
            </a:fld>
            <a:endParaRPr lang="en-GB"/>
          </a:p>
        </p:txBody>
      </p:sp>
    </p:spTree>
    <p:extLst>
      <p:ext uri="{BB962C8B-B14F-4D97-AF65-F5344CB8AC3E}">
        <p14:creationId xmlns:p14="http://schemas.microsoft.com/office/powerpoint/2010/main" val="3853149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dirty="0">
                <a:hlinkClick r:id="rId3"/>
              </a:rPr>
              <a:t>Child poverty: New Welsh plan criticised for lacking targets - BBC News</a:t>
            </a:r>
            <a:endParaRPr lang="en-GB" b="0" i="0" dirty="0">
              <a:solidFill>
                <a:srgbClr val="141414"/>
              </a:solidFill>
              <a:effectLst/>
              <a:latin typeface="ReithSans"/>
            </a:endParaRPr>
          </a:p>
          <a:p>
            <a:pPr algn="l" fontAlgn="base"/>
            <a:endParaRPr lang="en-GB" b="0" i="0" dirty="0">
              <a:solidFill>
                <a:srgbClr val="141414"/>
              </a:solidFill>
              <a:effectLst/>
              <a:latin typeface="ReithSans"/>
            </a:endParaRPr>
          </a:p>
          <a:p>
            <a:pPr algn="l" fontAlgn="base"/>
            <a:r>
              <a:rPr lang="en-GB" b="0" i="0" dirty="0">
                <a:solidFill>
                  <a:srgbClr val="141414"/>
                </a:solidFill>
                <a:effectLst/>
                <a:latin typeface="ReithSans"/>
              </a:rPr>
              <a:t>The Labour minister in charge, Jane Hutt, said they were measuring progress through existing plans.</a:t>
            </a:r>
          </a:p>
          <a:p>
            <a:pPr algn="l" fontAlgn="base"/>
            <a:r>
              <a:rPr lang="en-GB" b="0" i="0" dirty="0">
                <a:solidFill>
                  <a:srgbClr val="141414"/>
                </a:solidFill>
                <a:effectLst/>
                <a:latin typeface="ReithSans"/>
              </a:rPr>
              <a:t>She said it is "very difficult to have simplistic targets unless you have full levers over social security and tax".</a:t>
            </a:r>
          </a:p>
          <a:p>
            <a:pPr algn="l" fontAlgn="base"/>
            <a:r>
              <a:rPr lang="en-GB" b="0" i="0" dirty="0">
                <a:solidFill>
                  <a:srgbClr val="141414"/>
                </a:solidFill>
                <a:effectLst/>
                <a:latin typeface="ReithSans"/>
              </a:rPr>
              <a:t>First Minister Mark Drakeford said his government would use all its powers to help children, but incomes were affected by key decisions on tax and welfare that are taken in Westminster. But the UK government said ministers in Cardiff retained "significant powers to help reduce poverty".</a:t>
            </a:r>
          </a:p>
          <a:p>
            <a:endParaRPr lang="en-GB" dirty="0"/>
          </a:p>
          <a:p>
            <a:r>
              <a:rPr lang="en-GB" b="0" i="0" dirty="0">
                <a:solidFill>
                  <a:srgbClr val="141414"/>
                </a:solidFill>
                <a:effectLst/>
                <a:latin typeface="ReithSans"/>
              </a:rPr>
              <a:t>"Whilst we welcome the government's explicit reference to children's rights and a children's rights approach within this revised strategy, there is a fundamental aspect missing - accountability," they said in the statement</a:t>
            </a:r>
          </a:p>
          <a:p>
            <a:endParaRPr lang="en-GB" b="0" i="0" dirty="0">
              <a:solidFill>
                <a:srgbClr val="141414"/>
              </a:solidFill>
              <a:effectLst/>
              <a:latin typeface="ReithSans"/>
            </a:endParaRPr>
          </a:p>
          <a:p>
            <a:endParaRPr lang="en-GB" dirty="0"/>
          </a:p>
        </p:txBody>
      </p:sp>
      <p:sp>
        <p:nvSpPr>
          <p:cNvPr id="4" name="Slide Number Placeholder 3"/>
          <p:cNvSpPr>
            <a:spLocks noGrp="1"/>
          </p:cNvSpPr>
          <p:nvPr>
            <p:ph type="sldNum" sz="quarter" idx="5"/>
          </p:nvPr>
        </p:nvSpPr>
        <p:spPr/>
        <p:txBody>
          <a:bodyPr/>
          <a:lstStyle/>
          <a:p>
            <a:fld id="{DA623A80-8829-4835-8689-07854B573487}" type="slidenum">
              <a:rPr lang="en-GB" smtClean="0"/>
              <a:t>18</a:t>
            </a:fld>
            <a:endParaRPr lang="en-GB"/>
          </a:p>
        </p:txBody>
      </p:sp>
    </p:spTree>
    <p:extLst>
      <p:ext uri="{BB962C8B-B14F-4D97-AF65-F5344CB8AC3E}">
        <p14:creationId xmlns:p14="http://schemas.microsoft.com/office/powerpoint/2010/main" val="1785397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means that now the policy itself has indicators of success – but if we look at the document – it has so many monitoring stats that it can be complex and difficult to attain data. Because of the lack of ability to </a:t>
            </a:r>
            <a:r>
              <a:rPr lang="en-GB" dirty="0" err="1"/>
              <a:t>orgaise</a:t>
            </a:r>
            <a:r>
              <a:rPr lang="en-GB" dirty="0"/>
              <a:t> the ‘how’ </a:t>
            </a:r>
            <a:r>
              <a:rPr lang="en-GB" dirty="0" err="1"/>
              <a:t>publically</a:t>
            </a:r>
            <a:r>
              <a:rPr lang="en-GB" dirty="0"/>
              <a:t> the Govt have now had to use funds (possibly from elsewhere) to back up the poverty strategy with indicators. Again, where government stops and public administration of policy starts relies on agents being autonomous. The grant for innovative ideas was one way of ensuring autonomy but it looks like we will also have indicators in the future. </a:t>
            </a:r>
          </a:p>
          <a:p>
            <a:endParaRPr lang="en-GB" dirty="0"/>
          </a:p>
          <a:p>
            <a:r>
              <a:rPr lang="en-GB" dirty="0"/>
              <a:t>Data collected</a:t>
            </a:r>
          </a:p>
          <a:p>
            <a:r>
              <a:rPr lang="en-GB" dirty="0"/>
              <a:t>Measures to ensure </a:t>
            </a:r>
          </a:p>
        </p:txBody>
      </p:sp>
      <p:sp>
        <p:nvSpPr>
          <p:cNvPr id="4" name="Slide Number Placeholder 3"/>
          <p:cNvSpPr>
            <a:spLocks noGrp="1"/>
          </p:cNvSpPr>
          <p:nvPr>
            <p:ph type="sldNum" sz="quarter" idx="5"/>
          </p:nvPr>
        </p:nvSpPr>
        <p:spPr/>
        <p:txBody>
          <a:bodyPr/>
          <a:lstStyle/>
          <a:p>
            <a:fld id="{DA623A80-8829-4835-8689-07854B573487}" type="slidenum">
              <a:rPr lang="en-GB" smtClean="0"/>
              <a:t>19</a:t>
            </a:fld>
            <a:endParaRPr lang="en-GB"/>
          </a:p>
        </p:txBody>
      </p:sp>
    </p:spTree>
    <p:extLst>
      <p:ext uri="{BB962C8B-B14F-4D97-AF65-F5344CB8AC3E}">
        <p14:creationId xmlns:p14="http://schemas.microsoft.com/office/powerpoint/2010/main" val="1433828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Absent in design – Wales Poverty Strategy says what but not how to tackle.  20 mph road. Compliance?</a:t>
            </a:r>
          </a:p>
        </p:txBody>
      </p:sp>
      <p:sp>
        <p:nvSpPr>
          <p:cNvPr id="4" name="Slide Number Placeholder 3"/>
          <p:cNvSpPr>
            <a:spLocks noGrp="1"/>
          </p:cNvSpPr>
          <p:nvPr>
            <p:ph type="sldNum" sz="quarter" idx="5"/>
          </p:nvPr>
        </p:nvSpPr>
        <p:spPr/>
        <p:txBody>
          <a:bodyPr/>
          <a:lstStyle/>
          <a:p>
            <a:fld id="{DA623A80-8829-4835-8689-07854B573487}" type="slidenum">
              <a:rPr lang="en-GB" smtClean="0"/>
              <a:t>21</a:t>
            </a:fld>
            <a:endParaRPr lang="en-GB"/>
          </a:p>
        </p:txBody>
      </p:sp>
    </p:spTree>
    <p:extLst>
      <p:ext uri="{BB962C8B-B14F-4D97-AF65-F5344CB8AC3E}">
        <p14:creationId xmlns:p14="http://schemas.microsoft.com/office/powerpoint/2010/main" val="1214545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623A80-8829-4835-8689-07854B573487}" type="slidenum">
              <a:rPr lang="en-GB" smtClean="0"/>
              <a:t>29</a:t>
            </a:fld>
            <a:endParaRPr lang="en-GB"/>
          </a:p>
        </p:txBody>
      </p:sp>
    </p:spTree>
    <p:extLst>
      <p:ext uri="{BB962C8B-B14F-4D97-AF65-F5344CB8AC3E}">
        <p14:creationId xmlns:p14="http://schemas.microsoft.com/office/powerpoint/2010/main" val="3641738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387114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916776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1152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2236311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6559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4077043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886075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6943821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799560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19/02/2026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5001189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image" Target="../media/image19.png"/><Relationship Id="rId5" Type="http://schemas.openxmlformats.org/officeDocument/2006/relationships/theme" Target="../theme/theme6.xml"/><Relationship Id="rId4" Type="http://schemas.openxmlformats.org/officeDocument/2006/relationships/slideLayout" Target="../slideLayouts/slideLayout2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2/19/2026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731" r:id="rId3"/>
    <p:sldLayoutId id="2147483727" r:id="rId4"/>
    <p:sldLayoutId id="2147483728" r:id="rId5"/>
    <p:sldLayoutId id="2147483729" r:id="rId6"/>
    <p:sldLayoutId id="214748373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hyperlink" Target="https://youtu.be/ZX1IivgPspA" TargetMode="External"/><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hyperlink" Target="https://www.emerald.com/insight/content/doi/10.1108/S0733-558X20220000079007/full/html#bib-8" TargetMode="External"/><Relationship Id="rId2" Type="http://schemas.openxmlformats.org/officeDocument/2006/relationships/hyperlink" Target="https://www.emerald.com/insight/content/doi/10.1108/S0733-558X20220000079007/full/html#bib-14" TargetMode="Externa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wales/child-poverty-strategy-wales-2024-html" TargetMode="External"/><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hyperlink" Target="https://www.llyw.cymru/strategaeth-tlodi-plant-cymru-2024-html" TargetMode="Externa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hyperlink" Target="https://www.llyw.cymru/strategaeth-tlodi-plant-cymru-2024-html" TargetMode="Externa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hyperlink" Target="https://view.officeapps.live.com/op/view.aspx?src=https%3A%2F%2Fsenedd.wales%2Fmedia%2Fg4kjt0zx%2F241014-jh-written-statement-child-poverty-strategy-monitoring-framework-publication-english.docx&amp;wdOrigin=BROWSELINK" TargetMode="External"/><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view.officeapps.live.com/op/view.aspx?src=https%3A%2F%2Fsenedd.cymru%2Fmedia%2Fagcivkyu%2F241014-jh-written-statement-child-poverty-strategy-monitoring-framework-publication-welsh.docx&amp;wdOrigin=BROWSELINK" TargetMode="Externa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8" Type="http://schemas.openxmlformats.org/officeDocument/2006/relationships/hyperlink" Target="https://www.emerald.com/insight/search?q=Hannah%20Trittin-Ulbrich" TargetMode="External"/><Relationship Id="rId3" Type="http://schemas.openxmlformats.org/officeDocument/2006/relationships/hyperlink" Target="https://www.bath.ac.uk/publications/culture-values-and-public-policy/attachments/culture-values-and-public-policy.pdf" TargetMode="External"/><Relationship Id="rId7" Type="http://schemas.openxmlformats.org/officeDocument/2006/relationships/hyperlink" Target="https://www.emerald.com/insight/search?q=Emilio%20Marti" TargetMode="External"/><Relationship Id="rId2" Type="http://schemas.openxmlformats.org/officeDocument/2006/relationships/hyperlink" Target="https://www.emerald.com/insight/search?q=Camilo%20Arciniegas%20Pradilla" TargetMode="External"/><Relationship Id="rId1" Type="http://schemas.openxmlformats.org/officeDocument/2006/relationships/slideLayout" Target="../slideLayouts/slideLayout21.xml"/><Relationship Id="rId6" Type="http://schemas.openxmlformats.org/officeDocument/2006/relationships/hyperlink" Target="https://www.emerald.com/insight/search?q=Ali%20Aslan%20G%C3%BCm%C3%BCsay" TargetMode="External"/><Relationship Id="rId5" Type="http://schemas.openxmlformats.org/officeDocument/2006/relationships/hyperlink" Target="https://www.emerald.com/insight/search?q=Juliane%20Reinecke" TargetMode="External"/><Relationship Id="rId10" Type="http://schemas.openxmlformats.org/officeDocument/2006/relationships/hyperlink" Target="https://doi.org/10.1108/S0733-558X20220000079007" TargetMode="External"/><Relationship Id="rId4" Type="http://schemas.openxmlformats.org/officeDocument/2006/relationships/hyperlink" Target="https://www.emerald.com/insight/search?q=Jose%20Bento%20da%20Silva" TargetMode="External"/><Relationship Id="rId9" Type="http://schemas.openxmlformats.org/officeDocument/2006/relationships/hyperlink" Target="https://www.emerald.com/insight/search?q=Christopher%20Wickert"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doi.org/10.1007/BF01405730" TargetMode="External"/><Relationship Id="rId2" Type="http://schemas.openxmlformats.org/officeDocument/2006/relationships/notesSlide" Target="../notesSlides/notesSlide10.xml"/><Relationship Id="rId1" Type="http://schemas.openxmlformats.org/officeDocument/2006/relationships/slideLayout" Target="../slideLayouts/slideLayout21.xml"/><Relationship Id="rId5" Type="http://schemas.openxmlformats.org/officeDocument/2006/relationships/hyperlink" Target="https://www.wcpp.org.uk/commentary/being-poor-in-wales-why-where-you-live-matters/" TargetMode="External"/><Relationship Id="rId4" Type="http://schemas.openxmlformats.org/officeDocument/2006/relationships/hyperlink" Target="https://doi.org/10.1080/14494035.2018.148879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CCC703-0F79-CCFE-EACF-95BECEE65CBF}"/>
              </a:ext>
            </a:extLst>
          </p:cNvPr>
          <p:cNvSpPr>
            <a:spLocks noGrp="1"/>
          </p:cNvSpPr>
          <p:nvPr>
            <p:ph idx="1"/>
          </p:nvPr>
        </p:nvSpPr>
        <p:spPr>
          <a:xfrm>
            <a:off x="2713348" y="1825625"/>
            <a:ext cx="7956222" cy="4667250"/>
          </a:xfrm>
        </p:spPr>
        <p:txBody>
          <a:bodyPr>
            <a:normAutofit/>
          </a:bodyPr>
          <a:lstStyle/>
          <a:p>
            <a:pPr marL="0" indent="0">
              <a:buNone/>
            </a:pPr>
            <a:r>
              <a:rPr lang="en-GB" sz="4800" dirty="0">
                <a:latin typeface="Arial" panose="020B0604020202020204" pitchFamily="34" charset="0"/>
                <a:cs typeface="Arial" panose="020B0604020202020204" pitchFamily="34" charset="0"/>
              </a:rPr>
              <a:t>Rhwystrau i weithredu polisi.</a:t>
            </a:r>
            <a:br>
              <a:rPr lang="en-GB" sz="4800" dirty="0">
                <a:latin typeface="Arial" panose="020B0604020202020204" pitchFamily="34" charset="0"/>
                <a:cs typeface="Arial" panose="020B0604020202020204" pitchFamily="34" charset="0"/>
              </a:rPr>
            </a:br>
            <a:r>
              <a:rPr lang="en-GB" sz="4800" dirty="0">
                <a:solidFill>
                  <a:srgbClr val="0070C0"/>
                </a:solidFill>
                <a:latin typeface="Arial" panose="020B0604020202020204" pitchFamily="34" charset="0"/>
                <a:cs typeface="Arial" panose="020B0604020202020204" pitchFamily="34" charset="0"/>
              </a:rPr>
              <a:t>Barriers to implementation of policy</a:t>
            </a:r>
            <a:endParaRPr lang="en-GB"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6901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7E254-67BD-A69B-F215-8604BFC890C5}"/>
              </a:ext>
            </a:extLst>
          </p:cNvPr>
          <p:cNvSpPr>
            <a:spLocks noGrp="1"/>
          </p:cNvSpPr>
          <p:nvPr>
            <p:ph type="title"/>
          </p:nvPr>
        </p:nvSpPr>
        <p:spPr>
          <a:xfrm>
            <a:off x="283563" y="18255"/>
            <a:ext cx="10515600" cy="1325563"/>
          </a:xfrm>
        </p:spPr>
        <p:txBody>
          <a:bodyPr>
            <a:normAutofit/>
          </a:bodyPr>
          <a:lstStyle/>
          <a:p>
            <a:r>
              <a:rPr lang="en-GB" sz="2000" dirty="0"/>
              <a:t>Ymarfer / Exercise </a:t>
            </a:r>
          </a:p>
        </p:txBody>
      </p:sp>
      <p:sp>
        <p:nvSpPr>
          <p:cNvPr id="3" name="Content Placeholder 2">
            <a:extLst>
              <a:ext uri="{FF2B5EF4-FFF2-40B4-BE49-F238E27FC236}">
                <a16:creationId xmlns:a16="http://schemas.microsoft.com/office/drawing/2014/main" id="{0DEC1079-7C10-1178-234D-94E668CFD888}"/>
              </a:ext>
            </a:extLst>
          </p:cNvPr>
          <p:cNvSpPr>
            <a:spLocks noGrp="1"/>
          </p:cNvSpPr>
          <p:nvPr>
            <p:ph sz="half" idx="1"/>
          </p:nvPr>
        </p:nvSpPr>
        <p:spPr>
          <a:xfrm>
            <a:off x="256466" y="1106097"/>
            <a:ext cx="5181600" cy="4351338"/>
          </a:xfrm>
        </p:spPr>
        <p:txBody>
          <a:bodyPr>
            <a:normAutofit/>
          </a:bodyPr>
          <a:lstStyle/>
          <a:p>
            <a:pPr marL="0" indent="0">
              <a:buNone/>
            </a:pPr>
            <a:r>
              <a:rPr lang="en-GB" sz="1200" dirty="0"/>
              <a:t>Identify the barriers in sections related to a policy of your choice</a:t>
            </a:r>
          </a:p>
        </p:txBody>
      </p:sp>
      <p:sp>
        <p:nvSpPr>
          <p:cNvPr id="4" name="Content Placeholder 3">
            <a:extLst>
              <a:ext uri="{FF2B5EF4-FFF2-40B4-BE49-F238E27FC236}">
                <a16:creationId xmlns:a16="http://schemas.microsoft.com/office/drawing/2014/main" id="{85F1A8B1-5FFE-F356-6105-BBCCC02F1770}"/>
              </a:ext>
            </a:extLst>
          </p:cNvPr>
          <p:cNvSpPr>
            <a:spLocks noGrp="1"/>
          </p:cNvSpPr>
          <p:nvPr>
            <p:ph sz="half" idx="2"/>
          </p:nvPr>
        </p:nvSpPr>
        <p:spPr/>
        <p:txBody>
          <a:bodyPr/>
          <a:lstStyle/>
          <a:p>
            <a:endParaRPr lang="en-GB"/>
          </a:p>
        </p:txBody>
      </p:sp>
      <p:pic>
        <p:nvPicPr>
          <p:cNvPr id="7" name="Picture 6">
            <a:extLst>
              <a:ext uri="{FF2B5EF4-FFF2-40B4-BE49-F238E27FC236}">
                <a16:creationId xmlns:a16="http://schemas.microsoft.com/office/drawing/2014/main" id="{66AED3E7-B976-07C0-3A0F-1BC431E5CEA3}"/>
              </a:ext>
            </a:extLst>
          </p:cNvPr>
          <p:cNvPicPr>
            <a:picLocks noChangeAspect="1"/>
          </p:cNvPicPr>
          <p:nvPr/>
        </p:nvPicPr>
        <p:blipFill>
          <a:blip r:embed="rId3"/>
          <a:stretch>
            <a:fillRect/>
          </a:stretch>
        </p:blipFill>
        <p:spPr>
          <a:xfrm>
            <a:off x="0" y="0"/>
            <a:ext cx="12191999" cy="7040880"/>
          </a:xfrm>
          <a:prstGeom prst="rect">
            <a:avLst/>
          </a:prstGeom>
        </p:spPr>
      </p:pic>
    </p:spTree>
    <p:extLst>
      <p:ext uri="{BB962C8B-B14F-4D97-AF65-F5344CB8AC3E}">
        <p14:creationId xmlns:p14="http://schemas.microsoft.com/office/powerpoint/2010/main" val="209283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9E3E36CA-5BEF-5B0D-9902-104F6E87B4C7}"/>
              </a:ext>
            </a:extLst>
          </p:cNvPr>
          <p:cNvSpPr>
            <a:spLocks noGrp="1" noChangeArrowheads="1"/>
          </p:cNvSpPr>
          <p:nvPr>
            <p:ph idx="1"/>
          </p:nvPr>
        </p:nvSpPr>
        <p:spPr bwMode="auto">
          <a:xfrm>
            <a:off x="-2493061" y="7073588"/>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78D766E1-52E1-571A-C07A-F5E989DDF72E}"/>
              </a:ext>
            </a:extLst>
          </p:cNvPr>
          <p:cNvSpPr txBox="1"/>
          <p:nvPr/>
        </p:nvSpPr>
        <p:spPr>
          <a:xfrm>
            <a:off x="2679405" y="411352"/>
            <a:ext cx="8378455" cy="707886"/>
          </a:xfrm>
          <a:prstGeom prst="rect">
            <a:avLst/>
          </a:prstGeom>
          <a:noFill/>
        </p:spPr>
        <p:txBody>
          <a:bodyPr wrap="square">
            <a:spAutoFit/>
          </a:bodyPr>
          <a:lstStyle/>
          <a:p>
            <a:r>
              <a:rPr kumimoji="0" lang="cy-GB" altLang="en-US" sz="4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Problemau gyda deddfiad polisi</a:t>
            </a:r>
            <a:r>
              <a:rPr kumimoji="0" lang="cy-GB" altLang="en-US" sz="4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lang="en-GB" sz="40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11D42CFF-7B37-487C-E734-5C5B151F26A3}"/>
              </a:ext>
            </a:extLst>
          </p:cNvPr>
          <p:cNvSpPr txBox="1"/>
          <p:nvPr/>
        </p:nvSpPr>
        <p:spPr>
          <a:xfrm>
            <a:off x="1091644" y="1216085"/>
            <a:ext cx="9966216" cy="489364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Ddim yn gwybod a fydd unrhyw bolisi yn gwneud gwahaniaeth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2400" dirty="0">
              <a:solidFill>
                <a:srgbClr val="1F1F1F"/>
              </a:solidFill>
              <a:latin typeface="Arial" panose="020B0604020202020204" pitchFamily="34" charset="0"/>
              <a:ea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Gall argymhellion fod yn rhy haniaethol (</a:t>
            </a:r>
            <a:r>
              <a:rPr kumimoji="0" lang="cy-GB" altLang="en-US" sz="24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Cairney</a:t>
            </a: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2012)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2400" dirty="0">
              <a:solidFill>
                <a:srgbClr val="1F1F1F"/>
              </a:solidFill>
              <a:latin typeface="Arial" panose="020B0604020202020204" pitchFamily="34" charset="0"/>
              <a:ea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Gall ymddangos yn ddiystyr i ymarferwyr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2400" dirty="0">
              <a:solidFill>
                <a:srgbClr val="1F1F1F"/>
              </a:solidFill>
              <a:latin typeface="Arial" panose="020B0604020202020204" pitchFamily="34" charset="0"/>
              <a:ea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Biwrocratiaeth lefel strydoedd (</a:t>
            </a:r>
            <a:r>
              <a:rPr kumimoji="0" lang="cy-GB" altLang="en-US" sz="24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Lipsky</a:t>
            </a: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1980) Gall fod yn ‘gymedrig’ a ddim yn fuddiol yn gymdeithasol (</a:t>
            </a:r>
            <a:r>
              <a:rPr kumimoji="0" lang="cy-GB" altLang="en-US" sz="24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Leong</a:t>
            </a: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a </a:t>
            </a:r>
            <a:r>
              <a:rPr kumimoji="0" lang="cy-GB" altLang="en-US" sz="24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Howlett</a:t>
            </a: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2015)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2400" dirty="0">
              <a:solidFill>
                <a:srgbClr val="1F1F1F"/>
              </a:solidFill>
              <a:latin typeface="Arial" panose="020B0604020202020204" pitchFamily="34" charset="0"/>
              <a:ea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Amharodrwydd (gweler </a:t>
            </a:r>
            <a:r>
              <a:rPr kumimoji="0" lang="cy-GB" altLang="en-US" sz="24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Covid</a:t>
            </a: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Nid yw newid yn digwydd mewn ffordd llinol - blêr!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Ailddosbarthu cyllid</a:t>
            </a:r>
            <a:r>
              <a:rPr kumimoji="0" lang="cy-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74394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E63E-6225-416F-4699-1DECFEBC3568}"/>
              </a:ext>
            </a:extLst>
          </p:cNvPr>
          <p:cNvSpPr>
            <a:spLocks noGrp="1"/>
          </p:cNvSpPr>
          <p:nvPr>
            <p:ph type="title"/>
          </p:nvPr>
        </p:nvSpPr>
        <p:spPr/>
        <p:txBody>
          <a:bodyPr/>
          <a:lstStyle/>
          <a:p>
            <a:r>
              <a:rPr lang="en-GB" dirty="0">
                <a:solidFill>
                  <a:srgbClr val="0070C0"/>
                </a:solidFill>
              </a:rPr>
              <a:t>Problems with policy enactment</a:t>
            </a:r>
          </a:p>
        </p:txBody>
      </p:sp>
      <p:sp>
        <p:nvSpPr>
          <p:cNvPr id="3" name="Content Placeholder 2">
            <a:extLst>
              <a:ext uri="{FF2B5EF4-FFF2-40B4-BE49-F238E27FC236}">
                <a16:creationId xmlns:a16="http://schemas.microsoft.com/office/drawing/2014/main" id="{AA0B8E45-0C1C-5E07-1A90-EC78A134D743}"/>
              </a:ext>
            </a:extLst>
          </p:cNvPr>
          <p:cNvSpPr>
            <a:spLocks noGrp="1"/>
          </p:cNvSpPr>
          <p:nvPr>
            <p:ph idx="1"/>
          </p:nvPr>
        </p:nvSpPr>
        <p:spPr>
          <a:xfrm>
            <a:off x="1163556" y="1523169"/>
            <a:ext cx="10737711" cy="4667250"/>
          </a:xfrm>
        </p:spPr>
        <p:txBody>
          <a:bodyPr/>
          <a:lstStyle/>
          <a:p>
            <a:r>
              <a:rPr lang="en-GB" dirty="0">
                <a:solidFill>
                  <a:srgbClr val="0070C0"/>
                </a:solidFill>
              </a:rPr>
              <a:t>Not knowing if any policy will make a difference</a:t>
            </a:r>
          </a:p>
          <a:p>
            <a:r>
              <a:rPr lang="en-GB" dirty="0">
                <a:solidFill>
                  <a:srgbClr val="0070C0"/>
                </a:solidFill>
              </a:rPr>
              <a:t>Recommendations may be too abstract (Cairney, 2012)</a:t>
            </a:r>
          </a:p>
          <a:p>
            <a:r>
              <a:rPr lang="en-GB" dirty="0">
                <a:solidFill>
                  <a:srgbClr val="0070C0"/>
                </a:solidFill>
              </a:rPr>
              <a:t>May seem meaningless to practitioners</a:t>
            </a:r>
          </a:p>
          <a:p>
            <a:r>
              <a:rPr lang="en-GB" dirty="0">
                <a:solidFill>
                  <a:srgbClr val="0070C0"/>
                </a:solidFill>
                <a:hlinkClick r:id="rId3">
                  <a:extLst>
                    <a:ext uri="{A12FA001-AC4F-418D-AE19-62706E023703}">
                      <ahyp:hlinkClr xmlns:ahyp="http://schemas.microsoft.com/office/drawing/2018/hyperlinkcolor" val="tx"/>
                    </a:ext>
                  </a:extLst>
                </a:hlinkClick>
              </a:rPr>
              <a:t>Street level bureaucracy (Lipsky, 1980)</a:t>
            </a:r>
            <a:endParaRPr lang="en-GB" dirty="0">
              <a:solidFill>
                <a:srgbClr val="0070C0"/>
              </a:solidFill>
            </a:endParaRPr>
          </a:p>
          <a:p>
            <a:r>
              <a:rPr lang="en-GB" dirty="0">
                <a:solidFill>
                  <a:srgbClr val="0070C0"/>
                </a:solidFill>
              </a:rPr>
              <a:t>May be ‘mean’ and not socially beneficial (Leong and Howlett, 2015)</a:t>
            </a:r>
          </a:p>
          <a:p>
            <a:r>
              <a:rPr lang="en-GB" dirty="0">
                <a:solidFill>
                  <a:srgbClr val="0070C0"/>
                </a:solidFill>
              </a:rPr>
              <a:t>Unpreparedness (see Covid!) </a:t>
            </a:r>
          </a:p>
          <a:p>
            <a:r>
              <a:rPr lang="en-GB" dirty="0">
                <a:solidFill>
                  <a:srgbClr val="0070C0"/>
                </a:solidFill>
              </a:rPr>
              <a:t>Change does not happen in a linear fashion – messy!</a:t>
            </a:r>
          </a:p>
          <a:p>
            <a:r>
              <a:rPr lang="en-GB" dirty="0">
                <a:solidFill>
                  <a:srgbClr val="0070C0"/>
                </a:solidFill>
              </a:rPr>
              <a:t>Redistribution of funding</a:t>
            </a:r>
          </a:p>
          <a:p>
            <a:endParaRPr lang="en-GB" dirty="0"/>
          </a:p>
          <a:p>
            <a:endParaRPr lang="en-GB" dirty="0"/>
          </a:p>
          <a:p>
            <a:endParaRPr lang="en-GB" dirty="0"/>
          </a:p>
        </p:txBody>
      </p:sp>
    </p:spTree>
    <p:extLst>
      <p:ext uri="{BB962C8B-B14F-4D97-AF65-F5344CB8AC3E}">
        <p14:creationId xmlns:p14="http://schemas.microsoft.com/office/powerpoint/2010/main" val="2085813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302AAC1-701D-C2EF-37A9-66D46A640462}"/>
              </a:ext>
            </a:extLst>
          </p:cNvPr>
          <p:cNvSpPr txBox="1"/>
          <p:nvPr/>
        </p:nvSpPr>
        <p:spPr>
          <a:xfrm>
            <a:off x="1552418" y="1623739"/>
            <a:ext cx="9888215" cy="440120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800" b="0" i="0" u="none" strike="noStrike" cap="none" normalizeH="0" baseline="0" dirty="0">
                <a:ln>
                  <a:noFill/>
                </a:ln>
                <a:solidFill>
                  <a:srgbClr val="1F1F1F"/>
                </a:solidFill>
                <a:effectLst/>
                <a:latin typeface="Arial Unicode MS"/>
                <a:ea typeface="inherit"/>
              </a:rPr>
              <a:t>Newid gyda ‘throbwyntiau’ mewn agweddau cyhoeddus / gwleidyddol (</a:t>
            </a:r>
            <a:r>
              <a:rPr kumimoji="0" lang="cy-GB" altLang="en-US" sz="2800" b="0" i="0" u="none" strike="noStrike" cap="none" normalizeH="0" baseline="0" dirty="0" err="1">
                <a:ln>
                  <a:noFill/>
                </a:ln>
                <a:solidFill>
                  <a:srgbClr val="1F1F1F"/>
                </a:solidFill>
                <a:effectLst/>
                <a:latin typeface="Arial Unicode MS"/>
                <a:ea typeface="inherit"/>
              </a:rPr>
              <a:t>Muers</a:t>
            </a:r>
            <a:r>
              <a:rPr kumimoji="0" lang="cy-GB" altLang="en-US" sz="2800" b="0" i="0" u="none" strike="noStrike" cap="none" normalizeH="0" baseline="0" dirty="0">
                <a:ln>
                  <a:noFill/>
                </a:ln>
                <a:solidFill>
                  <a:srgbClr val="1F1F1F"/>
                </a:solidFill>
                <a:effectLst/>
                <a:latin typeface="Arial Unicode MS"/>
                <a:ea typeface="inherit"/>
              </a:rPr>
              <a:t>, 2020)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2800" dirty="0">
              <a:solidFill>
                <a:srgbClr val="1F1F1F"/>
              </a:solidFill>
              <a:latin typeface="Arial Unicode MS"/>
              <a:ea typeface="inherit"/>
            </a:endParaRP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cy-GB" altLang="en-US" sz="2800" b="0" i="0" u="none" strike="noStrike" cap="none" normalizeH="0" baseline="0" dirty="0">
                <a:ln>
                  <a:noFill/>
                </a:ln>
                <a:solidFill>
                  <a:srgbClr val="1F1F1F"/>
                </a:solidFill>
                <a:effectLst/>
                <a:latin typeface="Arial Unicode MS"/>
                <a:ea typeface="inherit"/>
              </a:rPr>
              <a:t>James </a:t>
            </a:r>
            <a:r>
              <a:rPr kumimoji="0" lang="cy-GB" altLang="en-US" sz="2800" b="0" i="0" u="none" strike="noStrike" cap="none" normalizeH="0" baseline="0" dirty="0" err="1">
                <a:ln>
                  <a:noFill/>
                </a:ln>
                <a:solidFill>
                  <a:srgbClr val="1F1F1F"/>
                </a:solidFill>
                <a:effectLst/>
                <a:latin typeface="Arial Unicode MS"/>
                <a:ea typeface="inherit"/>
              </a:rPr>
              <a:t>Bulger</a:t>
            </a:r>
            <a:r>
              <a:rPr kumimoji="0" lang="cy-GB" altLang="en-US" sz="2800" b="0" i="0" u="none" strike="noStrike" cap="none" normalizeH="0" baseline="0" dirty="0">
                <a:ln>
                  <a:noFill/>
                </a:ln>
                <a:solidFill>
                  <a:srgbClr val="1F1F1F"/>
                </a:solidFill>
                <a:effectLst/>
                <a:latin typeface="Arial Unicode MS"/>
                <a:ea typeface="inherit"/>
              </a:rPr>
              <a:t> – troseddwyr ifanc Marwolaethau plant – mwy o blant yn cael eu cymryd i ofal ac yna newid i aros gyda rhieni</a:t>
            </a: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cy-GB" altLang="en-US" sz="2800" b="0" i="0" u="none" strike="noStrike" cap="none" normalizeH="0" baseline="0" dirty="0">
                <a:ln>
                  <a:noFill/>
                </a:ln>
                <a:solidFill>
                  <a:srgbClr val="1F1F1F"/>
                </a:solidFill>
                <a:effectLst/>
                <a:latin typeface="Arial Unicode MS"/>
                <a:ea typeface="inherit"/>
              </a:rPr>
              <a:t>Diwygiadau lles / rôl y teulu (Budd-dal Plant ac ati) </a:t>
            </a: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cy-GB" altLang="en-US" sz="2800" b="0" i="0" u="none" strike="noStrike" cap="none" normalizeH="0" baseline="0" dirty="0">
                <a:ln>
                  <a:noFill/>
                </a:ln>
                <a:solidFill>
                  <a:srgbClr val="1F1F1F"/>
                </a:solidFill>
                <a:effectLst/>
                <a:latin typeface="Arial Unicode MS"/>
                <a:ea typeface="inherit"/>
              </a:rPr>
              <a:t>Trosedd </a:t>
            </a:r>
          </a:p>
          <a:p>
            <a:pPr marL="457200" marR="0" lvl="0" indent="-457200" algn="l" defTabSz="914400" rtl="0" eaLnBrk="0" fontAlgn="base" latinLnBrk="0" hangingPunct="0">
              <a:lnSpc>
                <a:spcPct val="100000"/>
              </a:lnSpc>
              <a:spcBef>
                <a:spcPct val="0"/>
              </a:spcBef>
              <a:spcAft>
                <a:spcPct val="0"/>
              </a:spcAft>
              <a:buClrTx/>
              <a:buSzTx/>
              <a:buFontTx/>
              <a:buChar char="-"/>
              <a:tabLst/>
            </a:pPr>
            <a:r>
              <a:rPr kumimoji="0" lang="cy-GB" altLang="en-US" sz="2800" b="0" i="0" u="none" strike="noStrike" cap="none" normalizeH="0" baseline="0" dirty="0">
                <a:ln>
                  <a:noFill/>
                </a:ln>
                <a:solidFill>
                  <a:srgbClr val="1F1F1F"/>
                </a:solidFill>
                <a:effectLst/>
                <a:latin typeface="Arial Unicode MS"/>
                <a:ea typeface="inherit"/>
              </a:rPr>
              <a:t>Yr holl bethau buom yn siarad amdanynt dydd Sadwrn diwethaf!</a:t>
            </a:r>
            <a:r>
              <a:rPr kumimoji="0" lang="cy-GB" altLang="en-US" sz="2800" b="0" i="0" u="none" strike="noStrike" cap="none" normalizeH="0" baseline="0" dirty="0">
                <a:ln>
                  <a:noFill/>
                </a:ln>
                <a:solidFill>
                  <a:schemeClr val="tx1"/>
                </a:solidFill>
                <a:effectLst/>
              </a:rPr>
              <a:t> </a:t>
            </a:r>
            <a:endParaRPr kumimoji="0" lang="cy-GB" altLang="en-US" sz="2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73B95AF5-79CF-EE69-B372-FFA7EF0A5423}"/>
              </a:ext>
            </a:extLst>
          </p:cNvPr>
          <p:cNvSpPr txBox="1"/>
          <p:nvPr/>
        </p:nvSpPr>
        <p:spPr>
          <a:xfrm>
            <a:off x="3049772" y="448021"/>
            <a:ext cx="6092456" cy="707886"/>
          </a:xfrm>
          <a:prstGeom prst="rect">
            <a:avLst/>
          </a:prstGeom>
          <a:noFill/>
        </p:spPr>
        <p:txBody>
          <a:bodyPr wrap="square">
            <a:spAutoFit/>
          </a:bodyPr>
          <a:lstStyle/>
          <a:p>
            <a:r>
              <a:rPr kumimoji="0" lang="cy-GB" altLang="en-US" sz="4000" b="0" i="0" u="none" strike="noStrike" cap="none" normalizeH="0" baseline="0" dirty="0">
                <a:ln>
                  <a:noFill/>
                </a:ln>
                <a:solidFill>
                  <a:srgbClr val="1F1F1F"/>
                </a:solidFill>
                <a:effectLst/>
                <a:latin typeface="Arial Unicode MS"/>
                <a:ea typeface="inherit"/>
              </a:rPr>
              <a:t>Gwerthoedd! (eto)</a:t>
            </a:r>
            <a:endParaRPr lang="en-GB" dirty="0"/>
          </a:p>
        </p:txBody>
      </p:sp>
    </p:spTree>
    <p:extLst>
      <p:ext uri="{BB962C8B-B14F-4D97-AF65-F5344CB8AC3E}">
        <p14:creationId xmlns:p14="http://schemas.microsoft.com/office/powerpoint/2010/main" val="566126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CDAED-EDC8-466B-332E-C0C0BCF1D14B}"/>
              </a:ext>
            </a:extLst>
          </p:cNvPr>
          <p:cNvSpPr>
            <a:spLocks noGrp="1"/>
          </p:cNvSpPr>
          <p:nvPr>
            <p:ph type="title"/>
          </p:nvPr>
        </p:nvSpPr>
        <p:spPr/>
        <p:txBody>
          <a:bodyPr/>
          <a:lstStyle/>
          <a:p>
            <a:r>
              <a:rPr lang="en-GB" b="1" dirty="0">
                <a:solidFill>
                  <a:srgbClr val="0070C0"/>
                </a:solidFill>
              </a:rPr>
              <a:t>Values! (again</a:t>
            </a:r>
            <a:r>
              <a:rPr lang="en-GB" dirty="0"/>
              <a:t>)</a:t>
            </a:r>
          </a:p>
        </p:txBody>
      </p:sp>
      <p:sp>
        <p:nvSpPr>
          <p:cNvPr id="3" name="Content Placeholder 2">
            <a:extLst>
              <a:ext uri="{FF2B5EF4-FFF2-40B4-BE49-F238E27FC236}">
                <a16:creationId xmlns:a16="http://schemas.microsoft.com/office/drawing/2014/main" id="{DBD4D576-8D40-8EA6-B0E9-49A80C96091D}"/>
              </a:ext>
            </a:extLst>
          </p:cNvPr>
          <p:cNvSpPr>
            <a:spLocks noGrp="1"/>
          </p:cNvSpPr>
          <p:nvPr>
            <p:ph sz="half" idx="1"/>
          </p:nvPr>
        </p:nvSpPr>
        <p:spPr>
          <a:xfrm>
            <a:off x="838200" y="1825625"/>
            <a:ext cx="10898170" cy="4351338"/>
          </a:xfrm>
        </p:spPr>
        <p:txBody>
          <a:bodyPr/>
          <a:lstStyle/>
          <a:p>
            <a:r>
              <a:rPr lang="en-GB" dirty="0">
                <a:solidFill>
                  <a:srgbClr val="0070C0"/>
                </a:solidFill>
              </a:rPr>
              <a:t>Change with ‘tipping points’ in public / political attitudes (</a:t>
            </a:r>
            <a:r>
              <a:rPr lang="en-GB" dirty="0" err="1">
                <a:solidFill>
                  <a:srgbClr val="0070C0"/>
                </a:solidFill>
              </a:rPr>
              <a:t>Muers</a:t>
            </a:r>
            <a:r>
              <a:rPr lang="en-GB" dirty="0">
                <a:solidFill>
                  <a:srgbClr val="0070C0"/>
                </a:solidFill>
              </a:rPr>
              <a:t>, 2020)</a:t>
            </a:r>
          </a:p>
          <a:p>
            <a:pPr marL="0" indent="0">
              <a:buNone/>
            </a:pPr>
            <a:r>
              <a:rPr lang="en-GB" dirty="0">
                <a:solidFill>
                  <a:srgbClr val="0070C0"/>
                </a:solidFill>
              </a:rPr>
              <a:t>- James Bulger – young offenders </a:t>
            </a:r>
          </a:p>
          <a:p>
            <a:pPr>
              <a:buFontTx/>
              <a:buChar char="-"/>
            </a:pPr>
            <a:r>
              <a:rPr lang="en-GB" dirty="0">
                <a:solidFill>
                  <a:srgbClr val="0070C0"/>
                </a:solidFill>
              </a:rPr>
              <a:t>Child deaths – more children taken into care then changes to staying with parents</a:t>
            </a:r>
          </a:p>
          <a:p>
            <a:pPr>
              <a:buFontTx/>
              <a:buChar char="-"/>
            </a:pPr>
            <a:r>
              <a:rPr lang="en-GB" dirty="0">
                <a:solidFill>
                  <a:srgbClr val="0070C0"/>
                </a:solidFill>
              </a:rPr>
              <a:t>Welfare reforms / role of the family (Child Benefit etc.)</a:t>
            </a:r>
          </a:p>
          <a:p>
            <a:pPr>
              <a:buFontTx/>
              <a:buChar char="-"/>
            </a:pPr>
            <a:r>
              <a:rPr lang="en-GB" dirty="0">
                <a:solidFill>
                  <a:srgbClr val="0070C0"/>
                </a:solidFill>
              </a:rPr>
              <a:t>Crime</a:t>
            </a:r>
          </a:p>
          <a:p>
            <a:pPr>
              <a:buFontTx/>
              <a:buChar char="-"/>
            </a:pPr>
            <a:r>
              <a:rPr lang="en-GB" dirty="0">
                <a:solidFill>
                  <a:srgbClr val="0070C0"/>
                </a:solidFill>
              </a:rPr>
              <a:t>All the things we talked about last Saturday!</a:t>
            </a:r>
          </a:p>
          <a:p>
            <a:pPr>
              <a:buFontTx/>
              <a:buChar char="-"/>
            </a:pPr>
            <a:endParaRPr lang="en-GB" dirty="0"/>
          </a:p>
        </p:txBody>
      </p:sp>
    </p:spTree>
    <p:extLst>
      <p:ext uri="{BB962C8B-B14F-4D97-AF65-F5344CB8AC3E}">
        <p14:creationId xmlns:p14="http://schemas.microsoft.com/office/powerpoint/2010/main" val="4072847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27873-16F9-B2D2-B915-E5999FCF7E9A}"/>
              </a:ext>
            </a:extLst>
          </p:cNvPr>
          <p:cNvSpPr>
            <a:spLocks noGrp="1"/>
          </p:cNvSpPr>
          <p:nvPr>
            <p:ph type="title"/>
          </p:nvPr>
        </p:nvSpPr>
        <p:spPr>
          <a:xfrm>
            <a:off x="2715905" y="-135156"/>
            <a:ext cx="8911283" cy="1325563"/>
          </a:xfrm>
        </p:spPr>
        <p:txBody>
          <a:bodyPr>
            <a:normAutofit fontScale="90000"/>
          </a:bodyPr>
          <a:lstStyle/>
          <a:p>
            <a:br>
              <a:rPr lang="en-GB" sz="3200" dirty="0"/>
            </a:br>
            <a:r>
              <a:rPr lang="en-GB" sz="3200" dirty="0" err="1">
                <a:latin typeface="Arial" panose="020B0604020202020204" pitchFamily="34" charset="0"/>
                <a:cs typeface="Arial" panose="020B0604020202020204" pitchFamily="34" charset="0"/>
              </a:rPr>
              <a:t>Problemau</a:t>
            </a:r>
            <a:r>
              <a:rPr lang="en-GB" sz="3200" dirty="0">
                <a:latin typeface="Arial" panose="020B0604020202020204" pitchFamily="34" charset="0"/>
                <a:cs typeface="Arial" panose="020B0604020202020204" pitchFamily="34" charset="0"/>
              </a:rPr>
              <a:t> y </a:t>
            </a:r>
            <a:r>
              <a:rPr lang="cy-GB" sz="3200" dirty="0">
                <a:solidFill>
                  <a:srgbClr val="1F1F1F"/>
                </a:solidFill>
                <a:latin typeface="Arial" panose="020B0604020202020204" pitchFamily="34" charset="0"/>
                <a:cs typeface="Arial" panose="020B0604020202020204" pitchFamily="34" charset="0"/>
              </a:rPr>
              <a:t>B</a:t>
            </a:r>
            <a:r>
              <a:rPr kumimoji="0" lang="cy-GB" altLang="en-US" sz="3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iwrocrat Lefel </a:t>
            </a:r>
            <a:r>
              <a:rPr lang="cy-GB" altLang="en-US" sz="3200" dirty="0">
                <a:solidFill>
                  <a:srgbClr val="1F1F1F"/>
                </a:solidFill>
                <a:latin typeface="Arial" panose="020B0604020202020204" pitchFamily="34" charset="0"/>
                <a:ea typeface="inherit"/>
                <a:cs typeface="Arial" panose="020B0604020202020204" pitchFamily="34" charset="0"/>
              </a:rPr>
              <a:t>S</a:t>
            </a:r>
            <a:r>
              <a:rPr kumimoji="0" lang="cy-GB" altLang="en-US" sz="3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tryd</a:t>
            </a:r>
            <a:r>
              <a:rPr kumimoji="0" lang="cy-GB" altLang="en-US" sz="7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br>
              <a:rPr kumimoji="0" lang="cy-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lang="en-GB" sz="3200" dirty="0">
                <a:solidFill>
                  <a:srgbClr val="0070C0"/>
                </a:solidFill>
                <a:latin typeface="Arial" panose="020B0604020202020204" pitchFamily="34" charset="0"/>
                <a:cs typeface="Arial" panose="020B0604020202020204" pitchFamily="34" charset="0"/>
              </a:rPr>
              <a:t>Problems of a Street Level Bureaucrat (Lipsky, 1980, 2010)</a:t>
            </a:r>
          </a:p>
        </p:txBody>
      </p:sp>
      <p:sp>
        <p:nvSpPr>
          <p:cNvPr id="3" name="Content Placeholder 2">
            <a:extLst>
              <a:ext uri="{FF2B5EF4-FFF2-40B4-BE49-F238E27FC236}">
                <a16:creationId xmlns:a16="http://schemas.microsoft.com/office/drawing/2014/main" id="{D2429C3C-9811-5A31-ACDC-61E6A054A32E}"/>
              </a:ext>
            </a:extLst>
          </p:cNvPr>
          <p:cNvSpPr>
            <a:spLocks noGrp="1"/>
          </p:cNvSpPr>
          <p:nvPr>
            <p:ph sz="half" idx="1"/>
          </p:nvPr>
        </p:nvSpPr>
        <p:spPr>
          <a:xfrm>
            <a:off x="6096000" y="1603072"/>
            <a:ext cx="5119048" cy="4351338"/>
          </a:xfrm>
        </p:spPr>
        <p:txBody>
          <a:bodyPr/>
          <a:lstStyle/>
          <a:p>
            <a:r>
              <a:rPr lang="en-GB" sz="2400" dirty="0">
                <a:solidFill>
                  <a:srgbClr val="0070C0"/>
                </a:solidFill>
                <a:latin typeface="Arial" panose="020B0604020202020204" pitchFamily="34" charset="0"/>
                <a:cs typeface="Arial" panose="020B0604020202020204" pitchFamily="34" charset="0"/>
              </a:rPr>
              <a:t>Wide discretion in implementing policies (must / should / power of government)</a:t>
            </a:r>
          </a:p>
          <a:p>
            <a:pPr marL="0" indent="0">
              <a:buNone/>
            </a:pPr>
            <a:endParaRPr lang="en-GB" sz="2400" dirty="0">
              <a:solidFill>
                <a:srgbClr val="0070C0"/>
              </a:solidFill>
              <a:latin typeface="Arial" panose="020B0604020202020204" pitchFamily="34" charset="0"/>
              <a:cs typeface="Arial" panose="020B0604020202020204" pitchFamily="34" charset="0"/>
            </a:endParaRPr>
          </a:p>
          <a:p>
            <a:r>
              <a:rPr lang="en-GB" sz="2400" dirty="0">
                <a:solidFill>
                  <a:srgbClr val="0070C0"/>
                </a:solidFill>
                <a:latin typeface="Arial" panose="020B0604020202020204" pitchFamily="34" charset="0"/>
                <a:cs typeface="Arial" panose="020B0604020202020204" pitchFamily="34" charset="0"/>
              </a:rPr>
              <a:t>Resources (time, personnel, budgets) = priorities, interaction with public</a:t>
            </a:r>
          </a:p>
          <a:p>
            <a:pPr marL="0" indent="0">
              <a:buNone/>
            </a:pPr>
            <a:endParaRPr lang="en-GB" sz="2400" dirty="0">
              <a:solidFill>
                <a:srgbClr val="0070C0"/>
              </a:solidFill>
              <a:latin typeface="Arial" panose="020B0604020202020204" pitchFamily="34" charset="0"/>
              <a:cs typeface="Arial" panose="020B0604020202020204" pitchFamily="34" charset="0"/>
            </a:endParaRPr>
          </a:p>
          <a:p>
            <a:r>
              <a:rPr lang="en-GB" sz="2400" dirty="0">
                <a:solidFill>
                  <a:srgbClr val="0070C0"/>
                </a:solidFill>
                <a:latin typeface="Arial" panose="020B0604020202020204" pitchFamily="34" charset="0"/>
                <a:cs typeface="Arial" panose="020B0604020202020204" pitchFamily="34" charset="0"/>
              </a:rPr>
              <a:t>Developing not so useful coping strategies</a:t>
            </a:r>
          </a:p>
          <a:p>
            <a:endParaRPr lang="en-GB" dirty="0"/>
          </a:p>
        </p:txBody>
      </p:sp>
      <p:sp>
        <p:nvSpPr>
          <p:cNvPr id="7" name="Content Placeholder 2">
            <a:extLst>
              <a:ext uri="{FF2B5EF4-FFF2-40B4-BE49-F238E27FC236}">
                <a16:creationId xmlns:a16="http://schemas.microsoft.com/office/drawing/2014/main" id="{D6C98CE0-6346-314A-EE80-4BF709CE0D33}"/>
              </a:ext>
            </a:extLst>
          </p:cNvPr>
          <p:cNvSpPr txBox="1">
            <a:spLocks/>
          </p:cNvSpPr>
          <p:nvPr/>
        </p:nvSpPr>
        <p:spPr>
          <a:xfrm>
            <a:off x="976952" y="2428401"/>
            <a:ext cx="511904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B148B"/>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B148B"/>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8" name="Rectangle 1">
            <a:extLst>
              <a:ext uri="{FF2B5EF4-FFF2-40B4-BE49-F238E27FC236}">
                <a16:creationId xmlns:a16="http://schemas.microsoft.com/office/drawing/2014/main" id="{AF16DEBE-4E13-7014-A9E8-ABCFB2455971}"/>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8E788902-901B-8178-604B-746898F267C9}"/>
              </a:ext>
            </a:extLst>
          </p:cNvPr>
          <p:cNvSpPr txBox="1"/>
          <p:nvPr/>
        </p:nvSpPr>
        <p:spPr>
          <a:xfrm>
            <a:off x="709332" y="1603072"/>
            <a:ext cx="4908996" cy="4001095"/>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Disgresiwn eang wrth weithredu polisïau (rhaid / dylai / pŵer llywodraeth)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4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Adnoddau (amser, personél, cyllidebau) = blaenoriaethau, rhyngweithio â'r cyhoedd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4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Datblygu strategaethau ymdopi nad ydynt mor ddefnyddiol</a:t>
            </a:r>
            <a:r>
              <a:rPr kumimoji="0" lang="cy-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cy-GB" altLang="en-US" sz="1400" b="0" i="0" u="none" strike="noStrike" cap="none" normalizeH="0" baseline="0" dirty="0">
              <a:ln>
                <a:noFill/>
              </a:ln>
              <a:solidFill>
                <a:schemeClr val="tx1"/>
              </a:solidFill>
              <a:effectLst/>
              <a:latin typeface="Arial" panose="020B0604020202020204" pitchFamily="34" charset="0"/>
            </a:endParaRPr>
          </a:p>
        </p:txBody>
      </p:sp>
      <p:sp>
        <p:nvSpPr>
          <p:cNvPr id="11" name="Rectangle 2">
            <a:extLst>
              <a:ext uri="{FF2B5EF4-FFF2-40B4-BE49-F238E27FC236}">
                <a16:creationId xmlns:a16="http://schemas.microsoft.com/office/drawing/2014/main" id="{6981D877-BACE-5CDF-AAB4-092BEA52A297}"/>
              </a:ext>
            </a:extLst>
          </p:cNvPr>
          <p:cNvSpPr>
            <a:spLocks noChangeArrowheads="1"/>
          </p:cNvSpPr>
          <p:nvPr/>
        </p:nvSpPr>
        <p:spPr bwMode="auto">
          <a:xfrm>
            <a:off x="-109182" y="0"/>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05974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1F8A9-17D9-BA25-1836-1094CE2855D7}"/>
              </a:ext>
            </a:extLst>
          </p:cNvPr>
          <p:cNvSpPr>
            <a:spLocks noGrp="1"/>
          </p:cNvSpPr>
          <p:nvPr>
            <p:ph type="title"/>
          </p:nvPr>
        </p:nvSpPr>
        <p:spPr>
          <a:xfrm>
            <a:off x="3916626" y="5532437"/>
            <a:ext cx="7956222" cy="1325563"/>
          </a:xfrm>
        </p:spPr>
        <p:txBody>
          <a:bodyPr>
            <a:normAutofit/>
          </a:bodyPr>
          <a:lstStyle/>
          <a:p>
            <a:pPr algn="r"/>
            <a:r>
              <a:rPr lang="en-GB" sz="2800" dirty="0" err="1"/>
              <a:t>Trummers</a:t>
            </a:r>
            <a:r>
              <a:rPr lang="en-GB" sz="2800" dirty="0"/>
              <a:t> </a:t>
            </a:r>
            <a:r>
              <a:rPr lang="en-GB" sz="2800" i="1" dirty="0"/>
              <a:t>et al. </a:t>
            </a:r>
            <a:r>
              <a:rPr lang="en-GB" sz="2800" dirty="0"/>
              <a:t>(2015 t/p.1102)</a:t>
            </a:r>
            <a:br>
              <a:rPr lang="en-GB" sz="2800" dirty="0"/>
            </a:br>
            <a:r>
              <a:rPr lang="en-GB" sz="2800" dirty="0"/>
              <a:t>ar/ on </a:t>
            </a:r>
            <a:r>
              <a:rPr lang="en-GB" sz="2800" dirty="0" err="1"/>
              <a:t>Mooodle</a:t>
            </a:r>
            <a:br>
              <a:rPr lang="en-GB" sz="2800" dirty="0"/>
            </a:br>
            <a:endParaRPr lang="en-GB" sz="2800" dirty="0"/>
          </a:p>
        </p:txBody>
      </p:sp>
      <p:sp>
        <p:nvSpPr>
          <p:cNvPr id="4" name="Content Placeholder 3">
            <a:extLst>
              <a:ext uri="{FF2B5EF4-FFF2-40B4-BE49-F238E27FC236}">
                <a16:creationId xmlns:a16="http://schemas.microsoft.com/office/drawing/2014/main" id="{F60782E3-D39E-13E1-A08F-D815019EAAF6}"/>
              </a:ext>
            </a:extLst>
          </p:cNvPr>
          <p:cNvSpPr>
            <a:spLocks noGrp="1"/>
          </p:cNvSpPr>
          <p:nvPr>
            <p:ph sz="half" idx="2"/>
          </p:nvPr>
        </p:nvSpPr>
        <p:spPr>
          <a:xfrm>
            <a:off x="3505199" y="390595"/>
            <a:ext cx="6143767" cy="1151602"/>
          </a:xfrm>
        </p:spPr>
        <p:txBody>
          <a:bodyPr>
            <a:normAutofit/>
          </a:bodyPr>
          <a:lstStyle/>
          <a:p>
            <a:pPr marL="0" indent="0">
              <a:buNone/>
            </a:pPr>
            <a:r>
              <a:rPr lang="en-GB" sz="4400" dirty="0" err="1"/>
              <a:t>Ymdopi</a:t>
            </a:r>
            <a:r>
              <a:rPr lang="en-GB" sz="4400" dirty="0"/>
              <a:t> / </a:t>
            </a:r>
            <a:r>
              <a:rPr lang="en-GB" sz="4400" dirty="0">
                <a:solidFill>
                  <a:srgbClr val="0070C0"/>
                </a:solidFill>
              </a:rPr>
              <a:t>Coping</a:t>
            </a:r>
          </a:p>
        </p:txBody>
      </p:sp>
      <p:pic>
        <p:nvPicPr>
          <p:cNvPr id="6" name="Content Placeholder 5">
            <a:extLst>
              <a:ext uri="{FF2B5EF4-FFF2-40B4-BE49-F238E27FC236}">
                <a16:creationId xmlns:a16="http://schemas.microsoft.com/office/drawing/2014/main" id="{5BC15FD5-CE57-7528-1114-FA14E8F1DF58}"/>
              </a:ext>
            </a:extLst>
          </p:cNvPr>
          <p:cNvPicPr>
            <a:picLocks noGrp="1" noChangeAspect="1"/>
          </p:cNvPicPr>
          <p:nvPr>
            <p:ph sz="half" idx="1"/>
          </p:nvPr>
        </p:nvPicPr>
        <p:blipFill>
          <a:blip r:embed="rId3"/>
          <a:stretch>
            <a:fillRect/>
          </a:stretch>
        </p:blipFill>
        <p:spPr>
          <a:xfrm>
            <a:off x="933734" y="1299455"/>
            <a:ext cx="11034648" cy="4259090"/>
          </a:xfrm>
          <a:prstGeom prst="rect">
            <a:avLst/>
          </a:prstGeom>
        </p:spPr>
      </p:pic>
    </p:spTree>
    <p:extLst>
      <p:ext uri="{BB962C8B-B14F-4D97-AF65-F5344CB8AC3E}">
        <p14:creationId xmlns:p14="http://schemas.microsoft.com/office/powerpoint/2010/main" val="2044019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76F23B-8F27-7DA1-FBFF-B75ACFDF8D42}"/>
              </a:ext>
            </a:extLst>
          </p:cNvPr>
          <p:cNvSpPr>
            <a:spLocks noGrp="1"/>
          </p:cNvSpPr>
          <p:nvPr>
            <p:ph sz="half" idx="1"/>
          </p:nvPr>
        </p:nvSpPr>
        <p:spPr>
          <a:xfrm>
            <a:off x="6096000" y="917913"/>
            <a:ext cx="5835555" cy="5791314"/>
          </a:xfrm>
        </p:spPr>
        <p:txBody>
          <a:bodyPr>
            <a:normAutofit lnSpcReduction="10000"/>
          </a:bodyPr>
          <a:lstStyle/>
          <a:p>
            <a:r>
              <a:rPr lang="en-GB" sz="2200" dirty="0">
                <a:solidFill>
                  <a:srgbClr val="0070C0"/>
                </a:solidFill>
                <a:latin typeface="Arial" panose="020B0604020202020204" pitchFamily="34" charset="0"/>
                <a:cs typeface="Arial" panose="020B0604020202020204" pitchFamily="34" charset="0"/>
              </a:rPr>
              <a:t>Accountability vs. Autonomy (Will be accountable to someone but need for autonomy to enact)</a:t>
            </a:r>
          </a:p>
          <a:p>
            <a:pPr marL="0" indent="0">
              <a:buNone/>
            </a:pPr>
            <a:endParaRPr lang="en-GB" sz="2200" dirty="0">
              <a:solidFill>
                <a:srgbClr val="0070C0"/>
              </a:solidFill>
              <a:latin typeface="Arial" panose="020B0604020202020204" pitchFamily="34" charset="0"/>
              <a:cs typeface="Arial" panose="020B0604020202020204" pitchFamily="34" charset="0"/>
            </a:endParaRPr>
          </a:p>
          <a:p>
            <a:r>
              <a:rPr lang="en-GB" sz="2200" dirty="0">
                <a:solidFill>
                  <a:srgbClr val="0070C0"/>
                </a:solidFill>
                <a:latin typeface="Arial" panose="020B0604020202020204" pitchFamily="34" charset="0"/>
                <a:cs typeface="Arial" panose="020B0604020202020204" pitchFamily="34" charset="0"/>
              </a:rPr>
              <a:t>SLB are in fact </a:t>
            </a:r>
            <a:r>
              <a:rPr lang="en-GB" sz="2200" b="1" dirty="0">
                <a:solidFill>
                  <a:srgbClr val="0070C0"/>
                </a:solidFill>
                <a:latin typeface="Arial" panose="020B0604020202020204" pitchFamily="34" charset="0"/>
                <a:cs typeface="Arial" panose="020B0604020202020204" pitchFamily="34" charset="0"/>
              </a:rPr>
              <a:t>policy makers </a:t>
            </a:r>
            <a:r>
              <a:rPr lang="en-GB" sz="2200" dirty="0">
                <a:solidFill>
                  <a:srgbClr val="0070C0"/>
                </a:solidFill>
                <a:latin typeface="Arial" panose="020B0604020202020204" pitchFamily="34" charset="0"/>
                <a:cs typeface="Arial" panose="020B0604020202020204" pitchFamily="34" charset="0"/>
              </a:rPr>
              <a:t>because they  shape how policy is experienced by CYPC</a:t>
            </a:r>
          </a:p>
          <a:p>
            <a:pPr marL="0" indent="0">
              <a:buNone/>
            </a:pPr>
            <a:endParaRPr lang="en-GB" sz="2200" dirty="0">
              <a:solidFill>
                <a:srgbClr val="0070C0"/>
              </a:solidFill>
              <a:latin typeface="Arial" panose="020B0604020202020204" pitchFamily="34" charset="0"/>
              <a:cs typeface="Arial" panose="020B0604020202020204" pitchFamily="34" charset="0"/>
            </a:endParaRPr>
          </a:p>
          <a:p>
            <a:r>
              <a:rPr lang="en-GB" sz="2200" dirty="0">
                <a:solidFill>
                  <a:srgbClr val="0070C0"/>
                </a:solidFill>
                <a:latin typeface="Arial" panose="020B0604020202020204" pitchFamily="34" charset="0"/>
                <a:cs typeface="Arial" panose="020B0604020202020204" pitchFamily="34" charset="0"/>
              </a:rPr>
              <a:t>Power imbalances between SLB and CYPC</a:t>
            </a:r>
          </a:p>
          <a:p>
            <a:endParaRPr lang="en-GB" sz="2200" dirty="0">
              <a:solidFill>
                <a:srgbClr val="0070C0"/>
              </a:solidFill>
              <a:latin typeface="Arial" panose="020B0604020202020204" pitchFamily="34" charset="0"/>
              <a:cs typeface="Arial" panose="020B0604020202020204" pitchFamily="34" charset="0"/>
            </a:endParaRPr>
          </a:p>
          <a:p>
            <a:r>
              <a:rPr lang="en-GB" sz="2200" dirty="0">
                <a:solidFill>
                  <a:srgbClr val="0070C0"/>
                </a:solidFill>
                <a:latin typeface="Arial" panose="020B0604020202020204" pitchFamily="34" charset="0"/>
                <a:cs typeface="Arial" panose="020B0604020202020204" pitchFamily="34" charset="0"/>
              </a:rPr>
              <a:t>Ethical challenges – who to help and when</a:t>
            </a:r>
          </a:p>
          <a:p>
            <a:endParaRPr lang="en-GB" sz="2200" dirty="0">
              <a:solidFill>
                <a:srgbClr val="0070C0"/>
              </a:solidFill>
              <a:latin typeface="Arial" panose="020B0604020202020204" pitchFamily="34" charset="0"/>
              <a:cs typeface="Arial" panose="020B0604020202020204" pitchFamily="34" charset="0"/>
            </a:endParaRPr>
          </a:p>
          <a:p>
            <a:r>
              <a:rPr lang="en-GB" sz="2200" dirty="0">
                <a:solidFill>
                  <a:srgbClr val="0070C0"/>
                </a:solidFill>
                <a:latin typeface="Arial" panose="020B0604020202020204" pitchFamily="34" charset="0"/>
                <a:cs typeface="Arial" panose="020B0604020202020204" pitchFamily="34" charset="0"/>
              </a:rPr>
              <a:t>The “impossible job”</a:t>
            </a:r>
          </a:p>
          <a:p>
            <a:pPr marL="0" indent="0">
              <a:buNone/>
            </a:pPr>
            <a:endParaRPr lang="en-GB" sz="2200" dirty="0">
              <a:solidFill>
                <a:srgbClr val="0070C0"/>
              </a:solidFill>
              <a:latin typeface="Arial" panose="020B0604020202020204" pitchFamily="34" charset="0"/>
              <a:cs typeface="Arial" panose="020B0604020202020204" pitchFamily="34" charset="0"/>
            </a:endParaRPr>
          </a:p>
          <a:p>
            <a:r>
              <a:rPr lang="en-GB" sz="2200" dirty="0">
                <a:solidFill>
                  <a:srgbClr val="0070C0"/>
                </a:solidFill>
                <a:latin typeface="Arial" panose="020B0604020202020204" pitchFamily="34" charset="0"/>
                <a:cs typeface="Arial" panose="020B0604020202020204" pitchFamily="34" charset="0"/>
              </a:rPr>
              <a:t>Impact on how the public see government </a:t>
            </a:r>
          </a:p>
          <a:p>
            <a:endParaRPr lang="en-GB" dirty="0"/>
          </a:p>
        </p:txBody>
      </p:sp>
      <p:sp>
        <p:nvSpPr>
          <p:cNvPr id="5" name="Rectangle 1">
            <a:extLst>
              <a:ext uri="{FF2B5EF4-FFF2-40B4-BE49-F238E27FC236}">
                <a16:creationId xmlns:a16="http://schemas.microsoft.com/office/drawing/2014/main" id="{40FA4DDB-1E86-A875-39E4-79489E59345D}"/>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968948CE-3E96-4EC3-32CE-E9D4F2363184}"/>
              </a:ext>
            </a:extLst>
          </p:cNvPr>
          <p:cNvSpPr txBox="1"/>
          <p:nvPr/>
        </p:nvSpPr>
        <p:spPr>
          <a:xfrm>
            <a:off x="822278" y="917912"/>
            <a:ext cx="4582235" cy="5940088"/>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Atebolrwydd </a:t>
            </a:r>
            <a:r>
              <a:rPr lang="cy-GB" altLang="en-US" sz="2000" dirty="0" err="1">
                <a:solidFill>
                  <a:srgbClr val="1F1F1F"/>
                </a:solidFill>
                <a:latin typeface="Arial" panose="020B0604020202020204" pitchFamily="34" charset="0"/>
                <a:ea typeface="inherit"/>
                <a:cs typeface="Arial" panose="020B0604020202020204" pitchFamily="34" charset="0"/>
              </a:rPr>
              <a:t>y.e</a:t>
            </a:r>
            <a:r>
              <a:rPr lang="cy-GB" altLang="en-US" sz="2000" dirty="0">
                <a:solidFill>
                  <a:srgbClr val="1F1F1F"/>
                </a:solidFill>
                <a:latin typeface="Arial" panose="020B0604020202020204" pitchFamily="34" charset="0"/>
                <a:ea typeface="inherit"/>
                <a:cs typeface="Arial" panose="020B0604020202020204" pitchFamily="34" charset="0"/>
              </a:rPr>
              <a:t>.</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Ymreolaeth (Bydd yn atebol i rywun ond angen ymreolaeth i ddeddfu)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0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Mewn gwirionedd mae </a:t>
            </a:r>
            <a:r>
              <a:rPr lang="cy-GB" altLang="en-US" sz="2000" dirty="0">
                <a:solidFill>
                  <a:srgbClr val="1F1F1F"/>
                </a:solidFill>
                <a:latin typeface="Arial" panose="020B0604020202020204" pitchFamily="34" charset="0"/>
                <a:ea typeface="inherit"/>
                <a:cs typeface="Arial" panose="020B0604020202020204" pitchFamily="34" charset="0"/>
              </a:rPr>
              <a:t>BLS</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yn </a:t>
            </a:r>
            <a:r>
              <a:rPr kumimoji="0" lang="cy-GB" altLang="en-US" sz="2000" b="1"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lunwyr polisi </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oherwydd eu bod yn dylanwadu'n effeithiol ar brofiad polisi CYPC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0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Anghydbwysedd pŵer rhwng BLS a </a:t>
            </a:r>
            <a:r>
              <a:rPr kumimoji="0" lang="cy-GB" altLang="en-US" sz="20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PPIC</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0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Heriau moesegol – pwy i helpu a phryd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0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Y “swydd amhosib”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0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Effaith ar sut mae'r cyhoedd yn gweld y llywodraeth</a:t>
            </a:r>
            <a:r>
              <a:rPr kumimoji="0" lang="cy-GB"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3138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FC55E-332A-9DFD-F51D-D86F109603FC}"/>
              </a:ext>
            </a:extLst>
          </p:cNvPr>
          <p:cNvSpPr>
            <a:spLocks noGrp="1"/>
          </p:cNvSpPr>
          <p:nvPr>
            <p:ph type="title"/>
          </p:nvPr>
        </p:nvSpPr>
        <p:spPr/>
        <p:txBody>
          <a:bodyPr/>
          <a:lstStyle/>
          <a:p>
            <a:r>
              <a:rPr lang="en-GB" dirty="0"/>
              <a:t>Arian! Y </a:t>
            </a:r>
            <a:r>
              <a:rPr lang="en-GB" dirty="0" err="1"/>
              <a:t>formiwla</a:t>
            </a:r>
            <a:r>
              <a:rPr lang="en-GB" dirty="0"/>
              <a:t> Barnett</a:t>
            </a:r>
          </a:p>
        </p:txBody>
      </p:sp>
      <p:sp>
        <p:nvSpPr>
          <p:cNvPr id="4" name="Content Placeholder 3">
            <a:extLst>
              <a:ext uri="{FF2B5EF4-FFF2-40B4-BE49-F238E27FC236}">
                <a16:creationId xmlns:a16="http://schemas.microsoft.com/office/drawing/2014/main" id="{F89808C6-7DA4-EEDC-BF5D-D40E17D5AD37}"/>
              </a:ext>
            </a:extLst>
          </p:cNvPr>
          <p:cNvSpPr>
            <a:spLocks noGrp="1"/>
          </p:cNvSpPr>
          <p:nvPr>
            <p:ph sz="half" idx="2"/>
          </p:nvPr>
        </p:nvSpPr>
        <p:spPr>
          <a:xfrm>
            <a:off x="914400" y="1722466"/>
            <a:ext cx="4626591" cy="4351338"/>
          </a:xfrm>
        </p:spPr>
        <p:txBody>
          <a:bodyPr>
            <a:normAutofit fontScale="92500"/>
          </a:bodyPr>
          <a:lstStyle/>
          <a:p>
            <a:r>
              <a:rPr kumimoji="0" lang="cy-GB" altLang="en-US" sz="2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Nid yw fformiwla </a:t>
            </a:r>
            <a:r>
              <a:rPr kumimoji="0" lang="cy-GB" altLang="en-US" sz="22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Barnett</a:t>
            </a:r>
            <a:r>
              <a:rPr kumimoji="0" lang="cy-GB" altLang="en-US" sz="2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yn ystyried anghenion gwirioneddol gwahanol ranbarthau </a:t>
            </a:r>
          </a:p>
          <a:p>
            <a:pPr marL="0" indent="0">
              <a:buNone/>
            </a:pPr>
            <a:endParaRPr kumimoji="0" lang="cy-GB" altLang="en-US" sz="2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endParaRPr>
          </a:p>
          <a:p>
            <a:r>
              <a:rPr kumimoji="0" lang="cy-GB" altLang="en-US" sz="2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Yn dyrannu cyllid i’r gwledydd datganoledig (Cymru, yr Alban a Gogledd Iwerddon) yn seiliedig ar newidiadau mewn gwariant cyhoeddus yn Lloegr, gan ddefnyddio cyfran sy’n seiliedig ar boblogaeth. </a:t>
            </a:r>
          </a:p>
          <a:p>
            <a:pPr marL="0" indent="0">
              <a:buNone/>
            </a:pPr>
            <a:endParaRPr kumimoji="0" lang="cy-GB" altLang="en-US" sz="2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endParaRPr>
          </a:p>
          <a:p>
            <a:r>
              <a:rPr kumimoji="0" lang="cy-GB" altLang="en-US" sz="22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Yr effaith cydgyfeirio Cymru yn hanesyddol yn cael ei thanariannu</a:t>
            </a:r>
            <a:r>
              <a:rPr kumimoji="0" lang="cy-GB" altLang="en-US" sz="2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0" indent="0">
              <a:buNone/>
            </a:pPr>
            <a:endParaRPr lang="en-GB" dirty="0"/>
          </a:p>
        </p:txBody>
      </p:sp>
      <p:sp>
        <p:nvSpPr>
          <p:cNvPr id="8" name="TextBox 7">
            <a:extLst>
              <a:ext uri="{FF2B5EF4-FFF2-40B4-BE49-F238E27FC236}">
                <a16:creationId xmlns:a16="http://schemas.microsoft.com/office/drawing/2014/main" id="{D114F4CC-F9A3-6CC9-E107-052DA4888E42}"/>
              </a:ext>
            </a:extLst>
          </p:cNvPr>
          <p:cNvSpPr txBox="1"/>
          <p:nvPr/>
        </p:nvSpPr>
        <p:spPr>
          <a:xfrm>
            <a:off x="5870461" y="1754072"/>
            <a:ext cx="6093724" cy="4093428"/>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Daeth Comisiwn </a:t>
            </a:r>
            <a:r>
              <a:rPr kumimoji="0" lang="cy-GB" altLang="en-US" sz="20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Holtham</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(2008–2010) i’r casgliad bod Cymru’n cael ei newid tua £300 miliwn y flwyddyn o’r wybodaeth sy’n cyfrif am y lefel uwch o amddifadedd a lefelau demograffig eraill sy’n cynyddu cost darparu gwasanaethau cyhoeddus yng Nghymru. </a:t>
            </a:r>
          </a:p>
          <a:p>
            <a:pPr marR="0" lvl="0" algn="l" defTabSz="914400" rtl="0" eaLnBrk="0" fontAlgn="base" latinLnBrk="0" hangingPunct="0">
              <a:lnSpc>
                <a:spcPct val="100000"/>
              </a:lnSpc>
              <a:spcBef>
                <a:spcPct val="0"/>
              </a:spcBef>
              <a:spcAft>
                <a:spcPct val="0"/>
              </a:spcAft>
              <a:buClrTx/>
              <a:buSzTx/>
              <a:tabLst/>
            </a:pPr>
            <a:endPar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cy-GB" altLang="en-US" sz="2000" dirty="0">
              <a:solidFill>
                <a:srgbClr val="1F1F1F"/>
              </a:solidFill>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Llawr </a:t>
            </a:r>
            <a:r>
              <a:rPr kumimoji="0" lang="cy-GB" altLang="en-US" sz="20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Barnett</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(a gyflwynwyd yn 2015) i sicrhau bod Cymru’n cael lefel o ymchwil</a:t>
            </a:r>
            <a:r>
              <a:rPr lang="cy-GB" altLang="en-US" sz="2000" dirty="0">
                <a:solidFill>
                  <a:srgbClr val="1F1F1F"/>
                </a:solidFill>
                <a:latin typeface="Arial" panose="020B0604020202020204" pitchFamily="34" charset="0"/>
                <a:ea typeface="inherit"/>
                <a:cs typeface="Arial" panose="020B0604020202020204" pitchFamily="34" charset="0"/>
              </a:rPr>
              <a:t> - </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nid yw hyn wedi mynd i’r afael yn llawn â’r sefydliad </a:t>
            </a:r>
            <a:r>
              <a:rPr kumimoji="0" lang="cy-GB" altLang="en-US" sz="20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hirsefydlog</a:t>
            </a:r>
            <a:r>
              <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ac mae llawer yng Nghymru yn teimlo bod y fformiwla yn amaethyddol.</a:t>
            </a:r>
            <a:r>
              <a:rPr kumimoji="0" lang="cy-GB"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1932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FCE39-9A88-4D0A-25BB-598B18043A6B}"/>
              </a:ext>
            </a:extLst>
          </p:cNvPr>
          <p:cNvSpPr>
            <a:spLocks noGrp="1"/>
          </p:cNvSpPr>
          <p:nvPr>
            <p:ph type="title"/>
          </p:nvPr>
        </p:nvSpPr>
        <p:spPr/>
        <p:txBody>
          <a:bodyPr/>
          <a:lstStyle/>
          <a:p>
            <a:r>
              <a:rPr lang="en-GB" dirty="0">
                <a:solidFill>
                  <a:srgbClr val="0070C0"/>
                </a:solidFill>
              </a:rPr>
              <a:t>Money! The Barnett formula </a:t>
            </a:r>
          </a:p>
        </p:txBody>
      </p:sp>
      <p:sp>
        <p:nvSpPr>
          <p:cNvPr id="3" name="Content Placeholder 2">
            <a:extLst>
              <a:ext uri="{FF2B5EF4-FFF2-40B4-BE49-F238E27FC236}">
                <a16:creationId xmlns:a16="http://schemas.microsoft.com/office/drawing/2014/main" id="{64D924D3-5EBC-AA71-6EDD-ADC4BF29B143}"/>
              </a:ext>
            </a:extLst>
          </p:cNvPr>
          <p:cNvSpPr>
            <a:spLocks noGrp="1"/>
          </p:cNvSpPr>
          <p:nvPr>
            <p:ph sz="half" idx="1"/>
          </p:nvPr>
        </p:nvSpPr>
        <p:spPr>
          <a:xfrm>
            <a:off x="838200" y="2108959"/>
            <a:ext cx="5181600" cy="4351338"/>
          </a:xfrm>
        </p:spPr>
        <p:txBody>
          <a:bodyPr>
            <a:noAutofit/>
          </a:bodyPr>
          <a:lstStyle/>
          <a:p>
            <a:pPr>
              <a:lnSpc>
                <a:spcPct val="100000"/>
              </a:lnSpc>
            </a:pPr>
            <a:r>
              <a:rPr lang="en-GB" sz="2000" dirty="0">
                <a:solidFill>
                  <a:srgbClr val="0070C0"/>
                </a:solidFill>
                <a:latin typeface="Arial" panose="020B0604020202020204" pitchFamily="34" charset="0"/>
                <a:cs typeface="Arial" panose="020B0604020202020204" pitchFamily="34" charset="0"/>
              </a:rPr>
              <a:t>Barnett formula does not consider the actual </a:t>
            </a:r>
            <a:r>
              <a:rPr lang="en-GB" sz="2000" b="1" dirty="0">
                <a:solidFill>
                  <a:srgbClr val="0070C0"/>
                </a:solidFill>
                <a:latin typeface="Arial" panose="020B0604020202020204" pitchFamily="34" charset="0"/>
                <a:cs typeface="Arial" panose="020B0604020202020204" pitchFamily="34" charset="0"/>
              </a:rPr>
              <a:t>needs</a:t>
            </a:r>
            <a:r>
              <a:rPr lang="en-GB" sz="2000" dirty="0">
                <a:solidFill>
                  <a:srgbClr val="0070C0"/>
                </a:solidFill>
                <a:latin typeface="Arial" panose="020B0604020202020204" pitchFamily="34" charset="0"/>
                <a:cs typeface="Arial" panose="020B0604020202020204" pitchFamily="34" charset="0"/>
              </a:rPr>
              <a:t> of different regions</a:t>
            </a:r>
          </a:p>
          <a:p>
            <a:pPr>
              <a:lnSpc>
                <a:spcPct val="100000"/>
              </a:lnSpc>
            </a:pPr>
            <a:r>
              <a:rPr lang="en-GB" sz="2000" dirty="0">
                <a:solidFill>
                  <a:srgbClr val="0070C0"/>
                </a:solidFill>
                <a:latin typeface="Arial" panose="020B0604020202020204" pitchFamily="34" charset="0"/>
                <a:cs typeface="Arial" panose="020B0604020202020204" pitchFamily="34" charset="0"/>
              </a:rPr>
              <a:t>Allocates funds to the devolved nations (Wales, Scotland, and Northern Ireland) based on changes in public spending in England, using a population-based proportion. </a:t>
            </a:r>
          </a:p>
          <a:p>
            <a:pPr>
              <a:lnSpc>
                <a:spcPct val="100000"/>
              </a:lnSpc>
            </a:pPr>
            <a:r>
              <a:rPr lang="en-GB" sz="2000" dirty="0">
                <a:solidFill>
                  <a:srgbClr val="0070C0"/>
                </a:solidFill>
                <a:latin typeface="Arial" panose="020B0604020202020204" pitchFamily="34" charset="0"/>
                <a:cs typeface="Arial" panose="020B0604020202020204" pitchFamily="34" charset="0"/>
              </a:rPr>
              <a:t>The convergence effect</a:t>
            </a:r>
          </a:p>
          <a:p>
            <a:pPr>
              <a:lnSpc>
                <a:spcPct val="100000"/>
              </a:lnSpc>
            </a:pPr>
            <a:r>
              <a:rPr lang="en-GB" sz="2000" dirty="0">
                <a:solidFill>
                  <a:srgbClr val="0070C0"/>
                </a:solidFill>
                <a:latin typeface="Arial" panose="020B0604020202020204" pitchFamily="34" charset="0"/>
                <a:cs typeface="Arial" panose="020B0604020202020204" pitchFamily="34" charset="0"/>
              </a:rPr>
              <a:t>Wales historically underfunded </a:t>
            </a:r>
          </a:p>
        </p:txBody>
      </p:sp>
      <p:sp>
        <p:nvSpPr>
          <p:cNvPr id="4" name="Content Placeholder 3">
            <a:extLst>
              <a:ext uri="{FF2B5EF4-FFF2-40B4-BE49-F238E27FC236}">
                <a16:creationId xmlns:a16="http://schemas.microsoft.com/office/drawing/2014/main" id="{CD8D8092-B1D9-4C49-50D2-778972EAE1C7}"/>
              </a:ext>
            </a:extLst>
          </p:cNvPr>
          <p:cNvSpPr>
            <a:spLocks noGrp="1"/>
          </p:cNvSpPr>
          <p:nvPr>
            <p:ph sz="half" idx="2"/>
          </p:nvPr>
        </p:nvSpPr>
        <p:spPr>
          <a:xfrm>
            <a:off x="6096000" y="1690688"/>
            <a:ext cx="5906067" cy="4718193"/>
          </a:xfrm>
        </p:spPr>
        <p:txBody>
          <a:bodyPr>
            <a:normAutofit fontScale="62500" lnSpcReduction="20000"/>
          </a:bodyPr>
          <a:lstStyle/>
          <a:p>
            <a:endParaRPr lang="en-GB" dirty="0">
              <a:solidFill>
                <a:srgbClr val="0070C0"/>
              </a:solidFill>
              <a:latin typeface="Arial" panose="020B0604020202020204" pitchFamily="34" charset="0"/>
              <a:cs typeface="Arial" panose="020B0604020202020204" pitchFamily="34" charset="0"/>
            </a:endParaRPr>
          </a:p>
          <a:p>
            <a:pPr>
              <a:lnSpc>
                <a:spcPct val="120000"/>
              </a:lnSpc>
            </a:pPr>
            <a:r>
              <a:rPr lang="en-GB" sz="3100" b="1" dirty="0">
                <a:solidFill>
                  <a:srgbClr val="0070C0"/>
                </a:solidFill>
                <a:latin typeface="Arial" panose="020B0604020202020204" pitchFamily="34" charset="0"/>
                <a:cs typeface="Arial" panose="020B0604020202020204" pitchFamily="34" charset="0"/>
              </a:rPr>
              <a:t>Holtham Commission</a:t>
            </a:r>
            <a:r>
              <a:rPr lang="en-GB" sz="3100" dirty="0">
                <a:solidFill>
                  <a:srgbClr val="0070C0"/>
                </a:solidFill>
                <a:latin typeface="Arial" panose="020B0604020202020204" pitchFamily="34" charset="0"/>
                <a:cs typeface="Arial" panose="020B0604020202020204" pitchFamily="34" charset="0"/>
              </a:rPr>
              <a:t> (2008–2010), concluded that Wales was being shortchanged by around £300 million annually because the formula didn’t account for the higher levels of deprivation and other demographic factors that increase the cost of providing public services in Wales.</a:t>
            </a:r>
          </a:p>
          <a:p>
            <a:pPr>
              <a:lnSpc>
                <a:spcPct val="120000"/>
              </a:lnSpc>
            </a:pPr>
            <a:endParaRPr lang="en-GB" sz="3100" dirty="0">
              <a:solidFill>
                <a:srgbClr val="0070C0"/>
              </a:solidFill>
              <a:latin typeface="Arial" panose="020B0604020202020204" pitchFamily="34" charset="0"/>
              <a:cs typeface="Arial" panose="020B0604020202020204" pitchFamily="34" charset="0"/>
            </a:endParaRPr>
          </a:p>
          <a:p>
            <a:pPr>
              <a:lnSpc>
                <a:spcPct val="120000"/>
              </a:lnSpc>
            </a:pPr>
            <a:r>
              <a:rPr lang="en-GB" sz="3100" b="1" dirty="0">
                <a:solidFill>
                  <a:srgbClr val="0070C0"/>
                </a:solidFill>
                <a:latin typeface="Arial" panose="020B0604020202020204" pitchFamily="34" charset="0"/>
                <a:cs typeface="Arial" panose="020B0604020202020204" pitchFamily="34" charset="0"/>
              </a:rPr>
              <a:t>Barnett Floor</a:t>
            </a:r>
            <a:r>
              <a:rPr lang="en-GB" sz="3100" dirty="0">
                <a:solidFill>
                  <a:srgbClr val="0070C0"/>
                </a:solidFill>
                <a:latin typeface="Arial" panose="020B0604020202020204" pitchFamily="34" charset="0"/>
                <a:cs typeface="Arial" panose="020B0604020202020204" pitchFamily="34" charset="0"/>
              </a:rPr>
              <a:t> (introduced in 2015) to ensure that Wales receives a minimum level of funding, this has not fully addressed the long-standing issues, and many in Wales feel that the formula remains inadequate.</a:t>
            </a:r>
          </a:p>
          <a:p>
            <a:pPr>
              <a:lnSpc>
                <a:spcPct val="120000"/>
              </a:lnSpc>
            </a:pPr>
            <a:endParaRPr lang="en-GB" sz="3100" dirty="0"/>
          </a:p>
          <a:p>
            <a:endParaRPr lang="en-GB" dirty="0"/>
          </a:p>
        </p:txBody>
      </p:sp>
    </p:spTree>
    <p:extLst>
      <p:ext uri="{BB962C8B-B14F-4D97-AF65-F5344CB8AC3E}">
        <p14:creationId xmlns:p14="http://schemas.microsoft.com/office/powerpoint/2010/main" val="190905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91519-2A99-B245-E5A9-B3736EF5A206}"/>
              </a:ext>
            </a:extLst>
          </p:cNvPr>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21A11220-8B01-9D29-BE39-EE5620C73E59}"/>
              </a:ext>
            </a:extLst>
          </p:cNvPr>
          <p:cNvSpPr>
            <a:spLocks noGrp="1"/>
          </p:cNvSpPr>
          <p:nvPr>
            <p:ph sz="half" idx="2"/>
          </p:nvPr>
        </p:nvSpPr>
        <p:spPr/>
        <p:txBody>
          <a:bodyPr/>
          <a:lstStyle/>
          <a:p>
            <a:endParaRPr lang="en-GB"/>
          </a:p>
        </p:txBody>
      </p:sp>
      <p:pic>
        <p:nvPicPr>
          <p:cNvPr id="9" name="Content Placeholder 8" descr="A yellow circles with orange text&#10;&#10;Description automatically generated">
            <a:extLst>
              <a:ext uri="{FF2B5EF4-FFF2-40B4-BE49-F238E27FC236}">
                <a16:creationId xmlns:a16="http://schemas.microsoft.com/office/drawing/2014/main" id="{9EADC5E2-71DB-030E-18B1-E11179A8534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Tree>
    <p:extLst>
      <p:ext uri="{BB962C8B-B14F-4D97-AF65-F5344CB8AC3E}">
        <p14:creationId xmlns:p14="http://schemas.microsoft.com/office/powerpoint/2010/main" val="1508409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1904B-EBFB-273E-5533-C6592C4B70BC}"/>
              </a:ext>
            </a:extLst>
          </p:cNvPr>
          <p:cNvSpPr>
            <a:spLocks noGrp="1"/>
          </p:cNvSpPr>
          <p:nvPr>
            <p:ph type="title"/>
          </p:nvPr>
        </p:nvSpPr>
        <p:spPr>
          <a:xfrm>
            <a:off x="2702257" y="365125"/>
            <a:ext cx="9034113" cy="1325563"/>
          </a:xfrm>
        </p:spPr>
        <p:txBody>
          <a:bodyPr>
            <a:normAutofit/>
          </a:bodyPr>
          <a:lstStyle/>
          <a:p>
            <a:r>
              <a:rPr lang="en-GB" sz="3600" dirty="0" err="1"/>
              <a:t>Problemmau</a:t>
            </a:r>
            <a:r>
              <a:rPr lang="en-GB" sz="3600" dirty="0"/>
              <a:t> drygionus / </a:t>
            </a:r>
            <a:r>
              <a:rPr lang="en-GB" sz="3600" dirty="0">
                <a:solidFill>
                  <a:srgbClr val="0070C0"/>
                </a:solidFill>
              </a:rPr>
              <a:t>Wicked problems</a:t>
            </a:r>
          </a:p>
        </p:txBody>
      </p:sp>
      <p:sp>
        <p:nvSpPr>
          <p:cNvPr id="3" name="Content Placeholder 2">
            <a:extLst>
              <a:ext uri="{FF2B5EF4-FFF2-40B4-BE49-F238E27FC236}">
                <a16:creationId xmlns:a16="http://schemas.microsoft.com/office/drawing/2014/main" id="{58ECB521-CD46-79E4-33AE-BDCED9CDEF4A}"/>
              </a:ext>
            </a:extLst>
          </p:cNvPr>
          <p:cNvSpPr>
            <a:spLocks noGrp="1"/>
          </p:cNvSpPr>
          <p:nvPr>
            <p:ph idx="1"/>
          </p:nvPr>
        </p:nvSpPr>
        <p:spPr>
          <a:xfrm>
            <a:off x="1201004" y="1690688"/>
            <a:ext cx="9990160" cy="4667250"/>
          </a:xfrm>
        </p:spPr>
        <p:txBody>
          <a:bodyPr>
            <a:normAutofit fontScale="85000" lnSpcReduction="20000"/>
          </a:bodyPr>
          <a:lstStyle/>
          <a:p>
            <a:pPr marL="0" indent="0">
              <a:buNone/>
            </a:pPr>
            <a:r>
              <a:rPr lang="en-GB" b="0" i="0" dirty="0">
                <a:effectLst/>
                <a:latin typeface="Open Sans" panose="020B0606030504020204" pitchFamily="34" charset="0"/>
              </a:rPr>
              <a:t>organizations must resist the temptation to try to convert complex problems “into tractable managerial challenges” (</a:t>
            </a:r>
            <a:r>
              <a:rPr lang="en-GB" b="0" i="0" u="none" strike="noStrike" dirty="0">
                <a:solidFill>
                  <a:srgbClr val="007377"/>
                </a:solidFill>
                <a:effectLst/>
                <a:latin typeface="Open Sans" panose="020B0606030504020204" pitchFamily="34" charset="0"/>
                <a:hlinkClick r:id="rId2"/>
              </a:rPr>
              <a:t>George et al., 2016</a:t>
            </a:r>
            <a:r>
              <a:rPr lang="en-GB" b="0" i="0" dirty="0">
                <a:effectLst/>
                <a:latin typeface="Open Sans" panose="020B0606030504020204" pitchFamily="34" charset="0"/>
              </a:rPr>
              <a:t>, p. 1887).</a:t>
            </a:r>
          </a:p>
          <a:p>
            <a:pPr marL="0" indent="0">
              <a:buNone/>
            </a:pPr>
            <a:endParaRPr lang="en-GB" dirty="0">
              <a:latin typeface="Open Sans" panose="020B0606030504020204" pitchFamily="34" charset="0"/>
            </a:endParaRPr>
          </a:p>
          <a:p>
            <a:pPr marL="0" indent="0">
              <a:buNone/>
            </a:pPr>
            <a:r>
              <a:rPr lang="en-GB" b="0" i="0" dirty="0">
                <a:effectLst/>
                <a:latin typeface="Open Sans" panose="020B0606030504020204" pitchFamily="34" charset="0"/>
              </a:rPr>
              <a:t>Instead, organizations must find ways of dealing with three interlinked challenges that stem from the nature of wicked problems (</a:t>
            </a:r>
            <a:r>
              <a:rPr lang="en-GB" b="0" i="0" u="none" strike="noStrike" dirty="0" err="1">
                <a:solidFill>
                  <a:srgbClr val="007377"/>
                </a:solidFill>
                <a:effectLst/>
                <a:latin typeface="Open Sans" panose="020B0606030504020204" pitchFamily="34" charset="0"/>
                <a:hlinkClick r:id="rId3"/>
              </a:rPr>
              <a:t>Dentoni</a:t>
            </a:r>
            <a:r>
              <a:rPr lang="en-GB" b="0" i="0" u="none" strike="noStrike" dirty="0">
                <a:solidFill>
                  <a:srgbClr val="007377"/>
                </a:solidFill>
                <a:effectLst/>
                <a:latin typeface="Open Sans" panose="020B0606030504020204" pitchFamily="34" charset="0"/>
                <a:hlinkClick r:id="rId3"/>
              </a:rPr>
              <a:t> et al., 2018</a:t>
            </a:r>
            <a:r>
              <a:rPr lang="en-GB" b="0" i="0" dirty="0">
                <a:effectLst/>
                <a:latin typeface="Open Sans" panose="020B0606030504020204" pitchFamily="34" charset="0"/>
              </a:rPr>
              <a:t>):</a:t>
            </a:r>
          </a:p>
          <a:p>
            <a:pPr marL="0" indent="0">
              <a:buNone/>
            </a:pPr>
            <a:r>
              <a:rPr lang="en-GB" b="0" i="0" dirty="0">
                <a:effectLst/>
                <a:latin typeface="Open Sans" panose="020B0606030504020204" pitchFamily="34" charset="0"/>
              </a:rPr>
              <a:t>(a) organizing for the unknown, </a:t>
            </a:r>
          </a:p>
          <a:p>
            <a:pPr marL="0" indent="0">
              <a:buNone/>
            </a:pPr>
            <a:r>
              <a:rPr lang="en-GB" b="0" i="0" dirty="0">
                <a:effectLst/>
                <a:latin typeface="Open Sans" panose="020B0606030504020204" pitchFamily="34" charset="0"/>
              </a:rPr>
              <a:t>(b) constantly (re-)aligning the value regimes of multiple actors, and</a:t>
            </a:r>
          </a:p>
          <a:p>
            <a:pPr marL="0" indent="0">
              <a:buNone/>
            </a:pPr>
            <a:r>
              <a:rPr lang="en-GB" b="0" i="0" dirty="0">
                <a:effectLst/>
                <a:latin typeface="Open Sans" panose="020B0606030504020204" pitchFamily="34" charset="0"/>
              </a:rPr>
              <a:t>(c) tackling the dynamic complexity that results from the unfolding character (i.e., constant change) of the wicked problem.               </a:t>
            </a:r>
          </a:p>
          <a:p>
            <a:pPr marL="0" indent="0">
              <a:buNone/>
            </a:pPr>
            <a:r>
              <a:rPr lang="en-GB" dirty="0">
                <a:latin typeface="Open Sans" panose="020B0606030504020204" pitchFamily="34" charset="0"/>
              </a:rPr>
              <a:t>                       </a:t>
            </a:r>
          </a:p>
          <a:p>
            <a:pPr marL="0" indent="0" algn="r">
              <a:buNone/>
            </a:pPr>
            <a:r>
              <a:rPr lang="en-GB" dirty="0">
                <a:latin typeface="Open Sans" panose="020B0606030504020204" pitchFamily="34" charset="0"/>
              </a:rPr>
              <a:t>   </a:t>
            </a:r>
            <a:r>
              <a:rPr lang="en-GB" sz="1500" dirty="0" err="1">
                <a:latin typeface="Open Sans" panose="020B0606030504020204" pitchFamily="34" charset="0"/>
              </a:rPr>
              <a:t>Pradilla</a:t>
            </a:r>
            <a:r>
              <a:rPr lang="en-GB" sz="1500" dirty="0">
                <a:latin typeface="Open Sans" panose="020B0606030504020204" pitchFamily="34" charset="0"/>
              </a:rPr>
              <a:t>, Bento da Silva and Reinecke, (2022)    </a:t>
            </a:r>
            <a:endParaRPr lang="en-GB" sz="1500" dirty="0"/>
          </a:p>
        </p:txBody>
      </p:sp>
    </p:spTree>
    <p:extLst>
      <p:ext uri="{BB962C8B-B14F-4D97-AF65-F5344CB8AC3E}">
        <p14:creationId xmlns:p14="http://schemas.microsoft.com/office/powerpoint/2010/main" val="2292869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C5D0B-7C70-6E9A-AF3D-FECF5888540D}"/>
              </a:ext>
            </a:extLst>
          </p:cNvPr>
          <p:cNvSpPr>
            <a:spLocks noGrp="1"/>
          </p:cNvSpPr>
          <p:nvPr>
            <p:ph type="title"/>
          </p:nvPr>
        </p:nvSpPr>
        <p:spPr>
          <a:xfrm>
            <a:off x="2736166" y="365125"/>
            <a:ext cx="9000204" cy="1325563"/>
          </a:xfrm>
        </p:spPr>
        <p:txBody>
          <a:bodyPr/>
          <a:lstStyle/>
          <a:p>
            <a:r>
              <a:rPr lang="en-GB" dirty="0">
                <a:hlinkClick r:id="rId3"/>
              </a:rPr>
              <a:t>Welsh Government Child Poverty Strategy (2024)</a:t>
            </a:r>
            <a:endParaRPr lang="en-GB" dirty="0"/>
          </a:p>
        </p:txBody>
      </p:sp>
      <p:sp>
        <p:nvSpPr>
          <p:cNvPr id="3" name="Content Placeholder 2">
            <a:extLst>
              <a:ext uri="{FF2B5EF4-FFF2-40B4-BE49-F238E27FC236}">
                <a16:creationId xmlns:a16="http://schemas.microsoft.com/office/drawing/2014/main" id="{B9FF616A-F227-13DE-6E4A-308E55C88A53}"/>
              </a:ext>
            </a:extLst>
          </p:cNvPr>
          <p:cNvSpPr>
            <a:spLocks noGrp="1"/>
          </p:cNvSpPr>
          <p:nvPr>
            <p:ph idx="1"/>
          </p:nvPr>
        </p:nvSpPr>
        <p:spPr>
          <a:xfrm>
            <a:off x="1124557" y="1924099"/>
            <a:ext cx="9942886" cy="4667250"/>
          </a:xfrm>
        </p:spPr>
        <p:txBody>
          <a:bodyPr>
            <a:normAutofit fontScale="85000" lnSpcReduction="10000"/>
          </a:bodyPr>
          <a:lstStyle/>
          <a:p>
            <a:pPr marL="0" indent="0" algn="l">
              <a:buNone/>
            </a:pPr>
            <a:r>
              <a:rPr lang="en-GB" b="0" i="0" dirty="0">
                <a:solidFill>
                  <a:srgbClr val="0070C0"/>
                </a:solidFill>
                <a:effectLst/>
                <a:latin typeface="Arial" panose="020B0604020202020204" pitchFamily="34" charset="0"/>
              </a:rPr>
              <a:t>Objective 1: to reduce costs and maximise the incomes of families. </a:t>
            </a:r>
          </a:p>
          <a:p>
            <a:pPr marL="0" indent="0" algn="l">
              <a:buNone/>
            </a:pPr>
            <a:r>
              <a:rPr lang="en-GB" b="0" i="0" dirty="0">
                <a:solidFill>
                  <a:srgbClr val="0070C0"/>
                </a:solidFill>
                <a:effectLst/>
                <a:latin typeface="Arial" panose="020B0604020202020204" pitchFamily="34" charset="0"/>
              </a:rPr>
              <a:t>Objective 2: to create pathways out of poverty so that children and young people and their families have opportunities to realise their potential. </a:t>
            </a:r>
          </a:p>
          <a:p>
            <a:pPr marL="0" indent="0" algn="l">
              <a:buNone/>
            </a:pPr>
            <a:r>
              <a:rPr lang="en-GB" b="0" i="0" dirty="0">
                <a:solidFill>
                  <a:srgbClr val="0070C0"/>
                </a:solidFill>
                <a:effectLst/>
                <a:latin typeface="Arial" panose="020B0604020202020204" pitchFamily="34" charset="0"/>
              </a:rPr>
              <a:t>Objective 3: to support child and family wellbeing and make sure that work across the Welsh Government delivers for children living in poverty, including those with protected characteristics, so that they can enjoy their rights and have better outcomes. </a:t>
            </a:r>
          </a:p>
          <a:p>
            <a:pPr marL="0" indent="0" algn="l">
              <a:buNone/>
            </a:pPr>
            <a:r>
              <a:rPr lang="en-GB" b="0" i="0" dirty="0">
                <a:solidFill>
                  <a:srgbClr val="0070C0"/>
                </a:solidFill>
                <a:effectLst/>
                <a:latin typeface="Arial" panose="020B0604020202020204" pitchFamily="34" charset="0"/>
              </a:rPr>
              <a:t>Objective 4: to ensure children, young people and their families are treated with dignity and respect by the people and services who interact with and support them and to challenge the stigma of poverty.</a:t>
            </a:r>
          </a:p>
          <a:p>
            <a:pPr marL="0" indent="0" algn="l">
              <a:buNone/>
            </a:pPr>
            <a:r>
              <a:rPr lang="en-GB" b="0" i="0" dirty="0">
                <a:solidFill>
                  <a:srgbClr val="0070C0"/>
                </a:solidFill>
                <a:effectLst/>
                <a:latin typeface="Arial" panose="020B0604020202020204" pitchFamily="34" charset="0"/>
              </a:rPr>
              <a:t>Objective 5: to ensure that effective cross-government working at the national level enables strong collaboration at the regional and local level</a:t>
            </a:r>
          </a:p>
          <a:p>
            <a:endParaRPr lang="en-GB" dirty="0"/>
          </a:p>
        </p:txBody>
      </p:sp>
    </p:spTree>
    <p:extLst>
      <p:ext uri="{BB962C8B-B14F-4D97-AF65-F5344CB8AC3E}">
        <p14:creationId xmlns:p14="http://schemas.microsoft.com/office/powerpoint/2010/main" val="3463458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FDAC0-328E-2EE6-EF14-7F8E6958D34E}"/>
              </a:ext>
            </a:extLst>
          </p:cNvPr>
          <p:cNvSpPr>
            <a:spLocks noGrp="1"/>
          </p:cNvSpPr>
          <p:nvPr>
            <p:ph type="title"/>
          </p:nvPr>
        </p:nvSpPr>
        <p:spPr>
          <a:xfrm>
            <a:off x="3140068" y="266651"/>
            <a:ext cx="7956222" cy="1325563"/>
          </a:xfrm>
        </p:spPr>
        <p:txBody>
          <a:bodyPr/>
          <a:lstStyle/>
          <a:p>
            <a:r>
              <a:rPr lang="en-GB" dirty="0">
                <a:hlinkClick r:id="rId2"/>
              </a:rPr>
              <a:t>Strategaeth </a:t>
            </a:r>
            <a:r>
              <a:rPr lang="en-GB" dirty="0" err="1">
                <a:hlinkClick r:id="rId2"/>
              </a:rPr>
              <a:t>Tlodi</a:t>
            </a:r>
            <a:r>
              <a:rPr lang="en-GB" dirty="0">
                <a:hlinkClick r:id="rId2"/>
              </a:rPr>
              <a:t> Plant Cymru 2024</a:t>
            </a:r>
            <a:endParaRPr lang="en-GB" dirty="0"/>
          </a:p>
        </p:txBody>
      </p:sp>
      <p:sp>
        <p:nvSpPr>
          <p:cNvPr id="3" name="Content Placeholder 2">
            <a:extLst>
              <a:ext uri="{FF2B5EF4-FFF2-40B4-BE49-F238E27FC236}">
                <a16:creationId xmlns:a16="http://schemas.microsoft.com/office/drawing/2014/main" id="{20AFA237-8E54-0A07-CDA4-987BC0A1B111}"/>
              </a:ext>
            </a:extLst>
          </p:cNvPr>
          <p:cNvSpPr>
            <a:spLocks noGrp="1"/>
          </p:cNvSpPr>
          <p:nvPr>
            <p:ph idx="1"/>
          </p:nvPr>
        </p:nvSpPr>
        <p:spPr>
          <a:xfrm>
            <a:off x="1043981" y="1670881"/>
            <a:ext cx="10238307" cy="4667250"/>
          </a:xfrm>
        </p:spPr>
        <p:txBody>
          <a:bodyPr>
            <a:normAutofit fontScale="85000" lnSpcReduction="20000"/>
          </a:bodyPr>
          <a:lstStyle/>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1: </a:t>
            </a:r>
            <a:r>
              <a:rPr lang="en-GB" b="0" i="0" dirty="0" err="1">
                <a:solidFill>
                  <a:srgbClr val="1F1F1F"/>
                </a:solidFill>
                <a:effectLst/>
                <a:latin typeface="Arial" panose="020B0604020202020204" pitchFamily="34" charset="0"/>
              </a:rPr>
              <a:t>lleihau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costau</a:t>
            </a:r>
            <a:r>
              <a:rPr lang="en-GB" b="0" i="0" dirty="0">
                <a:solidFill>
                  <a:srgbClr val="1F1F1F"/>
                </a:solidFill>
                <a:effectLst/>
                <a:latin typeface="Arial" panose="020B0604020202020204" pitchFamily="34" charset="0"/>
              </a:rPr>
              <a:t> a gwneud y gorau o </a:t>
            </a:r>
            <a:r>
              <a:rPr lang="en-GB" b="0" i="0" dirty="0" err="1">
                <a:solidFill>
                  <a:srgbClr val="1F1F1F"/>
                </a:solidFill>
                <a:effectLst/>
                <a:latin typeface="Arial" panose="020B0604020202020204" pitchFamily="34" charset="0"/>
              </a:rPr>
              <a:t>incwm</a:t>
            </a:r>
            <a:r>
              <a:rPr lang="en-GB" b="0" i="0" dirty="0">
                <a:solidFill>
                  <a:srgbClr val="1F1F1F"/>
                </a:solidFill>
                <a:effectLst/>
                <a:latin typeface="Arial" panose="020B0604020202020204" pitchFamily="34" charset="0"/>
              </a:rPr>
              <a:t> teuluoedd.</a:t>
            </a:r>
          </a:p>
          <a:p>
            <a:pPr marL="0" indent="0" algn="l">
              <a:buNone/>
            </a:pPr>
            <a:endParaRPr lang="en-GB" b="0" i="0" dirty="0">
              <a:solidFill>
                <a:srgbClr val="1F1F1F"/>
              </a:solidFill>
              <a:effectLst/>
              <a:latin typeface="Arial" panose="020B0604020202020204" pitchFamily="34" charset="0"/>
            </a:endParaRP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2: creu </a:t>
            </a:r>
            <a:r>
              <a:rPr lang="en-GB" b="0" i="0" dirty="0" err="1">
                <a:solidFill>
                  <a:srgbClr val="1F1F1F"/>
                </a:solidFill>
                <a:effectLst/>
                <a:latin typeface="Arial" panose="020B0604020202020204" pitchFamily="34" charset="0"/>
              </a:rPr>
              <a:t>llwybrau</a:t>
            </a:r>
            <a:r>
              <a:rPr lang="en-GB" b="0" i="0" dirty="0">
                <a:solidFill>
                  <a:srgbClr val="1F1F1F"/>
                </a:solidFill>
                <a:effectLst/>
                <a:latin typeface="Arial" panose="020B0604020202020204" pitchFamily="34" charset="0"/>
              </a:rPr>
              <a:t> allan o dlodi fel bod plant a </a:t>
            </a:r>
            <a:r>
              <a:rPr lang="en-GB" b="0" i="0" dirty="0" err="1">
                <a:solidFill>
                  <a:srgbClr val="1F1F1F"/>
                </a:solidFill>
                <a:effectLst/>
                <a:latin typeface="Arial" panose="020B0604020202020204" pitchFamily="34" charset="0"/>
              </a:rPr>
              <a:t>phobl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ifanc</a:t>
            </a:r>
            <a:r>
              <a:rPr lang="en-GB" b="0" i="0" dirty="0">
                <a:solidFill>
                  <a:srgbClr val="1F1F1F"/>
                </a:solidFill>
                <a:effectLst/>
                <a:latin typeface="Arial" panose="020B0604020202020204" pitchFamily="34" charset="0"/>
              </a:rPr>
              <a:t> a'u teuluoedd yn cael cyfleoedd i </a:t>
            </a:r>
            <a:r>
              <a:rPr lang="en-GB" b="0" i="0" dirty="0" err="1">
                <a:solidFill>
                  <a:srgbClr val="1F1F1F"/>
                </a:solidFill>
                <a:effectLst/>
                <a:latin typeface="Arial" panose="020B0604020202020204" pitchFamily="34" charset="0"/>
              </a:rPr>
              <a:t>wireddu</a:t>
            </a:r>
            <a:r>
              <a:rPr lang="en-GB" b="0" i="0" dirty="0">
                <a:solidFill>
                  <a:srgbClr val="1F1F1F"/>
                </a:solidFill>
                <a:effectLst/>
                <a:latin typeface="Arial" panose="020B0604020202020204" pitchFamily="34" charset="0"/>
              </a:rPr>
              <a:t> eu potensial.</a:t>
            </a:r>
          </a:p>
          <a:p>
            <a:pPr marL="0" indent="0" algn="l">
              <a:buNone/>
            </a:pPr>
            <a:endParaRPr lang="en-GB" b="0" i="0" dirty="0">
              <a:solidFill>
                <a:srgbClr val="1F1F1F"/>
              </a:solidFill>
              <a:effectLst/>
              <a:latin typeface="Arial" panose="020B0604020202020204" pitchFamily="34" charset="0"/>
            </a:endParaRP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3: cefnogi </a:t>
            </a:r>
            <a:r>
              <a:rPr lang="en-GB" b="0" i="0" dirty="0" err="1">
                <a:solidFill>
                  <a:srgbClr val="1F1F1F"/>
                </a:solidFill>
                <a:effectLst/>
                <a:latin typeface="Arial" panose="020B0604020202020204" pitchFamily="34" charset="0"/>
              </a:rPr>
              <a:t>llesiant</a:t>
            </a:r>
            <a:r>
              <a:rPr lang="en-GB" b="0" i="0" dirty="0">
                <a:solidFill>
                  <a:srgbClr val="1F1F1F"/>
                </a:solidFill>
                <a:effectLst/>
                <a:latin typeface="Arial" panose="020B0604020202020204" pitchFamily="34" charset="0"/>
              </a:rPr>
              <a:t> plant a'u teuluoedd a sicrhau bod </a:t>
            </a:r>
            <a:r>
              <a:rPr lang="en-GB" b="0" i="0" dirty="0" err="1">
                <a:solidFill>
                  <a:srgbClr val="1F1F1F"/>
                </a:solidFill>
                <a:effectLst/>
                <a:latin typeface="Arial" panose="020B0604020202020204" pitchFamily="34" charset="0"/>
              </a:rPr>
              <a:t>gwaith</a:t>
            </a:r>
            <a:r>
              <a:rPr lang="en-GB" b="0" i="0" dirty="0">
                <a:solidFill>
                  <a:srgbClr val="1F1F1F"/>
                </a:solidFill>
                <a:effectLst/>
                <a:latin typeface="Arial" panose="020B0604020202020204" pitchFamily="34" charset="0"/>
              </a:rPr>
              <a:t> ym </a:t>
            </a:r>
            <a:r>
              <a:rPr lang="en-GB" b="0" i="0" dirty="0" err="1">
                <a:solidFill>
                  <a:srgbClr val="1F1F1F"/>
                </a:solidFill>
                <a:effectLst/>
                <a:latin typeface="Arial" panose="020B0604020202020204" pitchFamily="34" charset="0"/>
              </a:rPr>
              <a:t>mhob</a:t>
            </a:r>
            <a:r>
              <a:rPr lang="en-GB" b="0" i="0" dirty="0">
                <a:solidFill>
                  <a:srgbClr val="1F1F1F"/>
                </a:solidFill>
                <a:effectLst/>
                <a:latin typeface="Arial" panose="020B0604020202020204" pitchFamily="34" charset="0"/>
              </a:rPr>
              <a:t> rhan o </a:t>
            </a:r>
            <a:r>
              <a:rPr lang="en-GB" b="0" i="0" dirty="0" err="1">
                <a:solidFill>
                  <a:srgbClr val="1F1F1F"/>
                </a:solidFill>
                <a:effectLst/>
                <a:latin typeface="Arial" panose="020B0604020202020204" pitchFamily="34" charset="0"/>
              </a:rPr>
              <a:t>Lywodraeth</a:t>
            </a:r>
            <a:r>
              <a:rPr lang="en-GB" b="0" i="0" dirty="0">
                <a:solidFill>
                  <a:srgbClr val="1F1F1F"/>
                </a:solidFill>
                <a:effectLst/>
                <a:latin typeface="Arial" panose="020B0604020202020204" pitchFamily="34" charset="0"/>
              </a:rPr>
              <a:t> Cymru yn </a:t>
            </a:r>
            <a:r>
              <a:rPr lang="en-GB" b="0" i="0" dirty="0" err="1">
                <a:solidFill>
                  <a:srgbClr val="1F1F1F"/>
                </a:solidFill>
                <a:effectLst/>
                <a:latin typeface="Arial" panose="020B0604020202020204" pitchFamily="34" charset="0"/>
              </a:rPr>
              <a:t>darparu</a:t>
            </a:r>
            <a:r>
              <a:rPr lang="en-GB" b="0" i="0" dirty="0">
                <a:solidFill>
                  <a:srgbClr val="1F1F1F"/>
                </a:solidFill>
                <a:effectLst/>
                <a:latin typeface="Arial" panose="020B0604020202020204" pitchFamily="34" charset="0"/>
              </a:rPr>
              <a:t> ar gyfer plant sy'n byw mewn </a:t>
            </a:r>
            <a:r>
              <a:rPr lang="en-GB" b="0" i="0" dirty="0" err="1">
                <a:solidFill>
                  <a:srgbClr val="1F1F1F"/>
                </a:solidFill>
                <a:effectLst/>
                <a:latin typeface="Arial" panose="020B0604020202020204" pitchFamily="34" charset="0"/>
              </a:rPr>
              <a:t>tlodi</a:t>
            </a:r>
            <a:r>
              <a:rPr lang="en-GB" b="0" i="0" dirty="0">
                <a:solidFill>
                  <a:srgbClr val="1F1F1F"/>
                </a:solidFill>
                <a:effectLst/>
                <a:latin typeface="Arial" panose="020B0604020202020204" pitchFamily="34" charset="0"/>
              </a:rPr>
              <a:t>, gan gynnwys y </a:t>
            </a:r>
            <a:r>
              <a:rPr lang="en-GB" b="0" i="0" dirty="0" err="1">
                <a:solidFill>
                  <a:srgbClr val="1F1F1F"/>
                </a:solidFill>
                <a:effectLst/>
                <a:latin typeface="Arial" panose="020B0604020202020204" pitchFamily="34" charset="0"/>
              </a:rPr>
              <a:t>rheini</a:t>
            </a:r>
            <a:r>
              <a:rPr lang="en-GB" b="0" i="0" dirty="0">
                <a:solidFill>
                  <a:srgbClr val="1F1F1F"/>
                </a:solidFill>
                <a:effectLst/>
                <a:latin typeface="Arial" panose="020B0604020202020204" pitchFamily="34" charset="0"/>
              </a:rPr>
              <a:t> â </a:t>
            </a:r>
            <a:r>
              <a:rPr lang="en-GB" b="0" i="0" dirty="0" err="1">
                <a:solidFill>
                  <a:srgbClr val="1F1F1F"/>
                </a:solidFill>
                <a:effectLst/>
                <a:latin typeface="Arial" panose="020B0604020202020204" pitchFamily="34" charset="0"/>
              </a:rPr>
              <a:t>nodweddion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gwarchodedig</a:t>
            </a:r>
            <a:r>
              <a:rPr lang="en-GB" b="0" i="0" dirty="0">
                <a:solidFill>
                  <a:srgbClr val="1F1F1F"/>
                </a:solidFill>
                <a:effectLst/>
                <a:latin typeface="Arial" panose="020B0604020202020204" pitchFamily="34" charset="0"/>
              </a:rPr>
              <a:t>, fel y gallant arfer eu hawliau a sicrhau canlyniadau gwell.</a:t>
            </a: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4: sicrhau bod plant, pobl </a:t>
            </a:r>
            <a:r>
              <a:rPr lang="en-GB" b="0" i="0" dirty="0" err="1">
                <a:solidFill>
                  <a:srgbClr val="1F1F1F"/>
                </a:solidFill>
                <a:effectLst/>
                <a:latin typeface="Arial" panose="020B0604020202020204" pitchFamily="34" charset="0"/>
              </a:rPr>
              <a:t>ifanc</a:t>
            </a:r>
            <a:r>
              <a:rPr lang="en-GB" b="0" i="0" dirty="0">
                <a:solidFill>
                  <a:srgbClr val="1F1F1F"/>
                </a:solidFill>
                <a:effectLst/>
                <a:latin typeface="Arial" panose="020B0604020202020204" pitchFamily="34" charset="0"/>
              </a:rPr>
              <a:t> a'u teuluoedd yn cael eu trin ag </a:t>
            </a:r>
            <a:r>
              <a:rPr lang="en-GB" b="0" i="0" dirty="0" err="1">
                <a:solidFill>
                  <a:srgbClr val="1F1F1F"/>
                </a:solidFill>
                <a:effectLst/>
                <a:latin typeface="Arial" panose="020B0604020202020204" pitchFamily="34" charset="0"/>
              </a:rPr>
              <a:t>urddas</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pharch</a:t>
            </a:r>
            <a:r>
              <a:rPr lang="en-GB" b="0" i="0" dirty="0">
                <a:solidFill>
                  <a:srgbClr val="1F1F1F"/>
                </a:solidFill>
                <a:effectLst/>
                <a:latin typeface="Arial" panose="020B0604020202020204" pitchFamily="34" charset="0"/>
              </a:rPr>
              <a:t> gan y </a:t>
            </a:r>
            <a:r>
              <a:rPr lang="en-GB" b="0" i="0" dirty="0" err="1">
                <a:solidFill>
                  <a:srgbClr val="1F1F1F"/>
                </a:solidFill>
                <a:effectLst/>
                <a:latin typeface="Arial" panose="020B0604020202020204" pitchFamily="34" charset="0"/>
              </a:rPr>
              <a:t>bobl</a:t>
            </a:r>
            <a:r>
              <a:rPr lang="en-GB" b="0" i="0" dirty="0">
                <a:solidFill>
                  <a:srgbClr val="1F1F1F"/>
                </a:solidFill>
                <a:effectLst/>
                <a:latin typeface="Arial" panose="020B0604020202020204" pitchFamily="34" charset="0"/>
              </a:rPr>
              <a:t> a'r gwasanaethau sy'n </a:t>
            </a:r>
            <a:r>
              <a:rPr lang="en-GB" b="0" i="0" dirty="0" err="1">
                <a:solidFill>
                  <a:srgbClr val="1F1F1F"/>
                </a:solidFill>
                <a:effectLst/>
                <a:latin typeface="Arial" panose="020B0604020202020204" pitchFamily="34" charset="0"/>
              </a:rPr>
              <a:t>rhyngweithio</a:t>
            </a:r>
            <a:r>
              <a:rPr lang="en-GB" b="0" i="0" dirty="0">
                <a:solidFill>
                  <a:srgbClr val="1F1F1F"/>
                </a:solidFill>
                <a:effectLst/>
                <a:latin typeface="Arial" panose="020B0604020202020204" pitchFamily="34" charset="0"/>
              </a:rPr>
              <a:t> â </a:t>
            </a:r>
            <a:r>
              <a:rPr lang="en-GB" b="0" i="0" dirty="0" err="1">
                <a:solidFill>
                  <a:srgbClr val="1F1F1F"/>
                </a:solidFill>
                <a:effectLst/>
                <a:latin typeface="Arial" panose="020B0604020202020204" pitchFamily="34" charset="0"/>
              </a:rPr>
              <a:t>nhw</a:t>
            </a:r>
            <a:r>
              <a:rPr lang="en-GB" b="0" i="0" dirty="0">
                <a:solidFill>
                  <a:srgbClr val="1F1F1F"/>
                </a:solidFill>
                <a:effectLst/>
                <a:latin typeface="Arial" panose="020B0604020202020204" pitchFamily="34" charset="0"/>
              </a:rPr>
              <a:t> ac yn eu cefnogi, a </a:t>
            </a:r>
            <a:r>
              <a:rPr lang="en-GB" b="0" i="0" dirty="0" err="1">
                <a:solidFill>
                  <a:srgbClr val="1F1F1F"/>
                </a:solidFill>
                <a:effectLst/>
                <a:latin typeface="Arial" panose="020B0604020202020204" pitchFamily="34" charset="0"/>
              </a:rPr>
              <a:t>herio'r</a:t>
            </a:r>
            <a:r>
              <a:rPr lang="en-GB" b="0" i="0" dirty="0">
                <a:solidFill>
                  <a:srgbClr val="1F1F1F"/>
                </a:solidFill>
                <a:effectLst/>
                <a:latin typeface="Arial" panose="020B0604020202020204" pitchFamily="34" charset="0"/>
              </a:rPr>
              <a:t> stigma sy'n </a:t>
            </a:r>
            <a:r>
              <a:rPr lang="en-GB" b="0" i="0" dirty="0" err="1">
                <a:solidFill>
                  <a:srgbClr val="1F1F1F"/>
                </a:solidFill>
                <a:effectLst/>
                <a:latin typeface="Arial" panose="020B0604020202020204" pitchFamily="34" charset="0"/>
              </a:rPr>
              <a:t>gysylltiedig</a:t>
            </a:r>
            <a:r>
              <a:rPr lang="en-GB" b="0" i="0" dirty="0">
                <a:solidFill>
                  <a:srgbClr val="1F1F1F"/>
                </a:solidFill>
                <a:effectLst/>
                <a:latin typeface="Arial" panose="020B0604020202020204" pitchFamily="34" charset="0"/>
              </a:rPr>
              <a:t> â </a:t>
            </a:r>
            <a:r>
              <a:rPr lang="en-GB" b="0" i="0" dirty="0" err="1">
                <a:solidFill>
                  <a:srgbClr val="1F1F1F"/>
                </a:solidFill>
                <a:effectLst/>
                <a:latin typeface="Arial" panose="020B0604020202020204" pitchFamily="34" charset="0"/>
              </a:rPr>
              <a:t>thlodi</a:t>
            </a:r>
            <a:r>
              <a:rPr lang="en-GB" b="0" i="0" dirty="0">
                <a:solidFill>
                  <a:srgbClr val="1F1F1F"/>
                </a:solidFill>
                <a:effectLst/>
                <a:latin typeface="Arial" panose="020B0604020202020204" pitchFamily="34" charset="0"/>
              </a:rPr>
              <a:t>.</a:t>
            </a: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5: sicrhau bod </a:t>
            </a:r>
            <a:r>
              <a:rPr lang="en-GB" b="0" i="0" dirty="0" err="1">
                <a:solidFill>
                  <a:srgbClr val="1F1F1F"/>
                </a:solidFill>
                <a:effectLst/>
                <a:latin typeface="Arial" panose="020B0604020202020204" pitchFamily="34" charset="0"/>
              </a:rPr>
              <a:t>gwaith</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trawslywodraethol</a:t>
            </a:r>
            <a:r>
              <a:rPr lang="en-GB" b="0" i="0" dirty="0">
                <a:solidFill>
                  <a:srgbClr val="1F1F1F"/>
                </a:solidFill>
                <a:effectLst/>
                <a:latin typeface="Arial" panose="020B0604020202020204" pitchFamily="34" charset="0"/>
              </a:rPr>
              <a:t> effeithiol ar lefel </a:t>
            </a:r>
            <a:r>
              <a:rPr lang="en-GB" b="0" i="0" dirty="0" err="1">
                <a:solidFill>
                  <a:srgbClr val="1F1F1F"/>
                </a:solidFill>
                <a:effectLst/>
                <a:latin typeface="Arial" panose="020B0604020202020204" pitchFamily="34" charset="0"/>
              </a:rPr>
              <a:t>genedlaethol</a:t>
            </a:r>
            <a:r>
              <a:rPr lang="en-GB" b="0" i="0" dirty="0">
                <a:solidFill>
                  <a:srgbClr val="1F1F1F"/>
                </a:solidFill>
                <a:effectLst/>
                <a:latin typeface="Arial" panose="020B0604020202020204" pitchFamily="34" charset="0"/>
              </a:rPr>
              <a:t> yn arwain at gydweithio </a:t>
            </a:r>
            <a:r>
              <a:rPr lang="en-GB" b="0" i="0" dirty="0" err="1">
                <a:solidFill>
                  <a:srgbClr val="1F1F1F"/>
                </a:solidFill>
                <a:effectLst/>
                <a:latin typeface="Arial" panose="020B0604020202020204" pitchFamily="34" charset="0"/>
              </a:rPr>
              <a:t>cryf</a:t>
            </a:r>
            <a:r>
              <a:rPr lang="en-GB" b="0" i="0" dirty="0">
                <a:solidFill>
                  <a:srgbClr val="1F1F1F"/>
                </a:solidFill>
                <a:effectLst/>
                <a:latin typeface="Arial" panose="020B0604020202020204" pitchFamily="34" charset="0"/>
              </a:rPr>
              <a:t> ar lefel </a:t>
            </a:r>
            <a:r>
              <a:rPr lang="en-GB" b="0" i="0" dirty="0" err="1">
                <a:solidFill>
                  <a:srgbClr val="1F1F1F"/>
                </a:solidFill>
                <a:effectLst/>
                <a:latin typeface="Arial" panose="020B0604020202020204" pitchFamily="34" charset="0"/>
              </a:rPr>
              <a:t>ranbarthol</a:t>
            </a:r>
            <a:r>
              <a:rPr lang="en-GB" b="0" i="0" dirty="0">
                <a:solidFill>
                  <a:srgbClr val="1F1F1F"/>
                </a:solidFill>
                <a:effectLst/>
                <a:latin typeface="Arial" panose="020B0604020202020204" pitchFamily="34" charset="0"/>
              </a:rPr>
              <a:t> a lleol.</a:t>
            </a:r>
          </a:p>
          <a:p>
            <a:pPr marL="0" indent="0">
              <a:buNone/>
            </a:pPr>
            <a:endParaRPr lang="en-GB" dirty="0"/>
          </a:p>
        </p:txBody>
      </p:sp>
    </p:spTree>
    <p:extLst>
      <p:ext uri="{BB962C8B-B14F-4D97-AF65-F5344CB8AC3E}">
        <p14:creationId xmlns:p14="http://schemas.microsoft.com/office/powerpoint/2010/main" val="828849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FDAC0-328E-2EE6-EF14-7F8E6958D34E}"/>
              </a:ext>
            </a:extLst>
          </p:cNvPr>
          <p:cNvSpPr>
            <a:spLocks noGrp="1"/>
          </p:cNvSpPr>
          <p:nvPr>
            <p:ph type="title"/>
          </p:nvPr>
        </p:nvSpPr>
        <p:spPr>
          <a:xfrm>
            <a:off x="3140068" y="266651"/>
            <a:ext cx="7956222" cy="1325563"/>
          </a:xfrm>
        </p:spPr>
        <p:txBody>
          <a:bodyPr/>
          <a:lstStyle/>
          <a:p>
            <a:r>
              <a:rPr lang="en-GB" dirty="0">
                <a:hlinkClick r:id="rId2"/>
              </a:rPr>
              <a:t>Strategaeth </a:t>
            </a:r>
            <a:r>
              <a:rPr lang="en-GB" dirty="0" err="1">
                <a:hlinkClick r:id="rId2"/>
              </a:rPr>
              <a:t>Tlodi</a:t>
            </a:r>
            <a:r>
              <a:rPr lang="en-GB" dirty="0">
                <a:hlinkClick r:id="rId2"/>
              </a:rPr>
              <a:t> Plant Cymru 2024</a:t>
            </a:r>
            <a:endParaRPr lang="en-GB" dirty="0"/>
          </a:p>
        </p:txBody>
      </p:sp>
      <p:sp>
        <p:nvSpPr>
          <p:cNvPr id="3" name="Content Placeholder 2">
            <a:extLst>
              <a:ext uri="{FF2B5EF4-FFF2-40B4-BE49-F238E27FC236}">
                <a16:creationId xmlns:a16="http://schemas.microsoft.com/office/drawing/2014/main" id="{20AFA237-8E54-0A07-CDA4-987BC0A1B111}"/>
              </a:ext>
            </a:extLst>
          </p:cNvPr>
          <p:cNvSpPr>
            <a:spLocks noGrp="1"/>
          </p:cNvSpPr>
          <p:nvPr>
            <p:ph idx="1"/>
          </p:nvPr>
        </p:nvSpPr>
        <p:spPr>
          <a:xfrm>
            <a:off x="1043981" y="1670881"/>
            <a:ext cx="10238307" cy="4667250"/>
          </a:xfrm>
        </p:spPr>
        <p:txBody>
          <a:bodyPr>
            <a:normAutofit fontScale="85000" lnSpcReduction="20000"/>
          </a:bodyPr>
          <a:lstStyle/>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1: </a:t>
            </a:r>
            <a:r>
              <a:rPr lang="en-GB" b="0" i="0" dirty="0" err="1">
                <a:solidFill>
                  <a:srgbClr val="1F1F1F"/>
                </a:solidFill>
                <a:effectLst/>
                <a:latin typeface="Arial" panose="020B0604020202020204" pitchFamily="34" charset="0"/>
              </a:rPr>
              <a:t>lleihau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costau</a:t>
            </a:r>
            <a:r>
              <a:rPr lang="en-GB" b="0" i="0" dirty="0">
                <a:solidFill>
                  <a:srgbClr val="1F1F1F"/>
                </a:solidFill>
                <a:effectLst/>
                <a:latin typeface="Arial" panose="020B0604020202020204" pitchFamily="34" charset="0"/>
              </a:rPr>
              <a:t> a gwneud y gorau o </a:t>
            </a:r>
            <a:r>
              <a:rPr lang="en-GB" b="0" i="0" dirty="0" err="1">
                <a:solidFill>
                  <a:srgbClr val="1F1F1F"/>
                </a:solidFill>
                <a:effectLst/>
                <a:latin typeface="Arial" panose="020B0604020202020204" pitchFamily="34" charset="0"/>
              </a:rPr>
              <a:t>incwm</a:t>
            </a:r>
            <a:r>
              <a:rPr lang="en-GB" b="0" i="0" dirty="0">
                <a:solidFill>
                  <a:srgbClr val="1F1F1F"/>
                </a:solidFill>
                <a:effectLst/>
                <a:latin typeface="Arial" panose="020B0604020202020204" pitchFamily="34" charset="0"/>
              </a:rPr>
              <a:t> teuluoedd.</a:t>
            </a:r>
          </a:p>
          <a:p>
            <a:pPr marL="0" indent="0" algn="l">
              <a:buNone/>
            </a:pPr>
            <a:endParaRPr lang="en-GB" b="0" i="0" dirty="0">
              <a:solidFill>
                <a:srgbClr val="1F1F1F"/>
              </a:solidFill>
              <a:effectLst/>
              <a:latin typeface="Arial" panose="020B0604020202020204" pitchFamily="34" charset="0"/>
            </a:endParaRP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2: creu </a:t>
            </a:r>
            <a:r>
              <a:rPr lang="en-GB" b="0" i="0" dirty="0" err="1">
                <a:solidFill>
                  <a:srgbClr val="1F1F1F"/>
                </a:solidFill>
                <a:effectLst/>
                <a:latin typeface="Arial" panose="020B0604020202020204" pitchFamily="34" charset="0"/>
              </a:rPr>
              <a:t>llwybrau</a:t>
            </a:r>
            <a:r>
              <a:rPr lang="en-GB" b="0" i="0" dirty="0">
                <a:solidFill>
                  <a:srgbClr val="1F1F1F"/>
                </a:solidFill>
                <a:effectLst/>
                <a:latin typeface="Arial" panose="020B0604020202020204" pitchFamily="34" charset="0"/>
              </a:rPr>
              <a:t> allan o dlodi fel bod plant a </a:t>
            </a:r>
            <a:r>
              <a:rPr lang="en-GB" b="0" i="0" dirty="0" err="1">
                <a:solidFill>
                  <a:srgbClr val="1F1F1F"/>
                </a:solidFill>
                <a:effectLst/>
                <a:latin typeface="Arial" panose="020B0604020202020204" pitchFamily="34" charset="0"/>
              </a:rPr>
              <a:t>phobl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ifanc</a:t>
            </a:r>
            <a:r>
              <a:rPr lang="en-GB" b="0" i="0" dirty="0">
                <a:solidFill>
                  <a:srgbClr val="1F1F1F"/>
                </a:solidFill>
                <a:effectLst/>
                <a:latin typeface="Arial" panose="020B0604020202020204" pitchFamily="34" charset="0"/>
              </a:rPr>
              <a:t> a'u teuluoedd yn cael cyfleoedd i </a:t>
            </a:r>
            <a:r>
              <a:rPr lang="en-GB" b="0" i="0" dirty="0" err="1">
                <a:solidFill>
                  <a:srgbClr val="1F1F1F"/>
                </a:solidFill>
                <a:effectLst/>
                <a:latin typeface="Arial" panose="020B0604020202020204" pitchFamily="34" charset="0"/>
              </a:rPr>
              <a:t>wireddu</a:t>
            </a:r>
            <a:r>
              <a:rPr lang="en-GB" b="0" i="0" dirty="0">
                <a:solidFill>
                  <a:srgbClr val="1F1F1F"/>
                </a:solidFill>
                <a:effectLst/>
                <a:latin typeface="Arial" panose="020B0604020202020204" pitchFamily="34" charset="0"/>
              </a:rPr>
              <a:t> eu potensial.</a:t>
            </a:r>
          </a:p>
          <a:p>
            <a:pPr marL="0" indent="0" algn="l">
              <a:buNone/>
            </a:pPr>
            <a:endParaRPr lang="en-GB" b="0" i="0" dirty="0">
              <a:solidFill>
                <a:srgbClr val="1F1F1F"/>
              </a:solidFill>
              <a:effectLst/>
              <a:latin typeface="Arial" panose="020B0604020202020204" pitchFamily="34" charset="0"/>
            </a:endParaRP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3: cefnogi </a:t>
            </a:r>
            <a:r>
              <a:rPr lang="en-GB" b="0" i="0" dirty="0" err="1">
                <a:solidFill>
                  <a:srgbClr val="1F1F1F"/>
                </a:solidFill>
                <a:effectLst/>
                <a:latin typeface="Arial" panose="020B0604020202020204" pitchFamily="34" charset="0"/>
              </a:rPr>
              <a:t>llesiant</a:t>
            </a:r>
            <a:r>
              <a:rPr lang="en-GB" b="0" i="0" dirty="0">
                <a:solidFill>
                  <a:srgbClr val="1F1F1F"/>
                </a:solidFill>
                <a:effectLst/>
                <a:latin typeface="Arial" panose="020B0604020202020204" pitchFamily="34" charset="0"/>
              </a:rPr>
              <a:t> plant a'u teuluoedd a sicrhau bod </a:t>
            </a:r>
            <a:r>
              <a:rPr lang="en-GB" b="0" i="0" dirty="0" err="1">
                <a:solidFill>
                  <a:srgbClr val="1F1F1F"/>
                </a:solidFill>
                <a:effectLst/>
                <a:latin typeface="Arial" panose="020B0604020202020204" pitchFamily="34" charset="0"/>
              </a:rPr>
              <a:t>gwaith</a:t>
            </a:r>
            <a:r>
              <a:rPr lang="en-GB" b="0" i="0" dirty="0">
                <a:solidFill>
                  <a:srgbClr val="1F1F1F"/>
                </a:solidFill>
                <a:effectLst/>
                <a:latin typeface="Arial" panose="020B0604020202020204" pitchFamily="34" charset="0"/>
              </a:rPr>
              <a:t> ym </a:t>
            </a:r>
            <a:r>
              <a:rPr lang="en-GB" b="0" i="0" dirty="0" err="1">
                <a:solidFill>
                  <a:srgbClr val="1F1F1F"/>
                </a:solidFill>
                <a:effectLst/>
                <a:latin typeface="Arial" panose="020B0604020202020204" pitchFamily="34" charset="0"/>
              </a:rPr>
              <a:t>mhob</a:t>
            </a:r>
            <a:r>
              <a:rPr lang="en-GB" b="0" i="0" dirty="0">
                <a:solidFill>
                  <a:srgbClr val="1F1F1F"/>
                </a:solidFill>
                <a:effectLst/>
                <a:latin typeface="Arial" panose="020B0604020202020204" pitchFamily="34" charset="0"/>
              </a:rPr>
              <a:t> rhan o </a:t>
            </a:r>
            <a:r>
              <a:rPr lang="en-GB" b="0" i="0" dirty="0" err="1">
                <a:solidFill>
                  <a:srgbClr val="1F1F1F"/>
                </a:solidFill>
                <a:effectLst/>
                <a:latin typeface="Arial" panose="020B0604020202020204" pitchFamily="34" charset="0"/>
              </a:rPr>
              <a:t>Lywodraeth</a:t>
            </a:r>
            <a:r>
              <a:rPr lang="en-GB" b="0" i="0" dirty="0">
                <a:solidFill>
                  <a:srgbClr val="1F1F1F"/>
                </a:solidFill>
                <a:effectLst/>
                <a:latin typeface="Arial" panose="020B0604020202020204" pitchFamily="34" charset="0"/>
              </a:rPr>
              <a:t> Cymru yn </a:t>
            </a:r>
            <a:r>
              <a:rPr lang="en-GB" b="0" i="0" dirty="0" err="1">
                <a:solidFill>
                  <a:srgbClr val="1F1F1F"/>
                </a:solidFill>
                <a:effectLst/>
                <a:latin typeface="Arial" panose="020B0604020202020204" pitchFamily="34" charset="0"/>
              </a:rPr>
              <a:t>darparu</a:t>
            </a:r>
            <a:r>
              <a:rPr lang="en-GB" b="0" i="0" dirty="0">
                <a:solidFill>
                  <a:srgbClr val="1F1F1F"/>
                </a:solidFill>
                <a:effectLst/>
                <a:latin typeface="Arial" panose="020B0604020202020204" pitchFamily="34" charset="0"/>
              </a:rPr>
              <a:t> ar gyfer plant sy'n byw mewn </a:t>
            </a:r>
            <a:r>
              <a:rPr lang="en-GB" b="0" i="0" dirty="0" err="1">
                <a:solidFill>
                  <a:srgbClr val="1F1F1F"/>
                </a:solidFill>
                <a:effectLst/>
                <a:latin typeface="Arial" panose="020B0604020202020204" pitchFamily="34" charset="0"/>
              </a:rPr>
              <a:t>tlodi</a:t>
            </a:r>
            <a:r>
              <a:rPr lang="en-GB" b="0" i="0" dirty="0">
                <a:solidFill>
                  <a:srgbClr val="1F1F1F"/>
                </a:solidFill>
                <a:effectLst/>
                <a:latin typeface="Arial" panose="020B0604020202020204" pitchFamily="34" charset="0"/>
              </a:rPr>
              <a:t>, gan gynnwys y </a:t>
            </a:r>
            <a:r>
              <a:rPr lang="en-GB" b="0" i="0" dirty="0" err="1">
                <a:solidFill>
                  <a:srgbClr val="1F1F1F"/>
                </a:solidFill>
                <a:effectLst/>
                <a:latin typeface="Arial" panose="020B0604020202020204" pitchFamily="34" charset="0"/>
              </a:rPr>
              <a:t>rheini</a:t>
            </a:r>
            <a:r>
              <a:rPr lang="en-GB" b="0" i="0" dirty="0">
                <a:solidFill>
                  <a:srgbClr val="1F1F1F"/>
                </a:solidFill>
                <a:effectLst/>
                <a:latin typeface="Arial" panose="020B0604020202020204" pitchFamily="34" charset="0"/>
              </a:rPr>
              <a:t> â </a:t>
            </a:r>
            <a:r>
              <a:rPr lang="en-GB" b="0" i="0" dirty="0" err="1">
                <a:solidFill>
                  <a:srgbClr val="1F1F1F"/>
                </a:solidFill>
                <a:effectLst/>
                <a:latin typeface="Arial" panose="020B0604020202020204" pitchFamily="34" charset="0"/>
              </a:rPr>
              <a:t>nodweddion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gwarchodedig</a:t>
            </a:r>
            <a:r>
              <a:rPr lang="en-GB" b="0" i="0" dirty="0">
                <a:solidFill>
                  <a:srgbClr val="1F1F1F"/>
                </a:solidFill>
                <a:effectLst/>
                <a:latin typeface="Arial" panose="020B0604020202020204" pitchFamily="34" charset="0"/>
              </a:rPr>
              <a:t>, fel y gallant arfer eu hawliau a sicrhau canlyniadau gwell.</a:t>
            </a: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4: sicrhau bod plant, pobl </a:t>
            </a:r>
            <a:r>
              <a:rPr lang="en-GB" b="0" i="0" dirty="0" err="1">
                <a:solidFill>
                  <a:srgbClr val="1F1F1F"/>
                </a:solidFill>
                <a:effectLst/>
                <a:latin typeface="Arial" panose="020B0604020202020204" pitchFamily="34" charset="0"/>
              </a:rPr>
              <a:t>ifanc</a:t>
            </a:r>
            <a:r>
              <a:rPr lang="en-GB" b="0" i="0" dirty="0">
                <a:solidFill>
                  <a:srgbClr val="1F1F1F"/>
                </a:solidFill>
                <a:effectLst/>
                <a:latin typeface="Arial" panose="020B0604020202020204" pitchFamily="34" charset="0"/>
              </a:rPr>
              <a:t> a'u teuluoedd yn cael eu trin ag </a:t>
            </a:r>
            <a:r>
              <a:rPr lang="en-GB" b="0" i="0" dirty="0" err="1">
                <a:solidFill>
                  <a:srgbClr val="1F1F1F"/>
                </a:solidFill>
                <a:effectLst/>
                <a:latin typeface="Arial" panose="020B0604020202020204" pitchFamily="34" charset="0"/>
              </a:rPr>
              <a:t>urddas</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pharch</a:t>
            </a:r>
            <a:r>
              <a:rPr lang="en-GB" b="0" i="0" dirty="0">
                <a:solidFill>
                  <a:srgbClr val="1F1F1F"/>
                </a:solidFill>
                <a:effectLst/>
                <a:latin typeface="Arial" panose="020B0604020202020204" pitchFamily="34" charset="0"/>
              </a:rPr>
              <a:t> gan y </a:t>
            </a:r>
            <a:r>
              <a:rPr lang="en-GB" b="0" i="0" dirty="0" err="1">
                <a:solidFill>
                  <a:srgbClr val="1F1F1F"/>
                </a:solidFill>
                <a:effectLst/>
                <a:latin typeface="Arial" panose="020B0604020202020204" pitchFamily="34" charset="0"/>
              </a:rPr>
              <a:t>bobl</a:t>
            </a:r>
            <a:r>
              <a:rPr lang="en-GB" b="0" i="0" dirty="0">
                <a:solidFill>
                  <a:srgbClr val="1F1F1F"/>
                </a:solidFill>
                <a:effectLst/>
                <a:latin typeface="Arial" panose="020B0604020202020204" pitchFamily="34" charset="0"/>
              </a:rPr>
              <a:t> a'r gwasanaethau sy'n </a:t>
            </a:r>
            <a:r>
              <a:rPr lang="en-GB" b="0" i="0" dirty="0" err="1">
                <a:solidFill>
                  <a:srgbClr val="1F1F1F"/>
                </a:solidFill>
                <a:effectLst/>
                <a:latin typeface="Arial" panose="020B0604020202020204" pitchFamily="34" charset="0"/>
              </a:rPr>
              <a:t>rhyngweithio</a:t>
            </a:r>
            <a:r>
              <a:rPr lang="en-GB" b="0" i="0" dirty="0">
                <a:solidFill>
                  <a:srgbClr val="1F1F1F"/>
                </a:solidFill>
                <a:effectLst/>
                <a:latin typeface="Arial" panose="020B0604020202020204" pitchFamily="34" charset="0"/>
              </a:rPr>
              <a:t> â </a:t>
            </a:r>
            <a:r>
              <a:rPr lang="en-GB" b="0" i="0" dirty="0" err="1">
                <a:solidFill>
                  <a:srgbClr val="1F1F1F"/>
                </a:solidFill>
                <a:effectLst/>
                <a:latin typeface="Arial" panose="020B0604020202020204" pitchFamily="34" charset="0"/>
              </a:rPr>
              <a:t>nhw</a:t>
            </a:r>
            <a:r>
              <a:rPr lang="en-GB" b="0" i="0" dirty="0">
                <a:solidFill>
                  <a:srgbClr val="1F1F1F"/>
                </a:solidFill>
                <a:effectLst/>
                <a:latin typeface="Arial" panose="020B0604020202020204" pitchFamily="34" charset="0"/>
              </a:rPr>
              <a:t> ac yn eu cefnogi, a </a:t>
            </a:r>
            <a:r>
              <a:rPr lang="en-GB" b="0" i="0" dirty="0" err="1">
                <a:solidFill>
                  <a:srgbClr val="1F1F1F"/>
                </a:solidFill>
                <a:effectLst/>
                <a:latin typeface="Arial" panose="020B0604020202020204" pitchFamily="34" charset="0"/>
              </a:rPr>
              <a:t>herio'r</a:t>
            </a:r>
            <a:r>
              <a:rPr lang="en-GB" b="0" i="0" dirty="0">
                <a:solidFill>
                  <a:srgbClr val="1F1F1F"/>
                </a:solidFill>
                <a:effectLst/>
                <a:latin typeface="Arial" panose="020B0604020202020204" pitchFamily="34" charset="0"/>
              </a:rPr>
              <a:t> stigma sy'n </a:t>
            </a:r>
            <a:r>
              <a:rPr lang="en-GB" b="0" i="0" dirty="0" err="1">
                <a:solidFill>
                  <a:srgbClr val="1F1F1F"/>
                </a:solidFill>
                <a:effectLst/>
                <a:latin typeface="Arial" panose="020B0604020202020204" pitchFamily="34" charset="0"/>
              </a:rPr>
              <a:t>gysylltiedig</a:t>
            </a:r>
            <a:r>
              <a:rPr lang="en-GB" b="0" i="0" dirty="0">
                <a:solidFill>
                  <a:srgbClr val="1F1F1F"/>
                </a:solidFill>
                <a:effectLst/>
                <a:latin typeface="Arial" panose="020B0604020202020204" pitchFamily="34" charset="0"/>
              </a:rPr>
              <a:t> â </a:t>
            </a:r>
            <a:r>
              <a:rPr lang="en-GB" b="0" i="0" dirty="0" err="1">
                <a:solidFill>
                  <a:srgbClr val="1F1F1F"/>
                </a:solidFill>
                <a:effectLst/>
                <a:latin typeface="Arial" panose="020B0604020202020204" pitchFamily="34" charset="0"/>
              </a:rPr>
              <a:t>thlodi</a:t>
            </a:r>
            <a:r>
              <a:rPr lang="en-GB" b="0" i="0" dirty="0">
                <a:solidFill>
                  <a:srgbClr val="1F1F1F"/>
                </a:solidFill>
                <a:effectLst/>
                <a:latin typeface="Arial" panose="020B0604020202020204" pitchFamily="34" charset="0"/>
              </a:rPr>
              <a:t>.</a:t>
            </a:r>
          </a:p>
          <a:p>
            <a:pPr marL="0" indent="0" algn="l">
              <a:buNone/>
            </a:pPr>
            <a:r>
              <a:rPr lang="en-GB" b="0" i="0" dirty="0" err="1">
                <a:solidFill>
                  <a:srgbClr val="1F1F1F"/>
                </a:solidFill>
                <a:effectLst/>
                <a:latin typeface="Arial" panose="020B0604020202020204" pitchFamily="34" charset="0"/>
              </a:rPr>
              <a:t>Amcan</a:t>
            </a:r>
            <a:r>
              <a:rPr lang="en-GB" b="0" i="0" dirty="0">
                <a:solidFill>
                  <a:srgbClr val="1F1F1F"/>
                </a:solidFill>
                <a:effectLst/>
                <a:latin typeface="Arial" panose="020B0604020202020204" pitchFamily="34" charset="0"/>
              </a:rPr>
              <a:t> 5: sicrhau bod </a:t>
            </a:r>
            <a:r>
              <a:rPr lang="en-GB" b="0" i="0" dirty="0" err="1">
                <a:solidFill>
                  <a:srgbClr val="1F1F1F"/>
                </a:solidFill>
                <a:effectLst/>
                <a:latin typeface="Arial" panose="020B0604020202020204" pitchFamily="34" charset="0"/>
              </a:rPr>
              <a:t>gwaith</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trawslywodraethol</a:t>
            </a:r>
            <a:r>
              <a:rPr lang="en-GB" b="0" i="0" dirty="0">
                <a:solidFill>
                  <a:srgbClr val="1F1F1F"/>
                </a:solidFill>
                <a:effectLst/>
                <a:latin typeface="Arial" panose="020B0604020202020204" pitchFamily="34" charset="0"/>
              </a:rPr>
              <a:t> effeithiol ar lefel </a:t>
            </a:r>
            <a:r>
              <a:rPr lang="en-GB" b="0" i="0" dirty="0" err="1">
                <a:solidFill>
                  <a:srgbClr val="1F1F1F"/>
                </a:solidFill>
                <a:effectLst/>
                <a:latin typeface="Arial" panose="020B0604020202020204" pitchFamily="34" charset="0"/>
              </a:rPr>
              <a:t>genedlaethol</a:t>
            </a:r>
            <a:r>
              <a:rPr lang="en-GB" b="0" i="0" dirty="0">
                <a:solidFill>
                  <a:srgbClr val="1F1F1F"/>
                </a:solidFill>
                <a:effectLst/>
                <a:latin typeface="Arial" panose="020B0604020202020204" pitchFamily="34" charset="0"/>
              </a:rPr>
              <a:t> yn arwain at gydweithio </a:t>
            </a:r>
            <a:r>
              <a:rPr lang="en-GB" b="0" i="0" dirty="0" err="1">
                <a:solidFill>
                  <a:srgbClr val="1F1F1F"/>
                </a:solidFill>
                <a:effectLst/>
                <a:latin typeface="Arial" panose="020B0604020202020204" pitchFamily="34" charset="0"/>
              </a:rPr>
              <a:t>cryf</a:t>
            </a:r>
            <a:r>
              <a:rPr lang="en-GB" b="0" i="0" dirty="0">
                <a:solidFill>
                  <a:srgbClr val="1F1F1F"/>
                </a:solidFill>
                <a:effectLst/>
                <a:latin typeface="Arial" panose="020B0604020202020204" pitchFamily="34" charset="0"/>
              </a:rPr>
              <a:t> ar lefel </a:t>
            </a:r>
            <a:r>
              <a:rPr lang="en-GB" b="0" i="0" dirty="0" err="1">
                <a:solidFill>
                  <a:srgbClr val="1F1F1F"/>
                </a:solidFill>
                <a:effectLst/>
                <a:latin typeface="Arial" panose="020B0604020202020204" pitchFamily="34" charset="0"/>
              </a:rPr>
              <a:t>ranbarthol</a:t>
            </a:r>
            <a:r>
              <a:rPr lang="en-GB" b="0" i="0" dirty="0">
                <a:solidFill>
                  <a:srgbClr val="1F1F1F"/>
                </a:solidFill>
                <a:effectLst/>
                <a:latin typeface="Arial" panose="020B0604020202020204" pitchFamily="34" charset="0"/>
              </a:rPr>
              <a:t> a lleol.</a:t>
            </a:r>
          </a:p>
          <a:p>
            <a:pPr marL="0" indent="0">
              <a:buNone/>
            </a:pPr>
            <a:endParaRPr lang="en-GB" dirty="0"/>
          </a:p>
        </p:txBody>
      </p:sp>
    </p:spTree>
    <p:extLst>
      <p:ext uri="{BB962C8B-B14F-4D97-AF65-F5344CB8AC3E}">
        <p14:creationId xmlns:p14="http://schemas.microsoft.com/office/powerpoint/2010/main" val="4129306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6C3BF-7254-3C7B-10BC-91390C1D9CB3}"/>
              </a:ext>
            </a:extLst>
          </p:cNvPr>
          <p:cNvSpPr>
            <a:spLocks noGrp="1"/>
          </p:cNvSpPr>
          <p:nvPr>
            <p:ph type="title"/>
          </p:nvPr>
        </p:nvSpPr>
        <p:spPr>
          <a:xfrm>
            <a:off x="3393287" y="54036"/>
            <a:ext cx="7956222" cy="1325563"/>
          </a:xfrm>
        </p:spPr>
        <p:txBody>
          <a:bodyPr/>
          <a:lstStyle/>
          <a:p>
            <a:r>
              <a:rPr lang="en-GB" b="1" dirty="0"/>
              <a:t>Materion / </a:t>
            </a:r>
            <a:r>
              <a:rPr lang="en-GB" b="1" dirty="0">
                <a:solidFill>
                  <a:srgbClr val="0070C0"/>
                </a:solidFill>
              </a:rPr>
              <a:t>Issues</a:t>
            </a:r>
          </a:p>
        </p:txBody>
      </p:sp>
      <p:sp>
        <p:nvSpPr>
          <p:cNvPr id="3" name="Content Placeholder 2">
            <a:extLst>
              <a:ext uri="{FF2B5EF4-FFF2-40B4-BE49-F238E27FC236}">
                <a16:creationId xmlns:a16="http://schemas.microsoft.com/office/drawing/2014/main" id="{995FAC3E-8ACE-A6F6-81D9-3EECD620F6D7}"/>
              </a:ext>
            </a:extLst>
          </p:cNvPr>
          <p:cNvSpPr>
            <a:spLocks noGrp="1"/>
          </p:cNvSpPr>
          <p:nvPr>
            <p:ph idx="1"/>
          </p:nvPr>
        </p:nvSpPr>
        <p:spPr>
          <a:xfrm>
            <a:off x="1728391" y="1501836"/>
            <a:ext cx="9621118" cy="4667250"/>
          </a:xfrm>
        </p:spPr>
        <p:txBody>
          <a:bodyPr/>
          <a:lstStyle/>
          <a:p>
            <a:r>
              <a:rPr lang="en-GB" dirty="0">
                <a:latin typeface="Arial" panose="020B0604020202020204" pitchFamily="34" charset="0"/>
                <a:cs typeface="Arial" panose="020B0604020202020204" pitchFamily="34" charset="0"/>
              </a:rPr>
              <a:t>Children’s Commissioner for Wales Rocio Cifuentes -</a:t>
            </a:r>
          </a:p>
          <a:p>
            <a:pPr marL="0" indent="0">
              <a:buNone/>
            </a:pPr>
            <a:r>
              <a:rPr lang="en-GB" dirty="0">
                <a:latin typeface="Arial" panose="020B0604020202020204" pitchFamily="34" charset="0"/>
                <a:cs typeface="Arial" panose="020B0604020202020204" pitchFamily="34" charset="0"/>
              </a:rPr>
              <a:t>“deeply disappointed” “lacks targets” “missing accountability”</a:t>
            </a:r>
          </a:p>
          <a:p>
            <a:pPr marL="0" indent="0">
              <a:buNone/>
            </a:pPr>
            <a:endParaRPr lang="en-GB" dirty="0">
              <a:latin typeface="Arial" panose="020B0604020202020204" pitchFamily="34" charset="0"/>
              <a:cs typeface="Arial" panose="020B0604020202020204" pitchFamily="34" charset="0"/>
            </a:endParaRPr>
          </a:p>
          <a:p>
            <a:pPr marL="0" indent="0" algn="l" fontAlgn="base">
              <a:buNone/>
            </a:pPr>
            <a:r>
              <a:rPr lang="en-GB" b="0" i="0" dirty="0">
                <a:solidFill>
                  <a:srgbClr val="141414"/>
                </a:solidFill>
                <a:effectLst/>
                <a:latin typeface="Arial" panose="020B0604020202020204" pitchFamily="34" charset="0"/>
                <a:cs typeface="Arial" panose="020B0604020202020204" pitchFamily="34" charset="0"/>
              </a:rPr>
              <a:t>without a monitoring framework "we will not be able to determine whether public money being spent in Wales is reaching those children whose lives are being so severely affected".</a:t>
            </a:r>
            <a:br>
              <a:rPr lang="en-GB" dirty="0"/>
            </a:br>
            <a:endParaRPr lang="en-GB" dirty="0"/>
          </a:p>
        </p:txBody>
      </p:sp>
    </p:spTree>
    <p:extLst>
      <p:ext uri="{BB962C8B-B14F-4D97-AF65-F5344CB8AC3E}">
        <p14:creationId xmlns:p14="http://schemas.microsoft.com/office/powerpoint/2010/main" val="1222809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4FFAC-5DFA-E56C-6A02-A90B3F129FD6}"/>
              </a:ext>
            </a:extLst>
          </p:cNvPr>
          <p:cNvSpPr>
            <a:spLocks noGrp="1"/>
          </p:cNvSpPr>
          <p:nvPr>
            <p:ph type="title"/>
          </p:nvPr>
        </p:nvSpPr>
        <p:spPr>
          <a:xfrm>
            <a:off x="5819963" y="2531550"/>
            <a:ext cx="3904608" cy="1325563"/>
          </a:xfrm>
        </p:spPr>
        <p:txBody>
          <a:bodyPr>
            <a:normAutofit fontScale="90000"/>
          </a:bodyPr>
          <a:lstStyle/>
          <a:p>
            <a:r>
              <a:rPr lang="en-GB" dirty="0">
                <a:hlinkClick r:id="rId3"/>
              </a:rPr>
              <a:t>Child Poverty Strategy Framework 14</a:t>
            </a:r>
            <a:r>
              <a:rPr lang="en-GB" baseline="30000" dirty="0">
                <a:hlinkClick r:id="rId3"/>
              </a:rPr>
              <a:t>th</a:t>
            </a:r>
            <a:r>
              <a:rPr lang="en-GB" dirty="0">
                <a:hlinkClick r:id="rId3"/>
              </a:rPr>
              <a:t> October 2024</a:t>
            </a:r>
            <a:endParaRPr lang="en-GB" dirty="0"/>
          </a:p>
        </p:txBody>
      </p:sp>
      <p:pic>
        <p:nvPicPr>
          <p:cNvPr id="7" name="Content Placeholder 6">
            <a:extLst>
              <a:ext uri="{FF2B5EF4-FFF2-40B4-BE49-F238E27FC236}">
                <a16:creationId xmlns:a16="http://schemas.microsoft.com/office/drawing/2014/main" id="{B1E1ED05-BABB-1799-A985-DD8D6C502453}"/>
              </a:ext>
            </a:extLst>
          </p:cNvPr>
          <p:cNvPicPr>
            <a:picLocks noGrp="1" noChangeAspect="1"/>
          </p:cNvPicPr>
          <p:nvPr>
            <p:ph idx="1"/>
          </p:nvPr>
        </p:nvPicPr>
        <p:blipFill>
          <a:blip r:embed="rId4"/>
          <a:stretch>
            <a:fillRect/>
          </a:stretch>
        </p:blipFill>
        <p:spPr>
          <a:xfrm>
            <a:off x="1399097" y="1269950"/>
            <a:ext cx="3848151" cy="5274345"/>
          </a:xfrm>
        </p:spPr>
      </p:pic>
    </p:spTree>
    <p:extLst>
      <p:ext uri="{BB962C8B-B14F-4D97-AF65-F5344CB8AC3E}">
        <p14:creationId xmlns:p14="http://schemas.microsoft.com/office/powerpoint/2010/main" val="1499510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717E76-A4A3-2821-B24B-2374CE7A8B13}"/>
              </a:ext>
            </a:extLst>
          </p:cNvPr>
          <p:cNvSpPr>
            <a:spLocks noGrp="1"/>
          </p:cNvSpPr>
          <p:nvPr>
            <p:ph idx="1"/>
          </p:nvPr>
        </p:nvSpPr>
        <p:spPr>
          <a:xfrm>
            <a:off x="7076048" y="1825625"/>
            <a:ext cx="4287527" cy="4667250"/>
          </a:xfrm>
        </p:spPr>
        <p:txBody>
          <a:bodyPr>
            <a:normAutofit/>
          </a:bodyPr>
          <a:lstStyle/>
          <a:p>
            <a:pPr marL="0" indent="0">
              <a:buNone/>
            </a:pPr>
            <a:r>
              <a:rPr lang="en-GB" sz="3600" dirty="0">
                <a:hlinkClick r:id="rId2"/>
              </a:rPr>
              <a:t>Cyhoeddi’r </a:t>
            </a:r>
            <a:r>
              <a:rPr lang="en-GB" sz="3600" dirty="0" err="1">
                <a:hlinkClick r:id="rId2"/>
              </a:rPr>
              <a:t>Fframwaith</a:t>
            </a:r>
            <a:r>
              <a:rPr lang="en-GB" sz="3600" dirty="0">
                <a:hlinkClick r:id="rId2"/>
              </a:rPr>
              <a:t> </a:t>
            </a:r>
            <a:r>
              <a:rPr lang="en-GB" sz="3600" dirty="0" err="1">
                <a:hlinkClick r:id="rId2"/>
              </a:rPr>
              <a:t>Monitro</a:t>
            </a:r>
            <a:r>
              <a:rPr lang="en-GB" sz="3600" dirty="0">
                <a:hlinkClick r:id="rId2"/>
              </a:rPr>
              <a:t> </a:t>
            </a:r>
            <a:r>
              <a:rPr lang="en-GB" sz="3600" dirty="0" err="1">
                <a:hlinkClick r:id="rId2"/>
              </a:rPr>
              <a:t>Strategaeth</a:t>
            </a:r>
            <a:r>
              <a:rPr lang="en-GB" sz="3600" dirty="0">
                <a:hlinkClick r:id="rId2"/>
              </a:rPr>
              <a:t> </a:t>
            </a:r>
            <a:r>
              <a:rPr lang="en-GB" sz="3600" dirty="0" err="1">
                <a:hlinkClick r:id="rId2"/>
              </a:rPr>
              <a:t>Tlodi</a:t>
            </a:r>
            <a:r>
              <a:rPr lang="en-GB" sz="3600" dirty="0">
                <a:hlinkClick r:id="rId2"/>
              </a:rPr>
              <a:t> Plant </a:t>
            </a:r>
          </a:p>
          <a:p>
            <a:pPr marL="0" indent="0">
              <a:buNone/>
            </a:pPr>
            <a:endParaRPr lang="en-GB" sz="3600" dirty="0">
              <a:hlinkClick r:id="rId2"/>
            </a:endParaRPr>
          </a:p>
          <a:p>
            <a:pPr marL="0" indent="0">
              <a:buNone/>
            </a:pPr>
            <a:r>
              <a:rPr lang="en-GB" sz="3600" dirty="0">
                <a:hlinkClick r:id="rId2"/>
              </a:rPr>
              <a:t>14 Hydref 2024</a:t>
            </a:r>
            <a:endParaRPr lang="en-GB" sz="3600" dirty="0"/>
          </a:p>
        </p:txBody>
      </p:sp>
      <p:pic>
        <p:nvPicPr>
          <p:cNvPr id="5" name="Picture 4">
            <a:extLst>
              <a:ext uri="{FF2B5EF4-FFF2-40B4-BE49-F238E27FC236}">
                <a16:creationId xmlns:a16="http://schemas.microsoft.com/office/drawing/2014/main" id="{D6478B88-DF22-F0D1-F9B1-6BCD3BB58251}"/>
              </a:ext>
            </a:extLst>
          </p:cNvPr>
          <p:cNvPicPr>
            <a:picLocks noChangeAspect="1"/>
          </p:cNvPicPr>
          <p:nvPr/>
        </p:nvPicPr>
        <p:blipFill>
          <a:blip r:embed="rId3"/>
          <a:stretch>
            <a:fillRect/>
          </a:stretch>
        </p:blipFill>
        <p:spPr>
          <a:xfrm>
            <a:off x="1340813" y="1244990"/>
            <a:ext cx="5039680" cy="4972929"/>
          </a:xfrm>
          <a:prstGeom prst="rect">
            <a:avLst/>
          </a:prstGeom>
        </p:spPr>
      </p:pic>
    </p:spTree>
    <p:extLst>
      <p:ext uri="{BB962C8B-B14F-4D97-AF65-F5344CB8AC3E}">
        <p14:creationId xmlns:p14="http://schemas.microsoft.com/office/powerpoint/2010/main" val="4146773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4681A8A-E8BB-170F-468B-A450A0F4010F}"/>
              </a:ext>
            </a:extLst>
          </p:cNvPr>
          <p:cNvSpPr>
            <a:spLocks noGrp="1"/>
          </p:cNvSpPr>
          <p:nvPr>
            <p:ph type="title"/>
          </p:nvPr>
        </p:nvSpPr>
        <p:spPr>
          <a:xfrm>
            <a:off x="3481569" y="141191"/>
            <a:ext cx="7956222" cy="1325563"/>
          </a:xfrm>
        </p:spPr>
        <p:txBody>
          <a:bodyPr/>
          <a:lstStyle/>
          <a:p>
            <a:r>
              <a:rPr lang="en-GB" b="1" dirty="0">
                <a:solidFill>
                  <a:srgbClr val="0070C0"/>
                </a:solidFill>
              </a:rPr>
              <a:t>Policy design                </a:t>
            </a:r>
            <a:r>
              <a:rPr lang="en-GB" sz="2400" dirty="0"/>
              <a:t>Howlett </a:t>
            </a:r>
            <a:r>
              <a:rPr lang="en-GB" sz="2400" i="1" dirty="0"/>
              <a:t>et al</a:t>
            </a:r>
            <a:r>
              <a:rPr lang="en-GB" sz="2400" dirty="0"/>
              <a:t>. (2015)</a:t>
            </a:r>
          </a:p>
        </p:txBody>
      </p:sp>
      <p:sp>
        <p:nvSpPr>
          <p:cNvPr id="7" name="Content Placeholder 6">
            <a:extLst>
              <a:ext uri="{FF2B5EF4-FFF2-40B4-BE49-F238E27FC236}">
                <a16:creationId xmlns:a16="http://schemas.microsoft.com/office/drawing/2014/main" id="{A61026D0-EC5F-01B2-55F7-A6E59F9A3C87}"/>
              </a:ext>
            </a:extLst>
          </p:cNvPr>
          <p:cNvSpPr>
            <a:spLocks noGrp="1"/>
          </p:cNvSpPr>
          <p:nvPr>
            <p:ph idx="1"/>
          </p:nvPr>
        </p:nvSpPr>
        <p:spPr>
          <a:xfrm>
            <a:off x="1003696" y="1565159"/>
            <a:ext cx="10046689" cy="4667250"/>
          </a:xfrm>
        </p:spPr>
        <p:txBody>
          <a:bodyPr/>
          <a:lstStyle/>
          <a:p>
            <a:r>
              <a:rPr lang="en-GB" dirty="0">
                <a:solidFill>
                  <a:srgbClr val="0070C0"/>
                </a:solidFill>
              </a:rPr>
              <a:t>Policy design requires thought about policy outcomes and compliance with policy.</a:t>
            </a:r>
          </a:p>
          <a:p>
            <a:r>
              <a:rPr lang="en-GB" dirty="0">
                <a:solidFill>
                  <a:srgbClr val="0070C0"/>
                </a:solidFill>
              </a:rPr>
              <a:t>The considerations of design can be sometimes absent.</a:t>
            </a:r>
          </a:p>
          <a:p>
            <a:r>
              <a:rPr lang="en-GB" dirty="0">
                <a:solidFill>
                  <a:srgbClr val="0070C0"/>
                </a:solidFill>
              </a:rPr>
              <a:t>Less about political considerations rather than if the policy will be effective and efficient in practice</a:t>
            </a:r>
          </a:p>
          <a:p>
            <a:r>
              <a:rPr lang="en-GB" dirty="0">
                <a:solidFill>
                  <a:srgbClr val="0070C0"/>
                </a:solidFill>
              </a:rPr>
              <a:t>New policy design – multiple government policy and objectives are arranged together</a:t>
            </a:r>
          </a:p>
          <a:p>
            <a:pPr marL="0" indent="0">
              <a:buNone/>
            </a:pPr>
            <a:endParaRPr lang="en-GB" dirty="0"/>
          </a:p>
        </p:txBody>
      </p:sp>
    </p:spTree>
    <p:extLst>
      <p:ext uri="{BB962C8B-B14F-4D97-AF65-F5344CB8AC3E}">
        <p14:creationId xmlns:p14="http://schemas.microsoft.com/office/powerpoint/2010/main" val="1059271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D4F82-D291-1675-74D5-B35B5C33266C}"/>
              </a:ext>
            </a:extLst>
          </p:cNvPr>
          <p:cNvSpPr>
            <a:spLocks noGrp="1"/>
          </p:cNvSpPr>
          <p:nvPr>
            <p:ph type="title"/>
          </p:nvPr>
        </p:nvSpPr>
        <p:spPr/>
        <p:txBody>
          <a:bodyPr/>
          <a:lstStyle/>
          <a:p>
            <a:r>
              <a:rPr lang="en-GB" b="1" dirty="0" err="1"/>
              <a:t>Dylunio</a:t>
            </a:r>
            <a:r>
              <a:rPr lang="en-GB" b="1" dirty="0"/>
              <a:t> polisi</a:t>
            </a:r>
          </a:p>
        </p:txBody>
      </p:sp>
      <p:sp>
        <p:nvSpPr>
          <p:cNvPr id="6" name="TextBox 5">
            <a:extLst>
              <a:ext uri="{FF2B5EF4-FFF2-40B4-BE49-F238E27FC236}">
                <a16:creationId xmlns:a16="http://schemas.microsoft.com/office/drawing/2014/main" id="{E350F92E-E583-1A5E-3DFC-C730377FE5AB}"/>
              </a:ext>
            </a:extLst>
          </p:cNvPr>
          <p:cNvSpPr txBox="1"/>
          <p:nvPr/>
        </p:nvSpPr>
        <p:spPr>
          <a:xfrm>
            <a:off x="1367169" y="2090172"/>
            <a:ext cx="9457662" cy="378565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Unicode MS"/>
                <a:ea typeface="inherit"/>
              </a:rPr>
              <a:t>Mae dylunio polisi yn gofyn am feddwl am ganlyniadau polisi a chydymffurfio â pholisi. </a:t>
            </a:r>
          </a:p>
          <a:p>
            <a:pPr marR="0" lvl="0" algn="l" defTabSz="914400" rtl="0" eaLnBrk="0" fontAlgn="base" latinLnBrk="0" hangingPunct="0">
              <a:lnSpc>
                <a:spcPct val="100000"/>
              </a:lnSpc>
              <a:spcBef>
                <a:spcPct val="0"/>
              </a:spcBef>
              <a:spcAft>
                <a:spcPct val="0"/>
              </a:spcAft>
              <a:buClrTx/>
              <a:buSzTx/>
              <a:tabLst/>
            </a:pPr>
            <a:endParaRPr kumimoji="0" lang="cy-GB" altLang="en-US" sz="2400" b="0" i="0" u="none" strike="noStrike" cap="none" normalizeH="0" baseline="0" dirty="0">
              <a:ln>
                <a:noFill/>
              </a:ln>
              <a:solidFill>
                <a:srgbClr val="1F1F1F"/>
              </a:solidFill>
              <a:effectLst/>
              <a:latin typeface="Arial Unicode MS"/>
              <a:ea typeface="inheri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Unicode MS"/>
                <a:ea typeface="inherit"/>
              </a:rPr>
              <a:t>Gall ystyriaethau dylunio fod yn absennol weithiau. </a:t>
            </a:r>
          </a:p>
          <a:p>
            <a:pPr marR="0" lvl="0" algn="l" defTabSz="914400" rtl="0" eaLnBrk="0" fontAlgn="base" latinLnBrk="0" hangingPunct="0">
              <a:lnSpc>
                <a:spcPct val="100000"/>
              </a:lnSpc>
              <a:spcBef>
                <a:spcPct val="0"/>
              </a:spcBef>
              <a:spcAft>
                <a:spcPct val="0"/>
              </a:spcAft>
              <a:buClrTx/>
              <a:buSzTx/>
              <a:tabLst/>
            </a:pPr>
            <a:endParaRPr kumimoji="0" lang="cy-GB" altLang="en-US" sz="2400" b="0" i="0" u="none" strike="noStrike" cap="none" normalizeH="0" baseline="0" dirty="0">
              <a:ln>
                <a:noFill/>
              </a:ln>
              <a:solidFill>
                <a:srgbClr val="1F1F1F"/>
              </a:solidFill>
              <a:effectLst/>
              <a:latin typeface="Arial Unicode MS"/>
              <a:ea typeface="inheri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Unicode MS"/>
                <a:ea typeface="inherit"/>
              </a:rPr>
              <a:t>Llai am ystyriaethau gwleidyddol yn hytrach nag a fydd y polisi yn effeithiol ac effeithlon yn ymarferol </a:t>
            </a:r>
          </a:p>
          <a:p>
            <a:pPr marR="0" lvl="0" algn="l" defTabSz="914400" rtl="0" eaLnBrk="0" fontAlgn="base" latinLnBrk="0" hangingPunct="0">
              <a:lnSpc>
                <a:spcPct val="100000"/>
              </a:lnSpc>
              <a:spcBef>
                <a:spcPct val="0"/>
              </a:spcBef>
              <a:spcAft>
                <a:spcPct val="0"/>
              </a:spcAft>
              <a:buClrTx/>
              <a:buSzTx/>
              <a:tabLst/>
            </a:pPr>
            <a:endParaRPr kumimoji="0" lang="cy-GB" altLang="en-US" sz="2400" b="0" i="0" u="none" strike="noStrike" cap="none" normalizeH="0" baseline="0" dirty="0">
              <a:ln>
                <a:noFill/>
              </a:ln>
              <a:solidFill>
                <a:srgbClr val="1F1F1F"/>
              </a:solidFill>
              <a:effectLst/>
              <a:latin typeface="Arial Unicode MS"/>
              <a:ea typeface="inheri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Unicode MS"/>
                <a:ea typeface="inherit"/>
              </a:rPr>
              <a:t>Cynllun polisi newydd – trefnir polisïau ac amcanion lluosog y llywodraeth gyda’i gilydd</a:t>
            </a:r>
            <a:r>
              <a:rPr kumimoji="0" lang="cy-GB" altLang="en-US" sz="2400" b="0" i="0" u="none" strike="noStrike" cap="none" normalizeH="0" baseline="0" dirty="0">
                <a:ln>
                  <a:noFill/>
                </a:ln>
                <a:solidFill>
                  <a:schemeClr val="tx1"/>
                </a:solidFill>
                <a:effectLst/>
              </a:rPr>
              <a:t> </a:t>
            </a:r>
            <a:endParaRPr kumimoji="0" lang="cy-GB" altLang="en-US"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7548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C1F86-A42B-572C-41C2-5977228A2139}"/>
              </a:ext>
            </a:extLst>
          </p:cNvPr>
          <p:cNvSpPr>
            <a:spLocks noGrp="1"/>
          </p:cNvSpPr>
          <p:nvPr>
            <p:ph type="title"/>
          </p:nvPr>
        </p:nvSpPr>
        <p:spPr>
          <a:xfrm>
            <a:off x="2589302" y="267944"/>
            <a:ext cx="7956222" cy="1325563"/>
          </a:xfrm>
        </p:spPr>
        <p:txBody>
          <a:bodyPr/>
          <a:lstStyle/>
          <a:p>
            <a:r>
              <a:rPr lang="en-GB" b="1" dirty="0">
                <a:solidFill>
                  <a:srgbClr val="0070C0"/>
                </a:solidFill>
                <a:latin typeface="Arial" panose="020B0604020202020204" pitchFamily="34" charset="0"/>
                <a:cs typeface="Arial" panose="020B0604020202020204" pitchFamily="34" charset="0"/>
              </a:rPr>
              <a:t>Policy analysis	 (Cairney, 2015)</a:t>
            </a:r>
          </a:p>
        </p:txBody>
      </p:sp>
      <p:sp>
        <p:nvSpPr>
          <p:cNvPr id="3" name="Content Placeholder 2">
            <a:extLst>
              <a:ext uri="{FF2B5EF4-FFF2-40B4-BE49-F238E27FC236}">
                <a16:creationId xmlns:a16="http://schemas.microsoft.com/office/drawing/2014/main" id="{4B9137DA-1B62-C7AD-15E9-AFC9121E2ECE}"/>
              </a:ext>
            </a:extLst>
          </p:cNvPr>
          <p:cNvSpPr>
            <a:spLocks noGrp="1"/>
          </p:cNvSpPr>
          <p:nvPr>
            <p:ph idx="1"/>
          </p:nvPr>
        </p:nvSpPr>
        <p:spPr>
          <a:xfrm>
            <a:off x="1197277" y="1655926"/>
            <a:ext cx="9797446" cy="4899367"/>
          </a:xfrm>
        </p:spPr>
        <p:txBody>
          <a:bodyPr/>
          <a:lstStyle/>
          <a:p>
            <a:r>
              <a:rPr lang="en-GB" dirty="0">
                <a:solidFill>
                  <a:srgbClr val="0070C0"/>
                </a:solidFill>
                <a:latin typeface="Arial" panose="020B0604020202020204" pitchFamily="34" charset="0"/>
                <a:cs typeface="Arial" panose="020B0604020202020204" pitchFamily="34" charset="0"/>
              </a:rPr>
              <a:t>Difficult with scientific analysis of policy processes.</a:t>
            </a:r>
          </a:p>
          <a:p>
            <a:r>
              <a:rPr lang="en-GB" dirty="0">
                <a:solidFill>
                  <a:srgbClr val="0070C0"/>
                </a:solidFill>
                <a:latin typeface="Arial" panose="020B0604020202020204" pitchFamily="34" charset="0"/>
                <a:cs typeface="Arial" panose="020B0604020202020204" pitchFamily="34" charset="0"/>
              </a:rPr>
              <a:t>Policy theory relates to explain and generalise complex policy processes – however, this is directed at academics rather than policy practitioners. </a:t>
            </a:r>
          </a:p>
          <a:p>
            <a:r>
              <a:rPr lang="en-GB" dirty="0">
                <a:solidFill>
                  <a:srgbClr val="0070C0"/>
                </a:solidFill>
                <a:latin typeface="Arial" panose="020B0604020202020204" pitchFamily="34" charset="0"/>
                <a:cs typeface="Arial" panose="020B0604020202020204" pitchFamily="34" charset="0"/>
              </a:rPr>
              <a:t>Applications to real world issues are difficult as policy theory has its own language</a:t>
            </a:r>
          </a:p>
          <a:p>
            <a:r>
              <a:rPr lang="en-GB" dirty="0">
                <a:solidFill>
                  <a:srgbClr val="0070C0"/>
                </a:solidFill>
                <a:latin typeface="Arial" panose="020B0604020202020204" pitchFamily="34" charset="0"/>
                <a:cs typeface="Arial" panose="020B0604020202020204" pitchFamily="34" charset="0"/>
              </a:rPr>
              <a:t>(Flinders, 2013) social scientists only talk to each other rather than engage with the real world. </a:t>
            </a:r>
          </a:p>
          <a:p>
            <a:r>
              <a:rPr lang="en-GB" dirty="0">
                <a:solidFill>
                  <a:srgbClr val="0070C0"/>
                </a:solidFill>
                <a:latin typeface="Arial" panose="020B0604020202020204" pitchFamily="34" charset="0"/>
                <a:cs typeface="Arial" panose="020B0604020202020204" pitchFamily="34" charset="0"/>
              </a:rPr>
              <a:t>Shift of focus from ordered stages to messy unpredictable nature of politics and policymaking. </a:t>
            </a:r>
          </a:p>
        </p:txBody>
      </p:sp>
    </p:spTree>
    <p:extLst>
      <p:ext uri="{BB962C8B-B14F-4D97-AF65-F5344CB8AC3E}">
        <p14:creationId xmlns:p14="http://schemas.microsoft.com/office/powerpoint/2010/main" val="28008908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3D960-5724-D6D0-0335-676505157C4A}"/>
              </a:ext>
            </a:extLst>
          </p:cNvPr>
          <p:cNvSpPr>
            <a:spLocks noGrp="1"/>
          </p:cNvSpPr>
          <p:nvPr>
            <p:ph type="title"/>
          </p:nvPr>
        </p:nvSpPr>
        <p:spPr>
          <a:xfrm>
            <a:off x="2929544" y="165530"/>
            <a:ext cx="7956222" cy="1325563"/>
          </a:xfrm>
        </p:spPr>
        <p:txBody>
          <a:bodyPr/>
          <a:lstStyle/>
          <a:p>
            <a:r>
              <a:rPr lang="en-GB" b="1" dirty="0" err="1">
                <a:solidFill>
                  <a:srgbClr val="0070C0"/>
                </a:solidFill>
              </a:rPr>
              <a:t>Gwerthuso</a:t>
            </a:r>
            <a:r>
              <a:rPr lang="en-GB" b="1" dirty="0">
                <a:solidFill>
                  <a:srgbClr val="0070C0"/>
                </a:solidFill>
              </a:rPr>
              <a:t> polisi</a:t>
            </a:r>
          </a:p>
        </p:txBody>
      </p:sp>
      <p:sp>
        <p:nvSpPr>
          <p:cNvPr id="6" name="TextBox 5">
            <a:extLst>
              <a:ext uri="{FF2B5EF4-FFF2-40B4-BE49-F238E27FC236}">
                <a16:creationId xmlns:a16="http://schemas.microsoft.com/office/drawing/2014/main" id="{FF5F066D-7E1E-8F3A-F40A-FEF6C2E28301}"/>
              </a:ext>
            </a:extLst>
          </p:cNvPr>
          <p:cNvSpPr txBox="1"/>
          <p:nvPr/>
        </p:nvSpPr>
        <p:spPr>
          <a:xfrm>
            <a:off x="1139119" y="828311"/>
            <a:ext cx="10235744" cy="5471498"/>
          </a:xfrm>
          <a:prstGeom prst="rect">
            <a:avLst/>
          </a:prstGeom>
          <a:noFill/>
        </p:spPr>
        <p:txBody>
          <a:bodyPr wrap="square">
            <a:spAutoFit/>
          </a:bodyPr>
          <a:lstStyle/>
          <a:p>
            <a:pPr marR="0" lvl="0" algn="l" defTabSz="914400" rtl="0" eaLnBrk="0" fontAlgn="base" latinLnBrk="0" hangingPunct="0">
              <a:lnSpc>
                <a:spcPct val="150000"/>
              </a:lnSpc>
              <a:spcBef>
                <a:spcPct val="0"/>
              </a:spcBef>
              <a:spcAft>
                <a:spcPct val="0"/>
              </a:spcAft>
              <a:buClrTx/>
              <a:buSzTx/>
              <a:tabLst/>
            </a:pPr>
            <a:endParaRPr kumimoji="0" lang="cy-GB" altLang="en-US" sz="20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Anodd gyda dadansoddiad gwyddonol o brosesau polisi. </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Mae damcaniaeth polisi yn ymwneud ag egluro a chyffredinoli prosesau polisi cymhleth - fodd bynnag, mae hyn wedi'i gyfeirio at academyddion yn hytrach nag ymarferwyr polisi.</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Mae ceisiadau i faterion byd go iawn yn anodd gan fod gan theori polisi ei hiaith ei hun (</a:t>
            </a:r>
            <a:r>
              <a:rPr kumimoji="0" lang="cy-GB" altLang="en-US" sz="2400" b="0" i="0" u="none" strike="noStrike" cap="none" normalizeH="0" baseline="0" dirty="0" err="1">
                <a:ln>
                  <a:noFill/>
                </a:ln>
                <a:solidFill>
                  <a:srgbClr val="1F1F1F"/>
                </a:solidFill>
                <a:effectLst/>
                <a:latin typeface="Arial" panose="020B0604020202020204" pitchFamily="34" charset="0"/>
                <a:ea typeface="inherit"/>
                <a:cs typeface="Arial" panose="020B0604020202020204" pitchFamily="34" charset="0"/>
              </a:rPr>
              <a:t>Flinders</a:t>
            </a: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 2013) dim ond siarad â’i gilydd y mae gwyddonwyr cymdeithasol yn hytrach nag ymgysylltu â’r byd go iawn. </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cy-GB" altLang="en-US" sz="2400" b="0" i="0" u="none" strike="noStrike" cap="none" normalizeH="0" baseline="0" dirty="0">
                <a:ln>
                  <a:noFill/>
                </a:ln>
                <a:solidFill>
                  <a:srgbClr val="1F1F1F"/>
                </a:solidFill>
                <a:effectLst/>
                <a:latin typeface="Arial" panose="020B0604020202020204" pitchFamily="34" charset="0"/>
                <a:ea typeface="inherit"/>
                <a:cs typeface="Arial" panose="020B0604020202020204" pitchFamily="34" charset="0"/>
              </a:rPr>
              <a:t>Symud ffocws o gamau trefnus i natur anrhagweladwy blêr gwleidyddiaeth a llunio polisi.</a:t>
            </a:r>
            <a:r>
              <a:rPr kumimoji="0" lang="cy-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723351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32E1B-E33D-48FB-5820-AD93AF39BBC4}"/>
              </a:ext>
            </a:extLst>
          </p:cNvPr>
          <p:cNvSpPr>
            <a:spLocks noGrp="1"/>
          </p:cNvSpPr>
          <p:nvPr>
            <p:ph type="title"/>
          </p:nvPr>
        </p:nvSpPr>
        <p:spPr>
          <a:xfrm>
            <a:off x="2675834" y="0"/>
            <a:ext cx="8740098" cy="1325563"/>
          </a:xfrm>
        </p:spPr>
        <p:txBody>
          <a:bodyPr/>
          <a:lstStyle/>
          <a:p>
            <a:r>
              <a:rPr lang="en-GB" dirty="0"/>
              <a:t>Cairney – 2015 theories demystified</a:t>
            </a:r>
          </a:p>
        </p:txBody>
      </p:sp>
      <p:sp>
        <p:nvSpPr>
          <p:cNvPr id="3" name="Content Placeholder 2">
            <a:extLst>
              <a:ext uri="{FF2B5EF4-FFF2-40B4-BE49-F238E27FC236}">
                <a16:creationId xmlns:a16="http://schemas.microsoft.com/office/drawing/2014/main" id="{AAEC3419-7F61-6687-5E6F-BFA9CD01CF70}"/>
              </a:ext>
            </a:extLst>
          </p:cNvPr>
          <p:cNvSpPr>
            <a:spLocks noGrp="1"/>
          </p:cNvSpPr>
          <p:nvPr>
            <p:ph idx="1"/>
          </p:nvPr>
        </p:nvSpPr>
        <p:spPr>
          <a:xfrm>
            <a:off x="1327827" y="1171477"/>
            <a:ext cx="9771582" cy="5490210"/>
          </a:xfrm>
          <a:ln>
            <a:solidFill>
              <a:srgbClr val="0070C0"/>
            </a:solidFill>
          </a:ln>
        </p:spPr>
        <p:txBody>
          <a:bodyPr>
            <a:normAutofit/>
          </a:bodyPr>
          <a:lstStyle/>
          <a:p>
            <a:pPr marL="0" indent="0">
              <a:buNone/>
            </a:pPr>
            <a:r>
              <a:rPr lang="en-GB" dirty="0">
                <a:solidFill>
                  <a:srgbClr val="0070C0"/>
                </a:solidFill>
              </a:rPr>
              <a:t>For policy to work there needs to be conditions met:</a:t>
            </a:r>
          </a:p>
          <a:p>
            <a:pPr marL="0" indent="0">
              <a:buNone/>
            </a:pPr>
            <a:endParaRPr lang="en-GB" dirty="0">
              <a:solidFill>
                <a:srgbClr val="0070C0"/>
              </a:solidFill>
            </a:endParaRPr>
          </a:p>
          <a:p>
            <a:pPr marL="0" indent="0">
              <a:buNone/>
            </a:pPr>
            <a:r>
              <a:rPr lang="en-GB" dirty="0">
                <a:solidFill>
                  <a:srgbClr val="0070C0"/>
                </a:solidFill>
              </a:rPr>
              <a:t>1. The policy’s objectives are clear, consistent and well communicated and understood. </a:t>
            </a:r>
          </a:p>
          <a:p>
            <a:pPr marL="0" indent="0">
              <a:buNone/>
            </a:pPr>
            <a:r>
              <a:rPr lang="en-GB" dirty="0">
                <a:solidFill>
                  <a:srgbClr val="0070C0"/>
                </a:solidFill>
              </a:rPr>
              <a:t>2. The policy will work as intended when implemented. </a:t>
            </a:r>
          </a:p>
          <a:p>
            <a:pPr marL="0" indent="0">
              <a:buNone/>
            </a:pPr>
            <a:r>
              <a:rPr lang="en-GB" dirty="0">
                <a:solidFill>
                  <a:srgbClr val="0070C0"/>
                </a:solidFill>
              </a:rPr>
              <a:t>3. The required resources are committed to the programme. </a:t>
            </a:r>
          </a:p>
          <a:p>
            <a:pPr marL="0" indent="0">
              <a:buNone/>
            </a:pPr>
            <a:r>
              <a:rPr lang="en-GB" dirty="0">
                <a:solidFill>
                  <a:srgbClr val="0070C0"/>
                </a:solidFill>
              </a:rPr>
              <a:t>4. Policy is implemented by skilful and compliant officials. </a:t>
            </a:r>
          </a:p>
          <a:p>
            <a:pPr marL="0" indent="0">
              <a:buNone/>
            </a:pPr>
            <a:r>
              <a:rPr lang="en-GB" dirty="0">
                <a:solidFill>
                  <a:srgbClr val="0070C0"/>
                </a:solidFill>
              </a:rPr>
              <a:t>5. Dependency relationships are minimal. </a:t>
            </a:r>
          </a:p>
          <a:p>
            <a:pPr marL="0" indent="0">
              <a:buNone/>
            </a:pPr>
            <a:r>
              <a:rPr lang="en-GB" dirty="0">
                <a:solidFill>
                  <a:srgbClr val="0070C0"/>
                </a:solidFill>
              </a:rPr>
              <a:t>6. Support from influential groups is maintained. </a:t>
            </a:r>
          </a:p>
          <a:p>
            <a:pPr marL="0" indent="0">
              <a:buNone/>
            </a:pPr>
            <a:r>
              <a:rPr lang="en-GB" dirty="0">
                <a:solidFill>
                  <a:srgbClr val="0070C0"/>
                </a:solidFill>
              </a:rPr>
              <a:t>7. Conditions beyond the control of policymakers do not significantly undermine the process</a:t>
            </a:r>
          </a:p>
        </p:txBody>
      </p:sp>
    </p:spTree>
    <p:extLst>
      <p:ext uri="{BB962C8B-B14F-4D97-AF65-F5344CB8AC3E}">
        <p14:creationId xmlns:p14="http://schemas.microsoft.com/office/powerpoint/2010/main" val="29792326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EC3419-7F61-6687-5E6F-BFA9CD01CF70}"/>
              </a:ext>
            </a:extLst>
          </p:cNvPr>
          <p:cNvSpPr>
            <a:spLocks noGrp="1"/>
          </p:cNvSpPr>
          <p:nvPr>
            <p:ph idx="1"/>
          </p:nvPr>
        </p:nvSpPr>
        <p:spPr>
          <a:xfrm>
            <a:off x="1402708" y="1825625"/>
            <a:ext cx="9921784" cy="4667250"/>
          </a:xfrm>
          <a:ln>
            <a:solidFill>
              <a:srgbClr val="0070C0"/>
            </a:solidFill>
          </a:ln>
        </p:spPr>
        <p:txBody>
          <a:bodyPr>
            <a:normAutofit fontScale="92500" lnSpcReduction="20000"/>
          </a:bodyPr>
          <a:lstStyle/>
          <a:p>
            <a:pPr marL="0" indent="0">
              <a:buNone/>
            </a:pPr>
            <a:r>
              <a:rPr kumimoji="0" lang="cy-GB" altLang="en-US" sz="2800" b="0" i="0" u="none" strike="noStrike" cap="none" normalizeH="0" baseline="0" dirty="0">
                <a:ln>
                  <a:noFill/>
                </a:ln>
                <a:solidFill>
                  <a:srgbClr val="1F1F1F"/>
                </a:solidFill>
                <a:effectLst/>
                <a:latin typeface="Arial Unicode MS"/>
                <a:ea typeface="inherit"/>
              </a:rPr>
              <a:t>Er mwyn i bolisi weithio mae angen bodloni amodau: </a:t>
            </a:r>
          </a:p>
          <a:p>
            <a:pPr marL="0" indent="0">
              <a:buNone/>
            </a:pPr>
            <a:endParaRPr lang="cy-GB" altLang="en-US" dirty="0">
              <a:solidFill>
                <a:srgbClr val="1F1F1F"/>
              </a:solidFill>
              <a:latin typeface="Arial Unicode MS"/>
              <a:ea typeface="inherit"/>
            </a:endParaRP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Mae amcanion y polisi yn glir, yn gyson ac yn cael eu cyfleu a’u deall yn dda. </a:t>
            </a: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Bydd y polisi yn gweithio fel y bwriadwyd pan gaiff ei weithredu. </a:t>
            </a: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Mae'r adnoddau angenrheidiol wedi'u hymrwymo i'r rhaglen.</a:t>
            </a: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Gweithredir polisi gan swyddogion medrus sy'n cydymffurfio. </a:t>
            </a: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Mae perthnasoedd dibyniaeth yn fach iawn.</a:t>
            </a: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Cynnal cefnogaeth gan grwpiau dylanwadol. </a:t>
            </a:r>
          </a:p>
          <a:p>
            <a:pPr marL="514350" indent="-514350">
              <a:buAutoNum type="arabicPeriod"/>
            </a:pPr>
            <a:r>
              <a:rPr kumimoji="0" lang="cy-GB" altLang="en-US" sz="2800" b="0" i="0" u="none" strike="noStrike" cap="none" normalizeH="0" baseline="0" dirty="0">
                <a:ln>
                  <a:noFill/>
                </a:ln>
                <a:solidFill>
                  <a:srgbClr val="1F1F1F"/>
                </a:solidFill>
                <a:effectLst/>
                <a:latin typeface="Arial Unicode MS"/>
                <a:ea typeface="inherit"/>
              </a:rPr>
              <a:t>Nid yw amodau y tu hwnt i reolaeth llunwyr polisi yn tanseilio'r broses yn sylweddol</a:t>
            </a:r>
            <a:r>
              <a:rPr kumimoji="0" lang="cy-GB" altLang="en-US" sz="900" b="0" i="0" u="none" strike="noStrike" cap="none" normalizeH="0" baseline="0" dirty="0">
                <a:ln>
                  <a:noFill/>
                </a:ln>
                <a:solidFill>
                  <a:schemeClr val="tx1"/>
                </a:solidFill>
                <a:effectLst/>
              </a:rPr>
              <a:t> </a:t>
            </a:r>
            <a:endParaRPr kumimoji="0" lang="cy-GB" altLang="en-US" sz="2000" b="0" i="0" u="none" strike="noStrike" cap="none" normalizeH="0" baseline="0" dirty="0">
              <a:ln>
                <a:noFill/>
              </a:ln>
              <a:solidFill>
                <a:schemeClr val="tx1"/>
              </a:solidFill>
              <a:effectLst/>
              <a:latin typeface="Arial" panose="020B0604020202020204" pitchFamily="34" charset="0"/>
            </a:endParaRPr>
          </a:p>
          <a:p>
            <a:pPr marL="0" indent="0">
              <a:buNone/>
            </a:pPr>
            <a:endParaRPr lang="en-GB" dirty="0">
              <a:solidFill>
                <a:srgbClr val="0070C0"/>
              </a:solidFill>
            </a:endParaRPr>
          </a:p>
        </p:txBody>
      </p:sp>
      <p:sp>
        <p:nvSpPr>
          <p:cNvPr id="7" name="Title 1">
            <a:extLst>
              <a:ext uri="{FF2B5EF4-FFF2-40B4-BE49-F238E27FC236}">
                <a16:creationId xmlns:a16="http://schemas.microsoft.com/office/drawing/2014/main" id="{ABD3FE94-10D1-E09D-D60F-6CF276CD6C9D}"/>
              </a:ext>
            </a:extLst>
          </p:cNvPr>
          <p:cNvSpPr>
            <a:spLocks noGrp="1"/>
          </p:cNvSpPr>
          <p:nvPr>
            <p:ph type="title"/>
          </p:nvPr>
        </p:nvSpPr>
        <p:spPr>
          <a:xfrm>
            <a:off x="2869809" y="365125"/>
            <a:ext cx="8866579" cy="1325563"/>
          </a:xfrm>
        </p:spPr>
        <p:txBody>
          <a:bodyPr>
            <a:normAutofit/>
          </a:bodyPr>
          <a:lstStyle/>
          <a:p>
            <a:r>
              <a:rPr kumimoji="0" lang="cy-GB" altLang="en-US" sz="4400" b="0" i="0" u="none" strike="noStrike" cap="none" normalizeH="0" baseline="0" dirty="0" err="1">
                <a:ln>
                  <a:noFill/>
                </a:ln>
                <a:solidFill>
                  <a:srgbClr val="1F1F1F"/>
                </a:solidFill>
                <a:effectLst/>
                <a:latin typeface="Arial Unicode MS"/>
                <a:ea typeface="inherit"/>
              </a:rPr>
              <a:t>Cairney</a:t>
            </a:r>
            <a:r>
              <a:rPr kumimoji="0" lang="cy-GB" altLang="en-US" sz="4400" b="0" i="0" u="none" strike="noStrike" cap="none" normalizeH="0" baseline="0" dirty="0">
                <a:ln>
                  <a:noFill/>
                </a:ln>
                <a:solidFill>
                  <a:srgbClr val="1F1F1F"/>
                </a:solidFill>
                <a:effectLst/>
                <a:latin typeface="Arial Unicode MS"/>
                <a:ea typeface="inherit"/>
              </a:rPr>
              <a:t> (2015) – damcaniaethau wedi eu chwalu</a:t>
            </a:r>
            <a:r>
              <a:rPr kumimoji="0" lang="cy-GB" altLang="en-US" sz="1200" b="0" i="0" u="none" strike="noStrike" cap="none" normalizeH="0" baseline="0" dirty="0">
                <a:ln>
                  <a:noFill/>
                </a:ln>
                <a:solidFill>
                  <a:schemeClr val="tx1"/>
                </a:solidFill>
                <a:effectLst/>
              </a:rPr>
              <a:t> </a:t>
            </a:r>
            <a:endParaRPr lang="en-GB" dirty="0"/>
          </a:p>
        </p:txBody>
      </p:sp>
    </p:spTree>
    <p:extLst>
      <p:ext uri="{BB962C8B-B14F-4D97-AF65-F5344CB8AC3E}">
        <p14:creationId xmlns:p14="http://schemas.microsoft.com/office/powerpoint/2010/main" val="22986673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8AC7A-F52E-90FC-4BA6-96CBD5E320F2}"/>
              </a:ext>
            </a:extLst>
          </p:cNvPr>
          <p:cNvSpPr>
            <a:spLocks noGrp="1"/>
          </p:cNvSpPr>
          <p:nvPr>
            <p:ph type="title"/>
          </p:nvPr>
        </p:nvSpPr>
        <p:spPr/>
        <p:txBody>
          <a:bodyPr/>
          <a:lstStyle/>
          <a:p>
            <a:r>
              <a:rPr lang="en-GB" dirty="0"/>
              <a:t>Materion eraill? </a:t>
            </a:r>
            <a:r>
              <a:rPr lang="en-GB" dirty="0">
                <a:solidFill>
                  <a:srgbClr val="0070C0"/>
                </a:solidFill>
              </a:rPr>
              <a:t>Other issues?...</a:t>
            </a:r>
          </a:p>
        </p:txBody>
      </p:sp>
      <p:sp>
        <p:nvSpPr>
          <p:cNvPr id="3" name="Content Placeholder 2">
            <a:extLst>
              <a:ext uri="{FF2B5EF4-FFF2-40B4-BE49-F238E27FC236}">
                <a16:creationId xmlns:a16="http://schemas.microsoft.com/office/drawing/2014/main" id="{8FE6D778-9406-C474-4DAF-FCEF9D30B29F}"/>
              </a:ext>
            </a:extLst>
          </p:cNvPr>
          <p:cNvSpPr>
            <a:spLocks noGrp="1"/>
          </p:cNvSpPr>
          <p:nvPr>
            <p:ph idx="1"/>
          </p:nvPr>
        </p:nvSpPr>
        <p:spPr>
          <a:xfrm>
            <a:off x="1508895" y="1622325"/>
            <a:ext cx="9876859" cy="4667250"/>
          </a:xfrm>
        </p:spPr>
        <p:txBody>
          <a:bodyPr/>
          <a:lstStyle/>
          <a:p>
            <a:endParaRPr lang="en-GB" dirty="0"/>
          </a:p>
        </p:txBody>
      </p:sp>
    </p:spTree>
    <p:extLst>
      <p:ext uri="{BB962C8B-B14F-4D97-AF65-F5344CB8AC3E}">
        <p14:creationId xmlns:p14="http://schemas.microsoft.com/office/powerpoint/2010/main" val="2408428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82F08F-FFB4-00FC-66BE-755120E6BED8}"/>
              </a:ext>
            </a:extLst>
          </p:cNvPr>
          <p:cNvSpPr>
            <a:spLocks noGrp="1"/>
          </p:cNvSpPr>
          <p:nvPr>
            <p:ph idx="1"/>
          </p:nvPr>
        </p:nvSpPr>
        <p:spPr>
          <a:xfrm>
            <a:off x="1005840" y="883920"/>
            <a:ext cx="10730530" cy="5608955"/>
          </a:xfrm>
        </p:spPr>
        <p:txBody>
          <a:bodyPr>
            <a:normAutofit/>
          </a:bodyPr>
          <a:lstStyle/>
          <a:p>
            <a:r>
              <a:rPr lang="en-GB" dirty="0"/>
              <a:t>Lipsky. M.  (1980) Street-level Bureaucracy: Dilemmas of the individual in public services. New York, Russell Sage Foundation. </a:t>
            </a:r>
            <a:endParaRPr lang="en-GB" b="1" i="0" dirty="0">
              <a:solidFill>
                <a:srgbClr val="0F1111"/>
              </a:solidFill>
              <a:effectLst/>
              <a:latin typeface="Amazon Ember"/>
            </a:endParaRPr>
          </a:p>
          <a:p>
            <a:r>
              <a:rPr lang="en-GB" sz="2800" b="0" i="0" dirty="0">
                <a:solidFill>
                  <a:srgbClr val="007377"/>
                </a:solidFill>
                <a:effectLst/>
                <a:latin typeface="Arial" panose="020B0604020202020204" pitchFamily="34" charset="0"/>
                <a:cs typeface="Arial" panose="020B0604020202020204" pitchFamily="34" charset="0"/>
                <a:hlinkClick r:id="rId2" tooltip="Camilo Arciniegas Pradilla"/>
              </a:rPr>
              <a:t> </a:t>
            </a:r>
            <a:r>
              <a:rPr lang="en-GB" sz="2800" b="0" i="0" dirty="0" err="1">
                <a:solidFill>
                  <a:srgbClr val="007377"/>
                </a:solidFill>
                <a:effectLst/>
                <a:latin typeface="Arial" panose="020B0604020202020204" pitchFamily="34" charset="0"/>
                <a:cs typeface="Arial" panose="020B0604020202020204" pitchFamily="34" charset="0"/>
                <a:hlinkClick r:id="rId2" tooltip="Camilo Arciniegas Pradilla"/>
              </a:rPr>
              <a:t>Muers</a:t>
            </a:r>
            <a:r>
              <a:rPr lang="en-GB" sz="2800" b="0" i="0" dirty="0">
                <a:solidFill>
                  <a:srgbClr val="007377"/>
                </a:solidFill>
                <a:effectLst/>
                <a:latin typeface="Arial" panose="020B0604020202020204" pitchFamily="34" charset="0"/>
                <a:cs typeface="Arial" panose="020B0604020202020204" pitchFamily="34" charset="0"/>
                <a:hlinkClick r:id="rId2" tooltip="Camilo Arciniegas Pradilla"/>
              </a:rPr>
              <a:t>, S. (2020) </a:t>
            </a:r>
            <a:r>
              <a:rPr lang="en-GB" dirty="0"/>
              <a:t>Culture, Values and Public Policy. Institute of Policy Research. University of Bath. Available at: </a:t>
            </a:r>
            <a:r>
              <a:rPr lang="en-GB" dirty="0">
                <a:hlinkClick r:id="rId3"/>
              </a:rPr>
              <a:t>culture-values-and-public-policy.pdf</a:t>
            </a:r>
            <a:r>
              <a:rPr lang="en-GB" dirty="0"/>
              <a:t> Accessed 23.10.24</a:t>
            </a:r>
            <a:endParaRPr lang="en-GB" sz="2800" b="0" i="0" dirty="0">
              <a:solidFill>
                <a:srgbClr val="007377"/>
              </a:solidFill>
              <a:effectLst/>
              <a:latin typeface="Arial" panose="020B0604020202020204" pitchFamily="34" charset="0"/>
              <a:cs typeface="Arial" panose="020B0604020202020204" pitchFamily="34" charset="0"/>
              <a:hlinkClick r:id="rId2" tooltip="Camilo Arciniegas Pradilla"/>
            </a:endParaRPr>
          </a:p>
          <a:p>
            <a:endParaRPr lang="en-GB" sz="2800" b="0" i="0" dirty="0">
              <a:solidFill>
                <a:srgbClr val="007377"/>
              </a:solidFill>
              <a:effectLst/>
              <a:latin typeface="Arial" panose="020B0604020202020204" pitchFamily="34" charset="0"/>
              <a:cs typeface="Arial" panose="020B0604020202020204" pitchFamily="34" charset="0"/>
              <a:hlinkClick r:id="rId2" tooltip="Camilo Arciniegas Pradilla"/>
            </a:endParaRPr>
          </a:p>
          <a:p>
            <a:r>
              <a:rPr lang="en-GB" sz="2800" b="0" i="0" dirty="0" err="1">
                <a:solidFill>
                  <a:srgbClr val="007377"/>
                </a:solidFill>
                <a:effectLst/>
                <a:latin typeface="Arial" panose="020B0604020202020204" pitchFamily="34" charset="0"/>
                <a:cs typeface="Arial" panose="020B0604020202020204" pitchFamily="34" charset="0"/>
                <a:hlinkClick r:id="rId2" tooltip="Camilo Arciniegas Pradilla"/>
              </a:rPr>
              <a:t>Pradilla</a:t>
            </a:r>
            <a:r>
              <a:rPr lang="en-GB" sz="2800" b="0" i="0" dirty="0">
                <a:solidFill>
                  <a:srgbClr val="007377"/>
                </a:solidFill>
                <a:effectLst/>
                <a:latin typeface="Arial" panose="020B0604020202020204" pitchFamily="34" charset="0"/>
                <a:cs typeface="Arial" panose="020B0604020202020204" pitchFamily="34" charset="0"/>
                <a:hlinkClick r:id="rId2" tooltip="Camilo Arciniegas Pradilla"/>
              </a:rPr>
              <a:t>, C.A.</a:t>
            </a:r>
            <a:r>
              <a:rPr lang="en-GB" sz="2800" b="0" i="0" dirty="0">
                <a:effectLst/>
                <a:latin typeface="Arial" panose="020B0604020202020204" pitchFamily="34" charset="0"/>
                <a:cs typeface="Arial" panose="020B0604020202020204" pitchFamily="34" charset="0"/>
              </a:rPr>
              <a:t>, </a:t>
            </a:r>
            <a:r>
              <a:rPr lang="en-GB" sz="2800" b="0" i="0" strike="noStrike" dirty="0">
                <a:effectLst/>
                <a:latin typeface="Arial" panose="020B0604020202020204" pitchFamily="34" charset="0"/>
                <a:cs typeface="Arial" panose="020B0604020202020204" pitchFamily="34" charset="0"/>
                <a:hlinkClick r:id="rId4" tooltip="Jose Bento da Silva"/>
              </a:rPr>
              <a:t>da Silva, J.B.</a:t>
            </a:r>
            <a:r>
              <a:rPr lang="en-GB" sz="2800" b="0" i="0" dirty="0">
                <a:effectLst/>
                <a:latin typeface="Arial" panose="020B0604020202020204" pitchFamily="34" charset="0"/>
                <a:cs typeface="Arial" panose="020B0604020202020204" pitchFamily="34" charset="0"/>
              </a:rPr>
              <a:t> and </a:t>
            </a:r>
            <a:r>
              <a:rPr lang="en-GB" sz="2800" b="0" i="0" strike="noStrike" dirty="0">
                <a:effectLst/>
                <a:latin typeface="Arial" panose="020B0604020202020204" pitchFamily="34" charset="0"/>
                <a:cs typeface="Arial" panose="020B0604020202020204" pitchFamily="34" charset="0"/>
                <a:hlinkClick r:id="rId5" tooltip="Juliane Reinecke"/>
              </a:rPr>
              <a:t>Reinecke, J.</a:t>
            </a:r>
            <a:r>
              <a:rPr lang="en-GB" sz="2800" b="0" i="0" dirty="0">
                <a:effectLst/>
                <a:latin typeface="Arial" panose="020B0604020202020204" pitchFamily="34" charset="0"/>
                <a:cs typeface="Arial" panose="020B0604020202020204" pitchFamily="34" charset="0"/>
              </a:rPr>
              <a:t> (2022), "Wicked Problems and New Ways of Organizing: How Fe y Alegria Confronted Changing Manifestations of Poverty", in </a:t>
            </a:r>
            <a:r>
              <a:rPr lang="en-GB" sz="2800" b="0" i="0" strike="noStrike" dirty="0" err="1">
                <a:effectLst/>
                <a:latin typeface="Arial" panose="020B0604020202020204" pitchFamily="34" charset="0"/>
                <a:cs typeface="Arial" panose="020B0604020202020204" pitchFamily="34" charset="0"/>
                <a:hlinkClick r:id="rId6" tooltip="Ali Aslan Gümüsay"/>
              </a:rPr>
              <a:t>Gümüsay</a:t>
            </a:r>
            <a:r>
              <a:rPr lang="en-GB" sz="2800" b="0" i="0" strike="noStrike" dirty="0">
                <a:effectLst/>
                <a:latin typeface="Arial" panose="020B0604020202020204" pitchFamily="34" charset="0"/>
                <a:cs typeface="Arial" panose="020B0604020202020204" pitchFamily="34" charset="0"/>
                <a:hlinkClick r:id="rId6" tooltip="Ali Aslan Gümüsay"/>
              </a:rPr>
              <a:t>, A.A.</a:t>
            </a:r>
            <a:r>
              <a:rPr lang="en-GB" sz="2800" b="0" i="0" dirty="0">
                <a:effectLst/>
                <a:latin typeface="Arial" panose="020B0604020202020204" pitchFamily="34" charset="0"/>
                <a:cs typeface="Arial" panose="020B0604020202020204" pitchFamily="34" charset="0"/>
              </a:rPr>
              <a:t>, </a:t>
            </a:r>
            <a:r>
              <a:rPr lang="en-GB" sz="2800" b="0" i="0" strike="noStrike" dirty="0">
                <a:effectLst/>
                <a:latin typeface="Arial" panose="020B0604020202020204" pitchFamily="34" charset="0"/>
                <a:cs typeface="Arial" panose="020B0604020202020204" pitchFamily="34" charset="0"/>
                <a:hlinkClick r:id="rId7" tooltip="Emilio Marti"/>
              </a:rPr>
              <a:t>Marti, E.</a:t>
            </a:r>
            <a:r>
              <a:rPr lang="en-GB" sz="2800" b="0" i="0" dirty="0">
                <a:effectLst/>
                <a:latin typeface="Arial" panose="020B0604020202020204" pitchFamily="34" charset="0"/>
                <a:cs typeface="Arial" panose="020B0604020202020204" pitchFamily="34" charset="0"/>
              </a:rPr>
              <a:t>, </a:t>
            </a:r>
            <a:r>
              <a:rPr lang="en-GB" sz="2800" b="0" i="0" strike="noStrike" dirty="0" err="1">
                <a:effectLst/>
                <a:latin typeface="Arial" panose="020B0604020202020204" pitchFamily="34" charset="0"/>
                <a:cs typeface="Arial" panose="020B0604020202020204" pitchFamily="34" charset="0"/>
                <a:hlinkClick r:id="rId8" tooltip="Hannah Trittin-Ulbrich"/>
              </a:rPr>
              <a:t>Trittin-Ulbrich</a:t>
            </a:r>
            <a:r>
              <a:rPr lang="en-GB" sz="2800" b="0" i="0" strike="noStrike" dirty="0">
                <a:effectLst/>
                <a:latin typeface="Arial" panose="020B0604020202020204" pitchFamily="34" charset="0"/>
                <a:cs typeface="Arial" panose="020B0604020202020204" pitchFamily="34" charset="0"/>
                <a:hlinkClick r:id="rId8" tooltip="Hannah Trittin-Ulbrich"/>
              </a:rPr>
              <a:t>, H.</a:t>
            </a:r>
            <a:r>
              <a:rPr lang="en-GB" sz="2800" b="0" i="0" dirty="0">
                <a:effectLst/>
                <a:latin typeface="Arial" panose="020B0604020202020204" pitchFamily="34" charset="0"/>
                <a:cs typeface="Arial" panose="020B0604020202020204" pitchFamily="34" charset="0"/>
              </a:rPr>
              <a:t> and </a:t>
            </a:r>
            <a:r>
              <a:rPr lang="en-GB" sz="2800" b="0" i="0" strike="noStrike" dirty="0" err="1">
                <a:effectLst/>
                <a:latin typeface="Arial" panose="020B0604020202020204" pitchFamily="34" charset="0"/>
                <a:cs typeface="Arial" panose="020B0604020202020204" pitchFamily="34" charset="0"/>
                <a:hlinkClick r:id="rId9" tooltip="Christopher Wickert"/>
              </a:rPr>
              <a:t>Wickert</a:t>
            </a:r>
            <a:r>
              <a:rPr lang="en-GB" sz="2800" b="0" i="0" strike="noStrike" dirty="0">
                <a:effectLst/>
                <a:latin typeface="Arial" panose="020B0604020202020204" pitchFamily="34" charset="0"/>
                <a:cs typeface="Arial" panose="020B0604020202020204" pitchFamily="34" charset="0"/>
                <a:hlinkClick r:id="rId9" tooltip="Christopher Wickert"/>
              </a:rPr>
              <a:t>, C.</a:t>
            </a:r>
            <a:r>
              <a:rPr lang="en-GB" sz="2800" b="0" i="0" dirty="0">
                <a:effectLst/>
                <a:latin typeface="Arial" panose="020B0604020202020204" pitchFamily="34" charset="0"/>
                <a:cs typeface="Arial" panose="020B0604020202020204" pitchFamily="34" charset="0"/>
              </a:rPr>
              <a:t> (Ed.) </a:t>
            </a:r>
            <a:r>
              <a:rPr lang="en-GB" sz="2800" b="0" i="1" dirty="0">
                <a:effectLst/>
                <a:latin typeface="Arial" panose="020B0604020202020204" pitchFamily="34" charset="0"/>
                <a:cs typeface="Arial" panose="020B0604020202020204" pitchFamily="34" charset="0"/>
              </a:rPr>
              <a:t>Organizing for Societal Grand Challenges</a:t>
            </a:r>
            <a:r>
              <a:rPr lang="en-GB" sz="2800" b="0" i="0" dirty="0">
                <a:effectLst/>
                <a:latin typeface="Arial" panose="020B0604020202020204" pitchFamily="34" charset="0"/>
                <a:cs typeface="Arial" panose="020B0604020202020204" pitchFamily="34" charset="0"/>
              </a:rPr>
              <a:t> (</a:t>
            </a:r>
            <a:r>
              <a:rPr lang="en-GB" sz="2800" b="0" i="1" dirty="0">
                <a:effectLst/>
                <a:latin typeface="Arial" panose="020B0604020202020204" pitchFamily="34" charset="0"/>
                <a:cs typeface="Arial" panose="020B0604020202020204" pitchFamily="34" charset="0"/>
              </a:rPr>
              <a:t>Research in the Sociology of Organizations, Vol. 79</a:t>
            </a:r>
            <a:r>
              <a:rPr lang="en-GB" sz="2800" b="0" i="0" dirty="0">
                <a:effectLst/>
                <a:latin typeface="Arial" panose="020B0604020202020204" pitchFamily="34" charset="0"/>
                <a:cs typeface="Arial" panose="020B0604020202020204" pitchFamily="34" charset="0"/>
              </a:rPr>
              <a:t>), Emerald Publishing Limited, Leeds, pp. 93-114. </a:t>
            </a:r>
            <a:r>
              <a:rPr lang="en-GB" sz="2800" b="0" i="0" strike="noStrike" dirty="0">
                <a:solidFill>
                  <a:srgbClr val="007377"/>
                </a:solidFill>
                <a:effectLst/>
                <a:latin typeface="Arial" panose="020B0604020202020204" pitchFamily="34" charset="0"/>
                <a:cs typeface="Arial" panose="020B0604020202020204" pitchFamily="34" charset="0"/>
                <a:hlinkClick r:id="rId10" tooltip="DOI: https://doi.org/10.1108/S0733-558X20220000079007"/>
              </a:rPr>
              <a:t>https://doi.org/10.1108/S0733-558X20220000079007</a:t>
            </a:r>
            <a:endParaRPr lang="en-GB" sz="2800" b="0" i="0" strike="noStrike" dirty="0">
              <a:solidFill>
                <a:srgbClr val="007377"/>
              </a:solidFill>
              <a:effectLst/>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26404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15FFAF-C518-4C7E-B30E-2C570E949679}"/>
              </a:ext>
            </a:extLst>
          </p:cNvPr>
          <p:cNvSpPr>
            <a:spLocks noGrp="1"/>
          </p:cNvSpPr>
          <p:nvPr>
            <p:ph idx="1"/>
          </p:nvPr>
        </p:nvSpPr>
        <p:spPr>
          <a:xfrm>
            <a:off x="956930" y="1825625"/>
            <a:ext cx="10779440" cy="4667250"/>
          </a:xfrm>
        </p:spPr>
        <p:txBody>
          <a:bodyPr>
            <a:normAutofit fontScale="77500" lnSpcReduction="20000"/>
          </a:bodyPr>
          <a:lstStyle/>
          <a:p>
            <a:r>
              <a:rPr lang="en-GB" sz="2800" dirty="0" err="1">
                <a:latin typeface="Arial" panose="020B0604020202020204" pitchFamily="34" charset="0"/>
                <a:cs typeface="Arial" panose="020B0604020202020204" pitchFamily="34" charset="0"/>
              </a:rPr>
              <a:t>Rittel</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H.J.W</a:t>
            </a:r>
            <a:r>
              <a:rPr lang="en-GB" sz="2800" dirty="0">
                <a:latin typeface="Arial" panose="020B0604020202020204" pitchFamily="34" charset="0"/>
                <a:cs typeface="Arial" panose="020B0604020202020204" pitchFamily="34" charset="0"/>
              </a:rPr>
              <a:t>. and Webber, M.H. (1973) Dilemmas in general theory of planning. </a:t>
            </a:r>
            <a:r>
              <a:rPr lang="en-GB" sz="2800" i="1" dirty="0">
                <a:latin typeface="Arial" panose="020B0604020202020204" pitchFamily="34" charset="0"/>
                <a:cs typeface="Arial" panose="020B0604020202020204" pitchFamily="34" charset="0"/>
              </a:rPr>
              <a:t>Policy Sciences, 4, </a:t>
            </a:r>
            <a:r>
              <a:rPr lang="en-GB" sz="2800" dirty="0">
                <a:latin typeface="Arial" panose="020B0604020202020204" pitchFamily="34" charset="0"/>
                <a:cs typeface="Arial" panose="020B0604020202020204" pitchFamily="34" charset="0"/>
              </a:rPr>
              <a:t>(2) pp155-159. </a:t>
            </a:r>
            <a:r>
              <a:rPr lang="en-GB" sz="2800" dirty="0">
                <a:solidFill>
                  <a:srgbClr val="333333"/>
                </a:solidFill>
                <a:latin typeface="Arial" panose="020B0604020202020204" pitchFamily="34" charset="0"/>
                <a:ea typeface="+mn-lt"/>
                <a:cs typeface="Arial" panose="020B0604020202020204" pitchFamily="34" charset="0"/>
                <a:hlinkClick r:id="rId3"/>
              </a:rPr>
              <a:t>https://doi.org/10.1007/BF01405730</a:t>
            </a:r>
            <a:r>
              <a:rPr lang="en-GB" sz="2800" dirty="0">
                <a:solidFill>
                  <a:srgbClr val="333333"/>
                </a:solidFill>
                <a:latin typeface="Arial" panose="020B0604020202020204" pitchFamily="34" charset="0"/>
                <a:ea typeface="+mn-lt"/>
                <a:cs typeface="Arial" panose="020B0604020202020204" pitchFamily="34" charset="0"/>
              </a:rPr>
              <a:t> </a:t>
            </a:r>
          </a:p>
          <a:p>
            <a:endParaRPr lang="en-GB" sz="2800" dirty="0">
              <a:solidFill>
                <a:srgbClr val="333333"/>
              </a:solidFill>
              <a:latin typeface="Arial" panose="020B0604020202020204" pitchFamily="34" charset="0"/>
              <a:ea typeface="+mn-lt"/>
              <a:cs typeface="Arial" panose="020B0604020202020204" pitchFamily="34" charset="0"/>
            </a:endParaRPr>
          </a:p>
          <a:p>
            <a:r>
              <a:rPr lang="en-GB" dirty="0" err="1">
                <a:solidFill>
                  <a:srgbClr val="333333"/>
                </a:solidFill>
                <a:latin typeface="Arial" panose="020B0604020202020204" pitchFamily="34" charset="0"/>
                <a:ea typeface="+mn-lt"/>
                <a:cs typeface="Arial" panose="020B0604020202020204" pitchFamily="34" charset="0"/>
              </a:rPr>
              <a:t>Trummers</a:t>
            </a:r>
            <a:r>
              <a:rPr lang="en-GB" dirty="0">
                <a:solidFill>
                  <a:srgbClr val="333333"/>
                </a:solidFill>
                <a:latin typeface="Arial" panose="020B0604020202020204" pitchFamily="34" charset="0"/>
                <a:ea typeface="+mn-lt"/>
                <a:cs typeface="Arial" panose="020B0604020202020204" pitchFamily="34" charset="0"/>
              </a:rPr>
              <a:t>, </a:t>
            </a:r>
            <a:r>
              <a:rPr lang="en-GB" dirty="0" err="1">
                <a:solidFill>
                  <a:srgbClr val="333333"/>
                </a:solidFill>
                <a:latin typeface="Arial" panose="020B0604020202020204" pitchFamily="34" charset="0"/>
                <a:ea typeface="+mn-lt"/>
                <a:cs typeface="Arial" panose="020B0604020202020204" pitchFamily="34" charset="0"/>
              </a:rPr>
              <a:t>L.G</a:t>
            </a:r>
            <a:r>
              <a:rPr lang="en-GB" dirty="0">
                <a:solidFill>
                  <a:srgbClr val="333333"/>
                </a:solidFill>
                <a:latin typeface="Arial" panose="020B0604020202020204" pitchFamily="34" charset="0"/>
                <a:ea typeface="+mn-lt"/>
                <a:cs typeface="Arial" panose="020B0604020202020204" pitchFamily="34" charset="0"/>
              </a:rPr>
              <a:t>; </a:t>
            </a:r>
            <a:r>
              <a:rPr lang="en-GB" dirty="0" err="1">
                <a:solidFill>
                  <a:srgbClr val="333333"/>
                </a:solidFill>
                <a:latin typeface="Arial" panose="020B0604020202020204" pitchFamily="34" charset="0"/>
                <a:ea typeface="+mn-lt"/>
                <a:cs typeface="Arial" panose="020B0604020202020204" pitchFamily="34" charset="0"/>
              </a:rPr>
              <a:t>Bekkers</a:t>
            </a:r>
            <a:r>
              <a:rPr lang="en-GB" dirty="0">
                <a:solidFill>
                  <a:srgbClr val="333333"/>
                </a:solidFill>
                <a:latin typeface="Arial" panose="020B0604020202020204" pitchFamily="34" charset="0"/>
                <a:ea typeface="+mn-lt"/>
                <a:cs typeface="Arial" panose="020B0604020202020204" pitchFamily="34" charset="0"/>
              </a:rPr>
              <a:t>, V., </a:t>
            </a:r>
            <a:r>
              <a:rPr lang="en-GB" dirty="0" err="1">
                <a:solidFill>
                  <a:srgbClr val="333333"/>
                </a:solidFill>
                <a:latin typeface="Arial" panose="020B0604020202020204" pitchFamily="34" charset="0"/>
                <a:ea typeface="+mn-lt"/>
                <a:cs typeface="Arial" panose="020B0604020202020204" pitchFamily="34" charset="0"/>
              </a:rPr>
              <a:t>Vink</a:t>
            </a:r>
            <a:r>
              <a:rPr lang="en-GB" dirty="0">
                <a:solidFill>
                  <a:srgbClr val="333333"/>
                </a:solidFill>
                <a:latin typeface="Arial" panose="020B0604020202020204" pitchFamily="34" charset="0"/>
                <a:ea typeface="+mn-lt"/>
                <a:cs typeface="Arial" panose="020B0604020202020204" pitchFamily="34" charset="0"/>
              </a:rPr>
              <a:t>, E., </a:t>
            </a:r>
            <a:r>
              <a:rPr lang="en-GB" dirty="0" err="1">
                <a:solidFill>
                  <a:srgbClr val="333333"/>
                </a:solidFill>
                <a:latin typeface="Arial" panose="020B0604020202020204" pitchFamily="34" charset="0"/>
                <a:ea typeface="+mn-lt"/>
                <a:cs typeface="Arial" panose="020B0604020202020204" pitchFamily="34" charset="0"/>
              </a:rPr>
              <a:t>Musheno</a:t>
            </a:r>
            <a:r>
              <a:rPr lang="en-GB" dirty="0">
                <a:solidFill>
                  <a:srgbClr val="333333"/>
                </a:solidFill>
                <a:latin typeface="Arial" panose="020B0604020202020204" pitchFamily="34" charset="0"/>
                <a:ea typeface="+mn-lt"/>
                <a:cs typeface="Arial" panose="020B0604020202020204" pitchFamily="34" charset="0"/>
              </a:rPr>
              <a:t>, M (2015) ‘</a:t>
            </a:r>
            <a:r>
              <a:rPr lang="en-GB" dirty="0">
                <a:latin typeface="Arial" panose="020B0604020202020204" pitchFamily="34" charset="0"/>
                <a:cs typeface="Arial" panose="020B0604020202020204" pitchFamily="34" charset="0"/>
              </a:rPr>
              <a:t>Coping During Public Service Delivery: A Conceptualization and Systematic Review of the Literature’ </a:t>
            </a:r>
            <a:r>
              <a:rPr lang="en-GB" i="1" dirty="0">
                <a:latin typeface="Arial" panose="020B0604020202020204" pitchFamily="34" charset="0"/>
                <a:cs typeface="Arial" panose="020B0604020202020204" pitchFamily="34" charset="0"/>
              </a:rPr>
              <a:t>Journal of Public Administration Research and Theory</a:t>
            </a:r>
            <a:r>
              <a:rPr lang="en-GB" dirty="0">
                <a:latin typeface="Arial" panose="020B0604020202020204" pitchFamily="34" charset="0"/>
                <a:cs typeface="Arial" panose="020B0604020202020204" pitchFamily="34" charset="0"/>
              </a:rPr>
              <a:t> 25 (4) pp. 1099-1126 </a:t>
            </a:r>
            <a:endParaRPr lang="en-GB" sz="2800" dirty="0">
              <a:solidFill>
                <a:srgbClr val="333333"/>
              </a:solidFill>
              <a:latin typeface="Arial" panose="020B0604020202020204" pitchFamily="34" charset="0"/>
              <a:ea typeface="+mn-lt"/>
              <a:cs typeface="Arial" panose="020B0604020202020204" pitchFamily="34" charset="0"/>
            </a:endParaRPr>
          </a:p>
          <a:p>
            <a:endParaRPr lang="en-GB" dirty="0">
              <a:solidFill>
                <a:srgbClr val="333333"/>
              </a:solidFill>
              <a:latin typeface="Arial" panose="020B0604020202020204" pitchFamily="34" charset="0"/>
              <a:ea typeface="+mn-lt"/>
              <a:cs typeface="Arial" panose="020B0604020202020204" pitchFamily="34" charset="0"/>
            </a:endParaRPr>
          </a:p>
          <a:p>
            <a:r>
              <a:rPr lang="en-GB" sz="2800" dirty="0">
                <a:solidFill>
                  <a:srgbClr val="333333"/>
                </a:solidFill>
                <a:latin typeface="Arial" panose="020B0604020202020204" pitchFamily="34" charset="0"/>
                <a:ea typeface="+mn-lt"/>
                <a:cs typeface="Arial" panose="020B0604020202020204" pitchFamily="34" charset="0"/>
              </a:rPr>
              <a:t>Turnbull, N. and Hoppe, R.  (2019) Problematizing ‘wickedness’: a critique of the wicked problems concept, from philosophy to practice. </a:t>
            </a:r>
            <a:r>
              <a:rPr lang="en-GB" sz="2800" i="1" dirty="0">
                <a:solidFill>
                  <a:srgbClr val="333333"/>
                </a:solidFill>
                <a:latin typeface="Arial" panose="020B0604020202020204" pitchFamily="34" charset="0"/>
                <a:ea typeface="+mn-lt"/>
                <a:cs typeface="Arial" panose="020B0604020202020204" pitchFamily="34" charset="0"/>
              </a:rPr>
              <a:t>Policy and Society</a:t>
            </a:r>
            <a:r>
              <a:rPr lang="en-GB" sz="2800" dirty="0">
                <a:solidFill>
                  <a:srgbClr val="333333"/>
                </a:solidFill>
                <a:latin typeface="Arial" panose="020B0604020202020204" pitchFamily="34" charset="0"/>
                <a:ea typeface="+mn-lt"/>
                <a:cs typeface="Arial" panose="020B0604020202020204" pitchFamily="34" charset="0"/>
              </a:rPr>
              <a:t>, 38:2, 315-337, DOI: </a:t>
            </a:r>
            <a:r>
              <a:rPr lang="en-GB" sz="2800" u="sng" dirty="0">
                <a:solidFill>
                  <a:srgbClr val="333333"/>
                </a:solidFill>
                <a:latin typeface="Arial" panose="020B0604020202020204" pitchFamily="34" charset="0"/>
                <a:ea typeface="+mn-lt"/>
                <a:cs typeface="Arial" panose="020B0604020202020204" pitchFamily="34" charset="0"/>
                <a:hlinkClick r:id="rId4"/>
              </a:rPr>
              <a:t>10.1080/14494035.2018.1488796</a:t>
            </a:r>
            <a:endParaRPr lang="en-GB" sz="2800" dirty="0">
              <a:solidFill>
                <a:srgbClr val="555555"/>
              </a:solidFill>
              <a:latin typeface="Arial" panose="020B0604020202020204" pitchFamily="34" charset="0"/>
              <a:cs typeface="Arial" panose="020B0604020202020204" pitchFamily="34" charset="0"/>
            </a:endParaRPr>
          </a:p>
          <a:p>
            <a:endParaRPr lang="en-GB" sz="2800" dirty="0">
              <a:solidFill>
                <a:srgbClr val="555555"/>
              </a:solidFill>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Wales Centre for Public Policy (2022) </a:t>
            </a:r>
            <a:r>
              <a:rPr lang="en-GB" sz="2800" i="1" dirty="0">
                <a:latin typeface="Arial" panose="020B0604020202020204" pitchFamily="34" charset="0"/>
                <a:cs typeface="Arial" panose="020B0604020202020204" pitchFamily="34" charset="0"/>
              </a:rPr>
              <a:t>Being poor in Wales – why where you live matters (Online)</a:t>
            </a:r>
            <a:r>
              <a:rPr lang="en-GB" sz="2800"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hlinkClick r:id="rId5"/>
              </a:rPr>
              <a:t>https://www.wcpp.org.uk/commentary/being-poor-in-wales-why-where-you-live-matters/</a:t>
            </a:r>
            <a:r>
              <a:rPr lang="en-GB" sz="2800"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31241475"/>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E678F450-47C8-40CF-8B41-293B8E2D006B}"/>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C735E098-1248-4426-9F2F-65BE53762A44}"/>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247B417A-D413-4778-BC45-EAFD7A44FFA7}"/>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61DB5F1D-2D6E-403C-928C-1D00115A7471}"/>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88242936-58F1-4238-BBF1-F32E8026874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7E59E3A6-E676-4842-9B22-64BC31617157}"/>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1)" id="{48249113-E788-4763-A6B5-B0FEA717F0A1}" vid="{297F3436-95C2-4BE0-A087-88191CF420C7}"/>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8165B4-6D73-47E4-9DB8-7EF2173A3829}">
  <ds:schemaRefs>
    <ds:schemaRef ds:uri="http://schemas.microsoft.com/sharepoint/v3/contenttype/forms"/>
  </ds:schemaRefs>
</ds:datastoreItem>
</file>

<file path=customXml/itemProps2.xml><?xml version="1.0" encoding="utf-8"?>
<ds:datastoreItem xmlns:ds="http://schemas.openxmlformats.org/officeDocument/2006/customXml" ds:itemID="{FC631988-8B3D-4C58-BC3C-5331EFCE26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 (1)</Template>
  <TotalTime>0</TotalTime>
  <Words>4682</Words>
  <Application>Microsoft Office PowerPoint</Application>
  <PresentationFormat>Widescreen</PresentationFormat>
  <Paragraphs>310</Paragraphs>
  <Slides>29</Slides>
  <Notes>10</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29</vt:i4>
      </vt:variant>
    </vt:vector>
  </HeadingPairs>
  <TitlesOfParts>
    <vt:vector size="43" baseType="lpstr">
      <vt:lpstr>Amazon Ember</vt:lpstr>
      <vt:lpstr>Arial Unicode MS</vt:lpstr>
      <vt:lpstr>ReithSans</vt:lpstr>
      <vt:lpstr>Arial</vt:lpstr>
      <vt:lpstr>Calibri</vt:lpstr>
      <vt:lpstr>Calibri Light</vt:lpstr>
      <vt:lpstr>Open Sans</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Ymarfer / Exercise </vt:lpstr>
      <vt:lpstr>PowerPoint Presentation</vt:lpstr>
      <vt:lpstr>Problems with policy enactment</vt:lpstr>
      <vt:lpstr>PowerPoint Presentation</vt:lpstr>
      <vt:lpstr>Values! (again)</vt:lpstr>
      <vt:lpstr> Problemau y Biwrocrat Lefel Stryd  Problems of a Street Level Bureaucrat (Lipsky, 1980, 2010)</vt:lpstr>
      <vt:lpstr>Trummers et al. (2015 t/p.1102) ar/ on Mooodle </vt:lpstr>
      <vt:lpstr>PowerPoint Presentation</vt:lpstr>
      <vt:lpstr>Arian! Y formiwla Barnett</vt:lpstr>
      <vt:lpstr>Money! The Barnett formula </vt:lpstr>
      <vt:lpstr>PowerPoint Presentation</vt:lpstr>
      <vt:lpstr>Problemmau drygionus / Wicked problems</vt:lpstr>
      <vt:lpstr>Welsh Government Child Poverty Strategy (2024)</vt:lpstr>
      <vt:lpstr>Strategaeth Tlodi Plant Cymru 2024</vt:lpstr>
      <vt:lpstr>Strategaeth Tlodi Plant Cymru 2024</vt:lpstr>
      <vt:lpstr>Materion / Issues</vt:lpstr>
      <vt:lpstr>Child Poverty Strategy Framework 14th October 2024</vt:lpstr>
      <vt:lpstr>PowerPoint Presentation</vt:lpstr>
      <vt:lpstr>Policy design                Howlett et al. (2015)</vt:lpstr>
      <vt:lpstr>Dylunio polisi</vt:lpstr>
      <vt:lpstr>Policy analysis  (Cairney, 2015)</vt:lpstr>
      <vt:lpstr>Gwerthuso polisi</vt:lpstr>
      <vt:lpstr>Cairney – 2015 theories demystified</vt:lpstr>
      <vt:lpstr>Cairney (2015) – damcaniaethau wedi eu chwalu </vt:lpstr>
      <vt:lpstr>Materion eraill? Other issues?...</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Jessica Pitman</dc:creator>
  <cp:lastModifiedBy>Darren O'Connor</cp:lastModifiedBy>
  <cp:revision>21</cp:revision>
  <dcterms:created xsi:type="dcterms:W3CDTF">2024-10-17T20:21:15Z</dcterms:created>
  <dcterms:modified xsi:type="dcterms:W3CDTF">2026-02-26T11:12:45Z</dcterms:modified>
</cp:coreProperties>
</file>