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5" r:id="rId10"/>
    <p:sldId id="264" r:id="rId11"/>
    <p:sldId id="274" r:id="rId12"/>
    <p:sldId id="276" r:id="rId13"/>
    <p:sldId id="277" r:id="rId14"/>
    <p:sldId id="278" r:id="rId15"/>
    <p:sldId id="279" r:id="rId16"/>
    <p:sldId id="267" r:id="rId17"/>
    <p:sldId id="270" r:id="rId18"/>
    <p:sldId id="26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AFA51-53D3-ACD7-FF5B-CB55B78216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256CC70-E0E6-B974-67F3-5F42009F9FE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4B80515-A9CA-1059-8A18-6443A6A6A207}"/>
              </a:ext>
            </a:extLst>
          </p:cNvPr>
          <p:cNvSpPr>
            <a:spLocks noGrp="1"/>
          </p:cNvSpPr>
          <p:nvPr>
            <p:ph type="dt" sz="half" idx="10"/>
          </p:nvPr>
        </p:nvSpPr>
        <p:spPr/>
        <p:txBody>
          <a:bodyPr/>
          <a:lstStyle/>
          <a:p>
            <a:fld id="{6D19531F-C198-46A9-89AB-232A2535A8D2}" type="datetimeFigureOut">
              <a:rPr lang="en-GB" smtClean="0"/>
              <a:t>20/11/2022</a:t>
            </a:fld>
            <a:endParaRPr lang="en-GB"/>
          </a:p>
        </p:txBody>
      </p:sp>
      <p:sp>
        <p:nvSpPr>
          <p:cNvPr id="5" name="Footer Placeholder 4">
            <a:extLst>
              <a:ext uri="{FF2B5EF4-FFF2-40B4-BE49-F238E27FC236}">
                <a16:creationId xmlns:a16="http://schemas.microsoft.com/office/drawing/2014/main" id="{5036E9E2-C5B1-7AB8-2969-B19A3416CD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7848CB-726D-AA60-79AC-CCFB3C0AFF89}"/>
              </a:ext>
            </a:extLst>
          </p:cNvPr>
          <p:cNvSpPr>
            <a:spLocks noGrp="1"/>
          </p:cNvSpPr>
          <p:nvPr>
            <p:ph type="sldNum" sz="quarter" idx="12"/>
          </p:nvPr>
        </p:nvSpPr>
        <p:spPr/>
        <p:txBody>
          <a:bodyPr/>
          <a:lstStyle/>
          <a:p>
            <a:fld id="{0EFDAE50-1EC3-4BC9-A8AF-2C9AF5A0D62C}" type="slidenum">
              <a:rPr lang="en-GB" smtClean="0"/>
              <a:t>‹#›</a:t>
            </a:fld>
            <a:endParaRPr lang="en-GB"/>
          </a:p>
        </p:txBody>
      </p:sp>
    </p:spTree>
    <p:extLst>
      <p:ext uri="{BB962C8B-B14F-4D97-AF65-F5344CB8AC3E}">
        <p14:creationId xmlns:p14="http://schemas.microsoft.com/office/powerpoint/2010/main" val="1545982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699C7-AD5A-B1F5-A7AE-47B76DE466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7971E2-1914-2CE4-39FF-C782720614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E4BB97-992A-439B-3DF8-B1232FA59503}"/>
              </a:ext>
            </a:extLst>
          </p:cNvPr>
          <p:cNvSpPr>
            <a:spLocks noGrp="1"/>
          </p:cNvSpPr>
          <p:nvPr>
            <p:ph type="dt" sz="half" idx="10"/>
          </p:nvPr>
        </p:nvSpPr>
        <p:spPr/>
        <p:txBody>
          <a:bodyPr/>
          <a:lstStyle/>
          <a:p>
            <a:fld id="{6D19531F-C198-46A9-89AB-232A2535A8D2}" type="datetimeFigureOut">
              <a:rPr lang="en-GB" smtClean="0"/>
              <a:t>20/11/2022</a:t>
            </a:fld>
            <a:endParaRPr lang="en-GB"/>
          </a:p>
        </p:txBody>
      </p:sp>
      <p:sp>
        <p:nvSpPr>
          <p:cNvPr id="5" name="Footer Placeholder 4">
            <a:extLst>
              <a:ext uri="{FF2B5EF4-FFF2-40B4-BE49-F238E27FC236}">
                <a16:creationId xmlns:a16="http://schemas.microsoft.com/office/drawing/2014/main" id="{8F737911-7416-EA0E-D1DD-BD28CD210A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0D0F4E-A82E-D210-0C70-50C62AAA4E9F}"/>
              </a:ext>
            </a:extLst>
          </p:cNvPr>
          <p:cNvSpPr>
            <a:spLocks noGrp="1"/>
          </p:cNvSpPr>
          <p:nvPr>
            <p:ph type="sldNum" sz="quarter" idx="12"/>
          </p:nvPr>
        </p:nvSpPr>
        <p:spPr/>
        <p:txBody>
          <a:bodyPr/>
          <a:lstStyle/>
          <a:p>
            <a:fld id="{0EFDAE50-1EC3-4BC9-A8AF-2C9AF5A0D62C}" type="slidenum">
              <a:rPr lang="en-GB" smtClean="0"/>
              <a:t>‹#›</a:t>
            </a:fld>
            <a:endParaRPr lang="en-GB"/>
          </a:p>
        </p:txBody>
      </p:sp>
    </p:spTree>
    <p:extLst>
      <p:ext uri="{BB962C8B-B14F-4D97-AF65-F5344CB8AC3E}">
        <p14:creationId xmlns:p14="http://schemas.microsoft.com/office/powerpoint/2010/main" val="36330024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D4AE5-47C2-C500-A643-E9E53F87699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45ED82E-1AF8-8515-E869-77AB45B1DE1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8A5685-D031-A6AE-BD36-BA7C27A3BE83}"/>
              </a:ext>
            </a:extLst>
          </p:cNvPr>
          <p:cNvSpPr>
            <a:spLocks noGrp="1"/>
          </p:cNvSpPr>
          <p:nvPr>
            <p:ph type="dt" sz="half" idx="10"/>
          </p:nvPr>
        </p:nvSpPr>
        <p:spPr/>
        <p:txBody>
          <a:bodyPr/>
          <a:lstStyle/>
          <a:p>
            <a:fld id="{6D19531F-C198-46A9-89AB-232A2535A8D2}" type="datetimeFigureOut">
              <a:rPr lang="en-GB" smtClean="0"/>
              <a:t>20/11/2022</a:t>
            </a:fld>
            <a:endParaRPr lang="en-GB"/>
          </a:p>
        </p:txBody>
      </p:sp>
      <p:sp>
        <p:nvSpPr>
          <p:cNvPr id="5" name="Footer Placeholder 4">
            <a:extLst>
              <a:ext uri="{FF2B5EF4-FFF2-40B4-BE49-F238E27FC236}">
                <a16:creationId xmlns:a16="http://schemas.microsoft.com/office/drawing/2014/main" id="{3CF76894-229F-FE6D-C4AB-9E3906FAC6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9ACC61-37EE-E214-92DF-94D7CDEE1064}"/>
              </a:ext>
            </a:extLst>
          </p:cNvPr>
          <p:cNvSpPr>
            <a:spLocks noGrp="1"/>
          </p:cNvSpPr>
          <p:nvPr>
            <p:ph type="sldNum" sz="quarter" idx="12"/>
          </p:nvPr>
        </p:nvSpPr>
        <p:spPr/>
        <p:txBody>
          <a:bodyPr/>
          <a:lstStyle/>
          <a:p>
            <a:fld id="{0EFDAE50-1EC3-4BC9-A8AF-2C9AF5A0D62C}" type="slidenum">
              <a:rPr lang="en-GB" smtClean="0"/>
              <a:t>‹#›</a:t>
            </a:fld>
            <a:endParaRPr lang="en-GB"/>
          </a:p>
        </p:txBody>
      </p:sp>
    </p:spTree>
    <p:extLst>
      <p:ext uri="{BB962C8B-B14F-4D97-AF65-F5344CB8AC3E}">
        <p14:creationId xmlns:p14="http://schemas.microsoft.com/office/powerpoint/2010/main" val="2371362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27FBA-A824-DC09-919C-198CEE58E1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E017EA-7FAA-34A4-C7ED-F8B2991832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C3AE751-2E2E-54CF-CF75-85142E02BFD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C7AB1A4-84EE-9185-1163-F33AC8CAFA64}"/>
              </a:ext>
            </a:extLst>
          </p:cNvPr>
          <p:cNvSpPr>
            <a:spLocks noGrp="1"/>
          </p:cNvSpPr>
          <p:nvPr>
            <p:ph type="dt" sz="half" idx="10"/>
          </p:nvPr>
        </p:nvSpPr>
        <p:spPr/>
        <p:txBody>
          <a:bodyPr/>
          <a:lstStyle/>
          <a:p>
            <a:fld id="{6D19531F-C198-46A9-89AB-232A2535A8D2}" type="datetimeFigureOut">
              <a:rPr lang="en-GB" smtClean="0"/>
              <a:t>20/11/2022</a:t>
            </a:fld>
            <a:endParaRPr lang="en-GB"/>
          </a:p>
        </p:txBody>
      </p:sp>
      <p:sp>
        <p:nvSpPr>
          <p:cNvPr id="6" name="Footer Placeholder 5">
            <a:extLst>
              <a:ext uri="{FF2B5EF4-FFF2-40B4-BE49-F238E27FC236}">
                <a16:creationId xmlns:a16="http://schemas.microsoft.com/office/drawing/2014/main" id="{8B9B9E3E-9B4E-5C91-CCFF-017CD7E004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A4DCA2-8C21-B4AB-3B14-B5BC80F539E8}"/>
              </a:ext>
            </a:extLst>
          </p:cNvPr>
          <p:cNvSpPr>
            <a:spLocks noGrp="1"/>
          </p:cNvSpPr>
          <p:nvPr>
            <p:ph type="sldNum" sz="quarter" idx="12"/>
          </p:nvPr>
        </p:nvSpPr>
        <p:spPr/>
        <p:txBody>
          <a:bodyPr/>
          <a:lstStyle/>
          <a:p>
            <a:fld id="{0EFDAE50-1EC3-4BC9-A8AF-2C9AF5A0D62C}" type="slidenum">
              <a:rPr lang="en-GB" smtClean="0"/>
              <a:t>‹#›</a:t>
            </a:fld>
            <a:endParaRPr lang="en-GB"/>
          </a:p>
        </p:txBody>
      </p:sp>
    </p:spTree>
    <p:extLst>
      <p:ext uri="{BB962C8B-B14F-4D97-AF65-F5344CB8AC3E}">
        <p14:creationId xmlns:p14="http://schemas.microsoft.com/office/powerpoint/2010/main" val="3665619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801A9-4FC0-C360-E34B-0C511C810A7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BE026EA-2BED-5133-F618-22C3A3BE6A4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383168-FD9C-32F8-925E-BA7201C1942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86432AF-F367-95F0-97FC-8FD3D0B4EA2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D2EDB1-4042-FACD-84B8-B20984A3CA1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A6050EF-64C8-025D-746A-65D059A94160}"/>
              </a:ext>
            </a:extLst>
          </p:cNvPr>
          <p:cNvSpPr>
            <a:spLocks noGrp="1"/>
          </p:cNvSpPr>
          <p:nvPr>
            <p:ph type="dt" sz="half" idx="10"/>
          </p:nvPr>
        </p:nvSpPr>
        <p:spPr/>
        <p:txBody>
          <a:bodyPr/>
          <a:lstStyle/>
          <a:p>
            <a:fld id="{6D19531F-C198-46A9-89AB-232A2535A8D2}" type="datetimeFigureOut">
              <a:rPr lang="en-GB" smtClean="0"/>
              <a:t>20/11/2022</a:t>
            </a:fld>
            <a:endParaRPr lang="en-GB"/>
          </a:p>
        </p:txBody>
      </p:sp>
      <p:sp>
        <p:nvSpPr>
          <p:cNvPr id="8" name="Footer Placeholder 7">
            <a:extLst>
              <a:ext uri="{FF2B5EF4-FFF2-40B4-BE49-F238E27FC236}">
                <a16:creationId xmlns:a16="http://schemas.microsoft.com/office/drawing/2014/main" id="{43EEDFA9-7C3A-47E6-A54F-2237F6C9BB2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57B87C0-4A05-0135-7D5D-8F8648BFED55}"/>
              </a:ext>
            </a:extLst>
          </p:cNvPr>
          <p:cNvSpPr>
            <a:spLocks noGrp="1"/>
          </p:cNvSpPr>
          <p:nvPr>
            <p:ph type="sldNum" sz="quarter" idx="12"/>
          </p:nvPr>
        </p:nvSpPr>
        <p:spPr/>
        <p:txBody>
          <a:bodyPr/>
          <a:lstStyle/>
          <a:p>
            <a:fld id="{0EFDAE50-1EC3-4BC9-A8AF-2C9AF5A0D62C}" type="slidenum">
              <a:rPr lang="en-GB" smtClean="0"/>
              <a:t>‹#›</a:t>
            </a:fld>
            <a:endParaRPr lang="en-GB"/>
          </a:p>
        </p:txBody>
      </p:sp>
    </p:spTree>
    <p:extLst>
      <p:ext uri="{BB962C8B-B14F-4D97-AF65-F5344CB8AC3E}">
        <p14:creationId xmlns:p14="http://schemas.microsoft.com/office/powerpoint/2010/main" val="8432085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ED1C0-403C-8C94-517E-A77AF6158A5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59CD7B0-BBDD-BDCE-BA46-BEF5F412843E}"/>
              </a:ext>
            </a:extLst>
          </p:cNvPr>
          <p:cNvSpPr>
            <a:spLocks noGrp="1"/>
          </p:cNvSpPr>
          <p:nvPr>
            <p:ph type="dt" sz="half" idx="10"/>
          </p:nvPr>
        </p:nvSpPr>
        <p:spPr/>
        <p:txBody>
          <a:bodyPr/>
          <a:lstStyle/>
          <a:p>
            <a:fld id="{6D19531F-C198-46A9-89AB-232A2535A8D2}" type="datetimeFigureOut">
              <a:rPr lang="en-GB" smtClean="0"/>
              <a:t>20/11/2022</a:t>
            </a:fld>
            <a:endParaRPr lang="en-GB"/>
          </a:p>
        </p:txBody>
      </p:sp>
      <p:sp>
        <p:nvSpPr>
          <p:cNvPr id="4" name="Footer Placeholder 3">
            <a:extLst>
              <a:ext uri="{FF2B5EF4-FFF2-40B4-BE49-F238E27FC236}">
                <a16:creationId xmlns:a16="http://schemas.microsoft.com/office/drawing/2014/main" id="{8A7AA475-AD95-4192-E8C3-AB334835795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6535C97-11F2-DC45-B87C-4B3C0A654577}"/>
              </a:ext>
            </a:extLst>
          </p:cNvPr>
          <p:cNvSpPr>
            <a:spLocks noGrp="1"/>
          </p:cNvSpPr>
          <p:nvPr>
            <p:ph type="sldNum" sz="quarter" idx="12"/>
          </p:nvPr>
        </p:nvSpPr>
        <p:spPr/>
        <p:txBody>
          <a:bodyPr/>
          <a:lstStyle/>
          <a:p>
            <a:fld id="{0EFDAE50-1EC3-4BC9-A8AF-2C9AF5A0D62C}" type="slidenum">
              <a:rPr lang="en-GB" smtClean="0"/>
              <a:t>‹#›</a:t>
            </a:fld>
            <a:endParaRPr lang="en-GB"/>
          </a:p>
        </p:txBody>
      </p:sp>
    </p:spTree>
    <p:extLst>
      <p:ext uri="{BB962C8B-B14F-4D97-AF65-F5344CB8AC3E}">
        <p14:creationId xmlns:p14="http://schemas.microsoft.com/office/powerpoint/2010/main" val="42362315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43CBDF-D076-901E-1DA2-B77E1D152F04}"/>
              </a:ext>
            </a:extLst>
          </p:cNvPr>
          <p:cNvSpPr>
            <a:spLocks noGrp="1"/>
          </p:cNvSpPr>
          <p:nvPr>
            <p:ph type="dt" sz="half" idx="10"/>
          </p:nvPr>
        </p:nvSpPr>
        <p:spPr/>
        <p:txBody>
          <a:bodyPr/>
          <a:lstStyle/>
          <a:p>
            <a:fld id="{6D19531F-C198-46A9-89AB-232A2535A8D2}" type="datetimeFigureOut">
              <a:rPr lang="en-GB" smtClean="0"/>
              <a:t>20/11/2022</a:t>
            </a:fld>
            <a:endParaRPr lang="en-GB"/>
          </a:p>
        </p:txBody>
      </p:sp>
      <p:sp>
        <p:nvSpPr>
          <p:cNvPr id="3" name="Footer Placeholder 2">
            <a:extLst>
              <a:ext uri="{FF2B5EF4-FFF2-40B4-BE49-F238E27FC236}">
                <a16:creationId xmlns:a16="http://schemas.microsoft.com/office/drawing/2014/main" id="{B6984449-CF04-1397-3656-CAD30AD5538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CBD2748-1954-E7E0-1F04-0F2EDD62E14D}"/>
              </a:ext>
            </a:extLst>
          </p:cNvPr>
          <p:cNvSpPr>
            <a:spLocks noGrp="1"/>
          </p:cNvSpPr>
          <p:nvPr>
            <p:ph type="sldNum" sz="quarter" idx="12"/>
          </p:nvPr>
        </p:nvSpPr>
        <p:spPr/>
        <p:txBody>
          <a:bodyPr/>
          <a:lstStyle/>
          <a:p>
            <a:fld id="{0EFDAE50-1EC3-4BC9-A8AF-2C9AF5A0D62C}" type="slidenum">
              <a:rPr lang="en-GB" smtClean="0"/>
              <a:t>‹#›</a:t>
            </a:fld>
            <a:endParaRPr lang="en-GB"/>
          </a:p>
        </p:txBody>
      </p:sp>
    </p:spTree>
    <p:extLst>
      <p:ext uri="{BB962C8B-B14F-4D97-AF65-F5344CB8AC3E}">
        <p14:creationId xmlns:p14="http://schemas.microsoft.com/office/powerpoint/2010/main" val="450424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8DDC9-950B-7D15-0AF9-49D05B45C4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E21EBD-C574-7C44-FF1A-443F7A5FB8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1F94FDF-06DF-11C3-116E-B9263D17C5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FDAB35-F544-DEDD-D877-0A4230443CAF}"/>
              </a:ext>
            </a:extLst>
          </p:cNvPr>
          <p:cNvSpPr>
            <a:spLocks noGrp="1"/>
          </p:cNvSpPr>
          <p:nvPr>
            <p:ph type="dt" sz="half" idx="10"/>
          </p:nvPr>
        </p:nvSpPr>
        <p:spPr/>
        <p:txBody>
          <a:bodyPr/>
          <a:lstStyle/>
          <a:p>
            <a:fld id="{6D19531F-C198-46A9-89AB-232A2535A8D2}" type="datetimeFigureOut">
              <a:rPr lang="en-GB" smtClean="0"/>
              <a:t>20/11/2022</a:t>
            </a:fld>
            <a:endParaRPr lang="en-GB"/>
          </a:p>
        </p:txBody>
      </p:sp>
      <p:sp>
        <p:nvSpPr>
          <p:cNvPr id="6" name="Footer Placeholder 5">
            <a:extLst>
              <a:ext uri="{FF2B5EF4-FFF2-40B4-BE49-F238E27FC236}">
                <a16:creationId xmlns:a16="http://schemas.microsoft.com/office/drawing/2014/main" id="{D14A6EA1-F23D-B0FA-E776-02D1CAF351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A63AE9-64B1-CF9D-B7F4-1CC7427B895B}"/>
              </a:ext>
            </a:extLst>
          </p:cNvPr>
          <p:cNvSpPr>
            <a:spLocks noGrp="1"/>
          </p:cNvSpPr>
          <p:nvPr>
            <p:ph type="sldNum" sz="quarter" idx="12"/>
          </p:nvPr>
        </p:nvSpPr>
        <p:spPr/>
        <p:txBody>
          <a:bodyPr/>
          <a:lstStyle/>
          <a:p>
            <a:fld id="{0EFDAE50-1EC3-4BC9-A8AF-2C9AF5A0D62C}" type="slidenum">
              <a:rPr lang="en-GB" smtClean="0"/>
              <a:t>‹#›</a:t>
            </a:fld>
            <a:endParaRPr lang="en-GB"/>
          </a:p>
        </p:txBody>
      </p:sp>
    </p:spTree>
    <p:extLst>
      <p:ext uri="{BB962C8B-B14F-4D97-AF65-F5344CB8AC3E}">
        <p14:creationId xmlns:p14="http://schemas.microsoft.com/office/powerpoint/2010/main" val="42934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D439F-B7E7-CD2F-68D5-FA6A7F3DA0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181AE1F-5DF7-0D95-B3E4-2BE1973A67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A72E51-A8BC-673F-46D7-AEFE97BF4D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13D6DA-F4B9-5768-4C62-4F627F98D6DB}"/>
              </a:ext>
            </a:extLst>
          </p:cNvPr>
          <p:cNvSpPr>
            <a:spLocks noGrp="1"/>
          </p:cNvSpPr>
          <p:nvPr>
            <p:ph type="dt" sz="half" idx="10"/>
          </p:nvPr>
        </p:nvSpPr>
        <p:spPr/>
        <p:txBody>
          <a:bodyPr/>
          <a:lstStyle/>
          <a:p>
            <a:fld id="{6D19531F-C198-46A9-89AB-232A2535A8D2}" type="datetimeFigureOut">
              <a:rPr lang="en-GB" smtClean="0"/>
              <a:t>20/11/2022</a:t>
            </a:fld>
            <a:endParaRPr lang="en-GB"/>
          </a:p>
        </p:txBody>
      </p:sp>
      <p:sp>
        <p:nvSpPr>
          <p:cNvPr id="6" name="Footer Placeholder 5">
            <a:extLst>
              <a:ext uri="{FF2B5EF4-FFF2-40B4-BE49-F238E27FC236}">
                <a16:creationId xmlns:a16="http://schemas.microsoft.com/office/drawing/2014/main" id="{3E6A557E-FF85-26CD-54C8-6EF2D3158F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9B935E-3718-6904-EAA7-D1450ECF6B93}"/>
              </a:ext>
            </a:extLst>
          </p:cNvPr>
          <p:cNvSpPr>
            <a:spLocks noGrp="1"/>
          </p:cNvSpPr>
          <p:nvPr>
            <p:ph type="sldNum" sz="quarter" idx="12"/>
          </p:nvPr>
        </p:nvSpPr>
        <p:spPr/>
        <p:txBody>
          <a:bodyPr/>
          <a:lstStyle/>
          <a:p>
            <a:fld id="{0EFDAE50-1EC3-4BC9-A8AF-2C9AF5A0D62C}" type="slidenum">
              <a:rPr lang="en-GB" smtClean="0"/>
              <a:t>‹#›</a:t>
            </a:fld>
            <a:endParaRPr lang="en-GB"/>
          </a:p>
        </p:txBody>
      </p:sp>
    </p:spTree>
    <p:extLst>
      <p:ext uri="{BB962C8B-B14F-4D97-AF65-F5344CB8AC3E}">
        <p14:creationId xmlns:p14="http://schemas.microsoft.com/office/powerpoint/2010/main" val="1912051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BF123-A7AA-4112-45BE-8A10175317D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D4C9D9-9C68-EDAD-2886-616E0707235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06108-2E00-430C-0424-B6339171CB86}"/>
              </a:ext>
            </a:extLst>
          </p:cNvPr>
          <p:cNvSpPr>
            <a:spLocks noGrp="1"/>
          </p:cNvSpPr>
          <p:nvPr>
            <p:ph type="dt" sz="half" idx="10"/>
          </p:nvPr>
        </p:nvSpPr>
        <p:spPr/>
        <p:txBody>
          <a:bodyPr/>
          <a:lstStyle/>
          <a:p>
            <a:fld id="{6D19531F-C198-46A9-89AB-232A2535A8D2}" type="datetimeFigureOut">
              <a:rPr lang="en-GB" smtClean="0"/>
              <a:t>20/11/2022</a:t>
            </a:fld>
            <a:endParaRPr lang="en-GB"/>
          </a:p>
        </p:txBody>
      </p:sp>
      <p:sp>
        <p:nvSpPr>
          <p:cNvPr id="5" name="Footer Placeholder 4">
            <a:extLst>
              <a:ext uri="{FF2B5EF4-FFF2-40B4-BE49-F238E27FC236}">
                <a16:creationId xmlns:a16="http://schemas.microsoft.com/office/drawing/2014/main" id="{8E28DDDF-B8FF-D1CC-1860-A5F5DE6F5A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885B4D-2F5D-4F1A-5A9D-2CE9C15EAECA}"/>
              </a:ext>
            </a:extLst>
          </p:cNvPr>
          <p:cNvSpPr>
            <a:spLocks noGrp="1"/>
          </p:cNvSpPr>
          <p:nvPr>
            <p:ph type="sldNum" sz="quarter" idx="12"/>
          </p:nvPr>
        </p:nvSpPr>
        <p:spPr/>
        <p:txBody>
          <a:bodyPr/>
          <a:lstStyle/>
          <a:p>
            <a:fld id="{0EFDAE50-1EC3-4BC9-A8AF-2C9AF5A0D62C}" type="slidenum">
              <a:rPr lang="en-GB" smtClean="0"/>
              <a:t>‹#›</a:t>
            </a:fld>
            <a:endParaRPr lang="en-GB"/>
          </a:p>
        </p:txBody>
      </p:sp>
    </p:spTree>
    <p:extLst>
      <p:ext uri="{BB962C8B-B14F-4D97-AF65-F5344CB8AC3E}">
        <p14:creationId xmlns:p14="http://schemas.microsoft.com/office/powerpoint/2010/main" val="41632680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BB73D5-C4C1-F7F5-39A7-AA83BE81A11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BF3655B-79FA-2673-509B-BCB0B66534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E3FE22-8FDC-3188-E6DC-5B4AC9B6AB10}"/>
              </a:ext>
            </a:extLst>
          </p:cNvPr>
          <p:cNvSpPr>
            <a:spLocks noGrp="1"/>
          </p:cNvSpPr>
          <p:nvPr>
            <p:ph type="dt" sz="half" idx="10"/>
          </p:nvPr>
        </p:nvSpPr>
        <p:spPr/>
        <p:txBody>
          <a:bodyPr/>
          <a:lstStyle/>
          <a:p>
            <a:fld id="{6D19531F-C198-46A9-89AB-232A2535A8D2}" type="datetimeFigureOut">
              <a:rPr lang="en-GB" smtClean="0"/>
              <a:t>20/11/2022</a:t>
            </a:fld>
            <a:endParaRPr lang="en-GB"/>
          </a:p>
        </p:txBody>
      </p:sp>
      <p:sp>
        <p:nvSpPr>
          <p:cNvPr id="5" name="Footer Placeholder 4">
            <a:extLst>
              <a:ext uri="{FF2B5EF4-FFF2-40B4-BE49-F238E27FC236}">
                <a16:creationId xmlns:a16="http://schemas.microsoft.com/office/drawing/2014/main" id="{33B61540-F640-F2D0-A277-861FABA202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FB6316-2FEF-FBBA-3B5F-8A49CB602780}"/>
              </a:ext>
            </a:extLst>
          </p:cNvPr>
          <p:cNvSpPr>
            <a:spLocks noGrp="1"/>
          </p:cNvSpPr>
          <p:nvPr>
            <p:ph type="sldNum" sz="quarter" idx="12"/>
          </p:nvPr>
        </p:nvSpPr>
        <p:spPr/>
        <p:txBody>
          <a:bodyPr/>
          <a:lstStyle/>
          <a:p>
            <a:fld id="{0EFDAE50-1EC3-4BC9-A8AF-2C9AF5A0D62C}" type="slidenum">
              <a:rPr lang="en-GB" smtClean="0"/>
              <a:t>‹#›</a:t>
            </a:fld>
            <a:endParaRPr lang="en-GB"/>
          </a:p>
        </p:txBody>
      </p:sp>
    </p:spTree>
    <p:extLst>
      <p:ext uri="{BB962C8B-B14F-4D97-AF65-F5344CB8AC3E}">
        <p14:creationId xmlns:p14="http://schemas.microsoft.com/office/powerpoint/2010/main" val="9745444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410339-0C16-E9B3-F19D-2D59C1F40E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D23683-89E7-4457-7D7D-3A0B2612E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BF3ABD-0B2B-DF5E-CBDC-7E135A44CCB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19531F-C198-46A9-89AB-232A2535A8D2}" type="datetimeFigureOut">
              <a:rPr lang="en-GB" smtClean="0"/>
              <a:t>20/11/2022</a:t>
            </a:fld>
            <a:endParaRPr lang="en-GB"/>
          </a:p>
        </p:txBody>
      </p:sp>
      <p:sp>
        <p:nvSpPr>
          <p:cNvPr id="5" name="Footer Placeholder 4">
            <a:extLst>
              <a:ext uri="{FF2B5EF4-FFF2-40B4-BE49-F238E27FC236}">
                <a16:creationId xmlns:a16="http://schemas.microsoft.com/office/drawing/2014/main" id="{9B770AE2-E080-902D-EB7B-FB01B9B3CC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3158A9-7D16-9DCF-7598-DE112CD60D2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FDAE50-1EC3-4BC9-A8AF-2C9AF5A0D62C}" type="slidenum">
              <a:rPr lang="en-GB" smtClean="0"/>
              <a:t>‹#›</a:t>
            </a:fld>
            <a:endParaRPr lang="en-GB"/>
          </a:p>
        </p:txBody>
      </p:sp>
    </p:spTree>
    <p:extLst>
      <p:ext uri="{BB962C8B-B14F-4D97-AF65-F5344CB8AC3E}">
        <p14:creationId xmlns:p14="http://schemas.microsoft.com/office/powerpoint/2010/main" val="20137763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21EFB11-2EB8-04C7-E2FE-C313C0ABDBB8}"/>
              </a:ext>
            </a:extLst>
          </p:cNvPr>
          <p:cNvPicPr>
            <a:picLocks noChangeAspect="1"/>
          </p:cNvPicPr>
          <p:nvPr/>
        </p:nvPicPr>
        <p:blipFill rotWithShape="1">
          <a:blip r:embed="rId2">
            <a:alphaModFix amt="45000"/>
          </a:blip>
          <a:srcRect t="1100" b="14630"/>
          <a:stretch/>
        </p:blipFill>
        <p:spPr>
          <a:xfrm>
            <a:off x="20" y="10"/>
            <a:ext cx="12191980" cy="6857990"/>
          </a:xfrm>
          <a:prstGeom prst="rect">
            <a:avLst/>
          </a:prstGeom>
          <a:effectLst>
            <a:glow rad="127000">
              <a:schemeClr val="tx1">
                <a:lumMod val="85000"/>
                <a:alpha val="95000"/>
              </a:schemeClr>
            </a:glow>
            <a:outerShdw blurRad="50800" dist="50800" dir="5400000" algn="ctr" rotWithShape="0">
              <a:srgbClr val="000000">
                <a:alpha val="74000"/>
              </a:srgbClr>
            </a:outerShdw>
          </a:effectLst>
        </p:spPr>
      </p:pic>
      <p:sp>
        <p:nvSpPr>
          <p:cNvPr id="12" name="Rectangle 11">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a:extLst>
              <a:ext uri="{FF2B5EF4-FFF2-40B4-BE49-F238E27FC236}">
                <a16:creationId xmlns:a16="http://schemas.microsoft.com/office/drawing/2014/main" id="{357FBD97-FAF0-B54D-B3D3-F093AF95D44E}"/>
              </a:ext>
            </a:extLst>
          </p:cNvPr>
          <p:cNvSpPr>
            <a:spLocks noGrp="1"/>
          </p:cNvSpPr>
          <p:nvPr>
            <p:ph type="ctrTitle"/>
          </p:nvPr>
        </p:nvSpPr>
        <p:spPr>
          <a:xfrm>
            <a:off x="1769532" y="1695576"/>
            <a:ext cx="8652938" cy="2857191"/>
          </a:xfrm>
        </p:spPr>
        <p:txBody>
          <a:bodyPr vert="horz" lIns="91440" tIns="45720" rIns="91440" bIns="45720" rtlCol="0" anchor="ctr">
            <a:normAutofit/>
          </a:bodyPr>
          <a:lstStyle/>
          <a:p>
            <a:r>
              <a:rPr lang="en-US" sz="5000" b="1" dirty="0"/>
              <a:t>From the twilight of Rome to the Dawn of Islam: The World of Late Antiquity (AD 235-632)</a:t>
            </a:r>
          </a:p>
        </p:txBody>
      </p:sp>
      <p:sp>
        <p:nvSpPr>
          <p:cNvPr id="3" name="Subtitle 2">
            <a:extLst>
              <a:ext uri="{FF2B5EF4-FFF2-40B4-BE49-F238E27FC236}">
                <a16:creationId xmlns:a16="http://schemas.microsoft.com/office/drawing/2014/main" id="{AE57316A-4EEA-9168-97FA-D7B256201B63}"/>
              </a:ext>
            </a:extLst>
          </p:cNvPr>
          <p:cNvSpPr>
            <a:spLocks noGrp="1"/>
          </p:cNvSpPr>
          <p:nvPr>
            <p:ph type="subTitle" idx="1"/>
          </p:nvPr>
        </p:nvSpPr>
        <p:spPr>
          <a:xfrm>
            <a:off x="1769532" y="4623127"/>
            <a:ext cx="8655200" cy="539297"/>
          </a:xfrm>
        </p:spPr>
        <p:txBody>
          <a:bodyPr vert="horz" lIns="91440" tIns="45720" rIns="91440" bIns="45720" rtlCol="0">
            <a:normAutofit lnSpcReduction="10000"/>
          </a:bodyPr>
          <a:lstStyle/>
          <a:p>
            <a:r>
              <a:rPr lang="en-US" sz="3500" dirty="0"/>
              <a:t>An Introduction to Late Antiquity</a:t>
            </a:r>
          </a:p>
          <a:p>
            <a:endParaRPr lang="en-US" dirty="0"/>
          </a:p>
        </p:txBody>
      </p:sp>
      <p:sp>
        <p:nvSpPr>
          <p:cNvPr id="14" name="Rectangle 13">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sp>
        <p:nvSpPr>
          <p:cNvPr id="4" name="Subtitle 2">
            <a:extLst>
              <a:ext uri="{FF2B5EF4-FFF2-40B4-BE49-F238E27FC236}">
                <a16:creationId xmlns:a16="http://schemas.microsoft.com/office/drawing/2014/main" id="{6A0053F4-F4BB-B8EB-047B-C91950861E7F}"/>
              </a:ext>
            </a:extLst>
          </p:cNvPr>
          <p:cNvSpPr txBox="1">
            <a:spLocks/>
          </p:cNvSpPr>
          <p:nvPr/>
        </p:nvSpPr>
        <p:spPr>
          <a:xfrm>
            <a:off x="1524000" y="5857460"/>
            <a:ext cx="9144000" cy="66923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HPAH5061/6061</a:t>
            </a:r>
          </a:p>
          <a:p>
            <a:endParaRPr lang="en-GB" dirty="0"/>
          </a:p>
        </p:txBody>
      </p:sp>
    </p:spTree>
    <p:extLst>
      <p:ext uri="{BB962C8B-B14F-4D97-AF65-F5344CB8AC3E}">
        <p14:creationId xmlns:p14="http://schemas.microsoft.com/office/powerpoint/2010/main" val="42218219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32630-B337-C768-4484-209C11A173F8}"/>
              </a:ext>
            </a:extLst>
          </p:cNvPr>
          <p:cNvSpPr>
            <a:spLocks noGrp="1"/>
          </p:cNvSpPr>
          <p:nvPr>
            <p:ph type="title"/>
          </p:nvPr>
        </p:nvSpPr>
        <p:spPr>
          <a:xfrm>
            <a:off x="4965430" y="629268"/>
            <a:ext cx="6586491" cy="1286160"/>
          </a:xfrm>
        </p:spPr>
        <p:txBody>
          <a:bodyPr anchor="b">
            <a:normAutofit/>
          </a:bodyPr>
          <a:lstStyle/>
          <a:p>
            <a:r>
              <a:rPr lang="en-GB" b="1"/>
              <a:t>What is Late Antiquity?</a:t>
            </a:r>
            <a:endParaRPr lang="en-GB" b="1" dirty="0"/>
          </a:p>
        </p:txBody>
      </p:sp>
      <p:sp>
        <p:nvSpPr>
          <p:cNvPr id="3" name="Content Placeholder 2">
            <a:extLst>
              <a:ext uri="{FF2B5EF4-FFF2-40B4-BE49-F238E27FC236}">
                <a16:creationId xmlns:a16="http://schemas.microsoft.com/office/drawing/2014/main" id="{349572AF-DA4C-CE2F-3394-4D7EA84E9B70}"/>
              </a:ext>
            </a:extLst>
          </p:cNvPr>
          <p:cNvSpPr>
            <a:spLocks noGrp="1"/>
          </p:cNvSpPr>
          <p:nvPr>
            <p:ph idx="1"/>
          </p:nvPr>
        </p:nvSpPr>
        <p:spPr>
          <a:xfrm>
            <a:off x="4810539" y="2213115"/>
            <a:ext cx="7222435" cy="4644884"/>
          </a:xfrm>
        </p:spPr>
        <p:txBody>
          <a:bodyPr>
            <a:normAutofit fontScale="92500"/>
          </a:bodyPr>
          <a:lstStyle/>
          <a:p>
            <a:r>
              <a:rPr lang="en-GB" dirty="0"/>
              <a:t>Concept of decline common in previous centuries;</a:t>
            </a:r>
          </a:p>
          <a:p>
            <a:pPr lvl="1"/>
            <a:r>
              <a:rPr lang="en-GB" sz="2600" dirty="0"/>
              <a:t>Notably: Gibbon’s </a:t>
            </a:r>
            <a:r>
              <a:rPr lang="en-GB" sz="2600" i="1" dirty="0"/>
              <a:t>The History of the Decline and Fall of the Roman Empire </a:t>
            </a:r>
            <a:r>
              <a:rPr lang="en-GB" sz="2600" dirty="0"/>
              <a:t>(1776-1789).</a:t>
            </a:r>
          </a:p>
          <a:p>
            <a:pPr lvl="1"/>
            <a:endParaRPr lang="en-GB" sz="300" dirty="0"/>
          </a:p>
          <a:p>
            <a:r>
              <a:rPr lang="en-GB" dirty="0"/>
              <a:t>Implicit and explicit value judgements? </a:t>
            </a:r>
          </a:p>
          <a:p>
            <a:pPr lvl="1"/>
            <a:r>
              <a:rPr lang="en-GB" sz="2600" dirty="0"/>
              <a:t>Notion of “decline” from an earlier Imperial highpoint.</a:t>
            </a:r>
          </a:p>
          <a:p>
            <a:pPr lvl="1"/>
            <a:r>
              <a:rPr lang="en-GB" sz="2600" dirty="0"/>
              <a:t>e.g. French term </a:t>
            </a:r>
            <a:r>
              <a:rPr lang="en-GB" sz="2600" i="1" dirty="0"/>
              <a:t>bas-empire</a:t>
            </a:r>
            <a:r>
              <a:rPr lang="en-GB" sz="2600" dirty="0"/>
              <a:t> (low Empire).</a:t>
            </a:r>
          </a:p>
          <a:p>
            <a:endParaRPr lang="en-GB" sz="300" dirty="0"/>
          </a:p>
          <a:p>
            <a:r>
              <a:rPr lang="en-GB" dirty="0"/>
              <a:t>Stronger shift away from declinist perspective in mid-late 20th century (e.g. Peter Brown), but a rival among some scholars in last few decades.</a:t>
            </a:r>
          </a:p>
          <a:p>
            <a:endParaRPr lang="en-GB" sz="2000" dirty="0"/>
          </a:p>
        </p:txBody>
      </p:sp>
      <p:pic>
        <p:nvPicPr>
          <p:cNvPr id="4" name="Picture 3">
            <a:extLst>
              <a:ext uri="{FF2B5EF4-FFF2-40B4-BE49-F238E27FC236}">
                <a16:creationId xmlns:a16="http://schemas.microsoft.com/office/drawing/2014/main" id="{3A760D0C-C76F-C3CA-85C6-3EAC26339945}"/>
              </a:ext>
            </a:extLst>
          </p:cNvPr>
          <p:cNvPicPr>
            <a:picLocks noChangeAspect="1"/>
          </p:cNvPicPr>
          <p:nvPr/>
        </p:nvPicPr>
        <p:blipFill rotWithShape="1">
          <a:blip r:embed="rId2"/>
          <a:srcRect r="2" b="1250"/>
          <a:stretch/>
        </p:blipFill>
        <p:spPr>
          <a:xfrm>
            <a:off x="20" y="10"/>
            <a:ext cx="4635571" cy="6857990"/>
          </a:xfrm>
          <a:prstGeom prst="rect">
            <a:avLst/>
          </a:prstGeom>
          <a:effectLst/>
        </p:spPr>
      </p:pic>
      <p:cxnSp>
        <p:nvCxnSpPr>
          <p:cNvPr id="14" name="Straight Connector 1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E8C5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5636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wipe(down)">
                                      <p:cBhvr>
                                        <p:cTn id="15" dur="500"/>
                                        <p:tgtEl>
                                          <p:spTgt spid="3">
                                            <p:txEl>
                                              <p:pRg st="3" end="3"/>
                                            </p:txEl>
                                          </p:spTgt>
                                        </p:tgtEl>
                                      </p:cBhvr>
                                    </p:animEffect>
                                  </p:childTnLst>
                                </p:cTn>
                              </p:par>
                              <p:par>
                                <p:cTn id="16" presetID="22" presetClass="entr" presetSubtype="4"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wipe(down)">
                                      <p:cBhvr>
                                        <p:cTn id="18" dur="500"/>
                                        <p:tgtEl>
                                          <p:spTgt spid="3">
                                            <p:txEl>
                                              <p:pRg st="4" end="4"/>
                                            </p:txEl>
                                          </p:spTgt>
                                        </p:tgtEl>
                                      </p:cBhvr>
                                    </p:animEffect>
                                  </p:childTnLst>
                                </p:cTn>
                              </p:par>
                              <p:par>
                                <p:cTn id="19" presetID="22" presetClass="entr" presetSubtype="4"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wipe(down)">
                                      <p:cBhvr>
                                        <p:cTn id="21" dur="500"/>
                                        <p:tgtEl>
                                          <p:spTgt spid="3">
                                            <p:txEl>
                                              <p:pRg st="5" end="5"/>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 calcmode="lin" valueType="num">
                                      <p:cBhvr additive="base">
                                        <p:cTn id="26"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5">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DD1F655-8D2D-F99F-FC9F-1581A590B601}"/>
              </a:ext>
            </a:extLst>
          </p:cNvPr>
          <p:cNvSpPr>
            <a:spLocks noGrp="1"/>
          </p:cNvSpPr>
          <p:nvPr>
            <p:ph type="title"/>
          </p:nvPr>
        </p:nvSpPr>
        <p:spPr>
          <a:xfrm>
            <a:off x="516835" y="106789"/>
            <a:ext cx="3167269" cy="1205175"/>
          </a:xfrm>
          <a:solidFill>
            <a:schemeClr val="tx1">
              <a:lumMod val="95000"/>
            </a:schemeClr>
          </a:solidFill>
        </p:spPr>
        <p:txBody>
          <a:bodyPr>
            <a:normAutofit fontScale="90000"/>
          </a:bodyPr>
          <a:lstStyle/>
          <a:p>
            <a:r>
              <a:rPr lang="en-GB" b="1" dirty="0">
                <a:solidFill>
                  <a:schemeClr val="bg1"/>
                </a:solidFill>
              </a:rPr>
              <a:t>When is Late Antiquity? </a:t>
            </a:r>
          </a:p>
        </p:txBody>
      </p:sp>
      <p:pic>
        <p:nvPicPr>
          <p:cNvPr id="4" name="Picture 3" descr="A close-up of a map&#10;&#10;Description automatically generated with low confidence">
            <a:extLst>
              <a:ext uri="{FF2B5EF4-FFF2-40B4-BE49-F238E27FC236}">
                <a16:creationId xmlns:a16="http://schemas.microsoft.com/office/drawing/2014/main" id="{1AC1DAA3-E502-14A4-2C6F-F25B62D7AD61}"/>
              </a:ext>
            </a:extLst>
          </p:cNvPr>
          <p:cNvPicPr>
            <a:picLocks noChangeAspect="1"/>
          </p:cNvPicPr>
          <p:nvPr/>
        </p:nvPicPr>
        <p:blipFill rotWithShape="1">
          <a:blip r:embed="rId2"/>
          <a:srcRect l="1018" r="928"/>
          <a:stretch/>
        </p:blipFill>
        <p:spPr>
          <a:xfrm>
            <a:off x="344557" y="1502978"/>
            <a:ext cx="3493923" cy="5144820"/>
          </a:xfrm>
          <a:prstGeom prst="rect">
            <a:avLst/>
          </a:prstGeom>
        </p:spPr>
      </p:pic>
      <p:sp>
        <p:nvSpPr>
          <p:cNvPr id="3" name="Content Placeholder 2">
            <a:extLst>
              <a:ext uri="{FF2B5EF4-FFF2-40B4-BE49-F238E27FC236}">
                <a16:creationId xmlns:a16="http://schemas.microsoft.com/office/drawing/2014/main" id="{22FF3D9B-FD43-AEDB-2656-C95797344157}"/>
              </a:ext>
            </a:extLst>
          </p:cNvPr>
          <p:cNvSpPr>
            <a:spLocks noGrp="1"/>
          </p:cNvSpPr>
          <p:nvPr>
            <p:ph idx="1"/>
          </p:nvPr>
        </p:nvSpPr>
        <p:spPr>
          <a:xfrm>
            <a:off x="4127388" y="212035"/>
            <a:ext cx="7932089" cy="6645965"/>
          </a:xfrm>
        </p:spPr>
        <p:txBody>
          <a:bodyPr>
            <a:normAutofit/>
          </a:bodyPr>
          <a:lstStyle/>
          <a:p>
            <a:r>
              <a:rPr lang="en-GB" sz="2600" dirty="0"/>
              <a:t>Most historic </a:t>
            </a:r>
            <a:r>
              <a:rPr lang="en-GB" sz="2600" dirty="0" err="1"/>
              <a:t>periodisations</a:t>
            </a:r>
            <a:r>
              <a:rPr lang="en-GB" sz="2600" dirty="0"/>
              <a:t> are scholarly constructs – all are negotiable.</a:t>
            </a:r>
          </a:p>
          <a:p>
            <a:pPr lvl="1"/>
            <a:r>
              <a:rPr lang="en-GB" sz="2300" dirty="0"/>
              <a:t>These boundaries are not usually arbitrarily, but based on some political, religious, social, cultural or economic underpinning/logic.</a:t>
            </a:r>
          </a:p>
          <a:p>
            <a:pPr lvl="1"/>
            <a:endParaRPr lang="en-GB" sz="500" dirty="0"/>
          </a:p>
          <a:p>
            <a:r>
              <a:rPr lang="en-GB" sz="2600" dirty="0"/>
              <a:t>Different chronological boundaries for Late Antiquity:</a:t>
            </a:r>
          </a:p>
          <a:p>
            <a:pPr lvl="1"/>
            <a:r>
              <a:rPr lang="en-GB" sz="2300" dirty="0"/>
              <a:t>Peter Brown (1971) </a:t>
            </a:r>
            <a:r>
              <a:rPr lang="en-GB" sz="2300" i="1" dirty="0"/>
              <a:t>The World of Late Antiquity </a:t>
            </a:r>
            <a:r>
              <a:rPr lang="en-GB" sz="2300" dirty="0"/>
              <a:t>covers AD 200-800. </a:t>
            </a:r>
          </a:p>
          <a:p>
            <a:pPr lvl="1"/>
            <a:r>
              <a:rPr lang="en-GB" sz="2300" dirty="0"/>
              <a:t>From Constantine (early-4th century) to Muhammad (early-7th century) – </a:t>
            </a:r>
            <a:r>
              <a:rPr lang="en-GB" sz="2300" i="1" dirty="0"/>
              <a:t>The Oxford Handbook of Late Antiquity</a:t>
            </a:r>
            <a:r>
              <a:rPr lang="en-GB" sz="2300" dirty="0"/>
              <a:t> (2012).</a:t>
            </a:r>
          </a:p>
          <a:p>
            <a:pPr lvl="1"/>
            <a:r>
              <a:rPr lang="en-GB" sz="2300" dirty="0"/>
              <a:t>For Classicists focusing on political ruptures, the period running from Diocletian (AD 284) to either the end of Justinian's reign (AD 565) or one of the 7th century Byzantine emperors (notably Maurice, Phocas or Heraclius). Also the Lombard invasion of Italy. </a:t>
            </a:r>
          </a:p>
          <a:p>
            <a:pPr lvl="1"/>
            <a:r>
              <a:rPr lang="en-GB" sz="2300" dirty="0"/>
              <a:t>Sometimes the beginning (AD 193) or end (AD 235) of the </a:t>
            </a:r>
            <a:r>
              <a:rPr lang="en-GB" sz="2300" dirty="0" err="1"/>
              <a:t>Severan</a:t>
            </a:r>
            <a:r>
              <a:rPr lang="en-GB" sz="2300" dirty="0"/>
              <a:t> period is chosen.</a:t>
            </a:r>
          </a:p>
          <a:p>
            <a:endParaRPr lang="en-GB" sz="1700" dirty="0"/>
          </a:p>
        </p:txBody>
      </p:sp>
    </p:spTree>
    <p:extLst>
      <p:ext uri="{BB962C8B-B14F-4D97-AF65-F5344CB8AC3E}">
        <p14:creationId xmlns:p14="http://schemas.microsoft.com/office/powerpoint/2010/main" val="202654976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5" dur="500"/>
                                        <p:tgtEl>
                                          <p:spTgt spid="3">
                                            <p:txEl>
                                              <p:pRg st="3" end="3"/>
                                            </p:txEl>
                                          </p:spTgt>
                                        </p:tgtEl>
                                      </p:cBhvr>
                                    </p:animEffect>
                                  </p:childTnLst>
                                </p:cTn>
                              </p:par>
                              <p:par>
                                <p:cTn id="16" presetID="14" presetClass="entr" presetSubtype="1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8" dur="500"/>
                                        <p:tgtEl>
                                          <p:spTgt spid="3">
                                            <p:txEl>
                                              <p:pRg st="4" end="4"/>
                                            </p:txEl>
                                          </p:spTgt>
                                        </p:tgtEl>
                                      </p:cBhvr>
                                    </p:animEffect>
                                  </p:childTnLst>
                                </p:cTn>
                              </p:par>
                              <p:par>
                                <p:cTn id="19" presetID="14" presetClass="entr" presetSubtype="1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1" dur="500"/>
                                        <p:tgtEl>
                                          <p:spTgt spid="3">
                                            <p:txEl>
                                              <p:pRg st="5" end="5"/>
                                            </p:txEl>
                                          </p:spTgt>
                                        </p:tgtEl>
                                      </p:cBhvr>
                                    </p:animEffect>
                                  </p:childTnLst>
                                </p:cTn>
                              </p:par>
                              <p:par>
                                <p:cTn id="22" presetID="14" presetClass="entr" presetSubtype="10" fill="hold"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4" dur="500"/>
                                        <p:tgtEl>
                                          <p:spTgt spid="3">
                                            <p:txEl>
                                              <p:pRg st="6" end="6"/>
                                            </p:txEl>
                                          </p:spTgt>
                                        </p:tgtEl>
                                      </p:cBhvr>
                                    </p:animEffect>
                                  </p:childTnLst>
                                </p:cTn>
                              </p:par>
                              <p:par>
                                <p:cTn id="25" presetID="14" presetClass="entr" presetSubtype="1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2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6A0CE7A-45F0-E24A-28B6-C453D5683470}"/>
              </a:ext>
            </a:extLst>
          </p:cNvPr>
          <p:cNvPicPr>
            <a:picLocks noChangeAspect="1"/>
          </p:cNvPicPr>
          <p:nvPr/>
        </p:nvPicPr>
        <p:blipFill rotWithShape="1">
          <a:blip r:embed="rId2"/>
          <a:srcRect t="15093" b="28657"/>
          <a:stretch/>
        </p:blipFill>
        <p:spPr>
          <a:xfrm>
            <a:off x="-1" y="10"/>
            <a:ext cx="12192000" cy="6857990"/>
          </a:xfrm>
          <a:prstGeom prst="rect">
            <a:avLst/>
          </a:prstGeom>
        </p:spPr>
      </p:pic>
      <p:sp>
        <p:nvSpPr>
          <p:cNvPr id="13"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26D7FE78-284C-FD30-CD50-110715E66957}"/>
              </a:ext>
            </a:extLst>
          </p:cNvPr>
          <p:cNvSpPr>
            <a:spLocks noGrp="1"/>
          </p:cNvSpPr>
          <p:nvPr>
            <p:ph type="title"/>
          </p:nvPr>
        </p:nvSpPr>
        <p:spPr>
          <a:xfrm>
            <a:off x="525516" y="1351722"/>
            <a:ext cx="4593021" cy="1904982"/>
          </a:xfrm>
        </p:spPr>
        <p:txBody>
          <a:bodyPr>
            <a:normAutofit/>
          </a:bodyPr>
          <a:lstStyle/>
          <a:p>
            <a:pPr algn="ctr"/>
            <a:r>
              <a:rPr lang="en-GB" sz="5400" b="1" dirty="0"/>
              <a:t>Where is Late Antiquity?</a:t>
            </a:r>
          </a:p>
        </p:txBody>
      </p:sp>
      <p:cxnSp>
        <p:nvCxnSpPr>
          <p:cNvPr id="14"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CB2BEA1-68A7-069F-3850-B9E1596EFDC4}"/>
              </a:ext>
            </a:extLst>
          </p:cNvPr>
          <p:cNvSpPr>
            <a:spLocks noGrp="1"/>
          </p:cNvSpPr>
          <p:nvPr>
            <p:ph idx="1"/>
          </p:nvPr>
        </p:nvSpPr>
        <p:spPr>
          <a:xfrm>
            <a:off x="198783" y="3417573"/>
            <a:ext cx="5221356" cy="3341035"/>
          </a:xfrm>
        </p:spPr>
        <p:txBody>
          <a:bodyPr anchor="ctr">
            <a:normAutofit/>
          </a:bodyPr>
          <a:lstStyle/>
          <a:p>
            <a:r>
              <a:rPr lang="en-GB" sz="2400" dirty="0"/>
              <a:t>Much earlier discourse focused on the Roman Empire and its “decline”;</a:t>
            </a:r>
          </a:p>
          <a:p>
            <a:pPr lvl="1"/>
            <a:r>
              <a:rPr lang="en-GB" sz="2000" dirty="0"/>
              <a:t>especially in the West, but also the Eastern Mediterranean and Near East.</a:t>
            </a:r>
          </a:p>
          <a:p>
            <a:endParaRPr lang="en-GB" sz="500" dirty="0"/>
          </a:p>
          <a:p>
            <a:r>
              <a:rPr lang="en-GB" sz="2400" dirty="0"/>
              <a:t>However, this focus has become more expansive in recent decades;</a:t>
            </a:r>
          </a:p>
          <a:p>
            <a:pPr lvl="1"/>
            <a:r>
              <a:rPr lang="en-GB" sz="2000" dirty="0"/>
              <a:t>including the Sassanian Empire, but also wider regions of the Afro-Eurasian world. </a:t>
            </a:r>
          </a:p>
          <a:p>
            <a:endParaRPr lang="en-GB" sz="1500" dirty="0"/>
          </a:p>
        </p:txBody>
      </p:sp>
    </p:spTree>
    <p:extLst>
      <p:ext uri="{BB962C8B-B14F-4D97-AF65-F5344CB8AC3E}">
        <p14:creationId xmlns:p14="http://schemas.microsoft.com/office/powerpoint/2010/main" val="483818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9">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97C7F987-879E-544E-44B0-1A86EFB9A989}"/>
              </a:ext>
            </a:extLst>
          </p:cNvPr>
          <p:cNvSpPr>
            <a:spLocks noGrp="1"/>
          </p:cNvSpPr>
          <p:nvPr>
            <p:ph type="title"/>
          </p:nvPr>
        </p:nvSpPr>
        <p:spPr>
          <a:xfrm>
            <a:off x="556591" y="669925"/>
            <a:ext cx="5539409" cy="1325563"/>
          </a:xfrm>
        </p:spPr>
        <p:txBody>
          <a:bodyPr anchor="b">
            <a:normAutofit/>
          </a:bodyPr>
          <a:lstStyle/>
          <a:p>
            <a:r>
              <a:rPr lang="en-GB" b="1" dirty="0">
                <a:solidFill>
                  <a:schemeClr val="bg1"/>
                </a:solidFill>
              </a:rPr>
              <a:t>Characteristics and Conceptions</a:t>
            </a:r>
            <a:endParaRPr lang="en-GB" dirty="0">
              <a:solidFill>
                <a:schemeClr val="bg1"/>
              </a:solidFill>
            </a:endParaRPr>
          </a:p>
        </p:txBody>
      </p:sp>
      <p:cxnSp>
        <p:nvCxnSpPr>
          <p:cNvPr id="25" name="Straight Connector 11">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6A04CE4-C363-C042-20A4-D54426BCFE9B}"/>
              </a:ext>
            </a:extLst>
          </p:cNvPr>
          <p:cNvSpPr>
            <a:spLocks noGrp="1"/>
          </p:cNvSpPr>
          <p:nvPr>
            <p:ph idx="1"/>
          </p:nvPr>
        </p:nvSpPr>
        <p:spPr>
          <a:xfrm>
            <a:off x="141573" y="2160104"/>
            <a:ext cx="6095999" cy="4697895"/>
          </a:xfrm>
        </p:spPr>
        <p:txBody>
          <a:bodyPr>
            <a:normAutofit fontScale="92500"/>
          </a:bodyPr>
          <a:lstStyle/>
          <a:p>
            <a:r>
              <a:rPr lang="en-GB" sz="3000" b="1" dirty="0">
                <a:solidFill>
                  <a:schemeClr val="bg1"/>
                </a:solidFill>
              </a:rPr>
              <a:t>How did the people living in what we call “Late Antiquity” conceive of themselves?</a:t>
            </a:r>
          </a:p>
          <a:p>
            <a:endParaRPr lang="en-GB" sz="100" dirty="0">
              <a:solidFill>
                <a:schemeClr val="bg1"/>
              </a:solidFill>
            </a:endParaRPr>
          </a:p>
          <a:p>
            <a:r>
              <a:rPr lang="en-GB" dirty="0">
                <a:solidFill>
                  <a:schemeClr val="bg1"/>
                </a:solidFill>
              </a:rPr>
              <a:t>Historic and ideological legacies (Roman Empire; Sassanian Persia).</a:t>
            </a:r>
          </a:p>
          <a:p>
            <a:endParaRPr lang="en-GB" sz="100" dirty="0">
              <a:solidFill>
                <a:schemeClr val="bg1"/>
              </a:solidFill>
            </a:endParaRPr>
          </a:p>
          <a:p>
            <a:r>
              <a:rPr lang="en-GB" dirty="0">
                <a:solidFill>
                  <a:schemeClr val="bg1"/>
                </a:solidFill>
              </a:rPr>
              <a:t>New “overlapping”(?) conceptions / shifts in ideological frameworks:</a:t>
            </a:r>
          </a:p>
          <a:p>
            <a:pPr lvl="1"/>
            <a:r>
              <a:rPr lang="en-GB" sz="2600" dirty="0">
                <a:solidFill>
                  <a:schemeClr val="bg1"/>
                </a:solidFill>
              </a:rPr>
              <a:t>e.g. truth contained in revealed religious texts – Judaism, Zoroastrianism, Christianity, Manicheism, Neoplatonism, and eventually Islam.</a:t>
            </a:r>
          </a:p>
          <a:p>
            <a:endParaRPr lang="en-GB" sz="1600" dirty="0">
              <a:solidFill>
                <a:schemeClr val="bg1"/>
              </a:solidFill>
            </a:endParaRPr>
          </a:p>
        </p:txBody>
      </p:sp>
      <p:pic>
        <p:nvPicPr>
          <p:cNvPr id="5" name="Picture 4" descr="A close-up of a coin&#10;&#10;Description automatically generated">
            <a:extLst>
              <a:ext uri="{FF2B5EF4-FFF2-40B4-BE49-F238E27FC236}">
                <a16:creationId xmlns:a16="http://schemas.microsoft.com/office/drawing/2014/main" id="{A05259D3-3034-9E1C-3691-66298DF23A42}"/>
              </a:ext>
            </a:extLst>
          </p:cNvPr>
          <p:cNvPicPr>
            <a:picLocks noChangeAspect="1"/>
          </p:cNvPicPr>
          <p:nvPr/>
        </p:nvPicPr>
        <p:blipFill>
          <a:blip r:embed="rId2"/>
          <a:stretch>
            <a:fillRect/>
          </a:stretch>
        </p:blipFill>
        <p:spPr>
          <a:xfrm>
            <a:off x="6986100" y="369913"/>
            <a:ext cx="2906825" cy="2784532"/>
          </a:xfrm>
          <a:prstGeom prst="rect">
            <a:avLst/>
          </a:prstGeom>
        </p:spPr>
      </p:pic>
      <p:sp>
        <p:nvSpPr>
          <p:cNvPr id="26" name="Rectangle 13">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07A1FFF-EEB9-5FEF-3996-C5EEE9EB6C8B}"/>
              </a:ext>
            </a:extLst>
          </p:cNvPr>
          <p:cNvPicPr>
            <a:picLocks noChangeAspect="1"/>
          </p:cNvPicPr>
          <p:nvPr/>
        </p:nvPicPr>
        <p:blipFill>
          <a:blip r:embed="rId3"/>
          <a:stretch>
            <a:fillRect/>
          </a:stretch>
        </p:blipFill>
        <p:spPr>
          <a:xfrm>
            <a:off x="8038661" y="3773386"/>
            <a:ext cx="3588640" cy="2698293"/>
          </a:xfrm>
          <a:prstGeom prst="rect">
            <a:avLst/>
          </a:prstGeom>
        </p:spPr>
      </p:pic>
      <p:sp>
        <p:nvSpPr>
          <p:cNvPr id="27" name="Rectangle 15">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02044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barn(inVertical)">
                                      <p:cBhvr>
                                        <p:cTn id="12" dur="500"/>
                                        <p:tgtEl>
                                          <p:spTgt spid="3">
                                            <p:txEl>
                                              <p:pRg st="4" end="4"/>
                                            </p:txEl>
                                          </p:spTgt>
                                        </p:tgtEl>
                                      </p:cBhvr>
                                    </p:animEffect>
                                  </p:childTnLst>
                                </p:cTn>
                              </p:par>
                              <p:par>
                                <p:cTn id="13" presetID="16" presetClass="entr" presetSubtype="21"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barn(inVertical)">
                                      <p:cBhvr>
                                        <p:cTn id="1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10EA0-056B-C8D3-0013-72EFC279AAC0}"/>
              </a:ext>
            </a:extLst>
          </p:cNvPr>
          <p:cNvSpPr>
            <a:spLocks noGrp="1"/>
          </p:cNvSpPr>
          <p:nvPr>
            <p:ph type="title"/>
          </p:nvPr>
        </p:nvSpPr>
        <p:spPr>
          <a:xfrm>
            <a:off x="119271" y="4588830"/>
            <a:ext cx="2666603" cy="2086733"/>
          </a:xfrm>
        </p:spPr>
        <p:txBody>
          <a:bodyPr>
            <a:normAutofit/>
          </a:bodyPr>
          <a:lstStyle/>
          <a:p>
            <a:r>
              <a:rPr lang="en-GB" sz="2800" b="1" dirty="0"/>
              <a:t>Limitations in getting at the  conceptual world of Late Antiquity?</a:t>
            </a:r>
          </a:p>
        </p:txBody>
      </p:sp>
      <p:sp>
        <p:nvSpPr>
          <p:cNvPr id="17" name="Freeform: Shape 16">
            <a:extLst>
              <a:ext uri="{FF2B5EF4-FFF2-40B4-BE49-F238E27FC236}">
                <a16:creationId xmlns:a16="http://schemas.microsoft.com/office/drawing/2014/main" id="{B5809B1F-0726-44C0-B0A1-7FCE2A129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2560321" y="4232366"/>
            <a:ext cx="5610120" cy="2625634"/>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26EE9A0B-C601-4E3F-8541-29CA20DE11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5904411" cy="4406393"/>
          </a:xfrm>
          <a:custGeom>
            <a:avLst/>
            <a:gdLst>
              <a:gd name="connsiteX0" fmla="*/ 2562355 w 6855833"/>
              <a:gd name="connsiteY0" fmla="*/ 0 h 5116428"/>
              <a:gd name="connsiteX1" fmla="*/ 6855833 w 6855833"/>
              <a:gd name="connsiteY1" fmla="*/ 4293479 h 5116428"/>
              <a:gd name="connsiteX2" fmla="*/ 6833667 w 6855833"/>
              <a:gd name="connsiteY2" fmla="*/ 4732462 h 5116428"/>
              <a:gd name="connsiteX3" fmla="*/ 6775067 w 6855833"/>
              <a:gd name="connsiteY3" fmla="*/ 5116428 h 5116428"/>
              <a:gd name="connsiteX4" fmla="*/ 0 w 6855833"/>
              <a:gd name="connsiteY4" fmla="*/ 5116428 h 5116428"/>
              <a:gd name="connsiteX5" fmla="*/ 0 w 6855833"/>
              <a:gd name="connsiteY5" fmla="*/ 854273 h 5116428"/>
              <a:gd name="connsiteX6" fmla="*/ 161831 w 6855833"/>
              <a:gd name="connsiteY6" fmla="*/ 733259 h 5116428"/>
              <a:gd name="connsiteX7" fmla="*/ 2562355 w 6855833"/>
              <a:gd name="connsiteY7" fmla="*/ 0 h 5116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5833" h="5116428">
                <a:moveTo>
                  <a:pt x="2562355" y="0"/>
                </a:moveTo>
                <a:cubicBezTo>
                  <a:pt x="4933578" y="0"/>
                  <a:pt x="6855833" y="1922255"/>
                  <a:pt x="6855833" y="4293479"/>
                </a:cubicBezTo>
                <a:cubicBezTo>
                  <a:pt x="6855833" y="4441680"/>
                  <a:pt x="6848324" y="4588128"/>
                  <a:pt x="6833667" y="4732462"/>
                </a:cubicBezTo>
                <a:lnTo>
                  <a:pt x="6775067" y="5116428"/>
                </a:lnTo>
                <a:lnTo>
                  <a:pt x="0" y="5116428"/>
                </a:lnTo>
                <a:lnTo>
                  <a:pt x="0" y="854273"/>
                </a:lnTo>
                <a:lnTo>
                  <a:pt x="161831" y="733259"/>
                </a:lnTo>
                <a:cubicBezTo>
                  <a:pt x="847074" y="270317"/>
                  <a:pt x="1673147" y="0"/>
                  <a:pt x="2562355"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A6D11C5C-0E0F-E752-7C63-1721B63D8813}"/>
              </a:ext>
            </a:extLst>
          </p:cNvPr>
          <p:cNvPicPr>
            <a:picLocks noChangeAspect="1"/>
          </p:cNvPicPr>
          <p:nvPr/>
        </p:nvPicPr>
        <p:blipFill rotWithShape="1">
          <a:blip r:embed="rId2"/>
          <a:srcRect t="23494" r="-3" b="10181"/>
          <a:stretch/>
        </p:blipFill>
        <p:spPr>
          <a:xfrm>
            <a:off x="1" y="10"/>
            <a:ext cx="5681097" cy="4151910"/>
          </a:xfrm>
          <a:custGeom>
            <a:avLst/>
            <a:gdLst/>
            <a:ahLst/>
            <a:cxnLst/>
            <a:rect l="l" t="t" r="r" b="b"/>
            <a:pathLst>
              <a:path w="5681097" h="4151920">
                <a:moveTo>
                  <a:pt x="0" y="0"/>
                </a:moveTo>
                <a:lnTo>
                  <a:pt x="5611423" y="0"/>
                </a:lnTo>
                <a:lnTo>
                  <a:pt x="5663241" y="339527"/>
                </a:lnTo>
                <a:cubicBezTo>
                  <a:pt x="5675049" y="455800"/>
                  <a:pt x="5681097" y="573775"/>
                  <a:pt x="5681097" y="693164"/>
                </a:cubicBezTo>
                <a:cubicBezTo>
                  <a:pt x="5681097" y="2603383"/>
                  <a:pt x="4132560" y="4151920"/>
                  <a:pt x="2222343" y="4151920"/>
                </a:cubicBezTo>
                <a:cubicBezTo>
                  <a:pt x="1386622" y="4151920"/>
                  <a:pt x="620129" y="3855520"/>
                  <a:pt x="22252" y="3362108"/>
                </a:cubicBezTo>
                <a:lnTo>
                  <a:pt x="0" y="3341884"/>
                </a:lnTo>
                <a:close/>
              </a:path>
            </a:pathLst>
          </a:custGeom>
        </p:spPr>
      </p:pic>
      <p:sp>
        <p:nvSpPr>
          <p:cNvPr id="3" name="Content Placeholder 2">
            <a:extLst>
              <a:ext uri="{FF2B5EF4-FFF2-40B4-BE49-F238E27FC236}">
                <a16:creationId xmlns:a16="http://schemas.microsoft.com/office/drawing/2014/main" id="{05EA91B6-D0D2-B4CC-1E20-4BCAA43DCE27}"/>
              </a:ext>
            </a:extLst>
          </p:cNvPr>
          <p:cNvSpPr>
            <a:spLocks noGrp="1"/>
          </p:cNvSpPr>
          <p:nvPr>
            <p:ph idx="1"/>
          </p:nvPr>
        </p:nvSpPr>
        <p:spPr>
          <a:xfrm>
            <a:off x="7063410" y="172278"/>
            <a:ext cx="5009320" cy="6586331"/>
          </a:xfrm>
        </p:spPr>
        <p:txBody>
          <a:bodyPr anchor="t">
            <a:normAutofit/>
          </a:bodyPr>
          <a:lstStyle/>
          <a:p>
            <a:r>
              <a:rPr lang="en-GB" dirty="0"/>
              <a:t>Skew towards elite literary texts. </a:t>
            </a:r>
          </a:p>
          <a:p>
            <a:pPr lvl="1"/>
            <a:r>
              <a:rPr lang="en-GB" dirty="0"/>
              <a:t>although some reconstruction possible through other means such as inscriptions, curse tablets, etc.</a:t>
            </a:r>
          </a:p>
          <a:p>
            <a:endParaRPr lang="en-GB" sz="600" dirty="0"/>
          </a:p>
          <a:p>
            <a:r>
              <a:rPr lang="en-GB" dirty="0"/>
              <a:t>Bias in western Afro-Eurasian towards written material from Roman world.</a:t>
            </a:r>
          </a:p>
          <a:p>
            <a:endParaRPr lang="en-GB" sz="600" dirty="0"/>
          </a:p>
          <a:p>
            <a:r>
              <a:rPr lang="en-GB" dirty="0"/>
              <a:t>Increasing exploration of material culture.</a:t>
            </a:r>
          </a:p>
          <a:p>
            <a:endParaRPr lang="en-GB" sz="1500" dirty="0"/>
          </a:p>
        </p:txBody>
      </p:sp>
      <p:pic>
        <p:nvPicPr>
          <p:cNvPr id="4" name="Picture 3" descr="A close-up of the front and the back of a coin&#10;&#10;Description automatically generated">
            <a:extLst>
              <a:ext uri="{FF2B5EF4-FFF2-40B4-BE49-F238E27FC236}">
                <a16:creationId xmlns:a16="http://schemas.microsoft.com/office/drawing/2014/main" id="{BBF13F9C-A7DF-D939-A821-994214EA9494}"/>
              </a:ext>
            </a:extLst>
          </p:cNvPr>
          <p:cNvPicPr>
            <a:picLocks noChangeAspect="1"/>
          </p:cNvPicPr>
          <p:nvPr/>
        </p:nvPicPr>
        <p:blipFill rotWithShape="1">
          <a:blip r:embed="rId3"/>
          <a:srcRect t="4210" r="-1" b="2208"/>
          <a:stretch/>
        </p:blipFill>
        <p:spPr>
          <a:xfrm>
            <a:off x="2785874" y="4448810"/>
            <a:ext cx="5148922" cy="2409190"/>
          </a:xfrm>
          <a:custGeom>
            <a:avLst/>
            <a:gdLst/>
            <a:ahLst/>
            <a:cxnLst/>
            <a:rect l="l" t="t" r="r" b="b"/>
            <a:pathLst>
              <a:path w="5148922" h="2409190">
                <a:moveTo>
                  <a:pt x="2574461" y="0"/>
                </a:moveTo>
                <a:cubicBezTo>
                  <a:pt x="3911983" y="0"/>
                  <a:pt x="5012087" y="1016507"/>
                  <a:pt x="5144375" y="2319127"/>
                </a:cubicBezTo>
                <a:lnTo>
                  <a:pt x="5148922" y="2409190"/>
                </a:lnTo>
                <a:lnTo>
                  <a:pt x="0" y="2409190"/>
                </a:lnTo>
                <a:lnTo>
                  <a:pt x="4548" y="2319127"/>
                </a:lnTo>
                <a:cubicBezTo>
                  <a:pt x="136837" y="1016507"/>
                  <a:pt x="1236939" y="0"/>
                  <a:pt x="2574461" y="0"/>
                </a:cubicBezTo>
                <a:close/>
              </a:path>
            </a:pathLst>
          </a:custGeom>
        </p:spPr>
      </p:pic>
    </p:spTree>
    <p:extLst>
      <p:ext uri="{BB962C8B-B14F-4D97-AF65-F5344CB8AC3E}">
        <p14:creationId xmlns:p14="http://schemas.microsoft.com/office/powerpoint/2010/main" val="267203682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714ADD-6213-974D-5DE6-81355A957BC8}"/>
              </a:ext>
            </a:extLst>
          </p:cNvPr>
          <p:cNvSpPr>
            <a:spLocks noGrp="1"/>
          </p:cNvSpPr>
          <p:nvPr>
            <p:ph type="title"/>
          </p:nvPr>
        </p:nvSpPr>
        <p:spPr>
          <a:xfrm>
            <a:off x="357809" y="172278"/>
            <a:ext cx="5605669" cy="2130923"/>
          </a:xfrm>
        </p:spPr>
        <p:txBody>
          <a:bodyPr>
            <a:normAutofit/>
          </a:bodyPr>
          <a:lstStyle/>
          <a:p>
            <a:r>
              <a:rPr lang="en-GB" dirty="0"/>
              <a:t>Geopolitical and Geographic conceptions</a:t>
            </a:r>
          </a:p>
        </p:txBody>
      </p:sp>
      <p:sp>
        <p:nvSpPr>
          <p:cNvPr id="3" name="Content Placeholder 2">
            <a:extLst>
              <a:ext uri="{FF2B5EF4-FFF2-40B4-BE49-F238E27FC236}">
                <a16:creationId xmlns:a16="http://schemas.microsoft.com/office/drawing/2014/main" id="{2838226E-E5AC-0F6E-99C6-3D82434EA408}"/>
              </a:ext>
            </a:extLst>
          </p:cNvPr>
          <p:cNvSpPr>
            <a:spLocks noGrp="1"/>
          </p:cNvSpPr>
          <p:nvPr>
            <p:ph idx="1"/>
          </p:nvPr>
        </p:nvSpPr>
        <p:spPr>
          <a:xfrm>
            <a:off x="119270" y="2133601"/>
            <a:ext cx="5062330" cy="4638260"/>
          </a:xfrm>
        </p:spPr>
        <p:txBody>
          <a:bodyPr>
            <a:normAutofit lnSpcReduction="10000"/>
          </a:bodyPr>
          <a:lstStyle/>
          <a:p>
            <a:r>
              <a:rPr lang="en-GB" dirty="0"/>
              <a:t>From the Roman perspective, continued notion of the </a:t>
            </a:r>
            <a:r>
              <a:rPr lang="en-GB" dirty="0" err="1"/>
              <a:t>οἰκουμένη</a:t>
            </a:r>
            <a:r>
              <a:rPr lang="en-GB" dirty="0"/>
              <a:t>.</a:t>
            </a:r>
          </a:p>
          <a:p>
            <a:endParaRPr lang="en-GB" sz="200" dirty="0"/>
          </a:p>
          <a:p>
            <a:r>
              <a:rPr lang="en-GB" dirty="0"/>
              <a:t>Roman notions of the world:</a:t>
            </a:r>
          </a:p>
          <a:p>
            <a:pPr lvl="1"/>
            <a:r>
              <a:rPr lang="en-GB" dirty="0"/>
              <a:t>Empire, European </a:t>
            </a:r>
            <a:r>
              <a:rPr lang="en-GB" dirty="0" err="1"/>
              <a:t>Barbaricum</a:t>
            </a:r>
            <a:r>
              <a:rPr lang="en-GB" dirty="0"/>
              <a:t>, the Persian sphere, the Erythraean world, land of the </a:t>
            </a:r>
            <a:r>
              <a:rPr lang="en-GB" dirty="0" err="1"/>
              <a:t>Seres</a:t>
            </a:r>
            <a:r>
              <a:rPr lang="en-GB" dirty="0"/>
              <a:t>.</a:t>
            </a:r>
          </a:p>
          <a:p>
            <a:endParaRPr lang="en-GB" sz="200" dirty="0"/>
          </a:p>
          <a:p>
            <a:r>
              <a:rPr lang="en-GB" dirty="0"/>
              <a:t>Zones of language and communication (overlapping): </a:t>
            </a:r>
          </a:p>
          <a:p>
            <a:pPr lvl="1"/>
            <a:r>
              <a:rPr lang="en-GB" dirty="0"/>
              <a:t>Latin West, Greek East, Aramaic Near East, Middle-Persian.</a:t>
            </a:r>
          </a:p>
          <a:p>
            <a:endParaRPr lang="en-GB" sz="1700" dirty="0"/>
          </a:p>
        </p:txBody>
      </p:sp>
      <p:pic>
        <p:nvPicPr>
          <p:cNvPr id="4" name="Picture 3">
            <a:extLst>
              <a:ext uri="{FF2B5EF4-FFF2-40B4-BE49-F238E27FC236}">
                <a16:creationId xmlns:a16="http://schemas.microsoft.com/office/drawing/2014/main" id="{D5573CF6-73CF-711D-DD4E-2DBA2E88CD43}"/>
              </a:ext>
            </a:extLst>
          </p:cNvPr>
          <p:cNvPicPr>
            <a:picLocks noChangeAspect="1"/>
          </p:cNvPicPr>
          <p:nvPr/>
        </p:nvPicPr>
        <p:blipFill rotWithShape="1">
          <a:blip r:embed="rId2"/>
          <a:srcRect t="9926" r="-1" b="9925"/>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descr="Map&#10;&#10;Description automatically generated">
            <a:extLst>
              <a:ext uri="{FF2B5EF4-FFF2-40B4-BE49-F238E27FC236}">
                <a16:creationId xmlns:a16="http://schemas.microsoft.com/office/drawing/2014/main" id="{7BCC116B-7B00-DFB8-9C1A-007B8EA20BC0}"/>
              </a:ext>
            </a:extLst>
          </p:cNvPr>
          <p:cNvPicPr>
            <a:picLocks noChangeAspect="1"/>
          </p:cNvPicPr>
          <p:nvPr/>
        </p:nvPicPr>
        <p:blipFill rotWithShape="1">
          <a:blip r:embed="rId3"/>
          <a:srcRect t="26790" r="1" b="23062"/>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624539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7EE59-8212-75C8-3E2B-E72FA6690B69}"/>
              </a:ext>
            </a:extLst>
          </p:cNvPr>
          <p:cNvSpPr>
            <a:spLocks noGrp="1"/>
          </p:cNvSpPr>
          <p:nvPr>
            <p:ph type="title"/>
          </p:nvPr>
        </p:nvSpPr>
        <p:spPr>
          <a:xfrm>
            <a:off x="4965430" y="629268"/>
            <a:ext cx="6586491" cy="1286160"/>
          </a:xfrm>
        </p:spPr>
        <p:txBody>
          <a:bodyPr anchor="b">
            <a:normAutofit/>
          </a:bodyPr>
          <a:lstStyle/>
          <a:p>
            <a:r>
              <a:rPr lang="en-GB" sz="3400" b="1"/>
              <a:t>From </a:t>
            </a:r>
            <a:r>
              <a:rPr lang="en-GB" sz="3400" b="1" i="1"/>
              <a:t>imperium sine fine </a:t>
            </a:r>
            <a:r>
              <a:rPr lang="en-GB" sz="3400" b="1"/>
              <a:t>to </a:t>
            </a:r>
            <a:r>
              <a:rPr lang="en-GB" sz="3400" b="1" i="1"/>
              <a:t>Romania</a:t>
            </a:r>
            <a:r>
              <a:rPr lang="en-GB" sz="3400" b="1"/>
              <a:t>? </a:t>
            </a:r>
            <a:br>
              <a:rPr lang="en-GB" sz="3400"/>
            </a:br>
            <a:endParaRPr lang="en-GB" sz="3400"/>
          </a:p>
        </p:txBody>
      </p:sp>
      <p:sp>
        <p:nvSpPr>
          <p:cNvPr id="3" name="Content Placeholder 2">
            <a:extLst>
              <a:ext uri="{FF2B5EF4-FFF2-40B4-BE49-F238E27FC236}">
                <a16:creationId xmlns:a16="http://schemas.microsoft.com/office/drawing/2014/main" id="{D262C0BC-DF32-335D-C685-CCC3B67A40F8}"/>
              </a:ext>
            </a:extLst>
          </p:cNvPr>
          <p:cNvSpPr>
            <a:spLocks noGrp="1"/>
          </p:cNvSpPr>
          <p:nvPr>
            <p:ph idx="1"/>
          </p:nvPr>
        </p:nvSpPr>
        <p:spPr>
          <a:xfrm>
            <a:off x="4837043" y="2314807"/>
            <a:ext cx="7156174" cy="4543193"/>
          </a:xfrm>
        </p:spPr>
        <p:txBody>
          <a:bodyPr>
            <a:normAutofit fontScale="92500" lnSpcReduction="10000"/>
          </a:bodyPr>
          <a:lstStyle/>
          <a:p>
            <a:r>
              <a:rPr lang="en-GB" sz="2400" dirty="0"/>
              <a:t>Transition from a political, classical uncontested model of Roman hegemony to a religious, Christian and contested model of Roman supremacy? (</a:t>
            </a:r>
            <a:r>
              <a:rPr lang="en-GB" sz="2400" dirty="0" err="1"/>
              <a:t>Inglebert</a:t>
            </a:r>
            <a:r>
              <a:rPr lang="en-GB" sz="2400" dirty="0"/>
              <a:t> 2012)</a:t>
            </a:r>
          </a:p>
          <a:p>
            <a:endParaRPr lang="en-GB" sz="400" dirty="0"/>
          </a:p>
          <a:p>
            <a:r>
              <a:rPr lang="en-GB" sz="2400" dirty="0"/>
              <a:t>“Why should I speak of other nations when I myself, a youth on a visit to Gaul, heard that the </a:t>
            </a:r>
            <a:r>
              <a:rPr lang="en-GB" sz="2400" dirty="0" err="1"/>
              <a:t>Atticoti</a:t>
            </a:r>
            <a:r>
              <a:rPr lang="en-GB" sz="2400" dirty="0"/>
              <a:t>, a British tribe, eat human flesh, and that although they have herds of swine… The Scots have no wives of their own; as though they read Plato's Republic and took Cato for their leader… </a:t>
            </a:r>
            <a:r>
              <a:rPr lang="en-GB" sz="2400" b="1" dirty="0"/>
              <a:t>The Persians, Medes, Indians, and Ethiopians, peoples on a par with Rome itself</a:t>
            </a:r>
            <a:r>
              <a:rPr lang="en-GB" sz="2400" dirty="0"/>
              <a:t>, have intercourse with mothers and grandmothers, with daughters and granddaughters. The Massagetae and </a:t>
            </a:r>
            <a:r>
              <a:rPr lang="en-GB" sz="2400" dirty="0" err="1"/>
              <a:t>Derbices</a:t>
            </a:r>
            <a:r>
              <a:rPr lang="en-GB" sz="2400" dirty="0"/>
              <a:t> think those persons most unhappy who die of sickness…” – Jerome </a:t>
            </a:r>
            <a:r>
              <a:rPr lang="en-GB" sz="2400" i="1" dirty="0"/>
              <a:t>Against </a:t>
            </a:r>
            <a:r>
              <a:rPr lang="en-GB" sz="2400" i="1" dirty="0" err="1"/>
              <a:t>Jovinianus</a:t>
            </a:r>
            <a:r>
              <a:rPr lang="en-GB" sz="2400" i="1" dirty="0"/>
              <a:t> </a:t>
            </a:r>
            <a:r>
              <a:rPr lang="en-GB" sz="2400" dirty="0"/>
              <a:t>2.7. [A Latin priest and theologian of the 4th to early 5th century AD]</a:t>
            </a:r>
          </a:p>
          <a:p>
            <a:endParaRPr lang="en-GB" sz="1700" dirty="0"/>
          </a:p>
        </p:txBody>
      </p:sp>
      <p:pic>
        <p:nvPicPr>
          <p:cNvPr id="4" name="Picture 3" descr="A painting of a person in a robe holding a staff&#10;&#10;Description automatically generated with low confidence">
            <a:extLst>
              <a:ext uri="{FF2B5EF4-FFF2-40B4-BE49-F238E27FC236}">
                <a16:creationId xmlns:a16="http://schemas.microsoft.com/office/drawing/2014/main" id="{E5884352-093B-8B2B-03C4-55144526CC98}"/>
              </a:ext>
            </a:extLst>
          </p:cNvPr>
          <p:cNvPicPr>
            <a:picLocks noChangeAspect="1"/>
          </p:cNvPicPr>
          <p:nvPr/>
        </p:nvPicPr>
        <p:blipFill rotWithShape="1">
          <a:blip r:embed="rId2"/>
          <a:srcRect t="4249" r="-2" b="326"/>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57A1A"/>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2620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a:extLst>
              <a:ext uri="{FF2B5EF4-FFF2-40B4-BE49-F238E27FC236}">
                <a16:creationId xmlns:a16="http://schemas.microsoft.com/office/drawing/2014/main" id="{95499C50-F7C3-8BAE-B7C9-A6760211B986}"/>
              </a:ext>
            </a:extLst>
          </p:cNvPr>
          <p:cNvPicPr>
            <a:picLocks noGrp="1" noChangeAspect="1" noChangeArrowheads="1"/>
          </p:cNvPicPr>
          <p:nvPr>
            <p:ph idx="1"/>
          </p:nvPr>
        </p:nvPicPr>
        <p:blipFill rotWithShape="1">
          <a:blip r:embed="rId2" cstate="print">
            <a:extLst>
              <a:ext uri="{28A0092B-C50C-407E-A947-70E740481C1C}">
                <a14:useLocalDpi xmlns:a14="http://schemas.microsoft.com/office/drawing/2010/main" val="0"/>
              </a:ext>
            </a:extLst>
          </a:blip>
          <a:srcRect l="-4616" t="16394" r="-225" b="-1900"/>
          <a:stretch/>
        </p:blipFill>
        <p:spPr bwMode="auto">
          <a:xfrm>
            <a:off x="1981200" y="18488"/>
            <a:ext cx="7943849" cy="7023092"/>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518615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rock&#10;&#10;Description automatically generated with low confidence">
            <a:extLst>
              <a:ext uri="{FF2B5EF4-FFF2-40B4-BE49-F238E27FC236}">
                <a16:creationId xmlns:a16="http://schemas.microsoft.com/office/drawing/2014/main" id="{EABC6E2E-2D79-1E6B-57A7-20245C043E06}"/>
              </a:ext>
            </a:extLst>
          </p:cNvPr>
          <p:cNvPicPr>
            <a:picLocks noChangeAspect="1"/>
          </p:cNvPicPr>
          <p:nvPr/>
        </p:nvPicPr>
        <p:blipFill rotWithShape="1">
          <a:blip r:embed="rId2"/>
          <a:srcRect t="14559" r="-2" b="22156"/>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4" name="Content Placeholder 5" descr="Map&#10;&#10;Description automatically generated">
            <a:extLst>
              <a:ext uri="{FF2B5EF4-FFF2-40B4-BE49-F238E27FC236}">
                <a16:creationId xmlns:a16="http://schemas.microsoft.com/office/drawing/2014/main" id="{18915365-9227-79DB-E6BF-CEA0FCB8DA6F}"/>
              </a:ext>
            </a:extLst>
          </p:cNvPr>
          <p:cNvPicPr>
            <a:picLocks noChangeAspect="1"/>
          </p:cNvPicPr>
          <p:nvPr/>
        </p:nvPicPr>
        <p:blipFill rotWithShape="1">
          <a:blip r:embed="rId3"/>
          <a:srcRect l="2567"/>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9"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999A8ACA-FA81-2DCD-1D68-CF2924726EC6}"/>
              </a:ext>
            </a:extLst>
          </p:cNvPr>
          <p:cNvSpPr>
            <a:spLocks noGrp="1"/>
          </p:cNvSpPr>
          <p:nvPr>
            <p:ph type="title"/>
          </p:nvPr>
        </p:nvSpPr>
        <p:spPr>
          <a:xfrm>
            <a:off x="448056" y="859536"/>
            <a:ext cx="4832802" cy="1243584"/>
          </a:xfrm>
        </p:spPr>
        <p:txBody>
          <a:bodyPr>
            <a:normAutofit/>
          </a:bodyPr>
          <a:lstStyle/>
          <a:p>
            <a:r>
              <a:rPr lang="en-GB" sz="3400" b="1"/>
              <a:t>The Sassanian perspective </a:t>
            </a:r>
            <a:endParaRPr lang="en-GB" sz="3400"/>
          </a:p>
        </p:txBody>
      </p:sp>
      <p:sp>
        <p:nvSpPr>
          <p:cNvPr id="16"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255C673-860D-6532-4073-C950D8D78319}"/>
              </a:ext>
            </a:extLst>
          </p:cNvPr>
          <p:cNvSpPr>
            <a:spLocks noGrp="1"/>
          </p:cNvSpPr>
          <p:nvPr>
            <p:ph idx="1"/>
          </p:nvPr>
        </p:nvSpPr>
        <p:spPr>
          <a:xfrm>
            <a:off x="128016" y="2395729"/>
            <a:ext cx="5213568" cy="4370821"/>
          </a:xfrm>
        </p:spPr>
        <p:txBody>
          <a:bodyPr>
            <a:normAutofit fontScale="92500"/>
          </a:bodyPr>
          <a:lstStyle/>
          <a:p>
            <a:r>
              <a:rPr lang="en-GB" sz="2400" dirty="0"/>
              <a:t>Powerful empire linked into the Near East, Caucuses, Central Asia, NW Indian Ocean (Persian Gulf) and Arabian regions.</a:t>
            </a:r>
          </a:p>
          <a:p>
            <a:endParaRPr lang="en-GB" sz="300" dirty="0"/>
          </a:p>
          <a:p>
            <a:r>
              <a:rPr lang="en-GB" sz="2400" dirty="0"/>
              <a:t>Lacking the ethnographic and cartographic traditions of the Graeco-Roman world.</a:t>
            </a:r>
          </a:p>
          <a:p>
            <a:endParaRPr lang="en-GB" sz="300" dirty="0"/>
          </a:p>
          <a:p>
            <a:r>
              <a:rPr lang="en-GB" sz="2400" dirty="0"/>
              <a:t>Main threats: Hunnic and Turkish tribes in the East and Rome to the West.</a:t>
            </a:r>
          </a:p>
          <a:p>
            <a:endParaRPr lang="en-GB" sz="300" dirty="0"/>
          </a:p>
          <a:p>
            <a:r>
              <a:rPr lang="en-GB" sz="2400" dirty="0"/>
              <a:t>Claim to be heirs of the Achaemenids:</a:t>
            </a:r>
          </a:p>
          <a:p>
            <a:pPr lvl="1"/>
            <a:r>
              <a:rPr lang="en-GB" sz="1800" dirty="0"/>
              <a:t>counter to philhellenic Parthians; justification for bellicose relationship with Rome.</a:t>
            </a:r>
          </a:p>
          <a:p>
            <a:endParaRPr lang="en-GB" sz="1400" dirty="0"/>
          </a:p>
        </p:txBody>
      </p:sp>
      <p:sp>
        <p:nvSpPr>
          <p:cNvPr id="6" name="Content Placeholder 2">
            <a:extLst>
              <a:ext uri="{FF2B5EF4-FFF2-40B4-BE49-F238E27FC236}">
                <a16:creationId xmlns:a16="http://schemas.microsoft.com/office/drawing/2014/main" id="{FDCD8179-DB16-0296-992D-F1EBE2A08E1E}"/>
              </a:ext>
            </a:extLst>
          </p:cNvPr>
          <p:cNvSpPr txBox="1">
            <a:spLocks/>
          </p:cNvSpPr>
          <p:nvPr/>
        </p:nvSpPr>
        <p:spPr>
          <a:xfrm>
            <a:off x="628650" y="1152144"/>
            <a:ext cx="11113806" cy="4776659"/>
          </a:xfrm>
          <a:prstGeom prst="rect">
            <a:avLst/>
          </a:prstGeom>
          <a:solidFill>
            <a:schemeClr val="accent2">
              <a:lumMod val="20000"/>
              <a:lumOff val="8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600" b="1" dirty="0"/>
              <a:t>Purported letter from the Sassanian King of Kings, </a:t>
            </a:r>
            <a:r>
              <a:rPr lang="en-GB" sz="3600" b="1" dirty="0" err="1"/>
              <a:t>Khurso</a:t>
            </a:r>
            <a:r>
              <a:rPr lang="en-GB" sz="3600" b="1" dirty="0"/>
              <a:t> II to the Emperor Maurice</a:t>
            </a:r>
            <a:r>
              <a:rPr lang="en-GB" sz="3600" dirty="0"/>
              <a:t>: “God effected that the whole world should be illuminated from the very beginning by two eyes, namely the most powerful kingdom of the Romans and the most prudent sceptre of the Persian state. For by these greatest powers the disobedient and bellicose tribes are winnowed and man’s course is continually regulated and guided.” – </a:t>
            </a:r>
            <a:r>
              <a:rPr lang="en-GB" sz="3600" b="1" dirty="0" err="1"/>
              <a:t>Theophylact</a:t>
            </a:r>
            <a:r>
              <a:rPr lang="en-GB" sz="3600" b="1" dirty="0"/>
              <a:t> </a:t>
            </a:r>
            <a:r>
              <a:rPr lang="en-GB" sz="3600" b="1" dirty="0" err="1"/>
              <a:t>Simocatta</a:t>
            </a:r>
            <a:r>
              <a:rPr lang="en-GB" sz="3600" b="1" dirty="0"/>
              <a:t> </a:t>
            </a:r>
            <a:r>
              <a:rPr lang="en-GB" sz="3600" b="1" i="1" dirty="0"/>
              <a:t>History</a:t>
            </a:r>
            <a:r>
              <a:rPr lang="en-GB" sz="3600" b="1" dirty="0"/>
              <a:t> 4.11.2-3</a:t>
            </a:r>
            <a:r>
              <a:rPr lang="en-GB" sz="3600" dirty="0"/>
              <a:t>. [early 7</a:t>
            </a:r>
            <a:r>
              <a:rPr lang="en-GB" sz="3600" baseline="30000" dirty="0"/>
              <a:t>th</a:t>
            </a:r>
            <a:r>
              <a:rPr lang="en-GB" sz="3600" dirty="0"/>
              <a:t> century Byzantine historian] </a:t>
            </a:r>
          </a:p>
        </p:txBody>
      </p:sp>
    </p:spTree>
    <p:extLst>
      <p:ext uri="{BB962C8B-B14F-4D97-AF65-F5344CB8AC3E}">
        <p14:creationId xmlns:p14="http://schemas.microsoft.com/office/powerpoint/2010/main" val="2162740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6830" y="365125"/>
            <a:ext cx="8789158" cy="1325563"/>
          </a:xfrm>
          <a:solidFill>
            <a:schemeClr val="accent5">
              <a:lumMod val="40000"/>
              <a:lumOff val="60000"/>
            </a:schemeClr>
          </a:solidFill>
        </p:spPr>
        <p:txBody>
          <a:bodyPr/>
          <a:lstStyle/>
          <a:p>
            <a:r>
              <a:rPr lang="en-GB" dirty="0"/>
              <a:t>“</a:t>
            </a:r>
            <a:r>
              <a:rPr lang="en-GB" b="1" dirty="0"/>
              <a:t>Aristocratic” values</a:t>
            </a:r>
          </a:p>
        </p:txBody>
      </p:sp>
      <p:sp>
        <p:nvSpPr>
          <p:cNvPr id="3" name="Text Placeholder 2"/>
          <p:cNvSpPr>
            <a:spLocks noGrp="1"/>
          </p:cNvSpPr>
          <p:nvPr>
            <p:ph type="body" idx="1"/>
          </p:nvPr>
        </p:nvSpPr>
        <p:spPr>
          <a:xfrm>
            <a:off x="1646830" y="1681163"/>
            <a:ext cx="4375352" cy="823912"/>
          </a:xfrm>
          <a:solidFill>
            <a:srgbClr val="FF0000"/>
          </a:solidFill>
        </p:spPr>
        <p:txBody>
          <a:bodyPr/>
          <a:lstStyle/>
          <a:p>
            <a:r>
              <a:rPr lang="en-GB" dirty="0"/>
              <a:t>Imperial Roman Empire</a:t>
            </a:r>
          </a:p>
        </p:txBody>
      </p:sp>
      <p:sp>
        <p:nvSpPr>
          <p:cNvPr id="4" name="Content Placeholder 3"/>
          <p:cNvSpPr>
            <a:spLocks noGrp="1"/>
          </p:cNvSpPr>
          <p:nvPr>
            <p:ph sz="half" idx="2"/>
          </p:nvPr>
        </p:nvSpPr>
        <p:spPr>
          <a:xfrm>
            <a:off x="1646830" y="2505075"/>
            <a:ext cx="4375352" cy="4352925"/>
          </a:xfrm>
          <a:solidFill>
            <a:srgbClr val="F59067"/>
          </a:solidFill>
        </p:spPr>
        <p:txBody>
          <a:bodyPr>
            <a:normAutofit/>
          </a:bodyPr>
          <a:lstStyle/>
          <a:p>
            <a:r>
              <a:rPr lang="en-GB" dirty="0"/>
              <a:t>Focus on civic lifestyle and </a:t>
            </a:r>
            <a:r>
              <a:rPr lang="en-GB" i="1" dirty="0"/>
              <a:t>paideia</a:t>
            </a:r>
            <a:r>
              <a:rPr lang="en-GB" dirty="0"/>
              <a:t>.</a:t>
            </a:r>
          </a:p>
          <a:p>
            <a:r>
              <a:rPr lang="en-GB" dirty="0"/>
              <a:t>Municipal management through “cities”.</a:t>
            </a:r>
          </a:p>
          <a:p>
            <a:r>
              <a:rPr lang="en-GB" dirty="0"/>
              <a:t>Public spectacles and civic rituals. </a:t>
            </a:r>
          </a:p>
          <a:p>
            <a:r>
              <a:rPr lang="en-GB" dirty="0"/>
              <a:t>More military experience for equites, less for senatorial class from Augustan period.</a:t>
            </a:r>
          </a:p>
        </p:txBody>
      </p:sp>
      <p:sp>
        <p:nvSpPr>
          <p:cNvPr id="5" name="Text Placeholder 4"/>
          <p:cNvSpPr>
            <a:spLocks noGrp="1"/>
          </p:cNvSpPr>
          <p:nvPr>
            <p:ph type="body" sz="quarter" idx="3"/>
          </p:nvPr>
        </p:nvSpPr>
        <p:spPr>
          <a:xfrm>
            <a:off x="6153150" y="1681163"/>
            <a:ext cx="4282838" cy="823912"/>
          </a:xfrm>
          <a:solidFill>
            <a:srgbClr val="FFFF00"/>
          </a:solidFill>
        </p:spPr>
        <p:txBody>
          <a:bodyPr/>
          <a:lstStyle/>
          <a:p>
            <a:r>
              <a:rPr lang="en-GB" dirty="0"/>
              <a:t>Parthian world</a:t>
            </a:r>
          </a:p>
        </p:txBody>
      </p:sp>
      <p:sp>
        <p:nvSpPr>
          <p:cNvPr id="6" name="Content Placeholder 5"/>
          <p:cNvSpPr>
            <a:spLocks noGrp="1"/>
          </p:cNvSpPr>
          <p:nvPr>
            <p:ph sz="quarter" idx="4"/>
          </p:nvPr>
        </p:nvSpPr>
        <p:spPr>
          <a:xfrm>
            <a:off x="6153150" y="2505075"/>
            <a:ext cx="4282838" cy="4352925"/>
          </a:xfrm>
          <a:solidFill>
            <a:srgbClr val="DBF159"/>
          </a:solidFill>
        </p:spPr>
        <p:txBody>
          <a:bodyPr/>
          <a:lstStyle/>
          <a:p>
            <a:r>
              <a:rPr lang="en-GB" dirty="0"/>
              <a:t>Military aristocratic values – skilled horsemanship and archery.</a:t>
            </a:r>
          </a:p>
          <a:p>
            <a:r>
              <a:rPr lang="en-GB" dirty="0"/>
              <a:t>Aristocrats tended to live on rural estates rather than in towns.</a:t>
            </a:r>
          </a:p>
          <a:p>
            <a:r>
              <a:rPr lang="en-GB" dirty="0"/>
              <a:t>Hunting as a important practice and virtue – preparation for war. </a:t>
            </a:r>
          </a:p>
          <a:p>
            <a:endParaRPr lang="en-GB" dirty="0"/>
          </a:p>
        </p:txBody>
      </p:sp>
      <p:sp>
        <p:nvSpPr>
          <p:cNvPr id="7" name="Text Placeholder 2"/>
          <p:cNvSpPr txBox="1">
            <a:spLocks/>
          </p:cNvSpPr>
          <p:nvPr/>
        </p:nvSpPr>
        <p:spPr>
          <a:xfrm>
            <a:off x="1646830" y="1681161"/>
            <a:ext cx="4375352" cy="823912"/>
          </a:xfrm>
          <a:prstGeom prst="rect">
            <a:avLst/>
          </a:prstGeom>
          <a:solidFill>
            <a:srgbClr val="FF0000"/>
          </a:solidFill>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dirty="0"/>
              <a:t>Late Roman Empire</a:t>
            </a:r>
          </a:p>
        </p:txBody>
      </p:sp>
      <p:sp>
        <p:nvSpPr>
          <p:cNvPr id="8" name="Text Placeholder 4"/>
          <p:cNvSpPr txBox="1">
            <a:spLocks/>
          </p:cNvSpPr>
          <p:nvPr/>
        </p:nvSpPr>
        <p:spPr>
          <a:xfrm>
            <a:off x="6153150" y="1690689"/>
            <a:ext cx="4282838" cy="823912"/>
          </a:xfrm>
          <a:prstGeom prst="rect">
            <a:avLst/>
          </a:prstGeom>
          <a:solidFill>
            <a:srgbClr val="FFFF00"/>
          </a:solidFill>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dirty="0"/>
              <a:t>Sassanian Persia</a:t>
            </a:r>
          </a:p>
        </p:txBody>
      </p:sp>
      <p:sp>
        <p:nvSpPr>
          <p:cNvPr id="9" name="Content Placeholder 3"/>
          <p:cNvSpPr txBox="1">
            <a:spLocks/>
          </p:cNvSpPr>
          <p:nvPr/>
        </p:nvSpPr>
        <p:spPr>
          <a:xfrm>
            <a:off x="1646830" y="2514602"/>
            <a:ext cx="4375352" cy="4352925"/>
          </a:xfrm>
          <a:prstGeom prst="rect">
            <a:avLst/>
          </a:prstGeom>
          <a:solidFill>
            <a:srgbClr val="F59067"/>
          </a:solidFill>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Increased separation of civilian and military spheres – soldier emperors.</a:t>
            </a:r>
          </a:p>
          <a:p>
            <a:r>
              <a:rPr lang="en-GB" dirty="0"/>
              <a:t>From mid-late 4</a:t>
            </a:r>
            <a:r>
              <a:rPr lang="en-GB" baseline="30000" dirty="0"/>
              <a:t>th</a:t>
            </a:r>
            <a:r>
              <a:rPr lang="en-GB" dirty="0"/>
              <a:t> century in the West, increased “barbarization of the army”.</a:t>
            </a:r>
          </a:p>
          <a:p>
            <a:r>
              <a:rPr lang="en-GB" dirty="0"/>
              <a:t>Barbarian officer </a:t>
            </a:r>
            <a:r>
              <a:rPr lang="en-GB" dirty="0" err="1"/>
              <a:t>corp</a:t>
            </a:r>
            <a:r>
              <a:rPr lang="en-GB" dirty="0"/>
              <a:t>, but often adopting facets of classical aristocratic culture. </a:t>
            </a:r>
          </a:p>
          <a:p>
            <a:r>
              <a:rPr lang="en-GB" dirty="0"/>
              <a:t>Decline in civic </a:t>
            </a:r>
            <a:r>
              <a:rPr lang="en-GB" dirty="0" err="1"/>
              <a:t>euergetism</a:t>
            </a:r>
            <a:r>
              <a:rPr lang="en-GB" dirty="0"/>
              <a:t>?</a:t>
            </a:r>
          </a:p>
        </p:txBody>
      </p:sp>
      <p:sp>
        <p:nvSpPr>
          <p:cNvPr id="10" name="Content Placeholder 5"/>
          <p:cNvSpPr txBox="1">
            <a:spLocks/>
          </p:cNvSpPr>
          <p:nvPr/>
        </p:nvSpPr>
        <p:spPr>
          <a:xfrm>
            <a:off x="6161288" y="2524128"/>
            <a:ext cx="4282838" cy="4352925"/>
          </a:xfrm>
          <a:prstGeom prst="rect">
            <a:avLst/>
          </a:prstGeom>
          <a:solidFill>
            <a:srgbClr val="DBF159"/>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Much of the earlier aristocratic value system remained the same – horsemanship, archery, hunting. </a:t>
            </a:r>
          </a:p>
          <a:p>
            <a:r>
              <a:rPr lang="en-GB" i="1" dirty="0" err="1"/>
              <a:t>paradis</a:t>
            </a:r>
            <a:r>
              <a:rPr lang="en-GB" dirty="0"/>
              <a:t> – rural hunting grounds connected to palaces.</a:t>
            </a:r>
          </a:p>
          <a:p>
            <a:r>
              <a:rPr lang="en-GB" dirty="0"/>
              <a:t>Peasant levies, led by fearsome elite cavalry</a:t>
            </a:r>
          </a:p>
        </p:txBody>
      </p:sp>
    </p:spTree>
    <p:extLst>
      <p:ext uri="{BB962C8B-B14F-4D97-AF65-F5344CB8AC3E}">
        <p14:creationId xmlns:p14="http://schemas.microsoft.com/office/powerpoint/2010/main" val="1336425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barn(inVertical)">
                                      <p:cBhvr>
                                        <p:cTn id="10" dur="500"/>
                                        <p:tgtEl>
                                          <p:spTgt spid="9"/>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barn(inVertical)">
                                      <p:cBhvr>
                                        <p:cTn id="13" dur="500"/>
                                        <p:tgtEl>
                                          <p:spTgt spid="10"/>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barn(inVertical)">
                                      <p:cBhvr>
                                        <p:cTn id="1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p&#10;&#10;Description automatically generated">
            <a:extLst>
              <a:ext uri="{FF2B5EF4-FFF2-40B4-BE49-F238E27FC236}">
                <a16:creationId xmlns:a16="http://schemas.microsoft.com/office/drawing/2014/main" id="{50A3DE7E-0CDE-ACFA-2DA3-6A4FDCA34702}"/>
              </a:ext>
            </a:extLst>
          </p:cNvPr>
          <p:cNvPicPr>
            <a:picLocks noChangeAspect="1"/>
          </p:cNvPicPr>
          <p:nvPr/>
        </p:nvPicPr>
        <p:blipFill rotWithShape="1">
          <a:blip r:embed="rId2">
            <a:alphaModFix amt="50000"/>
          </a:blip>
          <a:srcRect t="18167" r="-1" b="4758"/>
          <a:stretch/>
        </p:blipFill>
        <p:spPr>
          <a:xfrm>
            <a:off x="20" y="10"/>
            <a:ext cx="12188930" cy="6857990"/>
          </a:xfrm>
          <a:prstGeom prst="rect">
            <a:avLst/>
          </a:prstGeom>
        </p:spPr>
      </p:pic>
      <p:sp>
        <p:nvSpPr>
          <p:cNvPr id="2" name="Title 1">
            <a:extLst>
              <a:ext uri="{FF2B5EF4-FFF2-40B4-BE49-F238E27FC236}">
                <a16:creationId xmlns:a16="http://schemas.microsoft.com/office/drawing/2014/main" id="{A167A465-0D31-ACA2-C629-BA26BD112EF0}"/>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b="1">
                <a:solidFill>
                  <a:srgbClr val="FFFFFF"/>
                </a:solidFill>
              </a:rPr>
              <a:t>Our focus in this module</a:t>
            </a:r>
          </a:p>
        </p:txBody>
      </p:sp>
      <p:sp>
        <p:nvSpPr>
          <p:cNvPr id="11"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648168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204ED42-1E4E-4A47-0C4D-D875F71AA0C1}"/>
              </a:ext>
            </a:extLst>
          </p:cNvPr>
          <p:cNvSpPr>
            <a:spLocks noGrp="1"/>
          </p:cNvSpPr>
          <p:nvPr>
            <p:ph type="title"/>
          </p:nvPr>
        </p:nvSpPr>
        <p:spPr>
          <a:xfrm>
            <a:off x="838200" y="1412488"/>
            <a:ext cx="2899189" cy="4363844"/>
          </a:xfrm>
        </p:spPr>
        <p:txBody>
          <a:bodyPr anchor="t">
            <a:normAutofit/>
          </a:bodyPr>
          <a:lstStyle/>
          <a:p>
            <a:r>
              <a:rPr lang="en-GB" sz="4000" b="1" dirty="0">
                <a:solidFill>
                  <a:srgbClr val="FFFFFF"/>
                </a:solidFill>
              </a:rPr>
              <a:t>Topics (1)</a:t>
            </a:r>
          </a:p>
        </p:txBody>
      </p:sp>
      <p:sp>
        <p:nvSpPr>
          <p:cNvPr id="3" name="Content Placeholder 2">
            <a:extLst>
              <a:ext uri="{FF2B5EF4-FFF2-40B4-BE49-F238E27FC236}">
                <a16:creationId xmlns:a16="http://schemas.microsoft.com/office/drawing/2014/main" id="{51F60494-C9B8-5E86-16B2-DBF3952ABAF9}"/>
              </a:ext>
            </a:extLst>
          </p:cNvPr>
          <p:cNvSpPr>
            <a:spLocks noGrp="1"/>
          </p:cNvSpPr>
          <p:nvPr>
            <p:ph sz="half" idx="1"/>
          </p:nvPr>
        </p:nvSpPr>
        <p:spPr>
          <a:xfrm>
            <a:off x="4380855" y="1412489"/>
            <a:ext cx="3427283" cy="4565230"/>
          </a:xfrm>
        </p:spPr>
        <p:txBody>
          <a:bodyPr>
            <a:normAutofit/>
          </a:bodyPr>
          <a:lstStyle/>
          <a:p>
            <a:pPr marL="0" indent="0">
              <a:buNone/>
            </a:pPr>
            <a:r>
              <a:rPr lang="en-GB" sz="3600" b="1" dirty="0"/>
              <a:t>Week 1</a:t>
            </a:r>
          </a:p>
          <a:p>
            <a:r>
              <a:rPr lang="en-GB" sz="3600" dirty="0"/>
              <a:t>Third century crisis</a:t>
            </a:r>
          </a:p>
          <a:p>
            <a:r>
              <a:rPr lang="en-GB" sz="3600" dirty="0"/>
              <a:t>Transformation of the Empire under Constantine and Diocletian.</a:t>
            </a:r>
          </a:p>
          <a:p>
            <a:endParaRPr lang="en-GB" sz="2000" dirty="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E4A29D24-B73B-5002-D175-692C1B0401B5}"/>
              </a:ext>
            </a:extLst>
          </p:cNvPr>
          <p:cNvSpPr>
            <a:spLocks noGrp="1"/>
          </p:cNvSpPr>
          <p:nvPr>
            <p:ph sz="half" idx="2"/>
          </p:nvPr>
        </p:nvSpPr>
        <p:spPr>
          <a:xfrm>
            <a:off x="8451604" y="1412489"/>
            <a:ext cx="3531130" cy="4729004"/>
          </a:xfrm>
        </p:spPr>
        <p:txBody>
          <a:bodyPr>
            <a:normAutofit/>
          </a:bodyPr>
          <a:lstStyle/>
          <a:p>
            <a:pPr marL="0" indent="0">
              <a:buNone/>
            </a:pPr>
            <a:r>
              <a:rPr lang="en-GB" sz="3600" b="1" dirty="0"/>
              <a:t>Week 2</a:t>
            </a:r>
          </a:p>
          <a:p>
            <a:r>
              <a:rPr lang="en-GB" sz="3600" dirty="0"/>
              <a:t>Urban and rural life.</a:t>
            </a:r>
          </a:p>
          <a:p>
            <a:r>
              <a:rPr lang="en-GB" sz="3600" dirty="0"/>
              <a:t>Status and identity and health.</a:t>
            </a:r>
          </a:p>
          <a:p>
            <a:r>
              <a:rPr lang="en-GB" sz="3600" dirty="0"/>
              <a:t>Rome’s frontiers and beyond.</a:t>
            </a:r>
          </a:p>
          <a:p>
            <a:endParaRPr lang="en-GB" sz="2000" dirty="0"/>
          </a:p>
        </p:txBody>
      </p:sp>
    </p:spTree>
    <p:extLst>
      <p:ext uri="{BB962C8B-B14F-4D97-AF65-F5344CB8AC3E}">
        <p14:creationId xmlns:p14="http://schemas.microsoft.com/office/powerpoint/2010/main" val="25312120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0BC6398-1C6D-4CE8-EE55-C797AC717989}"/>
              </a:ext>
            </a:extLst>
          </p:cNvPr>
          <p:cNvSpPr>
            <a:spLocks noGrp="1"/>
          </p:cNvSpPr>
          <p:nvPr>
            <p:ph type="title"/>
          </p:nvPr>
        </p:nvSpPr>
        <p:spPr>
          <a:xfrm>
            <a:off x="838200" y="1412488"/>
            <a:ext cx="2899189" cy="4363844"/>
          </a:xfrm>
        </p:spPr>
        <p:txBody>
          <a:bodyPr anchor="t">
            <a:normAutofit/>
          </a:bodyPr>
          <a:lstStyle/>
          <a:p>
            <a:r>
              <a:rPr lang="en-GB" sz="4000" b="1" dirty="0">
                <a:solidFill>
                  <a:srgbClr val="FFFFFF"/>
                </a:solidFill>
              </a:rPr>
              <a:t>Topics (2)</a:t>
            </a:r>
          </a:p>
        </p:txBody>
      </p:sp>
      <p:sp>
        <p:nvSpPr>
          <p:cNvPr id="3" name="Content Placeholder 2">
            <a:extLst>
              <a:ext uri="{FF2B5EF4-FFF2-40B4-BE49-F238E27FC236}">
                <a16:creationId xmlns:a16="http://schemas.microsoft.com/office/drawing/2014/main" id="{C3C66104-1B3B-1F40-2AF6-0D0AF4782556}"/>
              </a:ext>
            </a:extLst>
          </p:cNvPr>
          <p:cNvSpPr>
            <a:spLocks noGrp="1"/>
          </p:cNvSpPr>
          <p:nvPr>
            <p:ph sz="half" idx="1"/>
          </p:nvPr>
        </p:nvSpPr>
        <p:spPr>
          <a:xfrm>
            <a:off x="4271750" y="1412488"/>
            <a:ext cx="3858117" cy="5001959"/>
          </a:xfrm>
        </p:spPr>
        <p:txBody>
          <a:bodyPr>
            <a:normAutofit/>
          </a:bodyPr>
          <a:lstStyle/>
          <a:p>
            <a:pPr marL="0" indent="0">
              <a:buNone/>
            </a:pPr>
            <a:r>
              <a:rPr lang="en-GB" sz="3600" b="1" dirty="0"/>
              <a:t>Week 3</a:t>
            </a:r>
          </a:p>
          <a:p>
            <a:r>
              <a:rPr lang="en-GB" sz="3600" dirty="0"/>
              <a:t>Culture and power in the fourth century CE.</a:t>
            </a:r>
          </a:p>
          <a:p>
            <a:r>
              <a:rPr lang="en-GB" sz="3600" dirty="0"/>
              <a:t>Ausonius' '</a:t>
            </a:r>
            <a:r>
              <a:rPr lang="en-GB" sz="3600" i="1" dirty="0" err="1"/>
              <a:t>Mosella</a:t>
            </a:r>
            <a:r>
              <a:rPr lang="en-GB" sz="3600" dirty="0"/>
              <a:t>’. </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5E24B9C4-D130-6749-066B-7A71580BCCDC}"/>
              </a:ext>
            </a:extLst>
          </p:cNvPr>
          <p:cNvSpPr>
            <a:spLocks noGrp="1"/>
          </p:cNvSpPr>
          <p:nvPr>
            <p:ph sz="half" idx="2"/>
          </p:nvPr>
        </p:nvSpPr>
        <p:spPr>
          <a:xfrm>
            <a:off x="8451604" y="1412488"/>
            <a:ext cx="3476537" cy="5233971"/>
          </a:xfrm>
        </p:spPr>
        <p:txBody>
          <a:bodyPr>
            <a:normAutofit/>
          </a:bodyPr>
          <a:lstStyle/>
          <a:p>
            <a:pPr marL="0" indent="0">
              <a:buNone/>
            </a:pPr>
            <a:r>
              <a:rPr lang="en-GB" sz="3600" b="1" dirty="0"/>
              <a:t>Week 4</a:t>
            </a:r>
          </a:p>
          <a:p>
            <a:r>
              <a:rPr lang="en-GB" dirty="0"/>
              <a:t>Religion in everyday life, the decline of paganism and rise of </a:t>
            </a:r>
            <a:r>
              <a:rPr lang="en-GB" dirty="0" err="1"/>
              <a:t>Christiant</a:t>
            </a:r>
            <a:r>
              <a:rPr lang="en-GB" dirty="0"/>
              <a:t>(</a:t>
            </a:r>
            <a:r>
              <a:rPr lang="en-GB" dirty="0" err="1"/>
              <a:t>ies</a:t>
            </a:r>
            <a:r>
              <a:rPr lang="en-GB" dirty="0"/>
              <a:t>).</a:t>
            </a:r>
          </a:p>
          <a:p>
            <a:r>
              <a:rPr lang="en-GB" dirty="0"/>
              <a:t>The end of the Roman Empire? </a:t>
            </a:r>
          </a:p>
          <a:p>
            <a:pPr lvl="1"/>
            <a:r>
              <a:rPr lang="en-GB" sz="2600" dirty="0"/>
              <a:t>Debate over the Catastrophist or </a:t>
            </a:r>
            <a:r>
              <a:rPr lang="en-GB" sz="2600" dirty="0" err="1"/>
              <a:t>Continuist</a:t>
            </a:r>
            <a:r>
              <a:rPr lang="en-GB" sz="2600" dirty="0"/>
              <a:t> model?</a:t>
            </a:r>
          </a:p>
          <a:p>
            <a:r>
              <a:rPr lang="en-GB" dirty="0"/>
              <a:t>Late Antiquity in modern cinema.</a:t>
            </a:r>
          </a:p>
          <a:p>
            <a:endParaRPr lang="en-GB" sz="2000" dirty="0"/>
          </a:p>
        </p:txBody>
      </p:sp>
    </p:spTree>
    <p:extLst>
      <p:ext uri="{BB962C8B-B14F-4D97-AF65-F5344CB8AC3E}">
        <p14:creationId xmlns:p14="http://schemas.microsoft.com/office/powerpoint/2010/main" val="38512301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0CCF94-9536-4A63-8FF2-E37827C92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970655A-F4C2-4D7E-BAB6-D3BFC5CAE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8174"/>
            <a:ext cx="12192000" cy="4939827"/>
          </a:xfrm>
          <a:custGeom>
            <a:avLst/>
            <a:gdLst>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499101 w 12192000"/>
              <a:gd name="connsiteY144" fmla="*/ 232983 h 4939827"/>
              <a:gd name="connsiteX145" fmla="*/ 4558432 w 12192000"/>
              <a:gd name="connsiteY145" fmla="*/ 269194 h 4939827"/>
              <a:gd name="connsiteX146" fmla="*/ 4635061 w 12192000"/>
              <a:gd name="connsiteY146" fmla="*/ 280682 h 4939827"/>
              <a:gd name="connsiteX147" fmla="*/ 4680829 w 12192000"/>
              <a:gd name="connsiteY147" fmla="*/ 287953 h 4939827"/>
              <a:gd name="connsiteX148" fmla="*/ 4807427 w 12192000"/>
              <a:gd name="connsiteY148" fmla="*/ 276835 h 4939827"/>
              <a:gd name="connsiteX149" fmla="*/ 5028933 w 12192000"/>
              <a:gd name="connsiteY149" fmla="*/ 183887 h 4939827"/>
              <a:gd name="connsiteX150" fmla="*/ 5093642 w 12192000"/>
              <a:gd name="connsiteY150" fmla="*/ 177214 h 4939827"/>
              <a:gd name="connsiteX151" fmla="*/ 5102642 w 12192000"/>
              <a:gd name="connsiteY151" fmla="*/ 186816 h 4939827"/>
              <a:gd name="connsiteX152" fmla="*/ 5193590 w 12192000"/>
              <a:gd name="connsiteY152" fmla="*/ 136361 h 4939827"/>
              <a:gd name="connsiteX153" fmla="*/ 5323922 w 12192000"/>
              <a:gd name="connsiteY153" fmla="*/ 146332 h 4939827"/>
              <a:gd name="connsiteX154" fmla="*/ 5421860 w 12192000"/>
              <a:gd name="connsiteY154" fmla="*/ 167298 h 4939827"/>
              <a:gd name="connsiteX155" fmla="*/ 5476948 w 12192000"/>
              <a:gd name="connsiteY155" fmla="*/ 173249 h 4939827"/>
              <a:gd name="connsiteX156" fmla="*/ 5516842 w 12192000"/>
              <a:gd name="connsiteY156" fmla="*/ 184018 h 4939827"/>
              <a:gd name="connsiteX157" fmla="*/ 5619415 w 12192000"/>
              <a:gd name="connsiteY157" fmla="*/ 176781 h 4939827"/>
              <a:gd name="connsiteX158" fmla="*/ 5789867 w 12192000"/>
              <a:gd name="connsiteY158" fmla="*/ 150304 h 4939827"/>
              <a:gd name="connsiteX159" fmla="*/ 5825953 w 12192000"/>
              <a:gd name="connsiteY159" fmla="*/ 147907 h 4939827"/>
              <a:gd name="connsiteX160" fmla="*/ 5856168 w 12192000"/>
              <a:gd name="connsiteY160" fmla="*/ 158719 h 4939827"/>
              <a:gd name="connsiteX161" fmla="*/ 5862476 w 12192000"/>
              <a:gd name="connsiteY161" fmla="*/ 172447 h 4939827"/>
              <a:gd name="connsiteX162" fmla="*/ 5882195 w 12192000"/>
              <a:gd name="connsiteY162" fmla="*/ 173195 h 4939827"/>
              <a:gd name="connsiteX163" fmla="*/ 5887271 w 12192000"/>
              <a:gd name="connsiteY163" fmla="*/ 176084 h 4939827"/>
              <a:gd name="connsiteX164" fmla="*/ 5916552 w 12192000"/>
              <a:gd name="connsiteY164" fmla="*/ 189955 h 4939827"/>
              <a:gd name="connsiteX165" fmla="*/ 5983240 w 12192000"/>
              <a:gd name="connsiteY165" fmla="*/ 152755 h 4939827"/>
              <a:gd name="connsiteX166" fmla="*/ 6061852 w 12192000"/>
              <a:gd name="connsiteY166" fmla="*/ 161953 h 4939827"/>
              <a:gd name="connsiteX167" fmla="*/ 6408386 w 12192000"/>
              <a:gd name="connsiteY167" fmla="*/ 157590 h 4939827"/>
              <a:gd name="connsiteX168" fmla="*/ 6531386 w 12192000"/>
              <a:gd name="connsiteY168" fmla="*/ 156103 h 4939827"/>
              <a:gd name="connsiteX169" fmla="*/ 6721509 w 12192000"/>
              <a:gd name="connsiteY169" fmla="*/ 54829 h 4939827"/>
              <a:gd name="connsiteX170" fmla="*/ 6947884 w 12192000"/>
              <a:gd name="connsiteY170" fmla="*/ 47587 h 4939827"/>
              <a:gd name="connsiteX171" fmla="*/ 6965101 w 12192000"/>
              <a:gd name="connsiteY171" fmla="*/ 25718 h 4939827"/>
              <a:gd name="connsiteX172" fmla="*/ 6986370 w 12192000"/>
              <a:gd name="connsiteY172" fmla="*/ 12659 h 4939827"/>
              <a:gd name="connsiteX173" fmla="*/ 6989536 w 12192000"/>
              <a:gd name="connsiteY173" fmla="*/ 14528 h 4939827"/>
              <a:gd name="connsiteX174" fmla="*/ 7015933 w 12192000"/>
              <a:gd name="connsiteY174" fmla="*/ 9653 h 4939827"/>
              <a:gd name="connsiteX175" fmla="*/ 7020592 w 12192000"/>
              <a:gd name="connsiteY175" fmla="*/ 1651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558432 w 12192000"/>
              <a:gd name="connsiteY144" fmla="*/ 269194 h 4939827"/>
              <a:gd name="connsiteX145" fmla="*/ 4635061 w 12192000"/>
              <a:gd name="connsiteY145" fmla="*/ 280682 h 4939827"/>
              <a:gd name="connsiteX146" fmla="*/ 4680829 w 12192000"/>
              <a:gd name="connsiteY146" fmla="*/ 287953 h 4939827"/>
              <a:gd name="connsiteX147" fmla="*/ 4807427 w 12192000"/>
              <a:gd name="connsiteY147" fmla="*/ 276835 h 4939827"/>
              <a:gd name="connsiteX148" fmla="*/ 5028933 w 12192000"/>
              <a:gd name="connsiteY148" fmla="*/ 183887 h 4939827"/>
              <a:gd name="connsiteX149" fmla="*/ 5093642 w 12192000"/>
              <a:gd name="connsiteY149" fmla="*/ 177214 h 4939827"/>
              <a:gd name="connsiteX150" fmla="*/ 5102642 w 12192000"/>
              <a:gd name="connsiteY150" fmla="*/ 186816 h 4939827"/>
              <a:gd name="connsiteX151" fmla="*/ 5193590 w 12192000"/>
              <a:gd name="connsiteY151" fmla="*/ 136361 h 4939827"/>
              <a:gd name="connsiteX152" fmla="*/ 5323922 w 12192000"/>
              <a:gd name="connsiteY152" fmla="*/ 146332 h 4939827"/>
              <a:gd name="connsiteX153" fmla="*/ 5421860 w 12192000"/>
              <a:gd name="connsiteY153" fmla="*/ 167298 h 4939827"/>
              <a:gd name="connsiteX154" fmla="*/ 5476948 w 12192000"/>
              <a:gd name="connsiteY154" fmla="*/ 173249 h 4939827"/>
              <a:gd name="connsiteX155" fmla="*/ 5516842 w 12192000"/>
              <a:gd name="connsiteY155" fmla="*/ 184018 h 4939827"/>
              <a:gd name="connsiteX156" fmla="*/ 5619415 w 12192000"/>
              <a:gd name="connsiteY156" fmla="*/ 176781 h 4939827"/>
              <a:gd name="connsiteX157" fmla="*/ 5789867 w 12192000"/>
              <a:gd name="connsiteY157" fmla="*/ 150304 h 4939827"/>
              <a:gd name="connsiteX158" fmla="*/ 5825953 w 12192000"/>
              <a:gd name="connsiteY158" fmla="*/ 147907 h 4939827"/>
              <a:gd name="connsiteX159" fmla="*/ 5856168 w 12192000"/>
              <a:gd name="connsiteY159" fmla="*/ 158719 h 4939827"/>
              <a:gd name="connsiteX160" fmla="*/ 5862476 w 12192000"/>
              <a:gd name="connsiteY160" fmla="*/ 172447 h 4939827"/>
              <a:gd name="connsiteX161" fmla="*/ 5882195 w 12192000"/>
              <a:gd name="connsiteY161" fmla="*/ 173195 h 4939827"/>
              <a:gd name="connsiteX162" fmla="*/ 5887271 w 12192000"/>
              <a:gd name="connsiteY162" fmla="*/ 176084 h 4939827"/>
              <a:gd name="connsiteX163" fmla="*/ 5916552 w 12192000"/>
              <a:gd name="connsiteY163" fmla="*/ 189955 h 4939827"/>
              <a:gd name="connsiteX164" fmla="*/ 5983240 w 12192000"/>
              <a:gd name="connsiteY164" fmla="*/ 152755 h 4939827"/>
              <a:gd name="connsiteX165" fmla="*/ 6061852 w 12192000"/>
              <a:gd name="connsiteY165" fmla="*/ 161953 h 4939827"/>
              <a:gd name="connsiteX166" fmla="*/ 6408386 w 12192000"/>
              <a:gd name="connsiteY166" fmla="*/ 157590 h 4939827"/>
              <a:gd name="connsiteX167" fmla="*/ 6531386 w 12192000"/>
              <a:gd name="connsiteY167" fmla="*/ 156103 h 4939827"/>
              <a:gd name="connsiteX168" fmla="*/ 6721509 w 12192000"/>
              <a:gd name="connsiteY168" fmla="*/ 54829 h 4939827"/>
              <a:gd name="connsiteX169" fmla="*/ 6947884 w 12192000"/>
              <a:gd name="connsiteY169" fmla="*/ 47587 h 4939827"/>
              <a:gd name="connsiteX170" fmla="*/ 6965101 w 12192000"/>
              <a:gd name="connsiteY170" fmla="*/ 25718 h 4939827"/>
              <a:gd name="connsiteX171" fmla="*/ 6986370 w 12192000"/>
              <a:gd name="connsiteY171" fmla="*/ 12659 h 4939827"/>
              <a:gd name="connsiteX172" fmla="*/ 6989536 w 12192000"/>
              <a:gd name="connsiteY172" fmla="*/ 14528 h 4939827"/>
              <a:gd name="connsiteX173" fmla="*/ 7015933 w 12192000"/>
              <a:gd name="connsiteY173" fmla="*/ 9653 h 4939827"/>
              <a:gd name="connsiteX174" fmla="*/ 7020592 w 12192000"/>
              <a:gd name="connsiteY174" fmla="*/ 1651 h 4939827"/>
              <a:gd name="connsiteX175" fmla="*/ 7025905 w 12192000"/>
              <a:gd name="connsiteY17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680829 w 12192000"/>
              <a:gd name="connsiteY145" fmla="*/ 287953 h 4939827"/>
              <a:gd name="connsiteX146" fmla="*/ 4807427 w 12192000"/>
              <a:gd name="connsiteY146" fmla="*/ 276835 h 4939827"/>
              <a:gd name="connsiteX147" fmla="*/ 5028933 w 12192000"/>
              <a:gd name="connsiteY147" fmla="*/ 183887 h 4939827"/>
              <a:gd name="connsiteX148" fmla="*/ 5093642 w 12192000"/>
              <a:gd name="connsiteY148" fmla="*/ 177214 h 4939827"/>
              <a:gd name="connsiteX149" fmla="*/ 5102642 w 12192000"/>
              <a:gd name="connsiteY149" fmla="*/ 186816 h 4939827"/>
              <a:gd name="connsiteX150" fmla="*/ 5193590 w 12192000"/>
              <a:gd name="connsiteY150" fmla="*/ 136361 h 4939827"/>
              <a:gd name="connsiteX151" fmla="*/ 5323922 w 12192000"/>
              <a:gd name="connsiteY151" fmla="*/ 146332 h 4939827"/>
              <a:gd name="connsiteX152" fmla="*/ 5421860 w 12192000"/>
              <a:gd name="connsiteY152" fmla="*/ 167298 h 4939827"/>
              <a:gd name="connsiteX153" fmla="*/ 5476948 w 12192000"/>
              <a:gd name="connsiteY153" fmla="*/ 173249 h 4939827"/>
              <a:gd name="connsiteX154" fmla="*/ 5516842 w 12192000"/>
              <a:gd name="connsiteY154" fmla="*/ 184018 h 4939827"/>
              <a:gd name="connsiteX155" fmla="*/ 5619415 w 12192000"/>
              <a:gd name="connsiteY155" fmla="*/ 176781 h 4939827"/>
              <a:gd name="connsiteX156" fmla="*/ 5789867 w 12192000"/>
              <a:gd name="connsiteY156" fmla="*/ 150304 h 4939827"/>
              <a:gd name="connsiteX157" fmla="*/ 5825953 w 12192000"/>
              <a:gd name="connsiteY157" fmla="*/ 147907 h 4939827"/>
              <a:gd name="connsiteX158" fmla="*/ 5856168 w 12192000"/>
              <a:gd name="connsiteY158" fmla="*/ 158719 h 4939827"/>
              <a:gd name="connsiteX159" fmla="*/ 5862476 w 12192000"/>
              <a:gd name="connsiteY159" fmla="*/ 172447 h 4939827"/>
              <a:gd name="connsiteX160" fmla="*/ 5882195 w 12192000"/>
              <a:gd name="connsiteY160" fmla="*/ 173195 h 4939827"/>
              <a:gd name="connsiteX161" fmla="*/ 5887271 w 12192000"/>
              <a:gd name="connsiteY161" fmla="*/ 176084 h 4939827"/>
              <a:gd name="connsiteX162" fmla="*/ 5916552 w 12192000"/>
              <a:gd name="connsiteY162" fmla="*/ 189955 h 4939827"/>
              <a:gd name="connsiteX163" fmla="*/ 5983240 w 12192000"/>
              <a:gd name="connsiteY163" fmla="*/ 152755 h 4939827"/>
              <a:gd name="connsiteX164" fmla="*/ 6061852 w 12192000"/>
              <a:gd name="connsiteY164" fmla="*/ 161953 h 4939827"/>
              <a:gd name="connsiteX165" fmla="*/ 6408386 w 12192000"/>
              <a:gd name="connsiteY165" fmla="*/ 157590 h 4939827"/>
              <a:gd name="connsiteX166" fmla="*/ 6531386 w 12192000"/>
              <a:gd name="connsiteY166" fmla="*/ 156103 h 4939827"/>
              <a:gd name="connsiteX167" fmla="*/ 6721509 w 12192000"/>
              <a:gd name="connsiteY167" fmla="*/ 54829 h 4939827"/>
              <a:gd name="connsiteX168" fmla="*/ 6947884 w 12192000"/>
              <a:gd name="connsiteY168" fmla="*/ 47587 h 4939827"/>
              <a:gd name="connsiteX169" fmla="*/ 6965101 w 12192000"/>
              <a:gd name="connsiteY169" fmla="*/ 25718 h 4939827"/>
              <a:gd name="connsiteX170" fmla="*/ 6986370 w 12192000"/>
              <a:gd name="connsiteY170" fmla="*/ 12659 h 4939827"/>
              <a:gd name="connsiteX171" fmla="*/ 6989536 w 12192000"/>
              <a:gd name="connsiteY171" fmla="*/ 14528 h 4939827"/>
              <a:gd name="connsiteX172" fmla="*/ 7015933 w 12192000"/>
              <a:gd name="connsiteY172" fmla="*/ 9653 h 4939827"/>
              <a:gd name="connsiteX173" fmla="*/ 7020592 w 12192000"/>
              <a:gd name="connsiteY173" fmla="*/ 1651 h 4939827"/>
              <a:gd name="connsiteX174" fmla="*/ 7025905 w 12192000"/>
              <a:gd name="connsiteY17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08386 w 12192000"/>
              <a:gd name="connsiteY164" fmla="*/ 157590 h 4939827"/>
              <a:gd name="connsiteX165" fmla="*/ 6531386 w 12192000"/>
              <a:gd name="connsiteY165" fmla="*/ 156103 h 4939827"/>
              <a:gd name="connsiteX166" fmla="*/ 6721509 w 12192000"/>
              <a:gd name="connsiteY166" fmla="*/ 54829 h 4939827"/>
              <a:gd name="connsiteX167" fmla="*/ 6947884 w 12192000"/>
              <a:gd name="connsiteY167" fmla="*/ 47587 h 4939827"/>
              <a:gd name="connsiteX168" fmla="*/ 6965101 w 12192000"/>
              <a:gd name="connsiteY168" fmla="*/ 25718 h 4939827"/>
              <a:gd name="connsiteX169" fmla="*/ 6986370 w 12192000"/>
              <a:gd name="connsiteY169" fmla="*/ 12659 h 4939827"/>
              <a:gd name="connsiteX170" fmla="*/ 6989536 w 12192000"/>
              <a:gd name="connsiteY170" fmla="*/ 14528 h 4939827"/>
              <a:gd name="connsiteX171" fmla="*/ 7015933 w 12192000"/>
              <a:gd name="connsiteY171" fmla="*/ 9653 h 4939827"/>
              <a:gd name="connsiteX172" fmla="*/ 7020592 w 12192000"/>
              <a:gd name="connsiteY172" fmla="*/ 1651 h 4939827"/>
              <a:gd name="connsiteX173" fmla="*/ 7025905 w 12192000"/>
              <a:gd name="connsiteY17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21509 w 12192000"/>
              <a:gd name="connsiteY165" fmla="*/ 54829 h 4939827"/>
              <a:gd name="connsiteX166" fmla="*/ 6947884 w 12192000"/>
              <a:gd name="connsiteY166" fmla="*/ 47587 h 4939827"/>
              <a:gd name="connsiteX167" fmla="*/ 6965101 w 12192000"/>
              <a:gd name="connsiteY167" fmla="*/ 25718 h 4939827"/>
              <a:gd name="connsiteX168" fmla="*/ 6986370 w 12192000"/>
              <a:gd name="connsiteY168" fmla="*/ 12659 h 4939827"/>
              <a:gd name="connsiteX169" fmla="*/ 6989536 w 12192000"/>
              <a:gd name="connsiteY169" fmla="*/ 14528 h 4939827"/>
              <a:gd name="connsiteX170" fmla="*/ 7015933 w 12192000"/>
              <a:gd name="connsiteY170" fmla="*/ 9653 h 4939827"/>
              <a:gd name="connsiteX171" fmla="*/ 7020592 w 12192000"/>
              <a:gd name="connsiteY171" fmla="*/ 1651 h 4939827"/>
              <a:gd name="connsiteX172" fmla="*/ 7025905 w 12192000"/>
              <a:gd name="connsiteY17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947884 w 12192000"/>
              <a:gd name="connsiteY165" fmla="*/ 47587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152287 w 12192000"/>
              <a:gd name="connsiteY163" fmla="*/ 116736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56458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922756 w 12192000"/>
              <a:gd name="connsiteY135" fmla="*/ 194044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98001 w 12192000"/>
              <a:gd name="connsiteY124" fmla="*/ 231941 h 4939827"/>
              <a:gd name="connsiteX125" fmla="*/ 3561557 w 12192000"/>
              <a:gd name="connsiteY125" fmla="*/ 228095 h 4939827"/>
              <a:gd name="connsiteX126" fmla="*/ 3611920 w 12192000"/>
              <a:gd name="connsiteY126" fmla="*/ 218094 h 4939827"/>
              <a:gd name="connsiteX127" fmla="*/ 3620528 w 12192000"/>
              <a:gd name="connsiteY127" fmla="*/ 218788 h 4939827"/>
              <a:gd name="connsiteX128" fmla="*/ 3620766 w 12192000"/>
              <a:gd name="connsiteY128" fmla="*/ 218511 h 4939827"/>
              <a:gd name="connsiteX129" fmla="*/ 3629977 w 12192000"/>
              <a:gd name="connsiteY129" fmla="*/ 218664 h 4939827"/>
              <a:gd name="connsiteX130" fmla="*/ 3636217 w 12192000"/>
              <a:gd name="connsiteY130" fmla="*/ 220048 h 4939827"/>
              <a:gd name="connsiteX131" fmla="*/ 3709484 w 12192000"/>
              <a:gd name="connsiteY131" fmla="*/ 186927 h 4939827"/>
              <a:gd name="connsiteX132" fmla="*/ 3761342 w 12192000"/>
              <a:gd name="connsiteY132" fmla="*/ 177474 h 4939827"/>
              <a:gd name="connsiteX133" fmla="*/ 3799748 w 12192000"/>
              <a:gd name="connsiteY133" fmla="*/ 167154 h 4939827"/>
              <a:gd name="connsiteX134" fmla="*/ 3922756 w 12192000"/>
              <a:gd name="connsiteY134" fmla="*/ 194044 h 4939827"/>
              <a:gd name="connsiteX135" fmla="*/ 4028476 w 12192000"/>
              <a:gd name="connsiteY135" fmla="*/ 223679 h 4939827"/>
              <a:gd name="connsiteX136" fmla="*/ 4191582 w 12192000"/>
              <a:gd name="connsiteY136" fmla="*/ 238952 h 4939827"/>
              <a:gd name="connsiteX137" fmla="*/ 4251024 w 12192000"/>
              <a:gd name="connsiteY137" fmla="*/ 240874 h 4939827"/>
              <a:gd name="connsiteX138" fmla="*/ 4355275 w 12192000"/>
              <a:gd name="connsiteY138" fmla="*/ 260205 h 4939827"/>
              <a:gd name="connsiteX139" fmla="*/ 4423807 w 12192000"/>
              <a:gd name="connsiteY139" fmla="*/ 270366 h 4939827"/>
              <a:gd name="connsiteX140" fmla="*/ 4558432 w 12192000"/>
              <a:gd name="connsiteY140" fmla="*/ 269194 h 4939827"/>
              <a:gd name="connsiteX141" fmla="*/ 4635061 w 12192000"/>
              <a:gd name="connsiteY141" fmla="*/ 280682 h 4939827"/>
              <a:gd name="connsiteX142" fmla="*/ 4807427 w 12192000"/>
              <a:gd name="connsiteY142" fmla="*/ 276835 h 4939827"/>
              <a:gd name="connsiteX143" fmla="*/ 5028933 w 12192000"/>
              <a:gd name="connsiteY143" fmla="*/ 183887 h 4939827"/>
              <a:gd name="connsiteX144" fmla="*/ 5093642 w 12192000"/>
              <a:gd name="connsiteY144" fmla="*/ 177214 h 4939827"/>
              <a:gd name="connsiteX145" fmla="*/ 5102642 w 12192000"/>
              <a:gd name="connsiteY145" fmla="*/ 186816 h 4939827"/>
              <a:gd name="connsiteX146" fmla="*/ 5193590 w 12192000"/>
              <a:gd name="connsiteY146" fmla="*/ 156458 h 4939827"/>
              <a:gd name="connsiteX147" fmla="*/ 5323922 w 12192000"/>
              <a:gd name="connsiteY147" fmla="*/ 146332 h 4939827"/>
              <a:gd name="connsiteX148" fmla="*/ 5421860 w 12192000"/>
              <a:gd name="connsiteY148" fmla="*/ 167298 h 4939827"/>
              <a:gd name="connsiteX149" fmla="*/ 5476948 w 12192000"/>
              <a:gd name="connsiteY149" fmla="*/ 173249 h 4939827"/>
              <a:gd name="connsiteX150" fmla="*/ 5516842 w 12192000"/>
              <a:gd name="connsiteY150" fmla="*/ 184018 h 4939827"/>
              <a:gd name="connsiteX151" fmla="*/ 5619415 w 12192000"/>
              <a:gd name="connsiteY151" fmla="*/ 176781 h 4939827"/>
              <a:gd name="connsiteX152" fmla="*/ 5789867 w 12192000"/>
              <a:gd name="connsiteY152" fmla="*/ 150304 h 4939827"/>
              <a:gd name="connsiteX153" fmla="*/ 5825953 w 12192000"/>
              <a:gd name="connsiteY153" fmla="*/ 147907 h 4939827"/>
              <a:gd name="connsiteX154" fmla="*/ 5856168 w 12192000"/>
              <a:gd name="connsiteY154" fmla="*/ 158719 h 4939827"/>
              <a:gd name="connsiteX155" fmla="*/ 5862476 w 12192000"/>
              <a:gd name="connsiteY155" fmla="*/ 172447 h 4939827"/>
              <a:gd name="connsiteX156" fmla="*/ 5882195 w 12192000"/>
              <a:gd name="connsiteY156" fmla="*/ 173195 h 4939827"/>
              <a:gd name="connsiteX157" fmla="*/ 5887271 w 12192000"/>
              <a:gd name="connsiteY157" fmla="*/ 176084 h 4939827"/>
              <a:gd name="connsiteX158" fmla="*/ 5921577 w 12192000"/>
              <a:gd name="connsiteY158" fmla="*/ 169858 h 4939827"/>
              <a:gd name="connsiteX159" fmla="*/ 5983240 w 12192000"/>
              <a:gd name="connsiteY159" fmla="*/ 152755 h 4939827"/>
              <a:gd name="connsiteX160" fmla="*/ 6152287 w 12192000"/>
              <a:gd name="connsiteY160" fmla="*/ 116736 h 4939827"/>
              <a:gd name="connsiteX161" fmla="*/ 6415830 w 12192000"/>
              <a:gd name="connsiteY161" fmla="*/ 136006 h 4939827"/>
              <a:gd name="connsiteX162" fmla="*/ 6756965 w 12192000"/>
              <a:gd name="connsiteY162" fmla="*/ 57636 h 4939827"/>
              <a:gd name="connsiteX163" fmla="*/ 6819400 w 12192000"/>
              <a:gd name="connsiteY163" fmla="*/ 30742 h 4939827"/>
              <a:gd name="connsiteX164" fmla="*/ 6986370 w 12192000"/>
              <a:gd name="connsiteY164" fmla="*/ 12659 h 4939827"/>
              <a:gd name="connsiteX165" fmla="*/ 6989536 w 12192000"/>
              <a:gd name="connsiteY165" fmla="*/ 14528 h 4939827"/>
              <a:gd name="connsiteX166" fmla="*/ 7015933 w 12192000"/>
              <a:gd name="connsiteY166" fmla="*/ 9653 h 4939827"/>
              <a:gd name="connsiteX167" fmla="*/ 7020592 w 12192000"/>
              <a:gd name="connsiteY167" fmla="*/ 1651 h 4939827"/>
              <a:gd name="connsiteX168" fmla="*/ 7025905 w 12192000"/>
              <a:gd name="connsiteY16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30844 w 12192000"/>
              <a:gd name="connsiteY115" fmla="*/ 225861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3030844 w 12192000"/>
              <a:gd name="connsiteY114" fmla="*/ 225861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87089 w 12192000"/>
              <a:gd name="connsiteY55" fmla="*/ 303891 h 4939827"/>
              <a:gd name="connsiteX56" fmla="*/ 9371484 w 12192000"/>
              <a:gd name="connsiteY56" fmla="*/ 329634 h 4939827"/>
              <a:gd name="connsiteX57" fmla="*/ 9404829 w 12192000"/>
              <a:gd name="connsiteY57" fmla="*/ 339038 h 4939827"/>
              <a:gd name="connsiteX58" fmla="*/ 9427021 w 12192000"/>
              <a:gd name="connsiteY58" fmla="*/ 358784 h 4939827"/>
              <a:gd name="connsiteX59" fmla="*/ 9670844 w 12192000"/>
              <a:gd name="connsiteY59" fmla="*/ 405128 h 4939827"/>
              <a:gd name="connsiteX60" fmla="*/ 9816083 w 12192000"/>
              <a:gd name="connsiteY60" fmla="*/ 416573 h 4939827"/>
              <a:gd name="connsiteX61" fmla="*/ 9936741 w 12192000"/>
              <a:gd name="connsiteY61" fmla="*/ 437044 h 4939827"/>
              <a:gd name="connsiteX62" fmla="*/ 10050093 w 12192000"/>
              <a:gd name="connsiteY62" fmla="*/ 443783 h 4939827"/>
              <a:gd name="connsiteX63" fmla="*/ 10130090 w 12192000"/>
              <a:gd name="connsiteY63" fmla="*/ 459520 h 4939827"/>
              <a:gd name="connsiteX64" fmla="*/ 10173456 w 12192000"/>
              <a:gd name="connsiteY64" fmla="*/ 457749 h 4939827"/>
              <a:gd name="connsiteX65" fmla="*/ 10218232 w 12192000"/>
              <a:gd name="connsiteY65" fmla="*/ 459820 h 4939827"/>
              <a:gd name="connsiteX66" fmla="*/ 10354176 w 12192000"/>
              <a:gd name="connsiteY66" fmla="*/ 471377 h 4939827"/>
              <a:gd name="connsiteX67" fmla="*/ 10430681 w 12192000"/>
              <a:gd name="connsiteY67" fmla="*/ 481226 h 4939827"/>
              <a:gd name="connsiteX68" fmla="*/ 10478169 w 12192000"/>
              <a:gd name="connsiteY68" fmla="*/ 481774 h 4939827"/>
              <a:gd name="connsiteX69" fmla="*/ 10540907 w 12192000"/>
              <a:gd name="connsiteY69" fmla="*/ 485607 h 4939827"/>
              <a:gd name="connsiteX70" fmla="*/ 10614941 w 12192000"/>
              <a:gd name="connsiteY70" fmla="*/ 487592 h 4939827"/>
              <a:gd name="connsiteX71" fmla="*/ 10674098 w 12192000"/>
              <a:gd name="connsiteY71" fmla="*/ 521656 h 4939827"/>
              <a:gd name="connsiteX72" fmla="*/ 10874834 w 12192000"/>
              <a:gd name="connsiteY72" fmla="*/ 574867 h 4939827"/>
              <a:gd name="connsiteX73" fmla="*/ 10944981 w 12192000"/>
              <a:gd name="connsiteY73" fmla="*/ 615042 h 4939827"/>
              <a:gd name="connsiteX74" fmla="*/ 11006376 w 12192000"/>
              <a:gd name="connsiteY74" fmla="*/ 645957 h 4939827"/>
              <a:gd name="connsiteX75" fmla="*/ 11076308 w 12192000"/>
              <a:gd name="connsiteY75" fmla="*/ 675698 h 4939827"/>
              <a:gd name="connsiteX76" fmla="*/ 11148789 w 12192000"/>
              <a:gd name="connsiteY76" fmla="*/ 685041 h 4939827"/>
              <a:gd name="connsiteX77" fmla="*/ 11249129 w 12192000"/>
              <a:gd name="connsiteY77" fmla="*/ 684218 h 4939827"/>
              <a:gd name="connsiteX78" fmla="*/ 11299915 w 12192000"/>
              <a:gd name="connsiteY78" fmla="*/ 692177 h 4939827"/>
              <a:gd name="connsiteX79" fmla="*/ 11386973 w 12192000"/>
              <a:gd name="connsiteY79" fmla="*/ 708209 h 4939827"/>
              <a:gd name="connsiteX80" fmla="*/ 11500105 w 12192000"/>
              <a:gd name="connsiteY80" fmla="*/ 735014 h 4939827"/>
              <a:gd name="connsiteX81" fmla="*/ 11621735 w 12192000"/>
              <a:gd name="connsiteY81" fmla="*/ 789584 h 4939827"/>
              <a:gd name="connsiteX82" fmla="*/ 11691200 w 12192000"/>
              <a:gd name="connsiteY82" fmla="*/ 867902 h 4939827"/>
              <a:gd name="connsiteX83" fmla="*/ 11819427 w 12192000"/>
              <a:gd name="connsiteY83" fmla="*/ 911634 h 4939827"/>
              <a:gd name="connsiteX84" fmla="*/ 11969720 w 12192000"/>
              <a:gd name="connsiteY84" fmla="*/ 964737 h 4939827"/>
              <a:gd name="connsiteX85" fmla="*/ 12055766 w 12192000"/>
              <a:gd name="connsiteY85" fmla="*/ 991268 h 4939827"/>
              <a:gd name="connsiteX86" fmla="*/ 12171539 w 12192000"/>
              <a:gd name="connsiteY86" fmla="*/ 995427 h 4939827"/>
              <a:gd name="connsiteX87" fmla="*/ 12187831 w 12192000"/>
              <a:gd name="connsiteY87" fmla="*/ 996580 h 4939827"/>
              <a:gd name="connsiteX88" fmla="*/ 12192000 w 12192000"/>
              <a:gd name="connsiteY88" fmla="*/ 996726 h 4939827"/>
              <a:gd name="connsiteX89" fmla="*/ 12192000 w 12192000"/>
              <a:gd name="connsiteY89" fmla="*/ 4939827 h 4939827"/>
              <a:gd name="connsiteX90" fmla="*/ 0 w 12192000"/>
              <a:gd name="connsiteY90" fmla="*/ 4939827 h 4939827"/>
              <a:gd name="connsiteX91" fmla="*/ 0 w 12192000"/>
              <a:gd name="connsiteY91" fmla="*/ 512043 h 4939827"/>
              <a:gd name="connsiteX92" fmla="*/ 7381 w 12192000"/>
              <a:gd name="connsiteY92" fmla="*/ 512580 h 4939827"/>
              <a:gd name="connsiteX93" fmla="*/ 100029 w 12192000"/>
              <a:gd name="connsiteY93" fmla="*/ 504758 h 4939827"/>
              <a:gd name="connsiteX94" fmla="*/ 155244 w 12192000"/>
              <a:gd name="connsiteY94" fmla="*/ 525130 h 4939827"/>
              <a:gd name="connsiteX95" fmla="*/ 254366 w 12192000"/>
              <a:gd name="connsiteY95" fmla="*/ 534449 h 4939827"/>
              <a:gd name="connsiteX96" fmla="*/ 447292 w 12192000"/>
              <a:gd name="connsiteY96" fmla="*/ 542725 h 4939827"/>
              <a:gd name="connsiteX97" fmla="*/ 628105 w 12192000"/>
              <a:gd name="connsiteY97" fmla="*/ 547853 h 4939827"/>
              <a:gd name="connsiteX98" fmla="*/ 783146 w 12192000"/>
              <a:gd name="connsiteY98" fmla="*/ 591799 h 4939827"/>
              <a:gd name="connsiteX99" fmla="*/ 1043676 w 12192000"/>
              <a:gd name="connsiteY99" fmla="*/ 591887 h 4939827"/>
              <a:gd name="connsiteX100" fmla="*/ 1281816 w 12192000"/>
              <a:gd name="connsiteY100" fmla="*/ 520946 h 4939827"/>
              <a:gd name="connsiteX101" fmla="*/ 1486347 w 12192000"/>
              <a:gd name="connsiteY101" fmla="*/ 487310 h 4939827"/>
              <a:gd name="connsiteX102" fmla="*/ 1568079 w 12192000"/>
              <a:gd name="connsiteY102" fmla="*/ 462531 h 4939827"/>
              <a:gd name="connsiteX103" fmla="*/ 1622516 w 12192000"/>
              <a:gd name="connsiteY103" fmla="*/ 466058 h 4939827"/>
              <a:gd name="connsiteX104" fmla="*/ 1655457 w 12192000"/>
              <a:gd name="connsiteY104" fmla="*/ 465359 h 4939827"/>
              <a:gd name="connsiteX105" fmla="*/ 1717454 w 12192000"/>
              <a:gd name="connsiteY105" fmla="*/ 417203 h 4939827"/>
              <a:gd name="connsiteX106" fmla="*/ 1913794 w 12192000"/>
              <a:gd name="connsiteY106" fmla="*/ 365255 h 4939827"/>
              <a:gd name="connsiteX107" fmla="*/ 2129762 w 12192000"/>
              <a:gd name="connsiteY107" fmla="*/ 367832 h 4939827"/>
              <a:gd name="connsiteX108" fmla="*/ 2376970 w 12192000"/>
              <a:gd name="connsiteY108" fmla="*/ 350129 h 4939827"/>
              <a:gd name="connsiteX109" fmla="*/ 2480155 w 12192000"/>
              <a:gd name="connsiteY109" fmla="*/ 359227 h 4939827"/>
              <a:gd name="connsiteX110" fmla="*/ 2586782 w 12192000"/>
              <a:gd name="connsiteY110" fmla="*/ 339352 h 4939827"/>
              <a:gd name="connsiteX111" fmla="*/ 2679617 w 12192000"/>
              <a:gd name="connsiteY111" fmla="*/ 305383 h 4939827"/>
              <a:gd name="connsiteX112" fmla="*/ 2788947 w 12192000"/>
              <a:gd name="connsiteY112" fmla="*/ 250375 h 4939827"/>
              <a:gd name="connsiteX113" fmla="*/ 2965530 w 12192000"/>
              <a:gd name="connsiteY113" fmla="*/ 245958 h 4939827"/>
              <a:gd name="connsiteX114" fmla="*/ 3103677 w 12192000"/>
              <a:gd name="connsiteY114" fmla="*/ 209527 h 4939827"/>
              <a:gd name="connsiteX115" fmla="*/ 3126759 w 12192000"/>
              <a:gd name="connsiteY115" fmla="*/ 211226 h 4939827"/>
              <a:gd name="connsiteX116" fmla="*/ 3164020 w 12192000"/>
              <a:gd name="connsiteY116" fmla="*/ 212779 h 4939827"/>
              <a:gd name="connsiteX117" fmla="*/ 3285019 w 12192000"/>
              <a:gd name="connsiteY117" fmla="*/ 220535 h 4939827"/>
              <a:gd name="connsiteX118" fmla="*/ 3365154 w 12192000"/>
              <a:gd name="connsiteY118" fmla="*/ 226416 h 4939827"/>
              <a:gd name="connsiteX119" fmla="*/ 3367507 w 12192000"/>
              <a:gd name="connsiteY119" fmla="*/ 225416 h 4939827"/>
              <a:gd name="connsiteX120" fmla="*/ 3387567 w 12192000"/>
              <a:gd name="connsiteY120" fmla="*/ 227103 h 4939827"/>
              <a:gd name="connsiteX121" fmla="*/ 3498001 w 12192000"/>
              <a:gd name="connsiteY121" fmla="*/ 231941 h 4939827"/>
              <a:gd name="connsiteX122" fmla="*/ 3561557 w 12192000"/>
              <a:gd name="connsiteY122" fmla="*/ 228095 h 4939827"/>
              <a:gd name="connsiteX123" fmla="*/ 3611920 w 12192000"/>
              <a:gd name="connsiteY123" fmla="*/ 218094 h 4939827"/>
              <a:gd name="connsiteX124" fmla="*/ 3620528 w 12192000"/>
              <a:gd name="connsiteY124" fmla="*/ 218788 h 4939827"/>
              <a:gd name="connsiteX125" fmla="*/ 3620766 w 12192000"/>
              <a:gd name="connsiteY125" fmla="*/ 218511 h 4939827"/>
              <a:gd name="connsiteX126" fmla="*/ 3629977 w 12192000"/>
              <a:gd name="connsiteY126" fmla="*/ 218664 h 4939827"/>
              <a:gd name="connsiteX127" fmla="*/ 3636217 w 12192000"/>
              <a:gd name="connsiteY127" fmla="*/ 220048 h 4939827"/>
              <a:gd name="connsiteX128" fmla="*/ 3709484 w 12192000"/>
              <a:gd name="connsiteY128" fmla="*/ 186927 h 4939827"/>
              <a:gd name="connsiteX129" fmla="*/ 3761342 w 12192000"/>
              <a:gd name="connsiteY129" fmla="*/ 177474 h 4939827"/>
              <a:gd name="connsiteX130" fmla="*/ 3799748 w 12192000"/>
              <a:gd name="connsiteY130" fmla="*/ 167154 h 4939827"/>
              <a:gd name="connsiteX131" fmla="*/ 3922756 w 12192000"/>
              <a:gd name="connsiteY131" fmla="*/ 194044 h 4939827"/>
              <a:gd name="connsiteX132" fmla="*/ 4028476 w 12192000"/>
              <a:gd name="connsiteY132" fmla="*/ 223679 h 4939827"/>
              <a:gd name="connsiteX133" fmla="*/ 4191582 w 12192000"/>
              <a:gd name="connsiteY133" fmla="*/ 238952 h 4939827"/>
              <a:gd name="connsiteX134" fmla="*/ 4251024 w 12192000"/>
              <a:gd name="connsiteY134" fmla="*/ 240874 h 4939827"/>
              <a:gd name="connsiteX135" fmla="*/ 4355275 w 12192000"/>
              <a:gd name="connsiteY135" fmla="*/ 260205 h 4939827"/>
              <a:gd name="connsiteX136" fmla="*/ 4423807 w 12192000"/>
              <a:gd name="connsiteY136" fmla="*/ 270366 h 4939827"/>
              <a:gd name="connsiteX137" fmla="*/ 4558432 w 12192000"/>
              <a:gd name="connsiteY137" fmla="*/ 269194 h 4939827"/>
              <a:gd name="connsiteX138" fmla="*/ 4635061 w 12192000"/>
              <a:gd name="connsiteY138" fmla="*/ 280682 h 4939827"/>
              <a:gd name="connsiteX139" fmla="*/ 4807427 w 12192000"/>
              <a:gd name="connsiteY139" fmla="*/ 276835 h 4939827"/>
              <a:gd name="connsiteX140" fmla="*/ 5028933 w 12192000"/>
              <a:gd name="connsiteY140" fmla="*/ 183887 h 4939827"/>
              <a:gd name="connsiteX141" fmla="*/ 5093642 w 12192000"/>
              <a:gd name="connsiteY141" fmla="*/ 177214 h 4939827"/>
              <a:gd name="connsiteX142" fmla="*/ 5102642 w 12192000"/>
              <a:gd name="connsiteY142" fmla="*/ 186816 h 4939827"/>
              <a:gd name="connsiteX143" fmla="*/ 5193590 w 12192000"/>
              <a:gd name="connsiteY143" fmla="*/ 156458 h 4939827"/>
              <a:gd name="connsiteX144" fmla="*/ 5323922 w 12192000"/>
              <a:gd name="connsiteY144" fmla="*/ 146332 h 4939827"/>
              <a:gd name="connsiteX145" fmla="*/ 5421860 w 12192000"/>
              <a:gd name="connsiteY145" fmla="*/ 167298 h 4939827"/>
              <a:gd name="connsiteX146" fmla="*/ 5476948 w 12192000"/>
              <a:gd name="connsiteY146" fmla="*/ 173249 h 4939827"/>
              <a:gd name="connsiteX147" fmla="*/ 5516842 w 12192000"/>
              <a:gd name="connsiteY147" fmla="*/ 184018 h 4939827"/>
              <a:gd name="connsiteX148" fmla="*/ 5619415 w 12192000"/>
              <a:gd name="connsiteY148" fmla="*/ 176781 h 4939827"/>
              <a:gd name="connsiteX149" fmla="*/ 5789867 w 12192000"/>
              <a:gd name="connsiteY149" fmla="*/ 150304 h 4939827"/>
              <a:gd name="connsiteX150" fmla="*/ 5825953 w 12192000"/>
              <a:gd name="connsiteY150" fmla="*/ 147907 h 4939827"/>
              <a:gd name="connsiteX151" fmla="*/ 5856168 w 12192000"/>
              <a:gd name="connsiteY151" fmla="*/ 158719 h 4939827"/>
              <a:gd name="connsiteX152" fmla="*/ 5862476 w 12192000"/>
              <a:gd name="connsiteY152" fmla="*/ 172447 h 4939827"/>
              <a:gd name="connsiteX153" fmla="*/ 5882195 w 12192000"/>
              <a:gd name="connsiteY153" fmla="*/ 173195 h 4939827"/>
              <a:gd name="connsiteX154" fmla="*/ 5887271 w 12192000"/>
              <a:gd name="connsiteY154" fmla="*/ 176084 h 4939827"/>
              <a:gd name="connsiteX155" fmla="*/ 5921577 w 12192000"/>
              <a:gd name="connsiteY155" fmla="*/ 169858 h 4939827"/>
              <a:gd name="connsiteX156" fmla="*/ 5983240 w 12192000"/>
              <a:gd name="connsiteY156" fmla="*/ 152755 h 4939827"/>
              <a:gd name="connsiteX157" fmla="*/ 6152287 w 12192000"/>
              <a:gd name="connsiteY157" fmla="*/ 116736 h 4939827"/>
              <a:gd name="connsiteX158" fmla="*/ 6415830 w 12192000"/>
              <a:gd name="connsiteY158" fmla="*/ 136006 h 4939827"/>
              <a:gd name="connsiteX159" fmla="*/ 6756965 w 12192000"/>
              <a:gd name="connsiteY159" fmla="*/ 57636 h 4939827"/>
              <a:gd name="connsiteX160" fmla="*/ 6819400 w 12192000"/>
              <a:gd name="connsiteY160" fmla="*/ 30742 h 4939827"/>
              <a:gd name="connsiteX161" fmla="*/ 6986370 w 12192000"/>
              <a:gd name="connsiteY161" fmla="*/ 12659 h 4939827"/>
              <a:gd name="connsiteX162" fmla="*/ 6989536 w 12192000"/>
              <a:gd name="connsiteY162" fmla="*/ 14528 h 4939827"/>
              <a:gd name="connsiteX163" fmla="*/ 7015933 w 12192000"/>
              <a:gd name="connsiteY163" fmla="*/ 9653 h 4939827"/>
              <a:gd name="connsiteX164" fmla="*/ 7020592 w 12192000"/>
              <a:gd name="connsiteY164" fmla="*/ 1651 h 4939827"/>
              <a:gd name="connsiteX165" fmla="*/ 7025905 w 12192000"/>
              <a:gd name="connsiteY16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371484 w 12192000"/>
              <a:gd name="connsiteY55" fmla="*/ 329634 h 4939827"/>
              <a:gd name="connsiteX56" fmla="*/ 9404829 w 12192000"/>
              <a:gd name="connsiteY56" fmla="*/ 339038 h 4939827"/>
              <a:gd name="connsiteX57" fmla="*/ 9427021 w 12192000"/>
              <a:gd name="connsiteY57" fmla="*/ 358784 h 4939827"/>
              <a:gd name="connsiteX58" fmla="*/ 9670844 w 12192000"/>
              <a:gd name="connsiteY58" fmla="*/ 405128 h 4939827"/>
              <a:gd name="connsiteX59" fmla="*/ 9816083 w 12192000"/>
              <a:gd name="connsiteY59" fmla="*/ 416573 h 4939827"/>
              <a:gd name="connsiteX60" fmla="*/ 9936741 w 12192000"/>
              <a:gd name="connsiteY60" fmla="*/ 437044 h 4939827"/>
              <a:gd name="connsiteX61" fmla="*/ 10050093 w 12192000"/>
              <a:gd name="connsiteY61" fmla="*/ 443783 h 4939827"/>
              <a:gd name="connsiteX62" fmla="*/ 10130090 w 12192000"/>
              <a:gd name="connsiteY62" fmla="*/ 459520 h 4939827"/>
              <a:gd name="connsiteX63" fmla="*/ 10173456 w 12192000"/>
              <a:gd name="connsiteY63" fmla="*/ 457749 h 4939827"/>
              <a:gd name="connsiteX64" fmla="*/ 10218232 w 12192000"/>
              <a:gd name="connsiteY64" fmla="*/ 459820 h 4939827"/>
              <a:gd name="connsiteX65" fmla="*/ 10354176 w 12192000"/>
              <a:gd name="connsiteY65" fmla="*/ 471377 h 4939827"/>
              <a:gd name="connsiteX66" fmla="*/ 10430681 w 12192000"/>
              <a:gd name="connsiteY66" fmla="*/ 481226 h 4939827"/>
              <a:gd name="connsiteX67" fmla="*/ 10478169 w 12192000"/>
              <a:gd name="connsiteY67" fmla="*/ 481774 h 4939827"/>
              <a:gd name="connsiteX68" fmla="*/ 10540907 w 12192000"/>
              <a:gd name="connsiteY68" fmla="*/ 485607 h 4939827"/>
              <a:gd name="connsiteX69" fmla="*/ 10614941 w 12192000"/>
              <a:gd name="connsiteY69" fmla="*/ 487592 h 4939827"/>
              <a:gd name="connsiteX70" fmla="*/ 10674098 w 12192000"/>
              <a:gd name="connsiteY70" fmla="*/ 521656 h 4939827"/>
              <a:gd name="connsiteX71" fmla="*/ 10874834 w 12192000"/>
              <a:gd name="connsiteY71" fmla="*/ 574867 h 4939827"/>
              <a:gd name="connsiteX72" fmla="*/ 10944981 w 12192000"/>
              <a:gd name="connsiteY72" fmla="*/ 615042 h 4939827"/>
              <a:gd name="connsiteX73" fmla="*/ 11006376 w 12192000"/>
              <a:gd name="connsiteY73" fmla="*/ 645957 h 4939827"/>
              <a:gd name="connsiteX74" fmla="*/ 11076308 w 12192000"/>
              <a:gd name="connsiteY74" fmla="*/ 675698 h 4939827"/>
              <a:gd name="connsiteX75" fmla="*/ 11148789 w 12192000"/>
              <a:gd name="connsiteY75" fmla="*/ 685041 h 4939827"/>
              <a:gd name="connsiteX76" fmla="*/ 11249129 w 12192000"/>
              <a:gd name="connsiteY76" fmla="*/ 684218 h 4939827"/>
              <a:gd name="connsiteX77" fmla="*/ 11299915 w 12192000"/>
              <a:gd name="connsiteY77" fmla="*/ 692177 h 4939827"/>
              <a:gd name="connsiteX78" fmla="*/ 11386973 w 12192000"/>
              <a:gd name="connsiteY78" fmla="*/ 708209 h 4939827"/>
              <a:gd name="connsiteX79" fmla="*/ 11500105 w 12192000"/>
              <a:gd name="connsiteY79" fmla="*/ 735014 h 4939827"/>
              <a:gd name="connsiteX80" fmla="*/ 11621735 w 12192000"/>
              <a:gd name="connsiteY80" fmla="*/ 789584 h 4939827"/>
              <a:gd name="connsiteX81" fmla="*/ 11691200 w 12192000"/>
              <a:gd name="connsiteY81" fmla="*/ 867902 h 4939827"/>
              <a:gd name="connsiteX82" fmla="*/ 11819427 w 12192000"/>
              <a:gd name="connsiteY82" fmla="*/ 911634 h 4939827"/>
              <a:gd name="connsiteX83" fmla="*/ 11969720 w 12192000"/>
              <a:gd name="connsiteY83" fmla="*/ 964737 h 4939827"/>
              <a:gd name="connsiteX84" fmla="*/ 12055766 w 12192000"/>
              <a:gd name="connsiteY84" fmla="*/ 991268 h 4939827"/>
              <a:gd name="connsiteX85" fmla="*/ 12171539 w 12192000"/>
              <a:gd name="connsiteY85" fmla="*/ 995427 h 4939827"/>
              <a:gd name="connsiteX86" fmla="*/ 12187831 w 12192000"/>
              <a:gd name="connsiteY86" fmla="*/ 996580 h 4939827"/>
              <a:gd name="connsiteX87" fmla="*/ 12192000 w 12192000"/>
              <a:gd name="connsiteY87" fmla="*/ 996726 h 4939827"/>
              <a:gd name="connsiteX88" fmla="*/ 12192000 w 12192000"/>
              <a:gd name="connsiteY88" fmla="*/ 4939827 h 4939827"/>
              <a:gd name="connsiteX89" fmla="*/ 0 w 12192000"/>
              <a:gd name="connsiteY89" fmla="*/ 4939827 h 4939827"/>
              <a:gd name="connsiteX90" fmla="*/ 0 w 12192000"/>
              <a:gd name="connsiteY90" fmla="*/ 512043 h 4939827"/>
              <a:gd name="connsiteX91" fmla="*/ 7381 w 12192000"/>
              <a:gd name="connsiteY91" fmla="*/ 512580 h 4939827"/>
              <a:gd name="connsiteX92" fmla="*/ 100029 w 12192000"/>
              <a:gd name="connsiteY92" fmla="*/ 504758 h 4939827"/>
              <a:gd name="connsiteX93" fmla="*/ 155244 w 12192000"/>
              <a:gd name="connsiteY93" fmla="*/ 525130 h 4939827"/>
              <a:gd name="connsiteX94" fmla="*/ 254366 w 12192000"/>
              <a:gd name="connsiteY94" fmla="*/ 534449 h 4939827"/>
              <a:gd name="connsiteX95" fmla="*/ 447292 w 12192000"/>
              <a:gd name="connsiteY95" fmla="*/ 542725 h 4939827"/>
              <a:gd name="connsiteX96" fmla="*/ 628105 w 12192000"/>
              <a:gd name="connsiteY96" fmla="*/ 547853 h 4939827"/>
              <a:gd name="connsiteX97" fmla="*/ 783146 w 12192000"/>
              <a:gd name="connsiteY97" fmla="*/ 591799 h 4939827"/>
              <a:gd name="connsiteX98" fmla="*/ 1043676 w 12192000"/>
              <a:gd name="connsiteY98" fmla="*/ 591887 h 4939827"/>
              <a:gd name="connsiteX99" fmla="*/ 1281816 w 12192000"/>
              <a:gd name="connsiteY99" fmla="*/ 520946 h 4939827"/>
              <a:gd name="connsiteX100" fmla="*/ 1486347 w 12192000"/>
              <a:gd name="connsiteY100" fmla="*/ 487310 h 4939827"/>
              <a:gd name="connsiteX101" fmla="*/ 1568079 w 12192000"/>
              <a:gd name="connsiteY101" fmla="*/ 462531 h 4939827"/>
              <a:gd name="connsiteX102" fmla="*/ 1622516 w 12192000"/>
              <a:gd name="connsiteY102" fmla="*/ 466058 h 4939827"/>
              <a:gd name="connsiteX103" fmla="*/ 1655457 w 12192000"/>
              <a:gd name="connsiteY103" fmla="*/ 465359 h 4939827"/>
              <a:gd name="connsiteX104" fmla="*/ 1717454 w 12192000"/>
              <a:gd name="connsiteY104" fmla="*/ 417203 h 4939827"/>
              <a:gd name="connsiteX105" fmla="*/ 1913794 w 12192000"/>
              <a:gd name="connsiteY105" fmla="*/ 365255 h 4939827"/>
              <a:gd name="connsiteX106" fmla="*/ 2129762 w 12192000"/>
              <a:gd name="connsiteY106" fmla="*/ 367832 h 4939827"/>
              <a:gd name="connsiteX107" fmla="*/ 2376970 w 12192000"/>
              <a:gd name="connsiteY107" fmla="*/ 350129 h 4939827"/>
              <a:gd name="connsiteX108" fmla="*/ 2480155 w 12192000"/>
              <a:gd name="connsiteY108" fmla="*/ 359227 h 4939827"/>
              <a:gd name="connsiteX109" fmla="*/ 2586782 w 12192000"/>
              <a:gd name="connsiteY109" fmla="*/ 339352 h 4939827"/>
              <a:gd name="connsiteX110" fmla="*/ 2679617 w 12192000"/>
              <a:gd name="connsiteY110" fmla="*/ 305383 h 4939827"/>
              <a:gd name="connsiteX111" fmla="*/ 2788947 w 12192000"/>
              <a:gd name="connsiteY111" fmla="*/ 250375 h 4939827"/>
              <a:gd name="connsiteX112" fmla="*/ 2965530 w 12192000"/>
              <a:gd name="connsiteY112" fmla="*/ 245958 h 4939827"/>
              <a:gd name="connsiteX113" fmla="*/ 3103677 w 12192000"/>
              <a:gd name="connsiteY113" fmla="*/ 209527 h 4939827"/>
              <a:gd name="connsiteX114" fmla="*/ 3126759 w 12192000"/>
              <a:gd name="connsiteY114" fmla="*/ 211226 h 4939827"/>
              <a:gd name="connsiteX115" fmla="*/ 3164020 w 12192000"/>
              <a:gd name="connsiteY115" fmla="*/ 212779 h 4939827"/>
              <a:gd name="connsiteX116" fmla="*/ 3285019 w 12192000"/>
              <a:gd name="connsiteY116" fmla="*/ 220535 h 4939827"/>
              <a:gd name="connsiteX117" fmla="*/ 3365154 w 12192000"/>
              <a:gd name="connsiteY117" fmla="*/ 226416 h 4939827"/>
              <a:gd name="connsiteX118" fmla="*/ 3367507 w 12192000"/>
              <a:gd name="connsiteY118" fmla="*/ 225416 h 4939827"/>
              <a:gd name="connsiteX119" fmla="*/ 3387567 w 12192000"/>
              <a:gd name="connsiteY119" fmla="*/ 227103 h 4939827"/>
              <a:gd name="connsiteX120" fmla="*/ 3498001 w 12192000"/>
              <a:gd name="connsiteY120" fmla="*/ 231941 h 4939827"/>
              <a:gd name="connsiteX121" fmla="*/ 3561557 w 12192000"/>
              <a:gd name="connsiteY121" fmla="*/ 228095 h 4939827"/>
              <a:gd name="connsiteX122" fmla="*/ 3611920 w 12192000"/>
              <a:gd name="connsiteY122" fmla="*/ 218094 h 4939827"/>
              <a:gd name="connsiteX123" fmla="*/ 3620528 w 12192000"/>
              <a:gd name="connsiteY123" fmla="*/ 218788 h 4939827"/>
              <a:gd name="connsiteX124" fmla="*/ 3620766 w 12192000"/>
              <a:gd name="connsiteY124" fmla="*/ 218511 h 4939827"/>
              <a:gd name="connsiteX125" fmla="*/ 3629977 w 12192000"/>
              <a:gd name="connsiteY125" fmla="*/ 218664 h 4939827"/>
              <a:gd name="connsiteX126" fmla="*/ 3636217 w 12192000"/>
              <a:gd name="connsiteY126" fmla="*/ 220048 h 4939827"/>
              <a:gd name="connsiteX127" fmla="*/ 3709484 w 12192000"/>
              <a:gd name="connsiteY127" fmla="*/ 186927 h 4939827"/>
              <a:gd name="connsiteX128" fmla="*/ 3761342 w 12192000"/>
              <a:gd name="connsiteY128" fmla="*/ 177474 h 4939827"/>
              <a:gd name="connsiteX129" fmla="*/ 3799748 w 12192000"/>
              <a:gd name="connsiteY129" fmla="*/ 167154 h 4939827"/>
              <a:gd name="connsiteX130" fmla="*/ 3922756 w 12192000"/>
              <a:gd name="connsiteY130" fmla="*/ 194044 h 4939827"/>
              <a:gd name="connsiteX131" fmla="*/ 4028476 w 12192000"/>
              <a:gd name="connsiteY131" fmla="*/ 223679 h 4939827"/>
              <a:gd name="connsiteX132" fmla="*/ 4191582 w 12192000"/>
              <a:gd name="connsiteY132" fmla="*/ 238952 h 4939827"/>
              <a:gd name="connsiteX133" fmla="*/ 4251024 w 12192000"/>
              <a:gd name="connsiteY133" fmla="*/ 240874 h 4939827"/>
              <a:gd name="connsiteX134" fmla="*/ 4355275 w 12192000"/>
              <a:gd name="connsiteY134" fmla="*/ 260205 h 4939827"/>
              <a:gd name="connsiteX135" fmla="*/ 4423807 w 12192000"/>
              <a:gd name="connsiteY135" fmla="*/ 270366 h 4939827"/>
              <a:gd name="connsiteX136" fmla="*/ 4558432 w 12192000"/>
              <a:gd name="connsiteY136" fmla="*/ 269194 h 4939827"/>
              <a:gd name="connsiteX137" fmla="*/ 4635061 w 12192000"/>
              <a:gd name="connsiteY137" fmla="*/ 280682 h 4939827"/>
              <a:gd name="connsiteX138" fmla="*/ 4807427 w 12192000"/>
              <a:gd name="connsiteY138" fmla="*/ 276835 h 4939827"/>
              <a:gd name="connsiteX139" fmla="*/ 5028933 w 12192000"/>
              <a:gd name="connsiteY139" fmla="*/ 183887 h 4939827"/>
              <a:gd name="connsiteX140" fmla="*/ 5093642 w 12192000"/>
              <a:gd name="connsiteY140" fmla="*/ 177214 h 4939827"/>
              <a:gd name="connsiteX141" fmla="*/ 5102642 w 12192000"/>
              <a:gd name="connsiteY141" fmla="*/ 186816 h 4939827"/>
              <a:gd name="connsiteX142" fmla="*/ 5193590 w 12192000"/>
              <a:gd name="connsiteY142" fmla="*/ 156458 h 4939827"/>
              <a:gd name="connsiteX143" fmla="*/ 5323922 w 12192000"/>
              <a:gd name="connsiteY143" fmla="*/ 146332 h 4939827"/>
              <a:gd name="connsiteX144" fmla="*/ 5421860 w 12192000"/>
              <a:gd name="connsiteY144" fmla="*/ 167298 h 4939827"/>
              <a:gd name="connsiteX145" fmla="*/ 5476948 w 12192000"/>
              <a:gd name="connsiteY145" fmla="*/ 173249 h 4939827"/>
              <a:gd name="connsiteX146" fmla="*/ 5516842 w 12192000"/>
              <a:gd name="connsiteY146" fmla="*/ 184018 h 4939827"/>
              <a:gd name="connsiteX147" fmla="*/ 5619415 w 12192000"/>
              <a:gd name="connsiteY147" fmla="*/ 176781 h 4939827"/>
              <a:gd name="connsiteX148" fmla="*/ 5789867 w 12192000"/>
              <a:gd name="connsiteY148" fmla="*/ 150304 h 4939827"/>
              <a:gd name="connsiteX149" fmla="*/ 5825953 w 12192000"/>
              <a:gd name="connsiteY149" fmla="*/ 147907 h 4939827"/>
              <a:gd name="connsiteX150" fmla="*/ 5856168 w 12192000"/>
              <a:gd name="connsiteY150" fmla="*/ 158719 h 4939827"/>
              <a:gd name="connsiteX151" fmla="*/ 5862476 w 12192000"/>
              <a:gd name="connsiteY151" fmla="*/ 172447 h 4939827"/>
              <a:gd name="connsiteX152" fmla="*/ 5882195 w 12192000"/>
              <a:gd name="connsiteY152" fmla="*/ 173195 h 4939827"/>
              <a:gd name="connsiteX153" fmla="*/ 5887271 w 12192000"/>
              <a:gd name="connsiteY153" fmla="*/ 176084 h 4939827"/>
              <a:gd name="connsiteX154" fmla="*/ 5921577 w 12192000"/>
              <a:gd name="connsiteY154" fmla="*/ 169858 h 4939827"/>
              <a:gd name="connsiteX155" fmla="*/ 5983240 w 12192000"/>
              <a:gd name="connsiteY155" fmla="*/ 152755 h 4939827"/>
              <a:gd name="connsiteX156" fmla="*/ 6152287 w 12192000"/>
              <a:gd name="connsiteY156" fmla="*/ 116736 h 4939827"/>
              <a:gd name="connsiteX157" fmla="*/ 6415830 w 12192000"/>
              <a:gd name="connsiteY157" fmla="*/ 136006 h 4939827"/>
              <a:gd name="connsiteX158" fmla="*/ 6756965 w 12192000"/>
              <a:gd name="connsiteY158" fmla="*/ 57636 h 4939827"/>
              <a:gd name="connsiteX159" fmla="*/ 6819400 w 12192000"/>
              <a:gd name="connsiteY159" fmla="*/ 30742 h 4939827"/>
              <a:gd name="connsiteX160" fmla="*/ 6986370 w 12192000"/>
              <a:gd name="connsiteY160" fmla="*/ 12659 h 4939827"/>
              <a:gd name="connsiteX161" fmla="*/ 6989536 w 12192000"/>
              <a:gd name="connsiteY161" fmla="*/ 14528 h 4939827"/>
              <a:gd name="connsiteX162" fmla="*/ 7015933 w 12192000"/>
              <a:gd name="connsiteY162" fmla="*/ 9653 h 4939827"/>
              <a:gd name="connsiteX163" fmla="*/ 7020592 w 12192000"/>
              <a:gd name="connsiteY163" fmla="*/ 1651 h 4939827"/>
              <a:gd name="connsiteX164" fmla="*/ 7025905 w 12192000"/>
              <a:gd name="connsiteY16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877301 w 12192000"/>
              <a:gd name="connsiteY15" fmla="*/ 186153 h 4939827"/>
              <a:gd name="connsiteX16" fmla="*/ 7952584 w 12192000"/>
              <a:gd name="connsiteY16" fmla="*/ 170181 h 4939827"/>
              <a:gd name="connsiteX17" fmla="*/ 8009534 w 12192000"/>
              <a:gd name="connsiteY17" fmla="*/ 176441 h 4939827"/>
              <a:gd name="connsiteX18" fmla="*/ 8058681 w 12192000"/>
              <a:gd name="connsiteY18" fmla="*/ 219431 h 4939827"/>
              <a:gd name="connsiteX19" fmla="*/ 8126175 w 12192000"/>
              <a:gd name="connsiteY19" fmla="*/ 240005 h 4939827"/>
              <a:gd name="connsiteX20" fmla="*/ 8166439 w 12192000"/>
              <a:gd name="connsiteY20" fmla="*/ 252699 h 4939827"/>
              <a:gd name="connsiteX21" fmla="*/ 8281371 w 12192000"/>
              <a:gd name="connsiteY21" fmla="*/ 256875 h 4939827"/>
              <a:gd name="connsiteX22" fmla="*/ 8381609 w 12192000"/>
              <a:gd name="connsiteY22" fmla="*/ 240618 h 4939827"/>
              <a:gd name="connsiteX23" fmla="*/ 8406759 w 12192000"/>
              <a:gd name="connsiteY23" fmla="*/ 232517 h 4939827"/>
              <a:gd name="connsiteX24" fmla="*/ 8426506 w 12192000"/>
              <a:gd name="connsiteY24" fmla="*/ 241842 h 4939827"/>
              <a:gd name="connsiteX25" fmla="*/ 8427949 w 12192000"/>
              <a:gd name="connsiteY25" fmla="*/ 240981 h 4939827"/>
              <a:gd name="connsiteX26" fmla="*/ 8441468 w 12192000"/>
              <a:gd name="connsiteY26" fmla="*/ 241157 h 4939827"/>
              <a:gd name="connsiteX27" fmla="*/ 8565757 w 12192000"/>
              <a:gd name="connsiteY27" fmla="*/ 255317 h 4939827"/>
              <a:gd name="connsiteX28" fmla="*/ 8573171 w 12192000"/>
              <a:gd name="connsiteY28" fmla="*/ 258426 h 4939827"/>
              <a:gd name="connsiteX29" fmla="*/ 8573548 w 12192000"/>
              <a:gd name="connsiteY29" fmla="*/ 258241 h 4939827"/>
              <a:gd name="connsiteX30" fmla="*/ 8581827 w 12192000"/>
              <a:gd name="connsiteY30" fmla="*/ 261028 h 4939827"/>
              <a:gd name="connsiteX31" fmla="*/ 8586687 w 12192000"/>
              <a:gd name="connsiteY31" fmla="*/ 264089 h 4939827"/>
              <a:gd name="connsiteX32" fmla="*/ 8601067 w 12192000"/>
              <a:gd name="connsiteY32" fmla="*/ 270114 h 4939827"/>
              <a:gd name="connsiteX33" fmla="*/ 8672650 w 12192000"/>
              <a:gd name="connsiteY33" fmla="*/ 254821 h 4939827"/>
              <a:gd name="connsiteX34" fmla="*/ 8785543 w 12192000"/>
              <a:gd name="connsiteY34" fmla="*/ 263406 h 4939827"/>
              <a:gd name="connsiteX35" fmla="*/ 8830588 w 12192000"/>
              <a:gd name="connsiteY35" fmla="*/ 265483 h 4939827"/>
              <a:gd name="connsiteX36" fmla="*/ 8905142 w 12192000"/>
              <a:gd name="connsiteY36" fmla="*/ 264958 h 4939827"/>
              <a:gd name="connsiteX37" fmla="*/ 8968582 w 12192000"/>
              <a:gd name="connsiteY37" fmla="*/ 262728 h 4939827"/>
              <a:gd name="connsiteX38" fmla="*/ 8972994 w 12192000"/>
              <a:gd name="connsiteY38" fmla="*/ 263284 h 4939827"/>
              <a:gd name="connsiteX39" fmla="*/ 9004605 w 12192000"/>
              <a:gd name="connsiteY39" fmla="*/ 258041 h 4939827"/>
              <a:gd name="connsiteX40" fmla="*/ 9016165 w 12192000"/>
              <a:gd name="connsiteY40" fmla="*/ 261258 h 4939827"/>
              <a:gd name="connsiteX41" fmla="*/ 9043297 w 12192000"/>
              <a:gd name="connsiteY41" fmla="*/ 281547 h 4939827"/>
              <a:gd name="connsiteX42" fmla="*/ 9048315 w 12192000"/>
              <a:gd name="connsiteY42" fmla="*/ 279264 h 4939827"/>
              <a:gd name="connsiteX43" fmla="*/ 9054706 w 12192000"/>
              <a:gd name="connsiteY43" fmla="*/ 278538 h 4939827"/>
              <a:gd name="connsiteX44" fmla="*/ 9070919 w 12192000"/>
              <a:gd name="connsiteY44" fmla="*/ 281810 h 4939827"/>
              <a:gd name="connsiteX45" fmla="*/ 9076813 w 12192000"/>
              <a:gd name="connsiteY45" fmla="*/ 283909 h 4939827"/>
              <a:gd name="connsiteX46" fmla="*/ 9085871 w 12192000"/>
              <a:gd name="connsiteY46" fmla="*/ 285133 h 4939827"/>
              <a:gd name="connsiteX47" fmla="*/ 9086159 w 12192000"/>
              <a:gd name="connsiteY47" fmla="*/ 284887 h 4939827"/>
              <a:gd name="connsiteX48" fmla="*/ 9134606 w 12192000"/>
              <a:gd name="connsiteY48" fmla="*/ 288168 h 4939827"/>
              <a:gd name="connsiteX49" fmla="*/ 9195590 w 12192000"/>
              <a:gd name="connsiteY49" fmla="*/ 279568 h 4939827"/>
              <a:gd name="connsiteX50" fmla="*/ 9219336 w 12192000"/>
              <a:gd name="connsiteY50" fmla="*/ 278133 h 4939827"/>
              <a:gd name="connsiteX51" fmla="*/ 9232362 w 12192000"/>
              <a:gd name="connsiteY51" fmla="*/ 275894 h 4939827"/>
              <a:gd name="connsiteX52" fmla="*/ 9233396 w 12192000"/>
              <a:gd name="connsiteY52" fmla="*/ 274803 h 4939827"/>
              <a:gd name="connsiteX53" fmla="*/ 9256213 w 12192000"/>
              <a:gd name="connsiteY53" fmla="*/ 281576 h 4939827"/>
              <a:gd name="connsiteX54" fmla="*/ 9371484 w 12192000"/>
              <a:gd name="connsiteY54" fmla="*/ 329634 h 4939827"/>
              <a:gd name="connsiteX55" fmla="*/ 9404829 w 12192000"/>
              <a:gd name="connsiteY55" fmla="*/ 339038 h 4939827"/>
              <a:gd name="connsiteX56" fmla="*/ 9427021 w 12192000"/>
              <a:gd name="connsiteY56" fmla="*/ 358784 h 4939827"/>
              <a:gd name="connsiteX57" fmla="*/ 9670844 w 12192000"/>
              <a:gd name="connsiteY57" fmla="*/ 405128 h 4939827"/>
              <a:gd name="connsiteX58" fmla="*/ 9816083 w 12192000"/>
              <a:gd name="connsiteY58" fmla="*/ 416573 h 4939827"/>
              <a:gd name="connsiteX59" fmla="*/ 9936741 w 12192000"/>
              <a:gd name="connsiteY59" fmla="*/ 437044 h 4939827"/>
              <a:gd name="connsiteX60" fmla="*/ 10050093 w 12192000"/>
              <a:gd name="connsiteY60" fmla="*/ 443783 h 4939827"/>
              <a:gd name="connsiteX61" fmla="*/ 10130090 w 12192000"/>
              <a:gd name="connsiteY61" fmla="*/ 459520 h 4939827"/>
              <a:gd name="connsiteX62" fmla="*/ 10173456 w 12192000"/>
              <a:gd name="connsiteY62" fmla="*/ 457749 h 4939827"/>
              <a:gd name="connsiteX63" fmla="*/ 10218232 w 12192000"/>
              <a:gd name="connsiteY63" fmla="*/ 459820 h 4939827"/>
              <a:gd name="connsiteX64" fmla="*/ 10354176 w 12192000"/>
              <a:gd name="connsiteY64" fmla="*/ 471377 h 4939827"/>
              <a:gd name="connsiteX65" fmla="*/ 10430681 w 12192000"/>
              <a:gd name="connsiteY65" fmla="*/ 481226 h 4939827"/>
              <a:gd name="connsiteX66" fmla="*/ 10478169 w 12192000"/>
              <a:gd name="connsiteY66" fmla="*/ 481774 h 4939827"/>
              <a:gd name="connsiteX67" fmla="*/ 10540907 w 12192000"/>
              <a:gd name="connsiteY67" fmla="*/ 485607 h 4939827"/>
              <a:gd name="connsiteX68" fmla="*/ 10614941 w 12192000"/>
              <a:gd name="connsiteY68" fmla="*/ 487592 h 4939827"/>
              <a:gd name="connsiteX69" fmla="*/ 10674098 w 12192000"/>
              <a:gd name="connsiteY69" fmla="*/ 521656 h 4939827"/>
              <a:gd name="connsiteX70" fmla="*/ 10874834 w 12192000"/>
              <a:gd name="connsiteY70" fmla="*/ 574867 h 4939827"/>
              <a:gd name="connsiteX71" fmla="*/ 10944981 w 12192000"/>
              <a:gd name="connsiteY71" fmla="*/ 615042 h 4939827"/>
              <a:gd name="connsiteX72" fmla="*/ 11006376 w 12192000"/>
              <a:gd name="connsiteY72" fmla="*/ 645957 h 4939827"/>
              <a:gd name="connsiteX73" fmla="*/ 11076308 w 12192000"/>
              <a:gd name="connsiteY73" fmla="*/ 675698 h 4939827"/>
              <a:gd name="connsiteX74" fmla="*/ 11148789 w 12192000"/>
              <a:gd name="connsiteY74" fmla="*/ 685041 h 4939827"/>
              <a:gd name="connsiteX75" fmla="*/ 11249129 w 12192000"/>
              <a:gd name="connsiteY75" fmla="*/ 684218 h 4939827"/>
              <a:gd name="connsiteX76" fmla="*/ 11299915 w 12192000"/>
              <a:gd name="connsiteY76" fmla="*/ 692177 h 4939827"/>
              <a:gd name="connsiteX77" fmla="*/ 11386973 w 12192000"/>
              <a:gd name="connsiteY77" fmla="*/ 708209 h 4939827"/>
              <a:gd name="connsiteX78" fmla="*/ 11500105 w 12192000"/>
              <a:gd name="connsiteY78" fmla="*/ 735014 h 4939827"/>
              <a:gd name="connsiteX79" fmla="*/ 11621735 w 12192000"/>
              <a:gd name="connsiteY79" fmla="*/ 789584 h 4939827"/>
              <a:gd name="connsiteX80" fmla="*/ 11691200 w 12192000"/>
              <a:gd name="connsiteY80" fmla="*/ 867902 h 4939827"/>
              <a:gd name="connsiteX81" fmla="*/ 11819427 w 12192000"/>
              <a:gd name="connsiteY81" fmla="*/ 911634 h 4939827"/>
              <a:gd name="connsiteX82" fmla="*/ 11969720 w 12192000"/>
              <a:gd name="connsiteY82" fmla="*/ 964737 h 4939827"/>
              <a:gd name="connsiteX83" fmla="*/ 12055766 w 12192000"/>
              <a:gd name="connsiteY83" fmla="*/ 991268 h 4939827"/>
              <a:gd name="connsiteX84" fmla="*/ 12171539 w 12192000"/>
              <a:gd name="connsiteY84" fmla="*/ 995427 h 4939827"/>
              <a:gd name="connsiteX85" fmla="*/ 12187831 w 12192000"/>
              <a:gd name="connsiteY85" fmla="*/ 996580 h 4939827"/>
              <a:gd name="connsiteX86" fmla="*/ 12192000 w 12192000"/>
              <a:gd name="connsiteY86" fmla="*/ 996726 h 4939827"/>
              <a:gd name="connsiteX87" fmla="*/ 12192000 w 12192000"/>
              <a:gd name="connsiteY87" fmla="*/ 4939827 h 4939827"/>
              <a:gd name="connsiteX88" fmla="*/ 0 w 12192000"/>
              <a:gd name="connsiteY88" fmla="*/ 4939827 h 4939827"/>
              <a:gd name="connsiteX89" fmla="*/ 0 w 12192000"/>
              <a:gd name="connsiteY89" fmla="*/ 512043 h 4939827"/>
              <a:gd name="connsiteX90" fmla="*/ 7381 w 12192000"/>
              <a:gd name="connsiteY90" fmla="*/ 512580 h 4939827"/>
              <a:gd name="connsiteX91" fmla="*/ 100029 w 12192000"/>
              <a:gd name="connsiteY91" fmla="*/ 504758 h 4939827"/>
              <a:gd name="connsiteX92" fmla="*/ 155244 w 12192000"/>
              <a:gd name="connsiteY92" fmla="*/ 525130 h 4939827"/>
              <a:gd name="connsiteX93" fmla="*/ 254366 w 12192000"/>
              <a:gd name="connsiteY93" fmla="*/ 534449 h 4939827"/>
              <a:gd name="connsiteX94" fmla="*/ 447292 w 12192000"/>
              <a:gd name="connsiteY94" fmla="*/ 542725 h 4939827"/>
              <a:gd name="connsiteX95" fmla="*/ 628105 w 12192000"/>
              <a:gd name="connsiteY95" fmla="*/ 547853 h 4939827"/>
              <a:gd name="connsiteX96" fmla="*/ 783146 w 12192000"/>
              <a:gd name="connsiteY96" fmla="*/ 591799 h 4939827"/>
              <a:gd name="connsiteX97" fmla="*/ 1043676 w 12192000"/>
              <a:gd name="connsiteY97" fmla="*/ 591887 h 4939827"/>
              <a:gd name="connsiteX98" fmla="*/ 1281816 w 12192000"/>
              <a:gd name="connsiteY98" fmla="*/ 520946 h 4939827"/>
              <a:gd name="connsiteX99" fmla="*/ 1486347 w 12192000"/>
              <a:gd name="connsiteY99" fmla="*/ 487310 h 4939827"/>
              <a:gd name="connsiteX100" fmla="*/ 1568079 w 12192000"/>
              <a:gd name="connsiteY100" fmla="*/ 462531 h 4939827"/>
              <a:gd name="connsiteX101" fmla="*/ 1622516 w 12192000"/>
              <a:gd name="connsiteY101" fmla="*/ 466058 h 4939827"/>
              <a:gd name="connsiteX102" fmla="*/ 1655457 w 12192000"/>
              <a:gd name="connsiteY102" fmla="*/ 465359 h 4939827"/>
              <a:gd name="connsiteX103" fmla="*/ 1717454 w 12192000"/>
              <a:gd name="connsiteY103" fmla="*/ 417203 h 4939827"/>
              <a:gd name="connsiteX104" fmla="*/ 1913794 w 12192000"/>
              <a:gd name="connsiteY104" fmla="*/ 365255 h 4939827"/>
              <a:gd name="connsiteX105" fmla="*/ 2129762 w 12192000"/>
              <a:gd name="connsiteY105" fmla="*/ 367832 h 4939827"/>
              <a:gd name="connsiteX106" fmla="*/ 2376970 w 12192000"/>
              <a:gd name="connsiteY106" fmla="*/ 350129 h 4939827"/>
              <a:gd name="connsiteX107" fmla="*/ 2480155 w 12192000"/>
              <a:gd name="connsiteY107" fmla="*/ 359227 h 4939827"/>
              <a:gd name="connsiteX108" fmla="*/ 2586782 w 12192000"/>
              <a:gd name="connsiteY108" fmla="*/ 339352 h 4939827"/>
              <a:gd name="connsiteX109" fmla="*/ 2679617 w 12192000"/>
              <a:gd name="connsiteY109" fmla="*/ 305383 h 4939827"/>
              <a:gd name="connsiteX110" fmla="*/ 2788947 w 12192000"/>
              <a:gd name="connsiteY110" fmla="*/ 250375 h 4939827"/>
              <a:gd name="connsiteX111" fmla="*/ 2965530 w 12192000"/>
              <a:gd name="connsiteY111" fmla="*/ 245958 h 4939827"/>
              <a:gd name="connsiteX112" fmla="*/ 3103677 w 12192000"/>
              <a:gd name="connsiteY112" fmla="*/ 209527 h 4939827"/>
              <a:gd name="connsiteX113" fmla="*/ 3126759 w 12192000"/>
              <a:gd name="connsiteY113" fmla="*/ 211226 h 4939827"/>
              <a:gd name="connsiteX114" fmla="*/ 3164020 w 12192000"/>
              <a:gd name="connsiteY114" fmla="*/ 212779 h 4939827"/>
              <a:gd name="connsiteX115" fmla="*/ 3285019 w 12192000"/>
              <a:gd name="connsiteY115" fmla="*/ 220535 h 4939827"/>
              <a:gd name="connsiteX116" fmla="*/ 3365154 w 12192000"/>
              <a:gd name="connsiteY116" fmla="*/ 226416 h 4939827"/>
              <a:gd name="connsiteX117" fmla="*/ 3367507 w 12192000"/>
              <a:gd name="connsiteY117" fmla="*/ 225416 h 4939827"/>
              <a:gd name="connsiteX118" fmla="*/ 3387567 w 12192000"/>
              <a:gd name="connsiteY118" fmla="*/ 227103 h 4939827"/>
              <a:gd name="connsiteX119" fmla="*/ 3498001 w 12192000"/>
              <a:gd name="connsiteY119" fmla="*/ 231941 h 4939827"/>
              <a:gd name="connsiteX120" fmla="*/ 3561557 w 12192000"/>
              <a:gd name="connsiteY120" fmla="*/ 228095 h 4939827"/>
              <a:gd name="connsiteX121" fmla="*/ 3611920 w 12192000"/>
              <a:gd name="connsiteY121" fmla="*/ 218094 h 4939827"/>
              <a:gd name="connsiteX122" fmla="*/ 3620528 w 12192000"/>
              <a:gd name="connsiteY122" fmla="*/ 218788 h 4939827"/>
              <a:gd name="connsiteX123" fmla="*/ 3620766 w 12192000"/>
              <a:gd name="connsiteY123" fmla="*/ 218511 h 4939827"/>
              <a:gd name="connsiteX124" fmla="*/ 3629977 w 12192000"/>
              <a:gd name="connsiteY124" fmla="*/ 218664 h 4939827"/>
              <a:gd name="connsiteX125" fmla="*/ 3636217 w 12192000"/>
              <a:gd name="connsiteY125" fmla="*/ 220048 h 4939827"/>
              <a:gd name="connsiteX126" fmla="*/ 3709484 w 12192000"/>
              <a:gd name="connsiteY126" fmla="*/ 186927 h 4939827"/>
              <a:gd name="connsiteX127" fmla="*/ 3761342 w 12192000"/>
              <a:gd name="connsiteY127" fmla="*/ 177474 h 4939827"/>
              <a:gd name="connsiteX128" fmla="*/ 3799748 w 12192000"/>
              <a:gd name="connsiteY128" fmla="*/ 167154 h 4939827"/>
              <a:gd name="connsiteX129" fmla="*/ 3922756 w 12192000"/>
              <a:gd name="connsiteY129" fmla="*/ 194044 h 4939827"/>
              <a:gd name="connsiteX130" fmla="*/ 4028476 w 12192000"/>
              <a:gd name="connsiteY130" fmla="*/ 223679 h 4939827"/>
              <a:gd name="connsiteX131" fmla="*/ 4191582 w 12192000"/>
              <a:gd name="connsiteY131" fmla="*/ 238952 h 4939827"/>
              <a:gd name="connsiteX132" fmla="*/ 4251024 w 12192000"/>
              <a:gd name="connsiteY132" fmla="*/ 240874 h 4939827"/>
              <a:gd name="connsiteX133" fmla="*/ 4355275 w 12192000"/>
              <a:gd name="connsiteY133" fmla="*/ 260205 h 4939827"/>
              <a:gd name="connsiteX134" fmla="*/ 4423807 w 12192000"/>
              <a:gd name="connsiteY134" fmla="*/ 270366 h 4939827"/>
              <a:gd name="connsiteX135" fmla="*/ 4558432 w 12192000"/>
              <a:gd name="connsiteY135" fmla="*/ 269194 h 4939827"/>
              <a:gd name="connsiteX136" fmla="*/ 4635061 w 12192000"/>
              <a:gd name="connsiteY136" fmla="*/ 280682 h 4939827"/>
              <a:gd name="connsiteX137" fmla="*/ 4807427 w 12192000"/>
              <a:gd name="connsiteY137" fmla="*/ 276835 h 4939827"/>
              <a:gd name="connsiteX138" fmla="*/ 5028933 w 12192000"/>
              <a:gd name="connsiteY138" fmla="*/ 183887 h 4939827"/>
              <a:gd name="connsiteX139" fmla="*/ 5093642 w 12192000"/>
              <a:gd name="connsiteY139" fmla="*/ 177214 h 4939827"/>
              <a:gd name="connsiteX140" fmla="*/ 5102642 w 12192000"/>
              <a:gd name="connsiteY140" fmla="*/ 186816 h 4939827"/>
              <a:gd name="connsiteX141" fmla="*/ 5193590 w 12192000"/>
              <a:gd name="connsiteY141" fmla="*/ 156458 h 4939827"/>
              <a:gd name="connsiteX142" fmla="*/ 5323922 w 12192000"/>
              <a:gd name="connsiteY142" fmla="*/ 146332 h 4939827"/>
              <a:gd name="connsiteX143" fmla="*/ 5421860 w 12192000"/>
              <a:gd name="connsiteY143" fmla="*/ 167298 h 4939827"/>
              <a:gd name="connsiteX144" fmla="*/ 5476948 w 12192000"/>
              <a:gd name="connsiteY144" fmla="*/ 173249 h 4939827"/>
              <a:gd name="connsiteX145" fmla="*/ 5516842 w 12192000"/>
              <a:gd name="connsiteY145" fmla="*/ 184018 h 4939827"/>
              <a:gd name="connsiteX146" fmla="*/ 5619415 w 12192000"/>
              <a:gd name="connsiteY146" fmla="*/ 176781 h 4939827"/>
              <a:gd name="connsiteX147" fmla="*/ 5789867 w 12192000"/>
              <a:gd name="connsiteY147" fmla="*/ 150304 h 4939827"/>
              <a:gd name="connsiteX148" fmla="*/ 5825953 w 12192000"/>
              <a:gd name="connsiteY148" fmla="*/ 147907 h 4939827"/>
              <a:gd name="connsiteX149" fmla="*/ 5856168 w 12192000"/>
              <a:gd name="connsiteY149" fmla="*/ 158719 h 4939827"/>
              <a:gd name="connsiteX150" fmla="*/ 5862476 w 12192000"/>
              <a:gd name="connsiteY150" fmla="*/ 172447 h 4939827"/>
              <a:gd name="connsiteX151" fmla="*/ 5882195 w 12192000"/>
              <a:gd name="connsiteY151" fmla="*/ 173195 h 4939827"/>
              <a:gd name="connsiteX152" fmla="*/ 5887271 w 12192000"/>
              <a:gd name="connsiteY152" fmla="*/ 176084 h 4939827"/>
              <a:gd name="connsiteX153" fmla="*/ 5921577 w 12192000"/>
              <a:gd name="connsiteY153" fmla="*/ 169858 h 4939827"/>
              <a:gd name="connsiteX154" fmla="*/ 5983240 w 12192000"/>
              <a:gd name="connsiteY154" fmla="*/ 152755 h 4939827"/>
              <a:gd name="connsiteX155" fmla="*/ 6152287 w 12192000"/>
              <a:gd name="connsiteY155" fmla="*/ 116736 h 4939827"/>
              <a:gd name="connsiteX156" fmla="*/ 6415830 w 12192000"/>
              <a:gd name="connsiteY156" fmla="*/ 136006 h 4939827"/>
              <a:gd name="connsiteX157" fmla="*/ 6756965 w 12192000"/>
              <a:gd name="connsiteY157" fmla="*/ 57636 h 4939827"/>
              <a:gd name="connsiteX158" fmla="*/ 6819400 w 12192000"/>
              <a:gd name="connsiteY158" fmla="*/ 30742 h 4939827"/>
              <a:gd name="connsiteX159" fmla="*/ 6986370 w 12192000"/>
              <a:gd name="connsiteY159" fmla="*/ 12659 h 4939827"/>
              <a:gd name="connsiteX160" fmla="*/ 6989536 w 12192000"/>
              <a:gd name="connsiteY160" fmla="*/ 14528 h 4939827"/>
              <a:gd name="connsiteX161" fmla="*/ 7015933 w 12192000"/>
              <a:gd name="connsiteY161" fmla="*/ 9653 h 4939827"/>
              <a:gd name="connsiteX162" fmla="*/ 7020592 w 12192000"/>
              <a:gd name="connsiteY162" fmla="*/ 1651 h 4939827"/>
              <a:gd name="connsiteX163" fmla="*/ 7025905 w 12192000"/>
              <a:gd name="connsiteY16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152287 w 12192000"/>
              <a:gd name="connsiteY154" fmla="*/ 116736 h 4939827"/>
              <a:gd name="connsiteX155" fmla="*/ 6415830 w 12192000"/>
              <a:gd name="connsiteY155" fmla="*/ 136006 h 4939827"/>
              <a:gd name="connsiteX156" fmla="*/ 6756965 w 12192000"/>
              <a:gd name="connsiteY156" fmla="*/ 57636 h 4939827"/>
              <a:gd name="connsiteX157" fmla="*/ 6819400 w 12192000"/>
              <a:gd name="connsiteY157" fmla="*/ 30742 h 4939827"/>
              <a:gd name="connsiteX158" fmla="*/ 6986370 w 12192000"/>
              <a:gd name="connsiteY158" fmla="*/ 12659 h 4939827"/>
              <a:gd name="connsiteX159" fmla="*/ 6989536 w 12192000"/>
              <a:gd name="connsiteY159" fmla="*/ 14528 h 4939827"/>
              <a:gd name="connsiteX160" fmla="*/ 7015933 w 12192000"/>
              <a:gd name="connsiteY160" fmla="*/ 9653 h 4939827"/>
              <a:gd name="connsiteX161" fmla="*/ 7020592 w 12192000"/>
              <a:gd name="connsiteY161" fmla="*/ 1651 h 4939827"/>
              <a:gd name="connsiteX162" fmla="*/ 7025905 w 12192000"/>
              <a:gd name="connsiteY16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256213 w 12192000"/>
              <a:gd name="connsiteY51" fmla="*/ 281576 h 4939827"/>
              <a:gd name="connsiteX52" fmla="*/ 9371484 w 12192000"/>
              <a:gd name="connsiteY52" fmla="*/ 329634 h 4939827"/>
              <a:gd name="connsiteX53" fmla="*/ 9404829 w 12192000"/>
              <a:gd name="connsiteY53" fmla="*/ 339038 h 4939827"/>
              <a:gd name="connsiteX54" fmla="*/ 9427021 w 12192000"/>
              <a:gd name="connsiteY54" fmla="*/ 358784 h 4939827"/>
              <a:gd name="connsiteX55" fmla="*/ 9670844 w 12192000"/>
              <a:gd name="connsiteY55" fmla="*/ 405128 h 4939827"/>
              <a:gd name="connsiteX56" fmla="*/ 9816083 w 12192000"/>
              <a:gd name="connsiteY56" fmla="*/ 416573 h 4939827"/>
              <a:gd name="connsiteX57" fmla="*/ 9936741 w 12192000"/>
              <a:gd name="connsiteY57" fmla="*/ 437044 h 4939827"/>
              <a:gd name="connsiteX58" fmla="*/ 10050093 w 12192000"/>
              <a:gd name="connsiteY58" fmla="*/ 443783 h 4939827"/>
              <a:gd name="connsiteX59" fmla="*/ 10130090 w 12192000"/>
              <a:gd name="connsiteY59" fmla="*/ 459520 h 4939827"/>
              <a:gd name="connsiteX60" fmla="*/ 10173456 w 12192000"/>
              <a:gd name="connsiteY60" fmla="*/ 457749 h 4939827"/>
              <a:gd name="connsiteX61" fmla="*/ 10218232 w 12192000"/>
              <a:gd name="connsiteY61" fmla="*/ 459820 h 4939827"/>
              <a:gd name="connsiteX62" fmla="*/ 10354176 w 12192000"/>
              <a:gd name="connsiteY62" fmla="*/ 471377 h 4939827"/>
              <a:gd name="connsiteX63" fmla="*/ 10430681 w 12192000"/>
              <a:gd name="connsiteY63" fmla="*/ 481226 h 4939827"/>
              <a:gd name="connsiteX64" fmla="*/ 10478169 w 12192000"/>
              <a:gd name="connsiteY64" fmla="*/ 481774 h 4939827"/>
              <a:gd name="connsiteX65" fmla="*/ 10540907 w 12192000"/>
              <a:gd name="connsiteY65" fmla="*/ 485607 h 4939827"/>
              <a:gd name="connsiteX66" fmla="*/ 10614941 w 12192000"/>
              <a:gd name="connsiteY66" fmla="*/ 487592 h 4939827"/>
              <a:gd name="connsiteX67" fmla="*/ 10674098 w 12192000"/>
              <a:gd name="connsiteY67" fmla="*/ 521656 h 4939827"/>
              <a:gd name="connsiteX68" fmla="*/ 10874834 w 12192000"/>
              <a:gd name="connsiteY68" fmla="*/ 574867 h 4939827"/>
              <a:gd name="connsiteX69" fmla="*/ 10944981 w 12192000"/>
              <a:gd name="connsiteY69" fmla="*/ 615042 h 4939827"/>
              <a:gd name="connsiteX70" fmla="*/ 11006376 w 12192000"/>
              <a:gd name="connsiteY70" fmla="*/ 645957 h 4939827"/>
              <a:gd name="connsiteX71" fmla="*/ 11076308 w 12192000"/>
              <a:gd name="connsiteY71" fmla="*/ 675698 h 4939827"/>
              <a:gd name="connsiteX72" fmla="*/ 11148789 w 12192000"/>
              <a:gd name="connsiteY72" fmla="*/ 685041 h 4939827"/>
              <a:gd name="connsiteX73" fmla="*/ 11249129 w 12192000"/>
              <a:gd name="connsiteY73" fmla="*/ 684218 h 4939827"/>
              <a:gd name="connsiteX74" fmla="*/ 11299915 w 12192000"/>
              <a:gd name="connsiteY74" fmla="*/ 692177 h 4939827"/>
              <a:gd name="connsiteX75" fmla="*/ 11386973 w 12192000"/>
              <a:gd name="connsiteY75" fmla="*/ 708209 h 4939827"/>
              <a:gd name="connsiteX76" fmla="*/ 11500105 w 12192000"/>
              <a:gd name="connsiteY76" fmla="*/ 735014 h 4939827"/>
              <a:gd name="connsiteX77" fmla="*/ 11621735 w 12192000"/>
              <a:gd name="connsiteY77" fmla="*/ 789584 h 4939827"/>
              <a:gd name="connsiteX78" fmla="*/ 11691200 w 12192000"/>
              <a:gd name="connsiteY78" fmla="*/ 867902 h 4939827"/>
              <a:gd name="connsiteX79" fmla="*/ 11819427 w 12192000"/>
              <a:gd name="connsiteY79" fmla="*/ 911634 h 4939827"/>
              <a:gd name="connsiteX80" fmla="*/ 11969720 w 12192000"/>
              <a:gd name="connsiteY80" fmla="*/ 964737 h 4939827"/>
              <a:gd name="connsiteX81" fmla="*/ 12055766 w 12192000"/>
              <a:gd name="connsiteY81" fmla="*/ 991268 h 4939827"/>
              <a:gd name="connsiteX82" fmla="*/ 12171539 w 12192000"/>
              <a:gd name="connsiteY82" fmla="*/ 995427 h 4939827"/>
              <a:gd name="connsiteX83" fmla="*/ 12187831 w 12192000"/>
              <a:gd name="connsiteY83" fmla="*/ 996580 h 4939827"/>
              <a:gd name="connsiteX84" fmla="*/ 12192000 w 12192000"/>
              <a:gd name="connsiteY84" fmla="*/ 996726 h 4939827"/>
              <a:gd name="connsiteX85" fmla="*/ 12192000 w 12192000"/>
              <a:gd name="connsiteY85" fmla="*/ 4939827 h 4939827"/>
              <a:gd name="connsiteX86" fmla="*/ 0 w 12192000"/>
              <a:gd name="connsiteY86" fmla="*/ 4939827 h 4939827"/>
              <a:gd name="connsiteX87" fmla="*/ 0 w 12192000"/>
              <a:gd name="connsiteY87" fmla="*/ 512043 h 4939827"/>
              <a:gd name="connsiteX88" fmla="*/ 7381 w 12192000"/>
              <a:gd name="connsiteY88" fmla="*/ 512580 h 4939827"/>
              <a:gd name="connsiteX89" fmla="*/ 100029 w 12192000"/>
              <a:gd name="connsiteY89" fmla="*/ 504758 h 4939827"/>
              <a:gd name="connsiteX90" fmla="*/ 155244 w 12192000"/>
              <a:gd name="connsiteY90" fmla="*/ 525130 h 4939827"/>
              <a:gd name="connsiteX91" fmla="*/ 254366 w 12192000"/>
              <a:gd name="connsiteY91" fmla="*/ 534449 h 4939827"/>
              <a:gd name="connsiteX92" fmla="*/ 447292 w 12192000"/>
              <a:gd name="connsiteY92" fmla="*/ 542725 h 4939827"/>
              <a:gd name="connsiteX93" fmla="*/ 628105 w 12192000"/>
              <a:gd name="connsiteY93" fmla="*/ 547853 h 4939827"/>
              <a:gd name="connsiteX94" fmla="*/ 783146 w 12192000"/>
              <a:gd name="connsiteY94" fmla="*/ 591799 h 4939827"/>
              <a:gd name="connsiteX95" fmla="*/ 1043676 w 12192000"/>
              <a:gd name="connsiteY95" fmla="*/ 591887 h 4939827"/>
              <a:gd name="connsiteX96" fmla="*/ 1281816 w 12192000"/>
              <a:gd name="connsiteY96" fmla="*/ 520946 h 4939827"/>
              <a:gd name="connsiteX97" fmla="*/ 1486347 w 12192000"/>
              <a:gd name="connsiteY97" fmla="*/ 487310 h 4939827"/>
              <a:gd name="connsiteX98" fmla="*/ 1568079 w 12192000"/>
              <a:gd name="connsiteY98" fmla="*/ 462531 h 4939827"/>
              <a:gd name="connsiteX99" fmla="*/ 1622516 w 12192000"/>
              <a:gd name="connsiteY99" fmla="*/ 466058 h 4939827"/>
              <a:gd name="connsiteX100" fmla="*/ 1655457 w 12192000"/>
              <a:gd name="connsiteY100" fmla="*/ 465359 h 4939827"/>
              <a:gd name="connsiteX101" fmla="*/ 1717454 w 12192000"/>
              <a:gd name="connsiteY101" fmla="*/ 417203 h 4939827"/>
              <a:gd name="connsiteX102" fmla="*/ 1913794 w 12192000"/>
              <a:gd name="connsiteY102" fmla="*/ 365255 h 4939827"/>
              <a:gd name="connsiteX103" fmla="*/ 2129762 w 12192000"/>
              <a:gd name="connsiteY103" fmla="*/ 367832 h 4939827"/>
              <a:gd name="connsiteX104" fmla="*/ 2376970 w 12192000"/>
              <a:gd name="connsiteY104" fmla="*/ 350129 h 4939827"/>
              <a:gd name="connsiteX105" fmla="*/ 2480155 w 12192000"/>
              <a:gd name="connsiteY105" fmla="*/ 359227 h 4939827"/>
              <a:gd name="connsiteX106" fmla="*/ 2586782 w 12192000"/>
              <a:gd name="connsiteY106" fmla="*/ 339352 h 4939827"/>
              <a:gd name="connsiteX107" fmla="*/ 2679617 w 12192000"/>
              <a:gd name="connsiteY107" fmla="*/ 305383 h 4939827"/>
              <a:gd name="connsiteX108" fmla="*/ 2788947 w 12192000"/>
              <a:gd name="connsiteY108" fmla="*/ 250375 h 4939827"/>
              <a:gd name="connsiteX109" fmla="*/ 2965530 w 12192000"/>
              <a:gd name="connsiteY109" fmla="*/ 245958 h 4939827"/>
              <a:gd name="connsiteX110" fmla="*/ 3103677 w 12192000"/>
              <a:gd name="connsiteY110" fmla="*/ 209527 h 4939827"/>
              <a:gd name="connsiteX111" fmla="*/ 3126759 w 12192000"/>
              <a:gd name="connsiteY111" fmla="*/ 211226 h 4939827"/>
              <a:gd name="connsiteX112" fmla="*/ 3164020 w 12192000"/>
              <a:gd name="connsiteY112" fmla="*/ 212779 h 4939827"/>
              <a:gd name="connsiteX113" fmla="*/ 3285019 w 12192000"/>
              <a:gd name="connsiteY113" fmla="*/ 220535 h 4939827"/>
              <a:gd name="connsiteX114" fmla="*/ 3365154 w 12192000"/>
              <a:gd name="connsiteY114" fmla="*/ 226416 h 4939827"/>
              <a:gd name="connsiteX115" fmla="*/ 3367507 w 12192000"/>
              <a:gd name="connsiteY115" fmla="*/ 225416 h 4939827"/>
              <a:gd name="connsiteX116" fmla="*/ 3387567 w 12192000"/>
              <a:gd name="connsiteY116" fmla="*/ 227103 h 4939827"/>
              <a:gd name="connsiteX117" fmla="*/ 3498001 w 12192000"/>
              <a:gd name="connsiteY117" fmla="*/ 231941 h 4939827"/>
              <a:gd name="connsiteX118" fmla="*/ 3561557 w 12192000"/>
              <a:gd name="connsiteY118" fmla="*/ 228095 h 4939827"/>
              <a:gd name="connsiteX119" fmla="*/ 3611920 w 12192000"/>
              <a:gd name="connsiteY119" fmla="*/ 218094 h 4939827"/>
              <a:gd name="connsiteX120" fmla="*/ 3620528 w 12192000"/>
              <a:gd name="connsiteY120" fmla="*/ 218788 h 4939827"/>
              <a:gd name="connsiteX121" fmla="*/ 3620766 w 12192000"/>
              <a:gd name="connsiteY121" fmla="*/ 218511 h 4939827"/>
              <a:gd name="connsiteX122" fmla="*/ 3629977 w 12192000"/>
              <a:gd name="connsiteY122" fmla="*/ 218664 h 4939827"/>
              <a:gd name="connsiteX123" fmla="*/ 3636217 w 12192000"/>
              <a:gd name="connsiteY123" fmla="*/ 220048 h 4939827"/>
              <a:gd name="connsiteX124" fmla="*/ 3709484 w 12192000"/>
              <a:gd name="connsiteY124" fmla="*/ 186927 h 4939827"/>
              <a:gd name="connsiteX125" fmla="*/ 3761342 w 12192000"/>
              <a:gd name="connsiteY125" fmla="*/ 177474 h 4939827"/>
              <a:gd name="connsiteX126" fmla="*/ 3799748 w 12192000"/>
              <a:gd name="connsiteY126" fmla="*/ 167154 h 4939827"/>
              <a:gd name="connsiteX127" fmla="*/ 3922756 w 12192000"/>
              <a:gd name="connsiteY127" fmla="*/ 194044 h 4939827"/>
              <a:gd name="connsiteX128" fmla="*/ 4028476 w 12192000"/>
              <a:gd name="connsiteY128" fmla="*/ 223679 h 4939827"/>
              <a:gd name="connsiteX129" fmla="*/ 4191582 w 12192000"/>
              <a:gd name="connsiteY129" fmla="*/ 238952 h 4939827"/>
              <a:gd name="connsiteX130" fmla="*/ 4251024 w 12192000"/>
              <a:gd name="connsiteY130" fmla="*/ 240874 h 4939827"/>
              <a:gd name="connsiteX131" fmla="*/ 4355275 w 12192000"/>
              <a:gd name="connsiteY131" fmla="*/ 260205 h 4939827"/>
              <a:gd name="connsiteX132" fmla="*/ 4423807 w 12192000"/>
              <a:gd name="connsiteY132" fmla="*/ 270366 h 4939827"/>
              <a:gd name="connsiteX133" fmla="*/ 4558432 w 12192000"/>
              <a:gd name="connsiteY133" fmla="*/ 269194 h 4939827"/>
              <a:gd name="connsiteX134" fmla="*/ 4635061 w 12192000"/>
              <a:gd name="connsiteY134" fmla="*/ 280682 h 4939827"/>
              <a:gd name="connsiteX135" fmla="*/ 4807427 w 12192000"/>
              <a:gd name="connsiteY135" fmla="*/ 276835 h 4939827"/>
              <a:gd name="connsiteX136" fmla="*/ 5028933 w 12192000"/>
              <a:gd name="connsiteY136" fmla="*/ 183887 h 4939827"/>
              <a:gd name="connsiteX137" fmla="*/ 5093642 w 12192000"/>
              <a:gd name="connsiteY137" fmla="*/ 177214 h 4939827"/>
              <a:gd name="connsiteX138" fmla="*/ 5102642 w 12192000"/>
              <a:gd name="connsiteY138" fmla="*/ 186816 h 4939827"/>
              <a:gd name="connsiteX139" fmla="*/ 5193590 w 12192000"/>
              <a:gd name="connsiteY139" fmla="*/ 156458 h 4939827"/>
              <a:gd name="connsiteX140" fmla="*/ 5323922 w 12192000"/>
              <a:gd name="connsiteY140" fmla="*/ 146332 h 4939827"/>
              <a:gd name="connsiteX141" fmla="*/ 5421860 w 12192000"/>
              <a:gd name="connsiteY141" fmla="*/ 167298 h 4939827"/>
              <a:gd name="connsiteX142" fmla="*/ 5476948 w 12192000"/>
              <a:gd name="connsiteY142" fmla="*/ 173249 h 4939827"/>
              <a:gd name="connsiteX143" fmla="*/ 5516842 w 12192000"/>
              <a:gd name="connsiteY143" fmla="*/ 184018 h 4939827"/>
              <a:gd name="connsiteX144" fmla="*/ 5619415 w 12192000"/>
              <a:gd name="connsiteY144" fmla="*/ 176781 h 4939827"/>
              <a:gd name="connsiteX145" fmla="*/ 5789867 w 12192000"/>
              <a:gd name="connsiteY145" fmla="*/ 150304 h 4939827"/>
              <a:gd name="connsiteX146" fmla="*/ 5825953 w 12192000"/>
              <a:gd name="connsiteY146" fmla="*/ 147907 h 4939827"/>
              <a:gd name="connsiteX147" fmla="*/ 5856168 w 12192000"/>
              <a:gd name="connsiteY147" fmla="*/ 158719 h 4939827"/>
              <a:gd name="connsiteX148" fmla="*/ 5862476 w 12192000"/>
              <a:gd name="connsiteY148" fmla="*/ 172447 h 4939827"/>
              <a:gd name="connsiteX149" fmla="*/ 5882195 w 12192000"/>
              <a:gd name="connsiteY149" fmla="*/ 173195 h 4939827"/>
              <a:gd name="connsiteX150" fmla="*/ 5952585 w 12192000"/>
              <a:gd name="connsiteY150" fmla="*/ 161012 h 4939827"/>
              <a:gd name="connsiteX151" fmla="*/ 6001964 w 12192000"/>
              <a:gd name="connsiteY151" fmla="*/ 154786 h 4939827"/>
              <a:gd name="connsiteX152" fmla="*/ 6184207 w 12192000"/>
              <a:gd name="connsiteY152" fmla="*/ 132658 h 4939827"/>
              <a:gd name="connsiteX153" fmla="*/ 6415830 w 12192000"/>
              <a:gd name="connsiteY153" fmla="*/ 136006 h 4939827"/>
              <a:gd name="connsiteX154" fmla="*/ 6756965 w 12192000"/>
              <a:gd name="connsiteY154" fmla="*/ 57636 h 4939827"/>
              <a:gd name="connsiteX155" fmla="*/ 6819400 w 12192000"/>
              <a:gd name="connsiteY155" fmla="*/ 30742 h 4939827"/>
              <a:gd name="connsiteX156" fmla="*/ 6986370 w 12192000"/>
              <a:gd name="connsiteY156" fmla="*/ 12659 h 4939827"/>
              <a:gd name="connsiteX157" fmla="*/ 6989536 w 12192000"/>
              <a:gd name="connsiteY157" fmla="*/ 14528 h 4939827"/>
              <a:gd name="connsiteX158" fmla="*/ 7015933 w 12192000"/>
              <a:gd name="connsiteY158" fmla="*/ 9653 h 4939827"/>
              <a:gd name="connsiteX159" fmla="*/ 7020592 w 12192000"/>
              <a:gd name="connsiteY159" fmla="*/ 1651 h 4939827"/>
              <a:gd name="connsiteX160" fmla="*/ 7025905 w 12192000"/>
              <a:gd name="connsiteY16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83638 w 12192000"/>
              <a:gd name="connsiteY50" fmla="*/ 299924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622021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281371 w 12192000"/>
              <a:gd name="connsiteY19" fmla="*/ 256875 h 4939827"/>
              <a:gd name="connsiteX20" fmla="*/ 8381609 w 12192000"/>
              <a:gd name="connsiteY20" fmla="*/ 240618 h 4939827"/>
              <a:gd name="connsiteX21" fmla="*/ 8406759 w 12192000"/>
              <a:gd name="connsiteY21" fmla="*/ 232517 h 4939827"/>
              <a:gd name="connsiteX22" fmla="*/ 8426506 w 12192000"/>
              <a:gd name="connsiteY22" fmla="*/ 241842 h 4939827"/>
              <a:gd name="connsiteX23" fmla="*/ 8427949 w 12192000"/>
              <a:gd name="connsiteY23" fmla="*/ 240981 h 4939827"/>
              <a:gd name="connsiteX24" fmla="*/ 8441468 w 12192000"/>
              <a:gd name="connsiteY24" fmla="*/ 241157 h 4939827"/>
              <a:gd name="connsiteX25" fmla="*/ 8565757 w 12192000"/>
              <a:gd name="connsiteY25" fmla="*/ 255317 h 4939827"/>
              <a:gd name="connsiteX26" fmla="*/ 8573171 w 12192000"/>
              <a:gd name="connsiteY26" fmla="*/ 258426 h 4939827"/>
              <a:gd name="connsiteX27" fmla="*/ 8573548 w 12192000"/>
              <a:gd name="connsiteY27" fmla="*/ 258241 h 4939827"/>
              <a:gd name="connsiteX28" fmla="*/ 8622021 w 12192000"/>
              <a:gd name="connsiteY28" fmla="*/ 261028 h 4939827"/>
              <a:gd name="connsiteX29" fmla="*/ 8672650 w 12192000"/>
              <a:gd name="connsiteY29" fmla="*/ 254821 h 4939827"/>
              <a:gd name="connsiteX30" fmla="*/ 8785543 w 12192000"/>
              <a:gd name="connsiteY30" fmla="*/ 263406 h 4939827"/>
              <a:gd name="connsiteX31" fmla="*/ 8830588 w 12192000"/>
              <a:gd name="connsiteY31" fmla="*/ 265483 h 4939827"/>
              <a:gd name="connsiteX32" fmla="*/ 8905142 w 12192000"/>
              <a:gd name="connsiteY32" fmla="*/ 264958 h 4939827"/>
              <a:gd name="connsiteX33" fmla="*/ 8968582 w 12192000"/>
              <a:gd name="connsiteY33" fmla="*/ 262728 h 4939827"/>
              <a:gd name="connsiteX34" fmla="*/ 8972994 w 12192000"/>
              <a:gd name="connsiteY34" fmla="*/ 263284 h 4939827"/>
              <a:gd name="connsiteX35" fmla="*/ 9004605 w 12192000"/>
              <a:gd name="connsiteY35" fmla="*/ 258041 h 4939827"/>
              <a:gd name="connsiteX36" fmla="*/ 9016165 w 12192000"/>
              <a:gd name="connsiteY36" fmla="*/ 261258 h 4939827"/>
              <a:gd name="connsiteX37" fmla="*/ 9043297 w 12192000"/>
              <a:gd name="connsiteY37" fmla="*/ 281547 h 4939827"/>
              <a:gd name="connsiteX38" fmla="*/ 9048315 w 12192000"/>
              <a:gd name="connsiteY38" fmla="*/ 279264 h 4939827"/>
              <a:gd name="connsiteX39" fmla="*/ 9054706 w 12192000"/>
              <a:gd name="connsiteY39" fmla="*/ 278538 h 4939827"/>
              <a:gd name="connsiteX40" fmla="*/ 9070919 w 12192000"/>
              <a:gd name="connsiteY40" fmla="*/ 281810 h 4939827"/>
              <a:gd name="connsiteX41" fmla="*/ 9076813 w 12192000"/>
              <a:gd name="connsiteY41" fmla="*/ 283909 h 4939827"/>
              <a:gd name="connsiteX42" fmla="*/ 9085871 w 12192000"/>
              <a:gd name="connsiteY42" fmla="*/ 285133 h 4939827"/>
              <a:gd name="connsiteX43" fmla="*/ 9086159 w 12192000"/>
              <a:gd name="connsiteY43" fmla="*/ 284887 h 4939827"/>
              <a:gd name="connsiteX44" fmla="*/ 9134606 w 12192000"/>
              <a:gd name="connsiteY44" fmla="*/ 288168 h 4939827"/>
              <a:gd name="connsiteX45" fmla="*/ 9195590 w 12192000"/>
              <a:gd name="connsiteY45" fmla="*/ 279568 h 4939827"/>
              <a:gd name="connsiteX46" fmla="*/ 9219336 w 12192000"/>
              <a:gd name="connsiteY46" fmla="*/ 278133 h 4939827"/>
              <a:gd name="connsiteX47" fmla="*/ 9232362 w 12192000"/>
              <a:gd name="connsiteY47" fmla="*/ 275894 h 4939827"/>
              <a:gd name="connsiteX48" fmla="*/ 9283638 w 12192000"/>
              <a:gd name="connsiteY48" fmla="*/ 299924 h 4939827"/>
              <a:gd name="connsiteX49" fmla="*/ 9371484 w 12192000"/>
              <a:gd name="connsiteY49" fmla="*/ 329634 h 4939827"/>
              <a:gd name="connsiteX50" fmla="*/ 9404829 w 12192000"/>
              <a:gd name="connsiteY50" fmla="*/ 339038 h 4939827"/>
              <a:gd name="connsiteX51" fmla="*/ 9427021 w 12192000"/>
              <a:gd name="connsiteY51" fmla="*/ 358784 h 4939827"/>
              <a:gd name="connsiteX52" fmla="*/ 9670844 w 12192000"/>
              <a:gd name="connsiteY52" fmla="*/ 405128 h 4939827"/>
              <a:gd name="connsiteX53" fmla="*/ 9816083 w 12192000"/>
              <a:gd name="connsiteY53" fmla="*/ 416573 h 4939827"/>
              <a:gd name="connsiteX54" fmla="*/ 9936741 w 12192000"/>
              <a:gd name="connsiteY54" fmla="*/ 437044 h 4939827"/>
              <a:gd name="connsiteX55" fmla="*/ 10050093 w 12192000"/>
              <a:gd name="connsiteY55" fmla="*/ 443783 h 4939827"/>
              <a:gd name="connsiteX56" fmla="*/ 10130090 w 12192000"/>
              <a:gd name="connsiteY56" fmla="*/ 459520 h 4939827"/>
              <a:gd name="connsiteX57" fmla="*/ 10173456 w 12192000"/>
              <a:gd name="connsiteY57" fmla="*/ 457749 h 4939827"/>
              <a:gd name="connsiteX58" fmla="*/ 10218232 w 12192000"/>
              <a:gd name="connsiteY58" fmla="*/ 459820 h 4939827"/>
              <a:gd name="connsiteX59" fmla="*/ 10354176 w 12192000"/>
              <a:gd name="connsiteY59" fmla="*/ 471377 h 4939827"/>
              <a:gd name="connsiteX60" fmla="*/ 10430681 w 12192000"/>
              <a:gd name="connsiteY60" fmla="*/ 481226 h 4939827"/>
              <a:gd name="connsiteX61" fmla="*/ 10478169 w 12192000"/>
              <a:gd name="connsiteY61" fmla="*/ 481774 h 4939827"/>
              <a:gd name="connsiteX62" fmla="*/ 10540907 w 12192000"/>
              <a:gd name="connsiteY62" fmla="*/ 485607 h 4939827"/>
              <a:gd name="connsiteX63" fmla="*/ 10614941 w 12192000"/>
              <a:gd name="connsiteY63" fmla="*/ 487592 h 4939827"/>
              <a:gd name="connsiteX64" fmla="*/ 10674098 w 12192000"/>
              <a:gd name="connsiteY64" fmla="*/ 521656 h 4939827"/>
              <a:gd name="connsiteX65" fmla="*/ 10874834 w 12192000"/>
              <a:gd name="connsiteY65" fmla="*/ 574867 h 4939827"/>
              <a:gd name="connsiteX66" fmla="*/ 10944981 w 12192000"/>
              <a:gd name="connsiteY66" fmla="*/ 615042 h 4939827"/>
              <a:gd name="connsiteX67" fmla="*/ 11006376 w 12192000"/>
              <a:gd name="connsiteY67" fmla="*/ 645957 h 4939827"/>
              <a:gd name="connsiteX68" fmla="*/ 11076308 w 12192000"/>
              <a:gd name="connsiteY68" fmla="*/ 675698 h 4939827"/>
              <a:gd name="connsiteX69" fmla="*/ 11148789 w 12192000"/>
              <a:gd name="connsiteY69" fmla="*/ 685041 h 4939827"/>
              <a:gd name="connsiteX70" fmla="*/ 11249129 w 12192000"/>
              <a:gd name="connsiteY70" fmla="*/ 684218 h 4939827"/>
              <a:gd name="connsiteX71" fmla="*/ 11299915 w 12192000"/>
              <a:gd name="connsiteY71" fmla="*/ 692177 h 4939827"/>
              <a:gd name="connsiteX72" fmla="*/ 11386973 w 12192000"/>
              <a:gd name="connsiteY72" fmla="*/ 708209 h 4939827"/>
              <a:gd name="connsiteX73" fmla="*/ 11500105 w 12192000"/>
              <a:gd name="connsiteY73" fmla="*/ 735014 h 4939827"/>
              <a:gd name="connsiteX74" fmla="*/ 11621735 w 12192000"/>
              <a:gd name="connsiteY74" fmla="*/ 789584 h 4939827"/>
              <a:gd name="connsiteX75" fmla="*/ 11691200 w 12192000"/>
              <a:gd name="connsiteY75" fmla="*/ 867902 h 4939827"/>
              <a:gd name="connsiteX76" fmla="*/ 11819427 w 12192000"/>
              <a:gd name="connsiteY76" fmla="*/ 911634 h 4939827"/>
              <a:gd name="connsiteX77" fmla="*/ 11969720 w 12192000"/>
              <a:gd name="connsiteY77" fmla="*/ 964737 h 4939827"/>
              <a:gd name="connsiteX78" fmla="*/ 12055766 w 12192000"/>
              <a:gd name="connsiteY78" fmla="*/ 991268 h 4939827"/>
              <a:gd name="connsiteX79" fmla="*/ 12171539 w 12192000"/>
              <a:gd name="connsiteY79" fmla="*/ 995427 h 4939827"/>
              <a:gd name="connsiteX80" fmla="*/ 12187831 w 12192000"/>
              <a:gd name="connsiteY80" fmla="*/ 996580 h 4939827"/>
              <a:gd name="connsiteX81" fmla="*/ 12192000 w 12192000"/>
              <a:gd name="connsiteY81" fmla="*/ 996726 h 4939827"/>
              <a:gd name="connsiteX82" fmla="*/ 12192000 w 12192000"/>
              <a:gd name="connsiteY82" fmla="*/ 4939827 h 4939827"/>
              <a:gd name="connsiteX83" fmla="*/ 0 w 12192000"/>
              <a:gd name="connsiteY83" fmla="*/ 4939827 h 4939827"/>
              <a:gd name="connsiteX84" fmla="*/ 0 w 12192000"/>
              <a:gd name="connsiteY84" fmla="*/ 512043 h 4939827"/>
              <a:gd name="connsiteX85" fmla="*/ 7381 w 12192000"/>
              <a:gd name="connsiteY85" fmla="*/ 512580 h 4939827"/>
              <a:gd name="connsiteX86" fmla="*/ 100029 w 12192000"/>
              <a:gd name="connsiteY86" fmla="*/ 504758 h 4939827"/>
              <a:gd name="connsiteX87" fmla="*/ 155244 w 12192000"/>
              <a:gd name="connsiteY87" fmla="*/ 525130 h 4939827"/>
              <a:gd name="connsiteX88" fmla="*/ 254366 w 12192000"/>
              <a:gd name="connsiteY88" fmla="*/ 534449 h 4939827"/>
              <a:gd name="connsiteX89" fmla="*/ 447292 w 12192000"/>
              <a:gd name="connsiteY89" fmla="*/ 542725 h 4939827"/>
              <a:gd name="connsiteX90" fmla="*/ 628105 w 12192000"/>
              <a:gd name="connsiteY90" fmla="*/ 547853 h 4939827"/>
              <a:gd name="connsiteX91" fmla="*/ 783146 w 12192000"/>
              <a:gd name="connsiteY91" fmla="*/ 591799 h 4939827"/>
              <a:gd name="connsiteX92" fmla="*/ 1043676 w 12192000"/>
              <a:gd name="connsiteY92" fmla="*/ 591887 h 4939827"/>
              <a:gd name="connsiteX93" fmla="*/ 1281816 w 12192000"/>
              <a:gd name="connsiteY93" fmla="*/ 520946 h 4939827"/>
              <a:gd name="connsiteX94" fmla="*/ 1486347 w 12192000"/>
              <a:gd name="connsiteY94" fmla="*/ 487310 h 4939827"/>
              <a:gd name="connsiteX95" fmla="*/ 1568079 w 12192000"/>
              <a:gd name="connsiteY95" fmla="*/ 462531 h 4939827"/>
              <a:gd name="connsiteX96" fmla="*/ 1622516 w 12192000"/>
              <a:gd name="connsiteY96" fmla="*/ 466058 h 4939827"/>
              <a:gd name="connsiteX97" fmla="*/ 1655457 w 12192000"/>
              <a:gd name="connsiteY97" fmla="*/ 465359 h 4939827"/>
              <a:gd name="connsiteX98" fmla="*/ 1717454 w 12192000"/>
              <a:gd name="connsiteY98" fmla="*/ 417203 h 4939827"/>
              <a:gd name="connsiteX99" fmla="*/ 1913794 w 12192000"/>
              <a:gd name="connsiteY99" fmla="*/ 365255 h 4939827"/>
              <a:gd name="connsiteX100" fmla="*/ 2129762 w 12192000"/>
              <a:gd name="connsiteY100" fmla="*/ 367832 h 4939827"/>
              <a:gd name="connsiteX101" fmla="*/ 2376970 w 12192000"/>
              <a:gd name="connsiteY101" fmla="*/ 350129 h 4939827"/>
              <a:gd name="connsiteX102" fmla="*/ 2480155 w 12192000"/>
              <a:gd name="connsiteY102" fmla="*/ 359227 h 4939827"/>
              <a:gd name="connsiteX103" fmla="*/ 2586782 w 12192000"/>
              <a:gd name="connsiteY103" fmla="*/ 339352 h 4939827"/>
              <a:gd name="connsiteX104" fmla="*/ 2679617 w 12192000"/>
              <a:gd name="connsiteY104" fmla="*/ 305383 h 4939827"/>
              <a:gd name="connsiteX105" fmla="*/ 2788947 w 12192000"/>
              <a:gd name="connsiteY105" fmla="*/ 250375 h 4939827"/>
              <a:gd name="connsiteX106" fmla="*/ 2965530 w 12192000"/>
              <a:gd name="connsiteY106" fmla="*/ 245958 h 4939827"/>
              <a:gd name="connsiteX107" fmla="*/ 3103677 w 12192000"/>
              <a:gd name="connsiteY107" fmla="*/ 209527 h 4939827"/>
              <a:gd name="connsiteX108" fmla="*/ 3126759 w 12192000"/>
              <a:gd name="connsiteY108" fmla="*/ 211226 h 4939827"/>
              <a:gd name="connsiteX109" fmla="*/ 3164020 w 12192000"/>
              <a:gd name="connsiteY109" fmla="*/ 212779 h 4939827"/>
              <a:gd name="connsiteX110" fmla="*/ 3285019 w 12192000"/>
              <a:gd name="connsiteY110" fmla="*/ 220535 h 4939827"/>
              <a:gd name="connsiteX111" fmla="*/ 3365154 w 12192000"/>
              <a:gd name="connsiteY111" fmla="*/ 226416 h 4939827"/>
              <a:gd name="connsiteX112" fmla="*/ 3367507 w 12192000"/>
              <a:gd name="connsiteY112" fmla="*/ 225416 h 4939827"/>
              <a:gd name="connsiteX113" fmla="*/ 3387567 w 12192000"/>
              <a:gd name="connsiteY113" fmla="*/ 227103 h 4939827"/>
              <a:gd name="connsiteX114" fmla="*/ 3498001 w 12192000"/>
              <a:gd name="connsiteY114" fmla="*/ 231941 h 4939827"/>
              <a:gd name="connsiteX115" fmla="*/ 3561557 w 12192000"/>
              <a:gd name="connsiteY115" fmla="*/ 228095 h 4939827"/>
              <a:gd name="connsiteX116" fmla="*/ 3611920 w 12192000"/>
              <a:gd name="connsiteY116" fmla="*/ 218094 h 4939827"/>
              <a:gd name="connsiteX117" fmla="*/ 3620528 w 12192000"/>
              <a:gd name="connsiteY117" fmla="*/ 218788 h 4939827"/>
              <a:gd name="connsiteX118" fmla="*/ 3620766 w 12192000"/>
              <a:gd name="connsiteY118" fmla="*/ 218511 h 4939827"/>
              <a:gd name="connsiteX119" fmla="*/ 3629977 w 12192000"/>
              <a:gd name="connsiteY119" fmla="*/ 218664 h 4939827"/>
              <a:gd name="connsiteX120" fmla="*/ 3636217 w 12192000"/>
              <a:gd name="connsiteY120" fmla="*/ 220048 h 4939827"/>
              <a:gd name="connsiteX121" fmla="*/ 3709484 w 12192000"/>
              <a:gd name="connsiteY121" fmla="*/ 186927 h 4939827"/>
              <a:gd name="connsiteX122" fmla="*/ 3761342 w 12192000"/>
              <a:gd name="connsiteY122" fmla="*/ 177474 h 4939827"/>
              <a:gd name="connsiteX123" fmla="*/ 3799748 w 12192000"/>
              <a:gd name="connsiteY123" fmla="*/ 167154 h 4939827"/>
              <a:gd name="connsiteX124" fmla="*/ 3922756 w 12192000"/>
              <a:gd name="connsiteY124" fmla="*/ 194044 h 4939827"/>
              <a:gd name="connsiteX125" fmla="*/ 4028476 w 12192000"/>
              <a:gd name="connsiteY125" fmla="*/ 223679 h 4939827"/>
              <a:gd name="connsiteX126" fmla="*/ 4191582 w 12192000"/>
              <a:gd name="connsiteY126" fmla="*/ 238952 h 4939827"/>
              <a:gd name="connsiteX127" fmla="*/ 4251024 w 12192000"/>
              <a:gd name="connsiteY127" fmla="*/ 240874 h 4939827"/>
              <a:gd name="connsiteX128" fmla="*/ 4355275 w 12192000"/>
              <a:gd name="connsiteY128" fmla="*/ 260205 h 4939827"/>
              <a:gd name="connsiteX129" fmla="*/ 4423807 w 12192000"/>
              <a:gd name="connsiteY129" fmla="*/ 270366 h 4939827"/>
              <a:gd name="connsiteX130" fmla="*/ 4558432 w 12192000"/>
              <a:gd name="connsiteY130" fmla="*/ 269194 h 4939827"/>
              <a:gd name="connsiteX131" fmla="*/ 4635061 w 12192000"/>
              <a:gd name="connsiteY131" fmla="*/ 280682 h 4939827"/>
              <a:gd name="connsiteX132" fmla="*/ 4807427 w 12192000"/>
              <a:gd name="connsiteY132" fmla="*/ 276835 h 4939827"/>
              <a:gd name="connsiteX133" fmla="*/ 5028933 w 12192000"/>
              <a:gd name="connsiteY133" fmla="*/ 183887 h 4939827"/>
              <a:gd name="connsiteX134" fmla="*/ 5093642 w 12192000"/>
              <a:gd name="connsiteY134" fmla="*/ 177214 h 4939827"/>
              <a:gd name="connsiteX135" fmla="*/ 5102642 w 12192000"/>
              <a:gd name="connsiteY135" fmla="*/ 186816 h 4939827"/>
              <a:gd name="connsiteX136" fmla="*/ 5193590 w 12192000"/>
              <a:gd name="connsiteY136" fmla="*/ 156458 h 4939827"/>
              <a:gd name="connsiteX137" fmla="*/ 5323922 w 12192000"/>
              <a:gd name="connsiteY137" fmla="*/ 146332 h 4939827"/>
              <a:gd name="connsiteX138" fmla="*/ 5421860 w 12192000"/>
              <a:gd name="connsiteY138" fmla="*/ 167298 h 4939827"/>
              <a:gd name="connsiteX139" fmla="*/ 5476948 w 12192000"/>
              <a:gd name="connsiteY139" fmla="*/ 173249 h 4939827"/>
              <a:gd name="connsiteX140" fmla="*/ 5516842 w 12192000"/>
              <a:gd name="connsiteY140" fmla="*/ 184018 h 4939827"/>
              <a:gd name="connsiteX141" fmla="*/ 5619415 w 12192000"/>
              <a:gd name="connsiteY141" fmla="*/ 176781 h 4939827"/>
              <a:gd name="connsiteX142" fmla="*/ 5789867 w 12192000"/>
              <a:gd name="connsiteY142" fmla="*/ 150304 h 4939827"/>
              <a:gd name="connsiteX143" fmla="*/ 5825953 w 12192000"/>
              <a:gd name="connsiteY143" fmla="*/ 147907 h 4939827"/>
              <a:gd name="connsiteX144" fmla="*/ 5856168 w 12192000"/>
              <a:gd name="connsiteY144" fmla="*/ 158719 h 4939827"/>
              <a:gd name="connsiteX145" fmla="*/ 5862476 w 12192000"/>
              <a:gd name="connsiteY145" fmla="*/ 172447 h 4939827"/>
              <a:gd name="connsiteX146" fmla="*/ 5882195 w 12192000"/>
              <a:gd name="connsiteY146" fmla="*/ 173195 h 4939827"/>
              <a:gd name="connsiteX147" fmla="*/ 5952585 w 12192000"/>
              <a:gd name="connsiteY147" fmla="*/ 161012 h 4939827"/>
              <a:gd name="connsiteX148" fmla="*/ 6001964 w 12192000"/>
              <a:gd name="connsiteY148" fmla="*/ 154786 h 4939827"/>
              <a:gd name="connsiteX149" fmla="*/ 6184207 w 12192000"/>
              <a:gd name="connsiteY149" fmla="*/ 132658 h 4939827"/>
              <a:gd name="connsiteX150" fmla="*/ 6415830 w 12192000"/>
              <a:gd name="connsiteY150" fmla="*/ 136006 h 4939827"/>
              <a:gd name="connsiteX151" fmla="*/ 6756965 w 12192000"/>
              <a:gd name="connsiteY151" fmla="*/ 57636 h 4939827"/>
              <a:gd name="connsiteX152" fmla="*/ 6819400 w 12192000"/>
              <a:gd name="connsiteY152" fmla="*/ 30742 h 4939827"/>
              <a:gd name="connsiteX153" fmla="*/ 6986370 w 12192000"/>
              <a:gd name="connsiteY153" fmla="*/ 12659 h 4939827"/>
              <a:gd name="connsiteX154" fmla="*/ 6989536 w 12192000"/>
              <a:gd name="connsiteY154" fmla="*/ 14528 h 4939827"/>
              <a:gd name="connsiteX155" fmla="*/ 7015933 w 12192000"/>
              <a:gd name="connsiteY155" fmla="*/ 9653 h 4939827"/>
              <a:gd name="connsiteX156" fmla="*/ 7020592 w 12192000"/>
              <a:gd name="connsiteY156" fmla="*/ 1651 h 4939827"/>
              <a:gd name="connsiteX157" fmla="*/ 7025905 w 12192000"/>
              <a:gd name="connsiteY15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58681 w 12192000"/>
              <a:gd name="connsiteY16" fmla="*/ 219431 h 4939827"/>
              <a:gd name="connsiteX17" fmla="*/ 8126175 w 12192000"/>
              <a:gd name="connsiteY17" fmla="*/ 240005 h 4939827"/>
              <a:gd name="connsiteX18" fmla="*/ 8281371 w 12192000"/>
              <a:gd name="connsiteY18" fmla="*/ 256875 h 4939827"/>
              <a:gd name="connsiteX19" fmla="*/ 8381609 w 12192000"/>
              <a:gd name="connsiteY19" fmla="*/ 240618 h 4939827"/>
              <a:gd name="connsiteX20" fmla="*/ 8406759 w 12192000"/>
              <a:gd name="connsiteY20" fmla="*/ 232517 h 4939827"/>
              <a:gd name="connsiteX21" fmla="*/ 8426506 w 12192000"/>
              <a:gd name="connsiteY21" fmla="*/ 241842 h 4939827"/>
              <a:gd name="connsiteX22" fmla="*/ 8427949 w 12192000"/>
              <a:gd name="connsiteY22" fmla="*/ 240981 h 4939827"/>
              <a:gd name="connsiteX23" fmla="*/ 8441468 w 12192000"/>
              <a:gd name="connsiteY23" fmla="*/ 241157 h 4939827"/>
              <a:gd name="connsiteX24" fmla="*/ 8565757 w 12192000"/>
              <a:gd name="connsiteY24" fmla="*/ 255317 h 4939827"/>
              <a:gd name="connsiteX25" fmla="*/ 8573171 w 12192000"/>
              <a:gd name="connsiteY25" fmla="*/ 258426 h 4939827"/>
              <a:gd name="connsiteX26" fmla="*/ 8573548 w 12192000"/>
              <a:gd name="connsiteY26" fmla="*/ 258241 h 4939827"/>
              <a:gd name="connsiteX27" fmla="*/ 8622021 w 12192000"/>
              <a:gd name="connsiteY27" fmla="*/ 261028 h 4939827"/>
              <a:gd name="connsiteX28" fmla="*/ 8672650 w 12192000"/>
              <a:gd name="connsiteY28" fmla="*/ 254821 h 4939827"/>
              <a:gd name="connsiteX29" fmla="*/ 8785543 w 12192000"/>
              <a:gd name="connsiteY29" fmla="*/ 263406 h 4939827"/>
              <a:gd name="connsiteX30" fmla="*/ 8830588 w 12192000"/>
              <a:gd name="connsiteY30" fmla="*/ 265483 h 4939827"/>
              <a:gd name="connsiteX31" fmla="*/ 8905142 w 12192000"/>
              <a:gd name="connsiteY31" fmla="*/ 264958 h 4939827"/>
              <a:gd name="connsiteX32" fmla="*/ 8968582 w 12192000"/>
              <a:gd name="connsiteY32" fmla="*/ 262728 h 4939827"/>
              <a:gd name="connsiteX33" fmla="*/ 8972994 w 12192000"/>
              <a:gd name="connsiteY33" fmla="*/ 263284 h 4939827"/>
              <a:gd name="connsiteX34" fmla="*/ 9004605 w 12192000"/>
              <a:gd name="connsiteY34" fmla="*/ 258041 h 4939827"/>
              <a:gd name="connsiteX35" fmla="*/ 9016165 w 12192000"/>
              <a:gd name="connsiteY35" fmla="*/ 261258 h 4939827"/>
              <a:gd name="connsiteX36" fmla="*/ 9043297 w 12192000"/>
              <a:gd name="connsiteY36" fmla="*/ 281547 h 4939827"/>
              <a:gd name="connsiteX37" fmla="*/ 9048315 w 12192000"/>
              <a:gd name="connsiteY37" fmla="*/ 279264 h 4939827"/>
              <a:gd name="connsiteX38" fmla="*/ 9054706 w 12192000"/>
              <a:gd name="connsiteY38" fmla="*/ 278538 h 4939827"/>
              <a:gd name="connsiteX39" fmla="*/ 9070919 w 12192000"/>
              <a:gd name="connsiteY39" fmla="*/ 281810 h 4939827"/>
              <a:gd name="connsiteX40" fmla="*/ 9076813 w 12192000"/>
              <a:gd name="connsiteY40" fmla="*/ 283909 h 4939827"/>
              <a:gd name="connsiteX41" fmla="*/ 9085871 w 12192000"/>
              <a:gd name="connsiteY41" fmla="*/ 285133 h 4939827"/>
              <a:gd name="connsiteX42" fmla="*/ 9086159 w 12192000"/>
              <a:gd name="connsiteY42" fmla="*/ 284887 h 4939827"/>
              <a:gd name="connsiteX43" fmla="*/ 9134606 w 12192000"/>
              <a:gd name="connsiteY43" fmla="*/ 288168 h 4939827"/>
              <a:gd name="connsiteX44" fmla="*/ 9195590 w 12192000"/>
              <a:gd name="connsiteY44" fmla="*/ 279568 h 4939827"/>
              <a:gd name="connsiteX45" fmla="*/ 9219336 w 12192000"/>
              <a:gd name="connsiteY45" fmla="*/ 278133 h 4939827"/>
              <a:gd name="connsiteX46" fmla="*/ 9232362 w 12192000"/>
              <a:gd name="connsiteY46" fmla="*/ 275894 h 4939827"/>
              <a:gd name="connsiteX47" fmla="*/ 9283638 w 12192000"/>
              <a:gd name="connsiteY47" fmla="*/ 299924 h 4939827"/>
              <a:gd name="connsiteX48" fmla="*/ 9371484 w 12192000"/>
              <a:gd name="connsiteY48" fmla="*/ 329634 h 4939827"/>
              <a:gd name="connsiteX49" fmla="*/ 9404829 w 12192000"/>
              <a:gd name="connsiteY49" fmla="*/ 339038 h 4939827"/>
              <a:gd name="connsiteX50" fmla="*/ 9427021 w 12192000"/>
              <a:gd name="connsiteY50" fmla="*/ 358784 h 4939827"/>
              <a:gd name="connsiteX51" fmla="*/ 9670844 w 12192000"/>
              <a:gd name="connsiteY51" fmla="*/ 405128 h 4939827"/>
              <a:gd name="connsiteX52" fmla="*/ 9816083 w 12192000"/>
              <a:gd name="connsiteY52" fmla="*/ 416573 h 4939827"/>
              <a:gd name="connsiteX53" fmla="*/ 9936741 w 12192000"/>
              <a:gd name="connsiteY53" fmla="*/ 437044 h 4939827"/>
              <a:gd name="connsiteX54" fmla="*/ 10050093 w 12192000"/>
              <a:gd name="connsiteY54" fmla="*/ 443783 h 4939827"/>
              <a:gd name="connsiteX55" fmla="*/ 10130090 w 12192000"/>
              <a:gd name="connsiteY55" fmla="*/ 459520 h 4939827"/>
              <a:gd name="connsiteX56" fmla="*/ 10173456 w 12192000"/>
              <a:gd name="connsiteY56" fmla="*/ 457749 h 4939827"/>
              <a:gd name="connsiteX57" fmla="*/ 10218232 w 12192000"/>
              <a:gd name="connsiteY57" fmla="*/ 459820 h 4939827"/>
              <a:gd name="connsiteX58" fmla="*/ 10354176 w 12192000"/>
              <a:gd name="connsiteY58" fmla="*/ 471377 h 4939827"/>
              <a:gd name="connsiteX59" fmla="*/ 10430681 w 12192000"/>
              <a:gd name="connsiteY59" fmla="*/ 481226 h 4939827"/>
              <a:gd name="connsiteX60" fmla="*/ 10478169 w 12192000"/>
              <a:gd name="connsiteY60" fmla="*/ 481774 h 4939827"/>
              <a:gd name="connsiteX61" fmla="*/ 10540907 w 12192000"/>
              <a:gd name="connsiteY61" fmla="*/ 485607 h 4939827"/>
              <a:gd name="connsiteX62" fmla="*/ 10614941 w 12192000"/>
              <a:gd name="connsiteY62" fmla="*/ 487592 h 4939827"/>
              <a:gd name="connsiteX63" fmla="*/ 10674098 w 12192000"/>
              <a:gd name="connsiteY63" fmla="*/ 521656 h 4939827"/>
              <a:gd name="connsiteX64" fmla="*/ 10874834 w 12192000"/>
              <a:gd name="connsiteY64" fmla="*/ 574867 h 4939827"/>
              <a:gd name="connsiteX65" fmla="*/ 10944981 w 12192000"/>
              <a:gd name="connsiteY65" fmla="*/ 615042 h 4939827"/>
              <a:gd name="connsiteX66" fmla="*/ 11006376 w 12192000"/>
              <a:gd name="connsiteY66" fmla="*/ 645957 h 4939827"/>
              <a:gd name="connsiteX67" fmla="*/ 11076308 w 12192000"/>
              <a:gd name="connsiteY67" fmla="*/ 675698 h 4939827"/>
              <a:gd name="connsiteX68" fmla="*/ 11148789 w 12192000"/>
              <a:gd name="connsiteY68" fmla="*/ 685041 h 4939827"/>
              <a:gd name="connsiteX69" fmla="*/ 11249129 w 12192000"/>
              <a:gd name="connsiteY69" fmla="*/ 684218 h 4939827"/>
              <a:gd name="connsiteX70" fmla="*/ 11299915 w 12192000"/>
              <a:gd name="connsiteY70" fmla="*/ 692177 h 4939827"/>
              <a:gd name="connsiteX71" fmla="*/ 11386973 w 12192000"/>
              <a:gd name="connsiteY71" fmla="*/ 708209 h 4939827"/>
              <a:gd name="connsiteX72" fmla="*/ 11500105 w 12192000"/>
              <a:gd name="connsiteY72" fmla="*/ 735014 h 4939827"/>
              <a:gd name="connsiteX73" fmla="*/ 11621735 w 12192000"/>
              <a:gd name="connsiteY73" fmla="*/ 789584 h 4939827"/>
              <a:gd name="connsiteX74" fmla="*/ 11691200 w 12192000"/>
              <a:gd name="connsiteY74" fmla="*/ 867902 h 4939827"/>
              <a:gd name="connsiteX75" fmla="*/ 11819427 w 12192000"/>
              <a:gd name="connsiteY75" fmla="*/ 911634 h 4939827"/>
              <a:gd name="connsiteX76" fmla="*/ 11969720 w 12192000"/>
              <a:gd name="connsiteY76" fmla="*/ 964737 h 4939827"/>
              <a:gd name="connsiteX77" fmla="*/ 12055766 w 12192000"/>
              <a:gd name="connsiteY77" fmla="*/ 991268 h 4939827"/>
              <a:gd name="connsiteX78" fmla="*/ 12171539 w 12192000"/>
              <a:gd name="connsiteY78" fmla="*/ 995427 h 4939827"/>
              <a:gd name="connsiteX79" fmla="*/ 12187831 w 12192000"/>
              <a:gd name="connsiteY79" fmla="*/ 996580 h 4939827"/>
              <a:gd name="connsiteX80" fmla="*/ 12192000 w 12192000"/>
              <a:gd name="connsiteY80" fmla="*/ 996726 h 4939827"/>
              <a:gd name="connsiteX81" fmla="*/ 12192000 w 12192000"/>
              <a:gd name="connsiteY81" fmla="*/ 4939827 h 4939827"/>
              <a:gd name="connsiteX82" fmla="*/ 0 w 12192000"/>
              <a:gd name="connsiteY82" fmla="*/ 4939827 h 4939827"/>
              <a:gd name="connsiteX83" fmla="*/ 0 w 12192000"/>
              <a:gd name="connsiteY83" fmla="*/ 512043 h 4939827"/>
              <a:gd name="connsiteX84" fmla="*/ 7381 w 12192000"/>
              <a:gd name="connsiteY84" fmla="*/ 512580 h 4939827"/>
              <a:gd name="connsiteX85" fmla="*/ 100029 w 12192000"/>
              <a:gd name="connsiteY85" fmla="*/ 504758 h 4939827"/>
              <a:gd name="connsiteX86" fmla="*/ 155244 w 12192000"/>
              <a:gd name="connsiteY86" fmla="*/ 525130 h 4939827"/>
              <a:gd name="connsiteX87" fmla="*/ 254366 w 12192000"/>
              <a:gd name="connsiteY87" fmla="*/ 534449 h 4939827"/>
              <a:gd name="connsiteX88" fmla="*/ 447292 w 12192000"/>
              <a:gd name="connsiteY88" fmla="*/ 542725 h 4939827"/>
              <a:gd name="connsiteX89" fmla="*/ 628105 w 12192000"/>
              <a:gd name="connsiteY89" fmla="*/ 547853 h 4939827"/>
              <a:gd name="connsiteX90" fmla="*/ 783146 w 12192000"/>
              <a:gd name="connsiteY90" fmla="*/ 591799 h 4939827"/>
              <a:gd name="connsiteX91" fmla="*/ 1043676 w 12192000"/>
              <a:gd name="connsiteY91" fmla="*/ 591887 h 4939827"/>
              <a:gd name="connsiteX92" fmla="*/ 1281816 w 12192000"/>
              <a:gd name="connsiteY92" fmla="*/ 520946 h 4939827"/>
              <a:gd name="connsiteX93" fmla="*/ 1486347 w 12192000"/>
              <a:gd name="connsiteY93" fmla="*/ 487310 h 4939827"/>
              <a:gd name="connsiteX94" fmla="*/ 1568079 w 12192000"/>
              <a:gd name="connsiteY94" fmla="*/ 462531 h 4939827"/>
              <a:gd name="connsiteX95" fmla="*/ 1622516 w 12192000"/>
              <a:gd name="connsiteY95" fmla="*/ 466058 h 4939827"/>
              <a:gd name="connsiteX96" fmla="*/ 1655457 w 12192000"/>
              <a:gd name="connsiteY96" fmla="*/ 465359 h 4939827"/>
              <a:gd name="connsiteX97" fmla="*/ 1717454 w 12192000"/>
              <a:gd name="connsiteY97" fmla="*/ 417203 h 4939827"/>
              <a:gd name="connsiteX98" fmla="*/ 1913794 w 12192000"/>
              <a:gd name="connsiteY98" fmla="*/ 365255 h 4939827"/>
              <a:gd name="connsiteX99" fmla="*/ 2129762 w 12192000"/>
              <a:gd name="connsiteY99" fmla="*/ 367832 h 4939827"/>
              <a:gd name="connsiteX100" fmla="*/ 2376970 w 12192000"/>
              <a:gd name="connsiteY100" fmla="*/ 350129 h 4939827"/>
              <a:gd name="connsiteX101" fmla="*/ 2480155 w 12192000"/>
              <a:gd name="connsiteY101" fmla="*/ 359227 h 4939827"/>
              <a:gd name="connsiteX102" fmla="*/ 2586782 w 12192000"/>
              <a:gd name="connsiteY102" fmla="*/ 339352 h 4939827"/>
              <a:gd name="connsiteX103" fmla="*/ 2679617 w 12192000"/>
              <a:gd name="connsiteY103" fmla="*/ 305383 h 4939827"/>
              <a:gd name="connsiteX104" fmla="*/ 2788947 w 12192000"/>
              <a:gd name="connsiteY104" fmla="*/ 250375 h 4939827"/>
              <a:gd name="connsiteX105" fmla="*/ 2965530 w 12192000"/>
              <a:gd name="connsiteY105" fmla="*/ 245958 h 4939827"/>
              <a:gd name="connsiteX106" fmla="*/ 3103677 w 12192000"/>
              <a:gd name="connsiteY106" fmla="*/ 209527 h 4939827"/>
              <a:gd name="connsiteX107" fmla="*/ 3126759 w 12192000"/>
              <a:gd name="connsiteY107" fmla="*/ 211226 h 4939827"/>
              <a:gd name="connsiteX108" fmla="*/ 3164020 w 12192000"/>
              <a:gd name="connsiteY108" fmla="*/ 212779 h 4939827"/>
              <a:gd name="connsiteX109" fmla="*/ 3285019 w 12192000"/>
              <a:gd name="connsiteY109" fmla="*/ 220535 h 4939827"/>
              <a:gd name="connsiteX110" fmla="*/ 3365154 w 12192000"/>
              <a:gd name="connsiteY110" fmla="*/ 226416 h 4939827"/>
              <a:gd name="connsiteX111" fmla="*/ 3367507 w 12192000"/>
              <a:gd name="connsiteY111" fmla="*/ 225416 h 4939827"/>
              <a:gd name="connsiteX112" fmla="*/ 3387567 w 12192000"/>
              <a:gd name="connsiteY112" fmla="*/ 227103 h 4939827"/>
              <a:gd name="connsiteX113" fmla="*/ 3498001 w 12192000"/>
              <a:gd name="connsiteY113" fmla="*/ 231941 h 4939827"/>
              <a:gd name="connsiteX114" fmla="*/ 3561557 w 12192000"/>
              <a:gd name="connsiteY114" fmla="*/ 228095 h 4939827"/>
              <a:gd name="connsiteX115" fmla="*/ 3611920 w 12192000"/>
              <a:gd name="connsiteY115" fmla="*/ 218094 h 4939827"/>
              <a:gd name="connsiteX116" fmla="*/ 3620528 w 12192000"/>
              <a:gd name="connsiteY116" fmla="*/ 218788 h 4939827"/>
              <a:gd name="connsiteX117" fmla="*/ 3620766 w 12192000"/>
              <a:gd name="connsiteY117" fmla="*/ 218511 h 4939827"/>
              <a:gd name="connsiteX118" fmla="*/ 3629977 w 12192000"/>
              <a:gd name="connsiteY118" fmla="*/ 218664 h 4939827"/>
              <a:gd name="connsiteX119" fmla="*/ 3636217 w 12192000"/>
              <a:gd name="connsiteY119" fmla="*/ 220048 h 4939827"/>
              <a:gd name="connsiteX120" fmla="*/ 3709484 w 12192000"/>
              <a:gd name="connsiteY120" fmla="*/ 186927 h 4939827"/>
              <a:gd name="connsiteX121" fmla="*/ 3761342 w 12192000"/>
              <a:gd name="connsiteY121" fmla="*/ 177474 h 4939827"/>
              <a:gd name="connsiteX122" fmla="*/ 3799748 w 12192000"/>
              <a:gd name="connsiteY122" fmla="*/ 167154 h 4939827"/>
              <a:gd name="connsiteX123" fmla="*/ 3922756 w 12192000"/>
              <a:gd name="connsiteY123" fmla="*/ 194044 h 4939827"/>
              <a:gd name="connsiteX124" fmla="*/ 4028476 w 12192000"/>
              <a:gd name="connsiteY124" fmla="*/ 223679 h 4939827"/>
              <a:gd name="connsiteX125" fmla="*/ 4191582 w 12192000"/>
              <a:gd name="connsiteY125" fmla="*/ 238952 h 4939827"/>
              <a:gd name="connsiteX126" fmla="*/ 4251024 w 12192000"/>
              <a:gd name="connsiteY126" fmla="*/ 240874 h 4939827"/>
              <a:gd name="connsiteX127" fmla="*/ 4355275 w 12192000"/>
              <a:gd name="connsiteY127" fmla="*/ 260205 h 4939827"/>
              <a:gd name="connsiteX128" fmla="*/ 4423807 w 12192000"/>
              <a:gd name="connsiteY128" fmla="*/ 270366 h 4939827"/>
              <a:gd name="connsiteX129" fmla="*/ 4558432 w 12192000"/>
              <a:gd name="connsiteY129" fmla="*/ 269194 h 4939827"/>
              <a:gd name="connsiteX130" fmla="*/ 4635061 w 12192000"/>
              <a:gd name="connsiteY130" fmla="*/ 280682 h 4939827"/>
              <a:gd name="connsiteX131" fmla="*/ 4807427 w 12192000"/>
              <a:gd name="connsiteY131" fmla="*/ 276835 h 4939827"/>
              <a:gd name="connsiteX132" fmla="*/ 5028933 w 12192000"/>
              <a:gd name="connsiteY132" fmla="*/ 183887 h 4939827"/>
              <a:gd name="connsiteX133" fmla="*/ 5093642 w 12192000"/>
              <a:gd name="connsiteY133" fmla="*/ 177214 h 4939827"/>
              <a:gd name="connsiteX134" fmla="*/ 5102642 w 12192000"/>
              <a:gd name="connsiteY134" fmla="*/ 186816 h 4939827"/>
              <a:gd name="connsiteX135" fmla="*/ 5193590 w 12192000"/>
              <a:gd name="connsiteY135" fmla="*/ 156458 h 4939827"/>
              <a:gd name="connsiteX136" fmla="*/ 5323922 w 12192000"/>
              <a:gd name="connsiteY136" fmla="*/ 146332 h 4939827"/>
              <a:gd name="connsiteX137" fmla="*/ 5421860 w 12192000"/>
              <a:gd name="connsiteY137" fmla="*/ 167298 h 4939827"/>
              <a:gd name="connsiteX138" fmla="*/ 5476948 w 12192000"/>
              <a:gd name="connsiteY138" fmla="*/ 173249 h 4939827"/>
              <a:gd name="connsiteX139" fmla="*/ 5516842 w 12192000"/>
              <a:gd name="connsiteY139" fmla="*/ 184018 h 4939827"/>
              <a:gd name="connsiteX140" fmla="*/ 5619415 w 12192000"/>
              <a:gd name="connsiteY140" fmla="*/ 176781 h 4939827"/>
              <a:gd name="connsiteX141" fmla="*/ 5789867 w 12192000"/>
              <a:gd name="connsiteY141" fmla="*/ 150304 h 4939827"/>
              <a:gd name="connsiteX142" fmla="*/ 5825953 w 12192000"/>
              <a:gd name="connsiteY142" fmla="*/ 147907 h 4939827"/>
              <a:gd name="connsiteX143" fmla="*/ 5856168 w 12192000"/>
              <a:gd name="connsiteY143" fmla="*/ 158719 h 4939827"/>
              <a:gd name="connsiteX144" fmla="*/ 5862476 w 12192000"/>
              <a:gd name="connsiteY144" fmla="*/ 172447 h 4939827"/>
              <a:gd name="connsiteX145" fmla="*/ 5882195 w 12192000"/>
              <a:gd name="connsiteY145" fmla="*/ 173195 h 4939827"/>
              <a:gd name="connsiteX146" fmla="*/ 5952585 w 12192000"/>
              <a:gd name="connsiteY146" fmla="*/ 161012 h 4939827"/>
              <a:gd name="connsiteX147" fmla="*/ 6001964 w 12192000"/>
              <a:gd name="connsiteY147" fmla="*/ 154786 h 4939827"/>
              <a:gd name="connsiteX148" fmla="*/ 6184207 w 12192000"/>
              <a:gd name="connsiteY148" fmla="*/ 132658 h 4939827"/>
              <a:gd name="connsiteX149" fmla="*/ 6415830 w 12192000"/>
              <a:gd name="connsiteY149" fmla="*/ 136006 h 4939827"/>
              <a:gd name="connsiteX150" fmla="*/ 6756965 w 12192000"/>
              <a:gd name="connsiteY150" fmla="*/ 57636 h 4939827"/>
              <a:gd name="connsiteX151" fmla="*/ 6819400 w 12192000"/>
              <a:gd name="connsiteY151" fmla="*/ 30742 h 4939827"/>
              <a:gd name="connsiteX152" fmla="*/ 6986370 w 12192000"/>
              <a:gd name="connsiteY152" fmla="*/ 12659 h 4939827"/>
              <a:gd name="connsiteX153" fmla="*/ 6989536 w 12192000"/>
              <a:gd name="connsiteY153" fmla="*/ 14528 h 4939827"/>
              <a:gd name="connsiteX154" fmla="*/ 7015933 w 12192000"/>
              <a:gd name="connsiteY154" fmla="*/ 9653 h 4939827"/>
              <a:gd name="connsiteX155" fmla="*/ 7020592 w 12192000"/>
              <a:gd name="connsiteY155" fmla="*/ 1651 h 4939827"/>
              <a:gd name="connsiteX156" fmla="*/ 7025905 w 12192000"/>
              <a:gd name="connsiteY156" fmla="*/ 0 h 493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Lst>
            <a:rect l="l" t="t" r="r" b="b"/>
            <a:pathLst>
              <a:path w="12192000" h="4939827">
                <a:moveTo>
                  <a:pt x="7025905" y="0"/>
                </a:moveTo>
                <a:lnTo>
                  <a:pt x="7032579" y="2808"/>
                </a:lnTo>
                <a:cubicBezTo>
                  <a:pt x="7044119" y="6590"/>
                  <a:pt x="7059062" y="10207"/>
                  <a:pt x="7079505" y="12971"/>
                </a:cubicBezTo>
                <a:cubicBezTo>
                  <a:pt x="7111522" y="10537"/>
                  <a:pt x="7122591" y="11519"/>
                  <a:pt x="7158791" y="12462"/>
                </a:cubicBezTo>
                <a:lnTo>
                  <a:pt x="7233338" y="24846"/>
                </a:lnTo>
                <a:cubicBezTo>
                  <a:pt x="7247177" y="23787"/>
                  <a:pt x="7254856" y="25962"/>
                  <a:pt x="7259791" y="29557"/>
                </a:cubicBezTo>
                <a:lnTo>
                  <a:pt x="7263923" y="35029"/>
                </a:lnTo>
                <a:lnTo>
                  <a:pt x="7281549" y="39654"/>
                </a:lnTo>
                <a:lnTo>
                  <a:pt x="7374735" y="65326"/>
                </a:lnTo>
                <a:lnTo>
                  <a:pt x="7376078" y="63849"/>
                </a:lnTo>
                <a:lnTo>
                  <a:pt x="7402026" y="60308"/>
                </a:lnTo>
                <a:lnTo>
                  <a:pt x="7415091" y="77403"/>
                </a:lnTo>
                <a:cubicBezTo>
                  <a:pt x="7421672" y="79965"/>
                  <a:pt x="7475806" y="92960"/>
                  <a:pt x="7488682" y="83440"/>
                </a:cubicBezTo>
                <a:cubicBezTo>
                  <a:pt x="7541625" y="94782"/>
                  <a:pt x="7683214" y="133614"/>
                  <a:pt x="7732750" y="145456"/>
                </a:cubicBezTo>
                <a:cubicBezTo>
                  <a:pt x="7748318" y="162765"/>
                  <a:pt x="7764581" y="171696"/>
                  <a:pt x="7785900" y="154493"/>
                </a:cubicBezTo>
                <a:cubicBezTo>
                  <a:pt x="7822539" y="158614"/>
                  <a:pt x="7915312" y="166523"/>
                  <a:pt x="7952584" y="170181"/>
                </a:cubicBezTo>
                <a:cubicBezTo>
                  <a:pt x="7998047" y="181004"/>
                  <a:pt x="8029749" y="207794"/>
                  <a:pt x="8058681" y="219431"/>
                </a:cubicBezTo>
                <a:cubicBezTo>
                  <a:pt x="8095466" y="185885"/>
                  <a:pt x="8090835" y="241759"/>
                  <a:pt x="8126175" y="240005"/>
                </a:cubicBezTo>
                <a:cubicBezTo>
                  <a:pt x="8163290" y="246246"/>
                  <a:pt x="8238799" y="256773"/>
                  <a:pt x="8281371" y="256875"/>
                </a:cubicBezTo>
                <a:cubicBezTo>
                  <a:pt x="8313651" y="251026"/>
                  <a:pt x="8346882" y="248570"/>
                  <a:pt x="8381609" y="240618"/>
                </a:cubicBezTo>
                <a:lnTo>
                  <a:pt x="8406759" y="232517"/>
                </a:lnTo>
                <a:lnTo>
                  <a:pt x="8426506" y="241842"/>
                </a:lnTo>
                <a:lnTo>
                  <a:pt x="8427949" y="240981"/>
                </a:lnTo>
                <a:cubicBezTo>
                  <a:pt x="8431925" y="239458"/>
                  <a:pt x="8436260" y="239096"/>
                  <a:pt x="8441468" y="241157"/>
                </a:cubicBezTo>
                <a:lnTo>
                  <a:pt x="8565757" y="255317"/>
                </a:lnTo>
                <a:lnTo>
                  <a:pt x="8573171" y="258426"/>
                </a:lnTo>
                <a:lnTo>
                  <a:pt x="8573548" y="258241"/>
                </a:lnTo>
                <a:cubicBezTo>
                  <a:pt x="8575650" y="258391"/>
                  <a:pt x="8618469" y="259217"/>
                  <a:pt x="8622021" y="261028"/>
                </a:cubicBezTo>
                <a:lnTo>
                  <a:pt x="8672650" y="254821"/>
                </a:lnTo>
                <a:cubicBezTo>
                  <a:pt x="8716151" y="260353"/>
                  <a:pt x="8748971" y="243487"/>
                  <a:pt x="8785543" y="263406"/>
                </a:cubicBezTo>
                <a:cubicBezTo>
                  <a:pt x="8826293" y="268498"/>
                  <a:pt x="8797654" y="254573"/>
                  <a:pt x="8830588" y="265483"/>
                </a:cubicBezTo>
                <a:cubicBezTo>
                  <a:pt x="8849202" y="267272"/>
                  <a:pt x="8877544" y="266277"/>
                  <a:pt x="8905142" y="264958"/>
                </a:cubicBezTo>
                <a:lnTo>
                  <a:pt x="8968582" y="262728"/>
                </a:lnTo>
                <a:lnTo>
                  <a:pt x="8972994" y="263284"/>
                </a:lnTo>
                <a:lnTo>
                  <a:pt x="9004605" y="258041"/>
                </a:lnTo>
                <a:lnTo>
                  <a:pt x="9016165" y="261258"/>
                </a:lnTo>
                <a:cubicBezTo>
                  <a:pt x="9028775" y="267579"/>
                  <a:pt x="9039083" y="277488"/>
                  <a:pt x="9043297" y="281547"/>
                </a:cubicBezTo>
                <a:lnTo>
                  <a:pt x="9048315" y="279264"/>
                </a:lnTo>
                <a:lnTo>
                  <a:pt x="9054706" y="278538"/>
                </a:lnTo>
                <a:lnTo>
                  <a:pt x="9070919" y="281810"/>
                </a:lnTo>
                <a:lnTo>
                  <a:pt x="9076813" y="283909"/>
                </a:lnTo>
                <a:cubicBezTo>
                  <a:pt x="9080948" y="285030"/>
                  <a:pt x="9083794" y="285362"/>
                  <a:pt x="9085871" y="285133"/>
                </a:cubicBezTo>
                <a:lnTo>
                  <a:pt x="9086159" y="284887"/>
                </a:lnTo>
                <a:lnTo>
                  <a:pt x="9134606" y="288168"/>
                </a:lnTo>
                <a:cubicBezTo>
                  <a:pt x="9149441" y="274272"/>
                  <a:pt x="9194106" y="309414"/>
                  <a:pt x="9195590" y="279568"/>
                </a:cubicBezTo>
                <a:cubicBezTo>
                  <a:pt x="9212898" y="284479"/>
                  <a:pt x="9220866" y="298055"/>
                  <a:pt x="9219336" y="278133"/>
                </a:cubicBezTo>
                <a:cubicBezTo>
                  <a:pt x="9225159" y="279201"/>
                  <a:pt x="9229164" y="278078"/>
                  <a:pt x="9232362" y="275894"/>
                </a:cubicBezTo>
                <a:lnTo>
                  <a:pt x="9283638" y="299924"/>
                </a:lnTo>
                <a:lnTo>
                  <a:pt x="9371484" y="329634"/>
                </a:lnTo>
                <a:lnTo>
                  <a:pt x="9404829" y="339038"/>
                </a:lnTo>
                <a:lnTo>
                  <a:pt x="9427021" y="358784"/>
                </a:lnTo>
                <a:cubicBezTo>
                  <a:pt x="9500124" y="364086"/>
                  <a:pt x="9604652" y="390635"/>
                  <a:pt x="9670844" y="405128"/>
                </a:cubicBezTo>
                <a:cubicBezTo>
                  <a:pt x="9688531" y="417998"/>
                  <a:pt x="9762277" y="426463"/>
                  <a:pt x="9816083" y="416573"/>
                </a:cubicBezTo>
                <a:lnTo>
                  <a:pt x="9936741" y="437044"/>
                </a:lnTo>
                <a:cubicBezTo>
                  <a:pt x="9978091" y="447025"/>
                  <a:pt x="10008641" y="443705"/>
                  <a:pt x="10050093" y="443783"/>
                </a:cubicBezTo>
                <a:cubicBezTo>
                  <a:pt x="10074709" y="448779"/>
                  <a:pt x="10088915" y="449258"/>
                  <a:pt x="10130090" y="459520"/>
                </a:cubicBezTo>
                <a:cubicBezTo>
                  <a:pt x="10137791" y="458564"/>
                  <a:pt x="10165777" y="459877"/>
                  <a:pt x="10173456" y="457749"/>
                </a:cubicBezTo>
                <a:lnTo>
                  <a:pt x="10218232" y="459820"/>
                </a:lnTo>
                <a:lnTo>
                  <a:pt x="10354176" y="471377"/>
                </a:lnTo>
                <a:cubicBezTo>
                  <a:pt x="10367946" y="478917"/>
                  <a:pt x="10417270" y="488110"/>
                  <a:pt x="10430681" y="481226"/>
                </a:cubicBezTo>
                <a:cubicBezTo>
                  <a:pt x="10441804" y="481366"/>
                  <a:pt x="10469025" y="490181"/>
                  <a:pt x="10478169" y="481774"/>
                </a:cubicBezTo>
                <a:cubicBezTo>
                  <a:pt x="10503830" y="488972"/>
                  <a:pt x="10531359" y="489751"/>
                  <a:pt x="10540907" y="485607"/>
                </a:cubicBezTo>
                <a:cubicBezTo>
                  <a:pt x="10569054" y="475472"/>
                  <a:pt x="10590882" y="489185"/>
                  <a:pt x="10614941" y="487592"/>
                </a:cubicBezTo>
                <a:cubicBezTo>
                  <a:pt x="10654657" y="492458"/>
                  <a:pt x="10645652" y="516778"/>
                  <a:pt x="10674098" y="521656"/>
                </a:cubicBezTo>
                <a:cubicBezTo>
                  <a:pt x="10737163" y="537583"/>
                  <a:pt x="10829686" y="559302"/>
                  <a:pt x="10874834" y="574867"/>
                </a:cubicBezTo>
                <a:cubicBezTo>
                  <a:pt x="10919981" y="590432"/>
                  <a:pt x="10878682" y="577481"/>
                  <a:pt x="10944981" y="615042"/>
                </a:cubicBezTo>
                <a:cubicBezTo>
                  <a:pt x="10976235" y="616974"/>
                  <a:pt x="10982969" y="648568"/>
                  <a:pt x="11006376" y="645957"/>
                </a:cubicBezTo>
                <a:cubicBezTo>
                  <a:pt x="11005343" y="630631"/>
                  <a:pt x="11047577" y="676048"/>
                  <a:pt x="11076308" y="675698"/>
                </a:cubicBezTo>
                <a:cubicBezTo>
                  <a:pt x="11093142" y="677175"/>
                  <a:pt x="11131116" y="681348"/>
                  <a:pt x="11148789" y="685041"/>
                </a:cubicBezTo>
                <a:cubicBezTo>
                  <a:pt x="11177310" y="688243"/>
                  <a:pt x="11217768" y="714725"/>
                  <a:pt x="11249129" y="684218"/>
                </a:cubicBezTo>
                <a:cubicBezTo>
                  <a:pt x="11276269" y="697037"/>
                  <a:pt x="11257432" y="693670"/>
                  <a:pt x="11299915" y="692177"/>
                </a:cubicBezTo>
                <a:cubicBezTo>
                  <a:pt x="11314401" y="703224"/>
                  <a:pt x="11371412" y="714421"/>
                  <a:pt x="11386973" y="708209"/>
                </a:cubicBezTo>
                <a:cubicBezTo>
                  <a:pt x="11425657" y="716286"/>
                  <a:pt x="11454555" y="715485"/>
                  <a:pt x="11500105" y="735014"/>
                </a:cubicBezTo>
                <a:cubicBezTo>
                  <a:pt x="11545172" y="751781"/>
                  <a:pt x="11573053" y="787789"/>
                  <a:pt x="11621735" y="789584"/>
                </a:cubicBezTo>
                <a:lnTo>
                  <a:pt x="11691200" y="867902"/>
                </a:lnTo>
                <a:cubicBezTo>
                  <a:pt x="11734106" y="911360"/>
                  <a:pt x="11773008" y="895495"/>
                  <a:pt x="11819427" y="911634"/>
                </a:cubicBezTo>
                <a:lnTo>
                  <a:pt x="11969720" y="964737"/>
                </a:lnTo>
                <a:cubicBezTo>
                  <a:pt x="12009110" y="978008"/>
                  <a:pt x="12010206" y="989588"/>
                  <a:pt x="12055766" y="991268"/>
                </a:cubicBezTo>
                <a:cubicBezTo>
                  <a:pt x="12105723" y="1003445"/>
                  <a:pt x="12068493" y="1020292"/>
                  <a:pt x="12171539" y="995427"/>
                </a:cubicBezTo>
                <a:cubicBezTo>
                  <a:pt x="12174929" y="995822"/>
                  <a:pt x="12180763" y="996228"/>
                  <a:pt x="12187831" y="996580"/>
                </a:cubicBezTo>
                <a:lnTo>
                  <a:pt x="12192000" y="996726"/>
                </a:lnTo>
                <a:lnTo>
                  <a:pt x="12192000" y="4939827"/>
                </a:lnTo>
                <a:lnTo>
                  <a:pt x="0" y="4939827"/>
                </a:lnTo>
                <a:lnTo>
                  <a:pt x="0" y="512043"/>
                </a:lnTo>
                <a:lnTo>
                  <a:pt x="7381" y="512580"/>
                </a:lnTo>
                <a:cubicBezTo>
                  <a:pt x="39359" y="514524"/>
                  <a:pt x="72732" y="514144"/>
                  <a:pt x="100029" y="504758"/>
                </a:cubicBezTo>
                <a:cubicBezTo>
                  <a:pt x="115935" y="525779"/>
                  <a:pt x="143126" y="489229"/>
                  <a:pt x="155244" y="525130"/>
                </a:cubicBezTo>
                <a:cubicBezTo>
                  <a:pt x="173881" y="522487"/>
                  <a:pt x="242791" y="514086"/>
                  <a:pt x="254366" y="534449"/>
                </a:cubicBezTo>
                <a:cubicBezTo>
                  <a:pt x="303041" y="537382"/>
                  <a:pt x="380161" y="541650"/>
                  <a:pt x="447292" y="542725"/>
                </a:cubicBezTo>
                <a:cubicBezTo>
                  <a:pt x="530282" y="553078"/>
                  <a:pt x="572130" y="539673"/>
                  <a:pt x="628105" y="547853"/>
                </a:cubicBezTo>
                <a:cubicBezTo>
                  <a:pt x="661608" y="509671"/>
                  <a:pt x="746152" y="605137"/>
                  <a:pt x="783146" y="591799"/>
                </a:cubicBezTo>
                <a:cubicBezTo>
                  <a:pt x="862499" y="590113"/>
                  <a:pt x="949481" y="579142"/>
                  <a:pt x="1043676" y="591887"/>
                </a:cubicBezTo>
                <a:cubicBezTo>
                  <a:pt x="1120353" y="576991"/>
                  <a:pt x="1172004" y="553592"/>
                  <a:pt x="1281816" y="520946"/>
                </a:cubicBezTo>
                <a:cubicBezTo>
                  <a:pt x="1339915" y="511282"/>
                  <a:pt x="1459480" y="554579"/>
                  <a:pt x="1486347" y="487310"/>
                </a:cubicBezTo>
                <a:cubicBezTo>
                  <a:pt x="1507765" y="532008"/>
                  <a:pt x="1539168" y="465954"/>
                  <a:pt x="1568079" y="462531"/>
                </a:cubicBezTo>
                <a:cubicBezTo>
                  <a:pt x="1587821" y="491525"/>
                  <a:pt x="1601468" y="469316"/>
                  <a:pt x="1622516" y="466058"/>
                </a:cubicBezTo>
                <a:cubicBezTo>
                  <a:pt x="1630056" y="483510"/>
                  <a:pt x="1647504" y="484261"/>
                  <a:pt x="1655457" y="465359"/>
                </a:cubicBezTo>
                <a:cubicBezTo>
                  <a:pt x="1651800" y="419723"/>
                  <a:pt x="1709718" y="447719"/>
                  <a:pt x="1717454" y="417203"/>
                </a:cubicBezTo>
                <a:cubicBezTo>
                  <a:pt x="1753115" y="414011"/>
                  <a:pt x="1882851" y="412376"/>
                  <a:pt x="1913794" y="365255"/>
                </a:cubicBezTo>
                <a:cubicBezTo>
                  <a:pt x="2001060" y="361067"/>
                  <a:pt x="2099559" y="366414"/>
                  <a:pt x="2129762" y="367832"/>
                </a:cubicBezTo>
                <a:cubicBezTo>
                  <a:pt x="2215380" y="355065"/>
                  <a:pt x="2248807" y="343296"/>
                  <a:pt x="2376970" y="350129"/>
                </a:cubicBezTo>
                <a:cubicBezTo>
                  <a:pt x="2393251" y="360463"/>
                  <a:pt x="2473371" y="379419"/>
                  <a:pt x="2480155" y="359227"/>
                </a:cubicBezTo>
                <a:cubicBezTo>
                  <a:pt x="2520060" y="359505"/>
                  <a:pt x="2561270" y="311415"/>
                  <a:pt x="2586782" y="339352"/>
                </a:cubicBezTo>
                <a:cubicBezTo>
                  <a:pt x="2585230" y="294982"/>
                  <a:pt x="2653633" y="316689"/>
                  <a:pt x="2679617" y="305383"/>
                </a:cubicBezTo>
                <a:cubicBezTo>
                  <a:pt x="2721434" y="266011"/>
                  <a:pt x="2746765" y="276002"/>
                  <a:pt x="2788947" y="250375"/>
                </a:cubicBezTo>
                <a:cubicBezTo>
                  <a:pt x="2851672" y="235447"/>
                  <a:pt x="2913075" y="252766"/>
                  <a:pt x="2965530" y="245958"/>
                </a:cubicBezTo>
                <a:cubicBezTo>
                  <a:pt x="3001911" y="238336"/>
                  <a:pt x="3090203" y="217828"/>
                  <a:pt x="3103677" y="209527"/>
                </a:cubicBezTo>
                <a:lnTo>
                  <a:pt x="3126759" y="211226"/>
                </a:lnTo>
                <a:cubicBezTo>
                  <a:pt x="3136908" y="211889"/>
                  <a:pt x="3148903" y="212490"/>
                  <a:pt x="3164020" y="212779"/>
                </a:cubicBezTo>
                <a:cubicBezTo>
                  <a:pt x="3225474" y="210084"/>
                  <a:pt x="3231859" y="218227"/>
                  <a:pt x="3285019" y="220535"/>
                </a:cubicBezTo>
                <a:cubicBezTo>
                  <a:pt x="3318541" y="222809"/>
                  <a:pt x="3359787" y="223898"/>
                  <a:pt x="3365154" y="226416"/>
                </a:cubicBezTo>
                <a:lnTo>
                  <a:pt x="3367507" y="225416"/>
                </a:lnTo>
                <a:cubicBezTo>
                  <a:pt x="3377583" y="223667"/>
                  <a:pt x="3383502" y="224760"/>
                  <a:pt x="3387567" y="227103"/>
                </a:cubicBezTo>
                <a:lnTo>
                  <a:pt x="3498001" y="231941"/>
                </a:lnTo>
                <a:cubicBezTo>
                  <a:pt x="3513569" y="226158"/>
                  <a:pt x="3539132" y="232525"/>
                  <a:pt x="3561557" y="228095"/>
                </a:cubicBezTo>
                <a:cubicBezTo>
                  <a:pt x="3574944" y="230843"/>
                  <a:pt x="3597426" y="216287"/>
                  <a:pt x="3611920" y="218094"/>
                </a:cubicBezTo>
                <a:lnTo>
                  <a:pt x="3620528" y="218788"/>
                </a:lnTo>
                <a:lnTo>
                  <a:pt x="3620766" y="218511"/>
                </a:lnTo>
                <a:cubicBezTo>
                  <a:pt x="3622780" y="218042"/>
                  <a:pt x="3625663" y="218038"/>
                  <a:pt x="3629977" y="218664"/>
                </a:cubicBezTo>
                <a:lnTo>
                  <a:pt x="3636217" y="220048"/>
                </a:lnTo>
                <a:lnTo>
                  <a:pt x="3709484" y="186927"/>
                </a:lnTo>
                <a:cubicBezTo>
                  <a:pt x="3731015" y="183190"/>
                  <a:pt x="3745790" y="180810"/>
                  <a:pt x="3761342" y="177474"/>
                </a:cubicBezTo>
                <a:lnTo>
                  <a:pt x="3799748" y="167154"/>
                </a:lnTo>
                <a:lnTo>
                  <a:pt x="3922756" y="194044"/>
                </a:lnTo>
                <a:cubicBezTo>
                  <a:pt x="3960877" y="203465"/>
                  <a:pt x="3965250" y="215357"/>
                  <a:pt x="4028476" y="223679"/>
                </a:cubicBezTo>
                <a:cubicBezTo>
                  <a:pt x="4088751" y="228019"/>
                  <a:pt x="4139112" y="248870"/>
                  <a:pt x="4191582" y="238952"/>
                </a:cubicBezTo>
                <a:cubicBezTo>
                  <a:pt x="4210842" y="254091"/>
                  <a:pt x="4229809" y="260810"/>
                  <a:pt x="4251024" y="240874"/>
                </a:cubicBezTo>
                <a:cubicBezTo>
                  <a:pt x="4306627" y="250935"/>
                  <a:pt x="4317066" y="281625"/>
                  <a:pt x="4355275" y="260205"/>
                </a:cubicBezTo>
                <a:cubicBezTo>
                  <a:pt x="4390577" y="327090"/>
                  <a:pt x="4385658" y="272111"/>
                  <a:pt x="4423807" y="270366"/>
                </a:cubicBezTo>
                <a:cubicBezTo>
                  <a:pt x="4457666" y="271864"/>
                  <a:pt x="4523223" y="267475"/>
                  <a:pt x="4558432" y="269194"/>
                </a:cubicBezTo>
                <a:cubicBezTo>
                  <a:pt x="4594553" y="230955"/>
                  <a:pt x="4596517" y="287120"/>
                  <a:pt x="4635061" y="280682"/>
                </a:cubicBezTo>
                <a:cubicBezTo>
                  <a:pt x="4676560" y="281955"/>
                  <a:pt x="4741782" y="292968"/>
                  <a:pt x="4807427" y="276835"/>
                </a:cubicBezTo>
                <a:cubicBezTo>
                  <a:pt x="4876769" y="256626"/>
                  <a:pt x="4951997" y="249407"/>
                  <a:pt x="5028933" y="183887"/>
                </a:cubicBezTo>
                <a:cubicBezTo>
                  <a:pt x="5044713" y="164149"/>
                  <a:pt x="5073685" y="161161"/>
                  <a:pt x="5093642" y="177214"/>
                </a:cubicBezTo>
                <a:cubicBezTo>
                  <a:pt x="5097077" y="179978"/>
                  <a:pt x="5100108" y="183212"/>
                  <a:pt x="5102642" y="186816"/>
                </a:cubicBezTo>
                <a:cubicBezTo>
                  <a:pt x="5150234" y="139156"/>
                  <a:pt x="5169674" y="190314"/>
                  <a:pt x="5193590" y="156458"/>
                </a:cubicBezTo>
                <a:cubicBezTo>
                  <a:pt x="5257854" y="151722"/>
                  <a:pt x="5301917" y="175841"/>
                  <a:pt x="5323922" y="146332"/>
                </a:cubicBezTo>
                <a:cubicBezTo>
                  <a:pt x="5355266" y="153538"/>
                  <a:pt x="5392601" y="198271"/>
                  <a:pt x="5421860" y="167298"/>
                </a:cubicBezTo>
                <a:cubicBezTo>
                  <a:pt x="5420630" y="196364"/>
                  <a:pt x="5461576" y="151467"/>
                  <a:pt x="5476948" y="173249"/>
                </a:cubicBezTo>
                <a:cubicBezTo>
                  <a:pt x="5487334" y="191763"/>
                  <a:pt x="5502178" y="182456"/>
                  <a:pt x="5516842" y="184018"/>
                </a:cubicBezTo>
                <a:cubicBezTo>
                  <a:pt x="5533140" y="200158"/>
                  <a:pt x="5599828" y="189750"/>
                  <a:pt x="5619415" y="176781"/>
                </a:cubicBezTo>
                <a:cubicBezTo>
                  <a:pt x="5690073" y="168499"/>
                  <a:pt x="5748631" y="186964"/>
                  <a:pt x="5789867" y="150304"/>
                </a:cubicBezTo>
                <a:cubicBezTo>
                  <a:pt x="5802836" y="146282"/>
                  <a:pt x="5814753" y="145947"/>
                  <a:pt x="5825953" y="147907"/>
                </a:cubicBezTo>
                <a:lnTo>
                  <a:pt x="5856168" y="158719"/>
                </a:lnTo>
                <a:lnTo>
                  <a:pt x="5862476" y="172447"/>
                </a:lnTo>
                <a:lnTo>
                  <a:pt x="5882195" y="173195"/>
                </a:lnTo>
                <a:lnTo>
                  <a:pt x="5952585" y="161012"/>
                </a:lnTo>
                <a:cubicBezTo>
                  <a:pt x="5962273" y="166588"/>
                  <a:pt x="5992020" y="151579"/>
                  <a:pt x="6001964" y="154786"/>
                </a:cubicBezTo>
                <a:cubicBezTo>
                  <a:pt x="6061748" y="122178"/>
                  <a:pt x="6101539" y="131534"/>
                  <a:pt x="6184207" y="132658"/>
                </a:cubicBezTo>
                <a:cubicBezTo>
                  <a:pt x="6266582" y="127016"/>
                  <a:pt x="6286876" y="151859"/>
                  <a:pt x="6415830" y="136006"/>
                </a:cubicBezTo>
                <a:cubicBezTo>
                  <a:pt x="6563502" y="116945"/>
                  <a:pt x="6684679" y="79367"/>
                  <a:pt x="6756965" y="57636"/>
                </a:cubicBezTo>
                <a:cubicBezTo>
                  <a:pt x="6761544" y="48663"/>
                  <a:pt x="6812642" y="36519"/>
                  <a:pt x="6819400" y="30742"/>
                </a:cubicBezTo>
                <a:lnTo>
                  <a:pt x="6986370" y="12659"/>
                </a:lnTo>
                <a:lnTo>
                  <a:pt x="6989536" y="14528"/>
                </a:lnTo>
                <a:cubicBezTo>
                  <a:pt x="7002946" y="17364"/>
                  <a:pt x="7010700" y="14716"/>
                  <a:pt x="7015933" y="9653"/>
                </a:cubicBezTo>
                <a:lnTo>
                  <a:pt x="7020592" y="1651"/>
                </a:lnTo>
                <a:lnTo>
                  <a:pt x="702590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389D0BC-BA1D-4360-88F9-D9ECCBDAB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7950" y="647758"/>
            <a:ext cx="8355105" cy="439265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descr="Diagram&#10;&#10;Description automatically generated with low confidence">
            <a:extLst>
              <a:ext uri="{FF2B5EF4-FFF2-40B4-BE49-F238E27FC236}">
                <a16:creationId xmlns:a16="http://schemas.microsoft.com/office/drawing/2014/main" id="{EB547544-C62F-2317-98C7-D0037EB310CE}"/>
              </a:ext>
            </a:extLst>
          </p:cNvPr>
          <p:cNvPicPr>
            <a:picLocks noGrp="1" noChangeAspect="1"/>
          </p:cNvPicPr>
          <p:nvPr>
            <p:ph idx="1"/>
          </p:nvPr>
        </p:nvPicPr>
        <p:blipFill rotWithShape="1">
          <a:blip r:embed="rId2"/>
          <a:srcRect b="3539"/>
          <a:stretch/>
        </p:blipFill>
        <p:spPr>
          <a:xfrm>
            <a:off x="2079812" y="805516"/>
            <a:ext cx="8032376" cy="4074026"/>
          </a:xfrm>
          <a:prstGeom prst="rect">
            <a:avLst/>
          </a:prstGeom>
        </p:spPr>
      </p:pic>
    </p:spTree>
    <p:extLst>
      <p:ext uri="{BB962C8B-B14F-4D97-AF65-F5344CB8AC3E}">
        <p14:creationId xmlns:p14="http://schemas.microsoft.com/office/powerpoint/2010/main" val="36387488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a:t>Assignment 1 - Oral exam (6 mins – L5; 8 mins) – timeslots on Monday (28</a:t>
            </a:r>
            <a:r>
              <a:rPr lang="en-GB" b="1" baseline="30000" dirty="0"/>
              <a:t>th</a:t>
            </a:r>
            <a:r>
              <a:rPr lang="en-GB" b="1" dirty="0"/>
              <a:t> of November) </a:t>
            </a:r>
          </a:p>
        </p:txBody>
      </p:sp>
      <p:sp>
        <p:nvSpPr>
          <p:cNvPr id="4" name="Text Placeholder 3"/>
          <p:cNvSpPr>
            <a:spLocks noGrp="1"/>
          </p:cNvSpPr>
          <p:nvPr>
            <p:ph type="body" idx="1"/>
          </p:nvPr>
        </p:nvSpPr>
        <p:spPr>
          <a:xfrm>
            <a:off x="1656348" y="1681163"/>
            <a:ext cx="4365835" cy="823912"/>
          </a:xfrm>
          <a:solidFill>
            <a:schemeClr val="accent1">
              <a:lumMod val="20000"/>
              <a:lumOff val="80000"/>
            </a:schemeClr>
          </a:solidFill>
        </p:spPr>
        <p:txBody>
          <a:bodyPr/>
          <a:lstStyle/>
          <a:p>
            <a:r>
              <a:rPr lang="en-GB" dirty="0"/>
              <a:t>Level 5 (worth 20%)</a:t>
            </a:r>
          </a:p>
        </p:txBody>
      </p:sp>
      <p:sp>
        <p:nvSpPr>
          <p:cNvPr id="5" name="Content Placeholder 4"/>
          <p:cNvSpPr>
            <a:spLocks noGrp="1"/>
          </p:cNvSpPr>
          <p:nvPr>
            <p:ph sz="half" idx="2"/>
          </p:nvPr>
        </p:nvSpPr>
        <p:spPr>
          <a:xfrm>
            <a:off x="1656348" y="2505075"/>
            <a:ext cx="4365835" cy="4184483"/>
          </a:xfrm>
          <a:solidFill>
            <a:schemeClr val="accent1">
              <a:lumMod val="20000"/>
              <a:lumOff val="80000"/>
            </a:schemeClr>
          </a:solidFill>
        </p:spPr>
        <p:txBody>
          <a:bodyPr>
            <a:normAutofit fontScale="85000" lnSpcReduction="20000"/>
          </a:bodyPr>
          <a:lstStyle/>
          <a:p>
            <a:r>
              <a:rPr lang="en-GB" dirty="0"/>
              <a:t>Questions asked on one of the following articles:</a:t>
            </a:r>
          </a:p>
          <a:p>
            <a:pPr lvl="1"/>
            <a:r>
              <a:rPr lang="en-GB" dirty="0" err="1"/>
              <a:t>Lenski</a:t>
            </a:r>
            <a:r>
              <a:rPr lang="en-GB" dirty="0"/>
              <a:t>, N. 2013. ‘Harnessing Violence: Armed Force as Manpower in the Late Roman Countryside’, </a:t>
            </a:r>
            <a:r>
              <a:rPr lang="en-GB" i="1" dirty="0"/>
              <a:t>Journal of Late Antiquity</a:t>
            </a:r>
            <a:r>
              <a:rPr lang="en-GB" dirty="0"/>
              <a:t> 6 (2): 233-250.</a:t>
            </a:r>
          </a:p>
          <a:p>
            <a:pPr lvl="1"/>
            <a:r>
              <a:rPr lang="en-GB" dirty="0"/>
              <a:t>Haas, C. 2008. ‘Mountain </a:t>
            </a:r>
            <a:r>
              <a:rPr lang="en-GB" dirty="0" err="1"/>
              <a:t>Constantines</a:t>
            </a:r>
            <a:r>
              <a:rPr lang="en-GB" dirty="0"/>
              <a:t>: The Christianization of Aksum and Iberia’, </a:t>
            </a:r>
            <a:r>
              <a:rPr lang="en-GB" i="1" dirty="0"/>
              <a:t>Journal of Late Antiquity </a:t>
            </a:r>
            <a:r>
              <a:rPr lang="en-GB" dirty="0"/>
              <a:t>1 (1): 101-126.</a:t>
            </a:r>
          </a:p>
          <a:p>
            <a:pPr lvl="1"/>
            <a:r>
              <a:rPr lang="en-GB" dirty="0" err="1"/>
              <a:t>Bachrach</a:t>
            </a:r>
            <a:r>
              <a:rPr lang="en-GB" dirty="0"/>
              <a:t>, B. S. 2010. ‘The Fortification of Gaul and the Economy of the Third and Fourth Centuries’, </a:t>
            </a:r>
            <a:r>
              <a:rPr lang="en-GB" i="1" dirty="0"/>
              <a:t>Journal of Late Antiquity</a:t>
            </a:r>
            <a:r>
              <a:rPr lang="en-GB" dirty="0"/>
              <a:t> 3 (1): 38-64.</a:t>
            </a:r>
          </a:p>
          <a:p>
            <a:endParaRPr lang="en-GB" dirty="0"/>
          </a:p>
        </p:txBody>
      </p:sp>
      <p:sp>
        <p:nvSpPr>
          <p:cNvPr id="6" name="Text Placeholder 5"/>
          <p:cNvSpPr>
            <a:spLocks noGrp="1"/>
          </p:cNvSpPr>
          <p:nvPr>
            <p:ph type="body" sz="quarter" idx="3"/>
          </p:nvPr>
        </p:nvSpPr>
        <p:spPr>
          <a:xfrm>
            <a:off x="6153150" y="1681163"/>
            <a:ext cx="4298282" cy="823912"/>
          </a:xfrm>
          <a:solidFill>
            <a:schemeClr val="accent3">
              <a:lumMod val="20000"/>
              <a:lumOff val="80000"/>
            </a:schemeClr>
          </a:solidFill>
        </p:spPr>
        <p:txBody>
          <a:bodyPr/>
          <a:lstStyle/>
          <a:p>
            <a:r>
              <a:rPr lang="en-GB" dirty="0"/>
              <a:t>Level 6 (worth 20%)</a:t>
            </a:r>
          </a:p>
        </p:txBody>
      </p:sp>
      <p:sp>
        <p:nvSpPr>
          <p:cNvPr id="7" name="Content Placeholder 6"/>
          <p:cNvSpPr>
            <a:spLocks noGrp="1"/>
          </p:cNvSpPr>
          <p:nvPr>
            <p:ph sz="quarter" idx="4"/>
          </p:nvPr>
        </p:nvSpPr>
        <p:spPr>
          <a:xfrm>
            <a:off x="6153150" y="2505075"/>
            <a:ext cx="4298282" cy="4184482"/>
          </a:xfrm>
          <a:solidFill>
            <a:schemeClr val="bg2"/>
          </a:solidFill>
        </p:spPr>
        <p:txBody>
          <a:bodyPr>
            <a:normAutofit fontScale="85000" lnSpcReduction="20000"/>
          </a:bodyPr>
          <a:lstStyle/>
          <a:p>
            <a:r>
              <a:rPr lang="en-GB" dirty="0"/>
              <a:t>Questions asked on one of the following articles:</a:t>
            </a:r>
          </a:p>
          <a:p>
            <a:pPr lvl="1"/>
            <a:r>
              <a:rPr lang="en-GB" dirty="0"/>
              <a:t>Payne, R. 2016. ‘The making of </a:t>
            </a:r>
            <a:r>
              <a:rPr lang="en-GB" dirty="0" err="1"/>
              <a:t>Turan</a:t>
            </a:r>
            <a:r>
              <a:rPr lang="en-GB" dirty="0"/>
              <a:t>: The Fall and Transformation of the Iranian East in Late Antiquity’, </a:t>
            </a:r>
            <a:r>
              <a:rPr lang="en-GB" i="1" dirty="0"/>
              <a:t>Journal of Late Antiquity</a:t>
            </a:r>
            <a:r>
              <a:rPr lang="en-GB" dirty="0"/>
              <a:t> 9 (1): 4-41.</a:t>
            </a:r>
          </a:p>
          <a:p>
            <a:pPr lvl="1"/>
            <a:r>
              <a:rPr lang="en-GB" dirty="0"/>
              <a:t>Schmidt-</a:t>
            </a:r>
            <a:r>
              <a:rPr lang="en-GB" dirty="0" err="1"/>
              <a:t>Hofner</a:t>
            </a:r>
            <a:r>
              <a:rPr lang="en-GB" dirty="0"/>
              <a:t>, S. 2017. ‘Barbarian Migrations and Socio–Economic Challenges to the Roman Landholding Elite in the Fourth Century CE’, </a:t>
            </a:r>
            <a:r>
              <a:rPr lang="en-GB" i="1" dirty="0"/>
              <a:t>Journal of Late Antiquity </a:t>
            </a:r>
            <a:r>
              <a:rPr lang="en-GB" dirty="0"/>
              <a:t>10 (2): 372-404.</a:t>
            </a:r>
          </a:p>
          <a:p>
            <a:pPr lvl="1"/>
            <a:r>
              <a:rPr lang="en-GB" dirty="0" err="1"/>
              <a:t>Schuddeboom</a:t>
            </a:r>
            <a:r>
              <a:rPr lang="en-GB" dirty="0"/>
              <a:t>, F. L. 2017. ‘The Conversion of Temples in Rome’, </a:t>
            </a:r>
            <a:r>
              <a:rPr lang="en-GB" i="1" dirty="0"/>
              <a:t>Journal of Late Antiquity </a:t>
            </a:r>
            <a:r>
              <a:rPr lang="en-GB" dirty="0"/>
              <a:t>10 (1): 166-186.</a:t>
            </a:r>
          </a:p>
          <a:p>
            <a:endParaRPr lang="en-GB" dirty="0"/>
          </a:p>
          <a:p>
            <a:endParaRPr lang="en-GB" dirty="0"/>
          </a:p>
        </p:txBody>
      </p:sp>
      <p:sp>
        <p:nvSpPr>
          <p:cNvPr id="9" name="Content Placeholder 2"/>
          <p:cNvSpPr txBox="1">
            <a:spLocks/>
          </p:cNvSpPr>
          <p:nvPr/>
        </p:nvSpPr>
        <p:spPr>
          <a:xfrm>
            <a:off x="1609528" y="1702720"/>
            <a:ext cx="4514850" cy="5032375"/>
          </a:xfrm>
          <a:prstGeom prst="rect">
            <a:avLst/>
          </a:prstGeom>
          <a:solidFill>
            <a:schemeClr val="accent4">
              <a:lumMod val="20000"/>
              <a:lumOff val="80000"/>
            </a:schemeClr>
          </a:solidFill>
        </p:spPr>
        <p:txBody>
          <a:bodyPr vert="horz" lIns="91440" tIns="45720" rIns="91440" bIns="45720" rtlCol="0" anchor="b">
            <a:normAutofit fontScale="85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dirty="0"/>
              <a:t>Mark range:</a:t>
            </a:r>
          </a:p>
          <a:p>
            <a:r>
              <a:rPr lang="en-GB" b="0" dirty="0"/>
              <a:t>0-39%: little to no response to a question – if anything is said it is widely irrelevant</a:t>
            </a:r>
          </a:p>
          <a:p>
            <a:r>
              <a:rPr lang="en-GB" b="0" dirty="0"/>
              <a:t>40-55%: basic, rather short answer to the question, but one that is at least partially relevant</a:t>
            </a:r>
          </a:p>
          <a:p>
            <a:r>
              <a:rPr lang="en-GB" b="0" dirty="0"/>
              <a:t>56-69%: a more detailed answer that is largely relevant, largely free of errors or misconceptions </a:t>
            </a:r>
          </a:p>
          <a:p>
            <a:r>
              <a:rPr lang="en-GB" b="0" dirty="0"/>
              <a:t>70+%: a competent, quite detailed answer to the question which suggests a coherent grasp of the main arguments / discussion points of the article – higher marks will be garnered for sophisticated, nuanced responses to the question (including being methodologically informed, and cognizant of wider scholarly issues or debates in the relevant area)</a:t>
            </a:r>
          </a:p>
          <a:p>
            <a:endParaRPr lang="en-GB" dirty="0"/>
          </a:p>
        </p:txBody>
      </p:sp>
      <p:sp>
        <p:nvSpPr>
          <p:cNvPr id="10" name="Content Placeholder 3"/>
          <p:cNvSpPr txBox="1">
            <a:spLocks/>
          </p:cNvSpPr>
          <p:nvPr/>
        </p:nvSpPr>
        <p:spPr>
          <a:xfrm>
            <a:off x="6079728" y="1690688"/>
            <a:ext cx="4514850" cy="5032375"/>
          </a:xfrm>
          <a:prstGeom prst="rect">
            <a:avLst/>
          </a:prstGeom>
          <a:solidFill>
            <a:schemeClr val="accent6">
              <a:lumMod val="20000"/>
              <a:lumOff val="80000"/>
            </a:schemeClr>
          </a:solidFill>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Mark range:</a:t>
            </a:r>
          </a:p>
          <a:p>
            <a:r>
              <a:rPr lang="en-GB" dirty="0"/>
              <a:t>0-39%: little to no response to a question – if anything is said it is widely irrelevant</a:t>
            </a:r>
          </a:p>
          <a:p>
            <a:r>
              <a:rPr lang="en-GB" dirty="0"/>
              <a:t>40-55%: basic, rather short answer to the question, but one that is at least relevant</a:t>
            </a:r>
          </a:p>
          <a:p>
            <a:r>
              <a:rPr lang="en-GB" dirty="0"/>
              <a:t>56-69%: a more detailed answer that is relevant and free of errors or misconceptions </a:t>
            </a:r>
          </a:p>
          <a:p>
            <a:r>
              <a:rPr lang="en-GB" dirty="0"/>
              <a:t>70+%: a highly competent, quite detailed answer to the question which suggests a coherent grasp of the main arguments / discussion points of the article – higher marks will be garnered for particularly sophisticated, nuanced responses to the question (including being methodologically well-informed, and cognizant of wider scholarly issues or debates in the relevant area)</a:t>
            </a:r>
          </a:p>
          <a:p>
            <a:pPr marL="0" indent="0">
              <a:buNone/>
            </a:pPr>
            <a:endParaRPr lang="en-GB" dirty="0"/>
          </a:p>
        </p:txBody>
      </p:sp>
    </p:spTree>
    <p:extLst>
      <p:ext uri="{BB962C8B-B14F-4D97-AF65-F5344CB8AC3E}">
        <p14:creationId xmlns:p14="http://schemas.microsoft.com/office/powerpoint/2010/main" val="688396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83239"/>
            <a:ext cx="10515600" cy="1325563"/>
          </a:xfrm>
          <a:solidFill>
            <a:schemeClr val="accent5">
              <a:lumMod val="40000"/>
              <a:lumOff val="60000"/>
            </a:schemeClr>
          </a:solidFill>
        </p:spPr>
        <p:txBody>
          <a:bodyPr/>
          <a:lstStyle/>
          <a:p>
            <a:r>
              <a:rPr lang="en-GB" b="1" dirty="0"/>
              <a:t>Assessment 2 – Gobbet – due on the 9</a:t>
            </a:r>
            <a:r>
              <a:rPr lang="en-GB" b="1" baseline="30000" dirty="0"/>
              <a:t>th</a:t>
            </a:r>
            <a:r>
              <a:rPr lang="en-GB" b="1" dirty="0"/>
              <a:t> of December </a:t>
            </a:r>
          </a:p>
        </p:txBody>
      </p:sp>
      <p:sp>
        <p:nvSpPr>
          <p:cNvPr id="3" name="Content Placeholder 2"/>
          <p:cNvSpPr>
            <a:spLocks noGrp="1"/>
          </p:cNvSpPr>
          <p:nvPr>
            <p:ph idx="1"/>
          </p:nvPr>
        </p:nvSpPr>
        <p:spPr>
          <a:xfrm>
            <a:off x="1728537" y="1825625"/>
            <a:ext cx="8795084" cy="4887997"/>
          </a:xfrm>
          <a:solidFill>
            <a:schemeClr val="accent4">
              <a:lumMod val="40000"/>
              <a:lumOff val="60000"/>
            </a:schemeClr>
          </a:solidFill>
        </p:spPr>
        <p:txBody>
          <a:bodyPr>
            <a:normAutofit/>
          </a:bodyPr>
          <a:lstStyle/>
          <a:p>
            <a:pPr marL="0" indent="0">
              <a:buNone/>
            </a:pPr>
            <a:r>
              <a:rPr lang="en-GB" sz="4000" b="1" dirty="0"/>
              <a:t>For both levels 5 and 6</a:t>
            </a:r>
          </a:p>
          <a:p>
            <a:r>
              <a:rPr lang="en-GB" sz="3600" dirty="0"/>
              <a:t>Students will be required to write a 1500-word gobbet on one of the following passages, setting it in context and addressing points of interest in content and style:</a:t>
            </a:r>
          </a:p>
          <a:p>
            <a:pPr marL="914400" lvl="1" indent="-457200">
              <a:buFont typeface="+mj-lt"/>
              <a:buAutoNum type="arabicPeriod"/>
            </a:pPr>
            <a:r>
              <a:rPr lang="en-GB" sz="3200" dirty="0"/>
              <a:t>Ausonius </a:t>
            </a:r>
            <a:r>
              <a:rPr lang="en-GB" sz="3200" i="1" dirty="0" err="1"/>
              <a:t>Mosella</a:t>
            </a:r>
            <a:r>
              <a:rPr lang="en-GB" sz="3200" dirty="0"/>
              <a:t> 1-42</a:t>
            </a:r>
          </a:p>
          <a:p>
            <a:pPr marL="914400" lvl="1" indent="-457200">
              <a:buFont typeface="+mj-lt"/>
              <a:buAutoNum type="arabicPeriod"/>
            </a:pPr>
            <a:r>
              <a:rPr lang="en-GB" sz="3200" dirty="0"/>
              <a:t>Ausonius</a:t>
            </a:r>
            <a:r>
              <a:rPr lang="en-GB" sz="3200" i="1" dirty="0"/>
              <a:t> </a:t>
            </a:r>
            <a:r>
              <a:rPr lang="en-GB" sz="3200" i="1" dirty="0" err="1"/>
              <a:t>Mosella</a:t>
            </a:r>
            <a:r>
              <a:rPr lang="en-GB" sz="3200" i="1" dirty="0"/>
              <a:t> </a:t>
            </a:r>
            <a:r>
              <a:rPr lang="en-GB" sz="3200" dirty="0"/>
              <a:t>318-369</a:t>
            </a:r>
          </a:p>
          <a:p>
            <a:pPr marL="914400" lvl="1" indent="-457200">
              <a:buFont typeface="+mj-lt"/>
              <a:buAutoNum type="arabicPeriod"/>
            </a:pPr>
            <a:r>
              <a:rPr lang="en-GB" sz="3200" dirty="0"/>
              <a:t>Ausonius </a:t>
            </a:r>
            <a:r>
              <a:rPr lang="en-GB" sz="3200" i="1" dirty="0" err="1"/>
              <a:t>Mosella</a:t>
            </a:r>
            <a:r>
              <a:rPr lang="en-GB" sz="3200" dirty="0"/>
              <a:t> 438-83</a:t>
            </a:r>
          </a:p>
          <a:p>
            <a:endParaRPr lang="en-GB" dirty="0"/>
          </a:p>
        </p:txBody>
      </p:sp>
    </p:spTree>
    <p:extLst>
      <p:ext uri="{BB962C8B-B14F-4D97-AF65-F5344CB8AC3E}">
        <p14:creationId xmlns:p14="http://schemas.microsoft.com/office/powerpoint/2010/main" val="30738097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8695" y="365127"/>
            <a:ext cx="8614610" cy="1325563"/>
          </a:xfrm>
          <a:solidFill>
            <a:schemeClr val="accent5">
              <a:lumMod val="40000"/>
              <a:lumOff val="60000"/>
            </a:schemeClr>
          </a:solidFill>
        </p:spPr>
        <p:txBody>
          <a:bodyPr>
            <a:normAutofit/>
          </a:bodyPr>
          <a:lstStyle/>
          <a:p>
            <a:r>
              <a:rPr lang="en-GB" sz="3600" b="1" dirty="0"/>
              <a:t>Assignment 3 – poster and presentation  –  timeslots on Friday 16</a:t>
            </a:r>
            <a:r>
              <a:rPr lang="en-GB" sz="3600" b="1" baseline="30000" dirty="0"/>
              <a:t>th</a:t>
            </a:r>
            <a:r>
              <a:rPr lang="en-GB" sz="3600" b="1" dirty="0"/>
              <a:t> of December</a:t>
            </a:r>
          </a:p>
        </p:txBody>
      </p:sp>
      <p:sp>
        <p:nvSpPr>
          <p:cNvPr id="5" name="Content Placeholder 4"/>
          <p:cNvSpPr>
            <a:spLocks noGrp="1"/>
          </p:cNvSpPr>
          <p:nvPr>
            <p:ph idx="1"/>
          </p:nvPr>
        </p:nvSpPr>
        <p:spPr>
          <a:xfrm>
            <a:off x="1788695" y="1825625"/>
            <a:ext cx="8614610" cy="4611271"/>
          </a:xfrm>
          <a:solidFill>
            <a:schemeClr val="accent1">
              <a:lumMod val="20000"/>
              <a:lumOff val="80000"/>
            </a:schemeClr>
          </a:solidFill>
        </p:spPr>
        <p:txBody>
          <a:bodyPr>
            <a:normAutofit/>
          </a:bodyPr>
          <a:lstStyle/>
          <a:p>
            <a:pPr marL="0" indent="0">
              <a:buNone/>
            </a:pPr>
            <a:r>
              <a:rPr lang="en-GB" b="1" dirty="0"/>
              <a:t>For both levels 5 and 6</a:t>
            </a:r>
          </a:p>
          <a:p>
            <a:r>
              <a:rPr lang="en-GB" dirty="0"/>
              <a:t>Worth 50% (25% for the poster element, 25% for the accompanying presentation )</a:t>
            </a:r>
          </a:p>
          <a:p>
            <a:pPr lvl="1"/>
            <a:r>
              <a:rPr lang="en-GB" dirty="0"/>
              <a:t>The poster needs to be submitted the day before the presentation, i.e. on the 15</a:t>
            </a:r>
            <a:r>
              <a:rPr lang="en-GB" baseline="30000" dirty="0"/>
              <a:t>th</a:t>
            </a:r>
            <a:r>
              <a:rPr lang="en-GB" dirty="0"/>
              <a:t> of December. </a:t>
            </a:r>
          </a:p>
          <a:p>
            <a:pPr lvl="1"/>
            <a:r>
              <a:rPr lang="en-GB" dirty="0"/>
              <a:t>You can choose your topic for the poster, so long as it relates to the module. </a:t>
            </a:r>
          </a:p>
          <a:p>
            <a:pPr lvl="1"/>
            <a:r>
              <a:rPr lang="en-GB" dirty="0"/>
              <a:t>Subsequent to the production of the poster, students will provide a short 10 minute presentation of the poster they have produced, highlighting key points of information, methodology, argumentation and interpretation.</a:t>
            </a:r>
          </a:p>
        </p:txBody>
      </p:sp>
    </p:spTree>
    <p:extLst>
      <p:ext uri="{BB962C8B-B14F-4D97-AF65-F5344CB8AC3E}">
        <p14:creationId xmlns:p14="http://schemas.microsoft.com/office/powerpoint/2010/main" val="32385810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208</TotalTime>
  <Words>1718</Words>
  <Application>Microsoft Office PowerPoint</Application>
  <PresentationFormat>Widescreen</PresentationFormat>
  <Paragraphs>133</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From the twilight of Rome to the Dawn of Islam: The World of Late Antiquity (AD 235-632)</vt:lpstr>
      <vt:lpstr>What is Late Antiquity?</vt:lpstr>
      <vt:lpstr>When is Late Antiquity? </vt:lpstr>
      <vt:lpstr>Where is Late Antiquity?</vt:lpstr>
      <vt:lpstr>Characteristics and Conceptions</vt:lpstr>
      <vt:lpstr>Limitations in getting at the  conceptual world of Late Antiquity?</vt:lpstr>
      <vt:lpstr>Geopolitical and Geographic conceptions</vt:lpstr>
      <vt:lpstr>From imperium sine fine to Romania?  </vt:lpstr>
      <vt:lpstr>PowerPoint Presentation</vt:lpstr>
      <vt:lpstr>The Sassanian perspective </vt:lpstr>
      <vt:lpstr>“Aristocratic” values</vt:lpstr>
      <vt:lpstr>Our focus in this module</vt:lpstr>
      <vt:lpstr>Topics (1)</vt:lpstr>
      <vt:lpstr>Topics (2)</vt:lpstr>
      <vt:lpstr>PowerPoint Presentation</vt:lpstr>
      <vt:lpstr>Assignment 1 - Oral exam (6 mins – L5; 8 mins) – timeslots on Monday (28th of November) </vt:lpstr>
      <vt:lpstr>Assessment 2 – Gobbet – due on the 9th of December </vt:lpstr>
      <vt:lpstr>Assignment 3 – poster and presentation  –  timeslots on Friday 16th of December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the twilight of Rome to the Dawn of Islam: The World of Late Antiquity (AD 235-632)</dc:title>
  <dc:creator>Matthew Cobb</dc:creator>
  <cp:lastModifiedBy>Matthew Cobb</cp:lastModifiedBy>
  <cp:revision>11</cp:revision>
  <dcterms:created xsi:type="dcterms:W3CDTF">2022-11-19T12:29:35Z</dcterms:created>
  <dcterms:modified xsi:type="dcterms:W3CDTF">2022-11-20T10:42:50Z</dcterms:modified>
</cp:coreProperties>
</file>