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337" r:id="rId5"/>
    <p:sldId id="286" r:id="rId6"/>
    <p:sldId id="267" r:id="rId7"/>
    <p:sldId id="326" r:id="rId8"/>
    <p:sldId id="327" r:id="rId9"/>
    <p:sldId id="336" r:id="rId10"/>
    <p:sldId id="273" r:id="rId11"/>
    <p:sldId id="275" r:id="rId12"/>
    <p:sldId id="269" r:id="rId13"/>
    <p:sldId id="31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FFCB"/>
    <a:srgbClr val="76DD4A"/>
    <a:srgbClr val="87C6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D0277B-60B2-4D90-A016-CCA4873B8785}" v="10" dt="2026-03-25T09:57:51.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9" d="100"/>
          <a:sy n="69" d="100"/>
        </p:scale>
        <p:origin x="54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 Curtis" userId="9d986dda-6abc-4292-8f14-a9553522e73a" providerId="ADAL" clId="{65732414-E143-4133-9DA2-5B542E48F273}"/>
    <pc:docChg chg="undo custSel addSld delSld modSld sldOrd">
      <pc:chgData name="Adam Curtis" userId="9d986dda-6abc-4292-8f14-a9553522e73a" providerId="ADAL" clId="{65732414-E143-4133-9DA2-5B542E48F273}" dt="2026-03-25T09:58:56.496" v="1785" actId="20577"/>
      <pc:docMkLst>
        <pc:docMk/>
      </pc:docMkLst>
      <pc:sldChg chg="modSp add mod setBg">
        <pc:chgData name="Adam Curtis" userId="9d986dda-6abc-4292-8f14-a9553522e73a" providerId="ADAL" clId="{65732414-E143-4133-9DA2-5B542E48F273}" dt="2026-03-20T16:06:36.522" v="1699"/>
        <pc:sldMkLst>
          <pc:docMk/>
          <pc:sldMk cId="4254244333" sldId="267"/>
        </pc:sldMkLst>
        <pc:spChg chg="mod">
          <ac:chgData name="Adam Curtis" userId="9d986dda-6abc-4292-8f14-a9553522e73a" providerId="ADAL" clId="{65732414-E143-4133-9DA2-5B542E48F273}" dt="2026-03-19T13:43:32.716" v="38" actId="20577"/>
          <ac:spMkLst>
            <pc:docMk/>
            <pc:sldMk cId="4254244333" sldId="267"/>
            <ac:spMk id="8" creationId="{F863B39C-D807-A4CD-DA9A-EBB8ADEF3C8A}"/>
          </ac:spMkLst>
        </pc:spChg>
      </pc:sldChg>
      <pc:sldChg chg="modSp mod ord">
        <pc:chgData name="Adam Curtis" userId="9d986dda-6abc-4292-8f14-a9553522e73a" providerId="ADAL" clId="{65732414-E143-4133-9DA2-5B542E48F273}" dt="2026-03-22T10:42:03.984" v="1747"/>
        <pc:sldMkLst>
          <pc:docMk/>
          <pc:sldMk cId="865750945" sldId="269"/>
        </pc:sldMkLst>
        <pc:spChg chg="mod">
          <ac:chgData name="Adam Curtis" userId="9d986dda-6abc-4292-8f14-a9553522e73a" providerId="ADAL" clId="{65732414-E143-4133-9DA2-5B542E48F273}" dt="2026-03-19T14:03:13.645" v="457" actId="14100"/>
          <ac:spMkLst>
            <pc:docMk/>
            <pc:sldMk cId="865750945" sldId="269"/>
            <ac:spMk id="5" creationId="{0747AD90-36EC-A56C-C189-936081ACFB83}"/>
          </ac:spMkLst>
        </pc:spChg>
        <pc:spChg chg="mod">
          <ac:chgData name="Adam Curtis" userId="9d986dda-6abc-4292-8f14-a9553522e73a" providerId="ADAL" clId="{65732414-E143-4133-9DA2-5B542E48F273}" dt="2026-03-19T14:08:22.458" v="685" actId="14100"/>
          <ac:spMkLst>
            <pc:docMk/>
            <pc:sldMk cId="865750945" sldId="269"/>
            <ac:spMk id="6" creationId="{693E1CE7-3322-FA33-EDB3-4A787F2C004B}"/>
          </ac:spMkLst>
        </pc:spChg>
        <pc:spChg chg="mod">
          <ac:chgData name="Adam Curtis" userId="9d986dda-6abc-4292-8f14-a9553522e73a" providerId="ADAL" clId="{65732414-E143-4133-9DA2-5B542E48F273}" dt="2026-03-22T10:40:57.654" v="1712" actId="20577"/>
          <ac:spMkLst>
            <pc:docMk/>
            <pc:sldMk cId="865750945" sldId="269"/>
            <ac:spMk id="7" creationId="{30AF5EF6-74A5-876E-89F1-D3FEB888B035}"/>
          </ac:spMkLst>
        </pc:spChg>
        <pc:spChg chg="mod">
          <ac:chgData name="Adam Curtis" userId="9d986dda-6abc-4292-8f14-a9553522e73a" providerId="ADAL" clId="{65732414-E143-4133-9DA2-5B542E48F273}" dt="2026-03-19T14:08:48.689" v="727" actId="20577"/>
          <ac:spMkLst>
            <pc:docMk/>
            <pc:sldMk cId="865750945" sldId="269"/>
            <ac:spMk id="8" creationId="{4EF3EF94-17C6-2D64-BF91-6D909108F976}"/>
          </ac:spMkLst>
        </pc:spChg>
        <pc:spChg chg="mod">
          <ac:chgData name="Adam Curtis" userId="9d986dda-6abc-4292-8f14-a9553522e73a" providerId="ADAL" clId="{65732414-E143-4133-9DA2-5B542E48F273}" dt="2026-03-22T10:41:01.731" v="1713" actId="20577"/>
          <ac:spMkLst>
            <pc:docMk/>
            <pc:sldMk cId="865750945" sldId="269"/>
            <ac:spMk id="9" creationId="{638B4CAD-542C-FCC7-A5B3-480B651C6F29}"/>
          </ac:spMkLst>
        </pc:spChg>
        <pc:spChg chg="mod">
          <ac:chgData name="Adam Curtis" userId="9d986dda-6abc-4292-8f14-a9553522e73a" providerId="ADAL" clId="{65732414-E143-4133-9DA2-5B542E48F273}" dt="2026-03-22T10:41:08.566" v="1715" actId="20577"/>
          <ac:spMkLst>
            <pc:docMk/>
            <pc:sldMk cId="865750945" sldId="269"/>
            <ac:spMk id="10" creationId="{9B0BB311-8C08-1F92-98E7-CAF59962E5F7}"/>
          </ac:spMkLst>
        </pc:spChg>
        <pc:spChg chg="mod">
          <ac:chgData name="Adam Curtis" userId="9d986dda-6abc-4292-8f14-a9553522e73a" providerId="ADAL" clId="{65732414-E143-4133-9DA2-5B542E48F273}" dt="2026-03-22T10:41:20.814" v="1729" actId="20577"/>
          <ac:spMkLst>
            <pc:docMk/>
            <pc:sldMk cId="865750945" sldId="269"/>
            <ac:spMk id="11" creationId="{77EC833C-CC89-3E94-C851-6A375B9DA863}"/>
          </ac:spMkLst>
        </pc:spChg>
        <pc:spChg chg="mod">
          <ac:chgData name="Adam Curtis" userId="9d986dda-6abc-4292-8f14-a9553522e73a" providerId="ADAL" clId="{65732414-E143-4133-9DA2-5B542E48F273}" dt="2026-03-22T10:41:26.192" v="1730" actId="20577"/>
          <ac:spMkLst>
            <pc:docMk/>
            <pc:sldMk cId="865750945" sldId="269"/>
            <ac:spMk id="18" creationId="{7CD09861-E3B6-7B74-E651-68ECD0DA13FF}"/>
          </ac:spMkLst>
        </pc:spChg>
        <pc:spChg chg="mod">
          <ac:chgData name="Adam Curtis" userId="9d986dda-6abc-4292-8f14-a9553522e73a" providerId="ADAL" clId="{65732414-E143-4133-9DA2-5B542E48F273}" dt="2026-03-22T10:42:01" v="1746" actId="21"/>
          <ac:spMkLst>
            <pc:docMk/>
            <pc:sldMk cId="865750945" sldId="269"/>
            <ac:spMk id="20" creationId="{4C3AAB5D-DF14-C993-8ECD-DF173DBBAE79}"/>
          </ac:spMkLst>
        </pc:spChg>
        <pc:spChg chg="mod">
          <ac:chgData name="Adam Curtis" userId="9d986dda-6abc-4292-8f14-a9553522e73a" providerId="ADAL" clId="{65732414-E143-4133-9DA2-5B542E48F273}" dt="2026-03-22T10:42:03.984" v="1747"/>
          <ac:spMkLst>
            <pc:docMk/>
            <pc:sldMk cId="865750945" sldId="269"/>
            <ac:spMk id="22" creationId="{7AFBDAB9-31A0-891F-CEE1-FC3F39BA970D}"/>
          </ac:spMkLst>
        </pc:spChg>
      </pc:sldChg>
      <pc:sldChg chg="modSp mod ord">
        <pc:chgData name="Adam Curtis" userId="9d986dda-6abc-4292-8f14-a9553522e73a" providerId="ADAL" clId="{65732414-E143-4133-9DA2-5B542E48F273}" dt="2026-03-19T14:37:12.404" v="1386" actId="20577"/>
        <pc:sldMkLst>
          <pc:docMk/>
          <pc:sldMk cId="2959121944" sldId="273"/>
        </pc:sldMkLst>
        <pc:spChg chg="mod">
          <ac:chgData name="Adam Curtis" userId="9d986dda-6abc-4292-8f14-a9553522e73a" providerId="ADAL" clId="{65732414-E143-4133-9DA2-5B542E48F273}" dt="2026-03-19T14:02:07.416" v="436" actId="20577"/>
          <ac:spMkLst>
            <pc:docMk/>
            <pc:sldMk cId="2959121944" sldId="273"/>
            <ac:spMk id="3" creationId="{177FAF5E-71DC-D34E-7330-E6FDB3D33A5B}"/>
          </ac:spMkLst>
        </pc:spChg>
        <pc:spChg chg="mod">
          <ac:chgData name="Adam Curtis" userId="9d986dda-6abc-4292-8f14-a9553522e73a" providerId="ADAL" clId="{65732414-E143-4133-9DA2-5B542E48F273}" dt="2026-03-19T14:35:21.132" v="1355" actId="20577"/>
          <ac:spMkLst>
            <pc:docMk/>
            <pc:sldMk cId="2959121944" sldId="273"/>
            <ac:spMk id="4" creationId="{87F7A3DD-C4BA-E157-6F0A-6C178EF87C5B}"/>
          </ac:spMkLst>
        </pc:spChg>
        <pc:spChg chg="mod">
          <ac:chgData name="Adam Curtis" userId="9d986dda-6abc-4292-8f14-a9553522e73a" providerId="ADAL" clId="{65732414-E143-4133-9DA2-5B542E48F273}" dt="2026-03-19T14:37:12.404" v="1386" actId="20577"/>
          <ac:spMkLst>
            <pc:docMk/>
            <pc:sldMk cId="2959121944" sldId="273"/>
            <ac:spMk id="5" creationId="{5DCE790C-B619-E8D7-06A8-BFF8E20412DD}"/>
          </ac:spMkLst>
        </pc:spChg>
        <pc:spChg chg="mod">
          <ac:chgData name="Adam Curtis" userId="9d986dda-6abc-4292-8f14-a9553522e73a" providerId="ADAL" clId="{65732414-E143-4133-9DA2-5B542E48F273}" dt="2026-03-19T14:32:17.341" v="1145" actId="20577"/>
          <ac:spMkLst>
            <pc:docMk/>
            <pc:sldMk cId="2959121944" sldId="273"/>
            <ac:spMk id="15" creationId="{4FEE6FF0-1911-8191-1CBB-A4920FB9947D}"/>
          </ac:spMkLst>
        </pc:spChg>
      </pc:sldChg>
      <pc:sldChg chg="delSp modSp mod ord">
        <pc:chgData name="Adam Curtis" userId="9d986dda-6abc-4292-8f14-a9553522e73a" providerId="ADAL" clId="{65732414-E143-4133-9DA2-5B542E48F273}" dt="2026-03-22T10:43:04.963" v="1752" actId="20577"/>
        <pc:sldMkLst>
          <pc:docMk/>
          <pc:sldMk cId="3434439423" sldId="275"/>
        </pc:sldMkLst>
        <pc:spChg chg="mod">
          <ac:chgData name="Adam Curtis" userId="9d986dda-6abc-4292-8f14-a9553522e73a" providerId="ADAL" clId="{65732414-E143-4133-9DA2-5B542E48F273}" dt="2026-03-19T14:38:27.996" v="1493" actId="20577"/>
          <ac:spMkLst>
            <pc:docMk/>
            <pc:sldMk cId="3434439423" sldId="275"/>
            <ac:spMk id="8" creationId="{B3C67C62-578D-C0B4-EAFB-CCD050C1ADB3}"/>
          </ac:spMkLst>
        </pc:spChg>
        <pc:spChg chg="mod">
          <ac:chgData name="Adam Curtis" userId="9d986dda-6abc-4292-8f14-a9553522e73a" providerId="ADAL" clId="{65732414-E143-4133-9DA2-5B542E48F273}" dt="2026-03-19T14:39:58.220" v="1542" actId="1076"/>
          <ac:spMkLst>
            <pc:docMk/>
            <pc:sldMk cId="3434439423" sldId="275"/>
            <ac:spMk id="11" creationId="{782E43C5-DF3C-392F-FBF6-163CE3A171F6}"/>
          </ac:spMkLst>
        </pc:spChg>
        <pc:spChg chg="mod">
          <ac:chgData name="Adam Curtis" userId="9d986dda-6abc-4292-8f14-a9553522e73a" providerId="ADAL" clId="{65732414-E143-4133-9DA2-5B542E48F273}" dt="2026-03-22T10:43:04.963" v="1752" actId="20577"/>
          <ac:spMkLst>
            <pc:docMk/>
            <pc:sldMk cId="3434439423" sldId="275"/>
            <ac:spMk id="16" creationId="{136DFFC4-9A3A-062B-21FC-94D04C8E295F}"/>
          </ac:spMkLst>
        </pc:spChg>
        <pc:spChg chg="mod">
          <ac:chgData name="Adam Curtis" userId="9d986dda-6abc-4292-8f14-a9553522e73a" providerId="ADAL" clId="{65732414-E143-4133-9DA2-5B542E48F273}" dt="2026-03-19T14:40:27.780" v="1547" actId="1076"/>
          <ac:spMkLst>
            <pc:docMk/>
            <pc:sldMk cId="3434439423" sldId="275"/>
            <ac:spMk id="17" creationId="{20DD11CC-03DB-6E1A-76BF-397E36CF08E4}"/>
          </ac:spMkLst>
        </pc:spChg>
        <pc:spChg chg="mod">
          <ac:chgData name="Adam Curtis" userId="9d986dda-6abc-4292-8f14-a9553522e73a" providerId="ADAL" clId="{65732414-E143-4133-9DA2-5B542E48F273}" dt="2026-03-19T14:40:27.780" v="1547" actId="1076"/>
          <ac:spMkLst>
            <pc:docMk/>
            <pc:sldMk cId="3434439423" sldId="275"/>
            <ac:spMk id="18" creationId="{0AD5D594-5674-8703-DDA5-4202A1552988}"/>
          </ac:spMkLst>
        </pc:spChg>
        <pc:spChg chg="mod">
          <ac:chgData name="Adam Curtis" userId="9d986dda-6abc-4292-8f14-a9553522e73a" providerId="ADAL" clId="{65732414-E143-4133-9DA2-5B542E48F273}" dt="2026-03-19T14:40:38.653" v="1548" actId="1076"/>
          <ac:spMkLst>
            <pc:docMk/>
            <pc:sldMk cId="3434439423" sldId="275"/>
            <ac:spMk id="19" creationId="{D198EF28-3419-AA2B-81F0-3AB955E44BCB}"/>
          </ac:spMkLst>
        </pc:spChg>
        <pc:spChg chg="mod">
          <ac:chgData name="Adam Curtis" userId="9d986dda-6abc-4292-8f14-a9553522e73a" providerId="ADAL" clId="{65732414-E143-4133-9DA2-5B542E48F273}" dt="2026-03-19T14:39:07.615" v="1534" actId="255"/>
          <ac:spMkLst>
            <pc:docMk/>
            <pc:sldMk cId="3434439423" sldId="275"/>
            <ac:spMk id="20" creationId="{4A468628-48A0-0E6C-A22F-362AF3E9BB33}"/>
          </ac:spMkLst>
        </pc:spChg>
        <pc:grpChg chg="mod">
          <ac:chgData name="Adam Curtis" userId="9d986dda-6abc-4292-8f14-a9553522e73a" providerId="ADAL" clId="{65732414-E143-4133-9DA2-5B542E48F273}" dt="2026-03-19T14:40:27.780" v="1547" actId="1076"/>
          <ac:grpSpMkLst>
            <pc:docMk/>
            <pc:sldMk cId="3434439423" sldId="275"/>
            <ac:grpSpMk id="6" creationId="{902F0181-D2D8-FD38-4F57-B7727D8EE61C}"/>
          </ac:grpSpMkLst>
        </pc:grpChg>
        <pc:grpChg chg="mod">
          <ac:chgData name="Adam Curtis" userId="9d986dda-6abc-4292-8f14-a9553522e73a" providerId="ADAL" clId="{65732414-E143-4133-9DA2-5B542E48F273}" dt="2026-03-19T14:40:27.780" v="1547" actId="1076"/>
          <ac:grpSpMkLst>
            <pc:docMk/>
            <pc:sldMk cId="3434439423" sldId="275"/>
            <ac:grpSpMk id="9" creationId="{4A447C45-3758-D1FA-D5D5-6F93ECF9B0E1}"/>
          </ac:grpSpMkLst>
        </pc:grpChg>
      </pc:sldChg>
      <pc:sldChg chg="addSp delSp modSp add mod ord setBg">
        <pc:chgData name="Adam Curtis" userId="9d986dda-6abc-4292-8f14-a9553522e73a" providerId="ADAL" clId="{65732414-E143-4133-9DA2-5B542E48F273}" dt="2026-03-20T16:06:27.119" v="1696"/>
        <pc:sldMkLst>
          <pc:docMk/>
          <pc:sldMk cId="4222908341" sldId="286"/>
        </pc:sldMkLst>
        <pc:spChg chg="mod">
          <ac:chgData name="Adam Curtis" userId="9d986dda-6abc-4292-8f14-a9553522e73a" providerId="ADAL" clId="{65732414-E143-4133-9DA2-5B542E48F273}" dt="2026-03-19T13:45:25.730" v="59" actId="6549"/>
          <ac:spMkLst>
            <pc:docMk/>
            <pc:sldMk cId="4222908341" sldId="286"/>
            <ac:spMk id="3" creationId="{00000000-0000-0000-0000-000000000000}"/>
          </ac:spMkLst>
        </pc:spChg>
        <pc:spChg chg="add mod">
          <ac:chgData name="Adam Curtis" userId="9d986dda-6abc-4292-8f14-a9553522e73a" providerId="ADAL" clId="{65732414-E143-4133-9DA2-5B542E48F273}" dt="2026-03-19T13:47:46.528" v="282" actId="1076"/>
          <ac:spMkLst>
            <pc:docMk/>
            <pc:sldMk cId="4222908341" sldId="286"/>
            <ac:spMk id="7" creationId="{D7AE2192-F88B-252C-CA91-7C1886C76814}"/>
          </ac:spMkLst>
        </pc:spChg>
        <pc:spChg chg="add mod">
          <ac:chgData name="Adam Curtis" userId="9d986dda-6abc-4292-8f14-a9553522e73a" providerId="ADAL" clId="{65732414-E143-4133-9DA2-5B542E48F273}" dt="2026-03-19T13:47:46.528" v="282" actId="1076"/>
          <ac:spMkLst>
            <pc:docMk/>
            <pc:sldMk cId="4222908341" sldId="286"/>
            <ac:spMk id="8" creationId="{134D5531-E68A-4970-958A-85106ED49373}"/>
          </ac:spMkLst>
        </pc:spChg>
        <pc:spChg chg="add mod">
          <ac:chgData name="Adam Curtis" userId="9d986dda-6abc-4292-8f14-a9553522e73a" providerId="ADAL" clId="{65732414-E143-4133-9DA2-5B542E48F273}" dt="2026-03-19T13:48:43.352" v="352" actId="313"/>
          <ac:spMkLst>
            <pc:docMk/>
            <pc:sldMk cId="4222908341" sldId="286"/>
            <ac:spMk id="9" creationId="{64382672-BF0C-A407-A681-498CEE1373F1}"/>
          </ac:spMkLst>
        </pc:spChg>
        <pc:spChg chg="add mod">
          <ac:chgData name="Adam Curtis" userId="9d986dda-6abc-4292-8f14-a9553522e73a" providerId="ADAL" clId="{65732414-E143-4133-9DA2-5B542E48F273}" dt="2026-03-19T14:20:05.384" v="954" actId="20577"/>
          <ac:spMkLst>
            <pc:docMk/>
            <pc:sldMk cId="4222908341" sldId="286"/>
            <ac:spMk id="10" creationId="{68A447C8-530A-33BB-D610-4A6195843416}"/>
          </ac:spMkLst>
        </pc:spChg>
        <pc:spChg chg="add mod">
          <ac:chgData name="Adam Curtis" userId="9d986dda-6abc-4292-8f14-a9553522e73a" providerId="ADAL" clId="{65732414-E143-4133-9DA2-5B542E48F273}" dt="2026-03-19T14:18:46.115" v="914" actId="14100"/>
          <ac:spMkLst>
            <pc:docMk/>
            <pc:sldMk cId="4222908341" sldId="286"/>
            <ac:spMk id="11" creationId="{2741F1B1-B591-9FBB-B264-AE9067D29404}"/>
          </ac:spMkLst>
        </pc:spChg>
        <pc:spChg chg="add del mod">
          <ac:chgData name="Adam Curtis" userId="9d986dda-6abc-4292-8f14-a9553522e73a" providerId="ADAL" clId="{65732414-E143-4133-9DA2-5B542E48F273}" dt="2026-03-19T13:48:22.843" v="327" actId="20577"/>
          <ac:spMkLst>
            <pc:docMk/>
            <pc:sldMk cId="4222908341" sldId="286"/>
            <ac:spMk id="12" creationId="{9999560D-41A1-964C-0C76-9C42164BCB6D}"/>
          </ac:spMkLst>
        </pc:spChg>
        <pc:spChg chg="add mod">
          <ac:chgData name="Adam Curtis" userId="9d986dda-6abc-4292-8f14-a9553522e73a" providerId="ADAL" clId="{65732414-E143-4133-9DA2-5B542E48F273}" dt="2026-03-19T13:47:46.528" v="282" actId="1076"/>
          <ac:spMkLst>
            <pc:docMk/>
            <pc:sldMk cId="4222908341" sldId="286"/>
            <ac:spMk id="13" creationId="{4BC46A8A-C201-CBDF-4A76-81353F2E0F46}"/>
          </ac:spMkLst>
        </pc:spChg>
        <pc:spChg chg="add mod">
          <ac:chgData name="Adam Curtis" userId="9d986dda-6abc-4292-8f14-a9553522e73a" providerId="ADAL" clId="{65732414-E143-4133-9DA2-5B542E48F273}" dt="2026-03-19T13:47:46.528" v="282" actId="1076"/>
          <ac:spMkLst>
            <pc:docMk/>
            <pc:sldMk cId="4222908341" sldId="286"/>
            <ac:spMk id="14" creationId="{E2376530-072D-8C5B-9DF6-D6867BB5AAE0}"/>
          </ac:spMkLst>
        </pc:spChg>
        <pc:spChg chg="add mod">
          <ac:chgData name="Adam Curtis" userId="9d986dda-6abc-4292-8f14-a9553522e73a" providerId="ADAL" clId="{65732414-E143-4133-9DA2-5B542E48F273}" dt="2026-03-19T14:19:13.356" v="946" actId="14100"/>
          <ac:spMkLst>
            <pc:docMk/>
            <pc:sldMk cId="4222908341" sldId="286"/>
            <ac:spMk id="15" creationId="{0377FCEF-2CB5-5518-096B-299D36F4A724}"/>
          </ac:spMkLst>
        </pc:spChg>
        <pc:spChg chg="add mod">
          <ac:chgData name="Adam Curtis" userId="9d986dda-6abc-4292-8f14-a9553522e73a" providerId="ADAL" clId="{65732414-E143-4133-9DA2-5B542E48F273}" dt="2026-03-19T14:19:01.910" v="944" actId="14100"/>
          <ac:spMkLst>
            <pc:docMk/>
            <pc:sldMk cId="4222908341" sldId="286"/>
            <ac:spMk id="16" creationId="{0E5BAECD-4F30-EA45-3782-F7334190801F}"/>
          </ac:spMkLst>
        </pc:spChg>
      </pc:sldChg>
      <pc:sldChg chg="modSp mod">
        <pc:chgData name="Adam Curtis" userId="9d986dda-6abc-4292-8f14-a9553522e73a" providerId="ADAL" clId="{65732414-E143-4133-9DA2-5B542E48F273}" dt="2026-03-19T15:25:53.769" v="1561" actId="20577"/>
        <pc:sldMkLst>
          <pc:docMk/>
          <pc:sldMk cId="0" sldId="315"/>
        </pc:sldMkLst>
        <pc:spChg chg="mod">
          <ac:chgData name="Adam Curtis" userId="9d986dda-6abc-4292-8f14-a9553522e73a" providerId="ADAL" clId="{65732414-E143-4133-9DA2-5B542E48F273}" dt="2026-03-19T15:25:53.769" v="1561" actId="20577"/>
          <ac:spMkLst>
            <pc:docMk/>
            <pc:sldMk cId="0" sldId="315"/>
            <ac:spMk id="5" creationId="{00000000-0000-0000-0000-000000000000}"/>
          </ac:spMkLst>
        </pc:spChg>
      </pc:sldChg>
      <pc:sldChg chg="delSp modSp mod">
        <pc:chgData name="Adam Curtis" userId="9d986dda-6abc-4292-8f14-a9553522e73a" providerId="ADAL" clId="{65732414-E143-4133-9DA2-5B542E48F273}" dt="2026-03-22T10:42:21.822" v="1748" actId="20577"/>
        <pc:sldMkLst>
          <pc:docMk/>
          <pc:sldMk cId="2139459253" sldId="326"/>
        </pc:sldMkLst>
        <pc:spChg chg="mod">
          <ac:chgData name="Adam Curtis" userId="9d986dda-6abc-4292-8f14-a9553522e73a" providerId="ADAL" clId="{65732414-E143-4133-9DA2-5B542E48F273}" dt="2026-03-19T13:46:32.383" v="176" actId="1076"/>
          <ac:spMkLst>
            <pc:docMk/>
            <pc:sldMk cId="2139459253" sldId="326"/>
            <ac:spMk id="2" creationId="{2A7EAEAC-DE06-53D4-C473-FDB993015182}"/>
          </ac:spMkLst>
        </pc:spChg>
        <pc:spChg chg="mod">
          <ac:chgData name="Adam Curtis" userId="9d986dda-6abc-4292-8f14-a9553522e73a" providerId="ADAL" clId="{65732414-E143-4133-9DA2-5B542E48F273}" dt="2026-03-19T13:45:45.383" v="70" actId="20577"/>
          <ac:spMkLst>
            <pc:docMk/>
            <pc:sldMk cId="2139459253" sldId="326"/>
            <ac:spMk id="9" creationId="{5B014437-7BFE-98E6-EAFD-BE2C7DCAA50A}"/>
          </ac:spMkLst>
        </pc:spChg>
        <pc:spChg chg="mod">
          <ac:chgData name="Adam Curtis" userId="9d986dda-6abc-4292-8f14-a9553522e73a" providerId="ADAL" clId="{65732414-E143-4133-9DA2-5B542E48F273}" dt="2026-03-19T14:20:32.251" v="959" actId="20577"/>
          <ac:spMkLst>
            <pc:docMk/>
            <pc:sldMk cId="2139459253" sldId="326"/>
            <ac:spMk id="10" creationId="{90DC5827-BBEB-55ED-AFB7-392EC967F3B2}"/>
          </ac:spMkLst>
        </pc:spChg>
        <pc:spChg chg="mod">
          <ac:chgData name="Adam Curtis" userId="9d986dda-6abc-4292-8f14-a9553522e73a" providerId="ADAL" clId="{65732414-E143-4133-9DA2-5B542E48F273}" dt="2026-03-19T13:46:51.462" v="225" actId="20577"/>
          <ac:spMkLst>
            <pc:docMk/>
            <pc:sldMk cId="2139459253" sldId="326"/>
            <ac:spMk id="11" creationId="{DF97ACB1-3B6B-AEEC-D78D-ADD516CD947E}"/>
          </ac:spMkLst>
        </pc:spChg>
        <pc:spChg chg="mod">
          <ac:chgData name="Adam Curtis" userId="9d986dda-6abc-4292-8f14-a9553522e73a" providerId="ADAL" clId="{65732414-E143-4133-9DA2-5B542E48F273}" dt="2026-03-22T10:39:39.138" v="1700" actId="20577"/>
          <ac:spMkLst>
            <pc:docMk/>
            <pc:sldMk cId="2139459253" sldId="326"/>
            <ac:spMk id="12" creationId="{FA9CC013-5949-BD07-BDC2-AEED9D483BB0}"/>
          </ac:spMkLst>
        </pc:spChg>
        <pc:spChg chg="mod">
          <ac:chgData name="Adam Curtis" userId="9d986dda-6abc-4292-8f14-a9553522e73a" providerId="ADAL" clId="{65732414-E143-4133-9DA2-5B542E48F273}" dt="2026-03-22T10:42:21.822" v="1748" actId="20577"/>
          <ac:spMkLst>
            <pc:docMk/>
            <pc:sldMk cId="2139459253" sldId="326"/>
            <ac:spMk id="13" creationId="{1D1FF477-1DA0-CC2A-FBA1-27931094ABAC}"/>
          </ac:spMkLst>
        </pc:spChg>
      </pc:sldChg>
      <pc:sldChg chg="delSp modSp mod">
        <pc:chgData name="Adam Curtis" userId="9d986dda-6abc-4292-8f14-a9553522e73a" providerId="ADAL" clId="{65732414-E143-4133-9DA2-5B542E48F273}" dt="2026-03-22T10:42:40.891" v="1749" actId="20577"/>
        <pc:sldMkLst>
          <pc:docMk/>
          <pc:sldMk cId="4251208497" sldId="327"/>
        </pc:sldMkLst>
        <pc:spChg chg="mod">
          <ac:chgData name="Adam Curtis" userId="9d986dda-6abc-4292-8f14-a9553522e73a" providerId="ADAL" clId="{65732414-E143-4133-9DA2-5B542E48F273}" dt="2026-03-19T14:00:13.130" v="393" actId="20577"/>
          <ac:spMkLst>
            <pc:docMk/>
            <pc:sldMk cId="4251208497" sldId="327"/>
            <ac:spMk id="11" creationId="{0C3D3CA7-572F-2EE3-BCFE-D2C4B33B5763}"/>
          </ac:spMkLst>
        </pc:spChg>
        <pc:spChg chg="mod">
          <ac:chgData name="Adam Curtis" userId="9d986dda-6abc-4292-8f14-a9553522e73a" providerId="ADAL" clId="{65732414-E143-4133-9DA2-5B542E48F273}" dt="2026-03-22T10:40:08.485" v="1708" actId="20577"/>
          <ac:spMkLst>
            <pc:docMk/>
            <pc:sldMk cId="4251208497" sldId="327"/>
            <ac:spMk id="13" creationId="{7B8B765A-D1DE-19DC-0635-0D9C2A7AC0D6}"/>
          </ac:spMkLst>
        </pc:spChg>
        <pc:spChg chg="mod">
          <ac:chgData name="Adam Curtis" userId="9d986dda-6abc-4292-8f14-a9553522e73a" providerId="ADAL" clId="{65732414-E143-4133-9DA2-5B542E48F273}" dt="2026-03-19T15:32:03.585" v="1598" actId="20577"/>
          <ac:spMkLst>
            <pc:docMk/>
            <pc:sldMk cId="4251208497" sldId="327"/>
            <ac:spMk id="14" creationId="{D7549751-A02F-A1A2-FB32-8EB77DB93B95}"/>
          </ac:spMkLst>
        </pc:spChg>
        <pc:spChg chg="mod">
          <ac:chgData name="Adam Curtis" userId="9d986dda-6abc-4292-8f14-a9553522e73a" providerId="ADAL" clId="{65732414-E143-4133-9DA2-5B542E48F273}" dt="2026-03-19T15:32:25.463" v="1628" actId="14100"/>
          <ac:spMkLst>
            <pc:docMk/>
            <pc:sldMk cId="4251208497" sldId="327"/>
            <ac:spMk id="15" creationId="{949EE957-FAEB-C505-5C65-31D7A9585129}"/>
          </ac:spMkLst>
        </pc:spChg>
        <pc:spChg chg="mod">
          <ac:chgData name="Adam Curtis" userId="9d986dda-6abc-4292-8f14-a9553522e73a" providerId="ADAL" clId="{65732414-E143-4133-9DA2-5B542E48F273}" dt="2026-03-22T10:42:40.891" v="1749" actId="20577"/>
          <ac:spMkLst>
            <pc:docMk/>
            <pc:sldMk cId="4251208497" sldId="327"/>
            <ac:spMk id="16" creationId="{3B73E1C5-3CFE-A1EE-B49D-AB63B1651BE6}"/>
          </ac:spMkLst>
        </pc:spChg>
      </pc:sldChg>
      <pc:sldChg chg="addSp delSp modSp mod ord">
        <pc:chgData name="Adam Curtis" userId="9d986dda-6abc-4292-8f14-a9553522e73a" providerId="ADAL" clId="{65732414-E143-4133-9DA2-5B542E48F273}" dt="2026-03-22T10:42:46.621" v="1750" actId="20577"/>
        <pc:sldMkLst>
          <pc:docMk/>
          <pc:sldMk cId="1866226315" sldId="336"/>
        </pc:sldMkLst>
        <pc:spChg chg="mod">
          <ac:chgData name="Adam Curtis" userId="9d986dda-6abc-4292-8f14-a9553522e73a" providerId="ADAL" clId="{65732414-E143-4133-9DA2-5B542E48F273}" dt="2026-03-19T14:29:09.047" v="992" actId="1076"/>
          <ac:spMkLst>
            <pc:docMk/>
            <pc:sldMk cId="1866226315" sldId="336"/>
            <ac:spMk id="3" creationId="{C104CD28-9DE9-1FC4-077B-47068C945BDE}"/>
          </ac:spMkLst>
        </pc:spChg>
        <pc:spChg chg="mod">
          <ac:chgData name="Adam Curtis" userId="9d986dda-6abc-4292-8f14-a9553522e73a" providerId="ADAL" clId="{65732414-E143-4133-9DA2-5B542E48F273}" dt="2026-03-19T14:00:46.122" v="416" actId="14100"/>
          <ac:spMkLst>
            <pc:docMk/>
            <pc:sldMk cId="1866226315" sldId="336"/>
            <ac:spMk id="9" creationId="{AF0F68E3-0D5B-FAE9-376B-6B73B1014744}"/>
          </ac:spMkLst>
        </pc:spChg>
        <pc:spChg chg="mod">
          <ac:chgData name="Adam Curtis" userId="9d986dda-6abc-4292-8f14-a9553522e73a" providerId="ADAL" clId="{65732414-E143-4133-9DA2-5B542E48F273}" dt="2026-03-19T14:30:50.883" v="1048" actId="6549"/>
          <ac:spMkLst>
            <pc:docMk/>
            <pc:sldMk cId="1866226315" sldId="336"/>
            <ac:spMk id="10" creationId="{45676BE4-2AD1-C799-EF84-D2299444C511}"/>
          </ac:spMkLst>
        </pc:spChg>
        <pc:spChg chg="mod">
          <ac:chgData name="Adam Curtis" userId="9d986dda-6abc-4292-8f14-a9553522e73a" providerId="ADAL" clId="{65732414-E143-4133-9DA2-5B542E48F273}" dt="2026-03-22T10:40:28.241" v="1711" actId="20577"/>
          <ac:spMkLst>
            <pc:docMk/>
            <pc:sldMk cId="1866226315" sldId="336"/>
            <ac:spMk id="11" creationId="{FC5DA050-0EAF-925F-10F4-6C07A5419423}"/>
          </ac:spMkLst>
        </pc:spChg>
        <pc:spChg chg="add mod">
          <ac:chgData name="Adam Curtis" userId="9d986dda-6abc-4292-8f14-a9553522e73a" providerId="ADAL" clId="{65732414-E143-4133-9DA2-5B542E48F273}" dt="2026-03-22T10:42:46.621" v="1750" actId="20577"/>
          <ac:spMkLst>
            <pc:docMk/>
            <pc:sldMk cId="1866226315" sldId="336"/>
            <ac:spMk id="15" creationId="{2884D93F-16B8-9EED-D69C-8A7D32A6DF1C}"/>
          </ac:spMkLst>
        </pc:spChg>
      </pc:sldChg>
      <pc:sldChg chg="addSp delSp modSp add mod ord setBg">
        <pc:chgData name="Adam Curtis" userId="9d986dda-6abc-4292-8f14-a9553522e73a" providerId="ADAL" clId="{65732414-E143-4133-9DA2-5B542E48F273}" dt="2026-03-25T09:58:56.496" v="1785" actId="20577"/>
        <pc:sldMkLst>
          <pc:docMk/>
          <pc:sldMk cId="4223689049" sldId="337"/>
        </pc:sldMkLst>
        <pc:spChg chg="mod">
          <ac:chgData name="Adam Curtis" userId="9d986dda-6abc-4292-8f14-a9553522e73a" providerId="ADAL" clId="{65732414-E143-4133-9DA2-5B542E48F273}" dt="2026-03-25T09:58:41.549" v="1764" actId="1076"/>
          <ac:spMkLst>
            <pc:docMk/>
            <pc:sldMk cId="4223689049" sldId="337"/>
            <ac:spMk id="2" creationId="{63A5B790-F713-75BE-70A5-4E425365788F}"/>
          </ac:spMkLst>
        </pc:spChg>
        <pc:spChg chg="add del mod">
          <ac:chgData name="Adam Curtis" userId="9d986dda-6abc-4292-8f14-a9553522e73a" providerId="ADAL" clId="{65732414-E143-4133-9DA2-5B542E48F273}" dt="2026-03-25T09:58:56.496" v="1785" actId="20577"/>
          <ac:spMkLst>
            <pc:docMk/>
            <pc:sldMk cId="4223689049" sldId="337"/>
            <ac:spMk id="5" creationId="{CC9CC99F-1A97-DA3F-74FB-448136A12C7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5C7B07-DFE8-4AE1-92F1-B1AC21DBBAC5}"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4D0601-2DAE-481A-8BE9-63C59AED6D8E}" type="slidenum">
              <a:rPr lang="en-GB" smtClean="0"/>
              <a:t>‹#›</a:t>
            </a:fld>
            <a:endParaRPr lang="en-GB"/>
          </a:p>
        </p:txBody>
      </p:sp>
    </p:spTree>
    <p:extLst>
      <p:ext uri="{BB962C8B-B14F-4D97-AF65-F5344CB8AC3E}">
        <p14:creationId xmlns:p14="http://schemas.microsoft.com/office/powerpoint/2010/main" val="3777261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C6050F-A45F-9C48-C862-329AA634CDD4}"/>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9CD5FBB4-33F7-3EEB-2EB4-CC1F2FC0CB7D}"/>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BCE4597-9650-3EC0-BF45-F5409D082591}"/>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58215BFC-D2A0-BB6E-3505-F8725480F616}"/>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C90F800A-B765-B173-139A-0319A309D306}"/>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Currently, the industry average stands at least 1 requisition on 20-22% of applications. We'll review the LR target later.</a:t>
            </a:r>
          </a:p>
          <a:p>
            <a:endParaRPr lang="en-US"/>
          </a:p>
          <a:p>
            <a:r>
              <a:rPr lang="en-US"/>
              <a:t>Last year, the industry had over 250,000 requisitions on just name discrepancies</a:t>
            </a:r>
          </a:p>
          <a:p>
            <a:endParaRPr lang="en-US"/>
          </a:p>
          <a:p>
            <a:r>
              <a:rPr lang="en-US"/>
              <a:t>Those name discrepancies are quoted to cost the industry over £6mil</a:t>
            </a:r>
          </a:p>
        </p:txBody>
      </p:sp>
      <p:sp>
        <p:nvSpPr>
          <p:cNvPr id="6" name="Footer Placeholder 5">
            <a:extLst>
              <a:ext uri="{FF2B5EF4-FFF2-40B4-BE49-F238E27FC236}">
                <a16:creationId xmlns:a16="http://schemas.microsoft.com/office/drawing/2014/main" id="{1D3BD985-CA7B-1EC1-272F-EEFB7E39941F}"/>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A4F2FB99-D474-A19C-B177-9DD6FEE0C166}"/>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379002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A032C-7A54-309F-C969-7EE646634B46}"/>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344AB6-739B-3EE3-6064-7A711F89419D}"/>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168D15E4-C3CD-4380-D90F-C14620F6EA8D}"/>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9407EF83-5B7C-8AF1-0AA5-DC7C49262C7B}"/>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B9C04F38-F079-2922-F5F1-83BE1C448967}"/>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LR wants all applications to be registration ready on submission</a:t>
            </a:r>
          </a:p>
          <a:p>
            <a:endParaRPr lang="en-US"/>
          </a:p>
          <a:p>
            <a:r>
              <a:rPr lang="en-US"/>
              <a:t>and for 11 - 12 requisitions on every 100 applications. </a:t>
            </a:r>
          </a:p>
        </p:txBody>
      </p:sp>
      <p:sp>
        <p:nvSpPr>
          <p:cNvPr id="6" name="Footer Placeholder 5">
            <a:extLst>
              <a:ext uri="{FF2B5EF4-FFF2-40B4-BE49-F238E27FC236}">
                <a16:creationId xmlns:a16="http://schemas.microsoft.com/office/drawing/2014/main" id="{FE01D01A-99E9-A1C2-FAE7-FD8C1CEF72F0}"/>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452B3FF4-3D2F-8B46-3E69-D89403D71A0A}"/>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534076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7E8CD-654D-6B3D-9645-3FEE245C91DC}"/>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DEB7E6-E7BC-7555-5E3C-2006E8D1CD19}"/>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D45CB57-8876-97D5-CAE3-AFE23F802BF9}"/>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584F154-A06B-2A86-5630-19C07C9AA17E}"/>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6D2C163-6A0E-C173-8491-56DBCC3DA14B}"/>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Here we talk about the work Edd has been doing with the Land Reg</a:t>
            </a:r>
          </a:p>
        </p:txBody>
      </p:sp>
      <p:sp>
        <p:nvSpPr>
          <p:cNvPr id="6" name="Footer Placeholder 5">
            <a:extLst>
              <a:ext uri="{FF2B5EF4-FFF2-40B4-BE49-F238E27FC236}">
                <a16:creationId xmlns:a16="http://schemas.microsoft.com/office/drawing/2014/main" id="{AF8B2D20-B7EB-24AC-AC18-91D9BF1D50CD}"/>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76563AE8-991C-F008-7073-B427AAA2372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373780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64D3A-88B1-9B9F-3706-855717CA737E}"/>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27112D-2904-E2AC-9AFC-E5D1B74BD86B}"/>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A291A3AA-61D6-F307-A1C8-2886CE29723D}"/>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F98CEBBA-181F-9F19-1C72-08F31F337B6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E1DC83B4-8E78-BCC2-92EF-990A1DEA7640}"/>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 need to use both sale and purchase data on these stats?</a:t>
            </a:r>
          </a:p>
          <a:p>
            <a:endParaRPr lang="en-US"/>
          </a:p>
          <a:p>
            <a:r>
              <a:rPr lang="en-US"/>
              <a:t>Is 14 days too fast? Initial enquiries sent ahead of searches?</a:t>
            </a:r>
          </a:p>
          <a:p>
            <a:endParaRPr lang="en-US"/>
          </a:p>
          <a:p>
            <a:r>
              <a:rPr lang="en-US"/>
              <a:t>14 days is not too fast. Initial enquiries </a:t>
            </a:r>
            <a:r>
              <a:rPr lang="en-US" err="1"/>
              <a:t>develope</a:t>
            </a:r>
            <a:r>
              <a:rPr lang="en-US"/>
              <a:t> within first 5 days, the time stretches when searches and paper work are </a:t>
            </a:r>
            <a:r>
              <a:rPr lang="en-US" err="1"/>
              <a:t>recieved</a:t>
            </a:r>
            <a:r>
              <a:rPr lang="en-US"/>
              <a:t>. Enquiries often bundled together for initial sending. </a:t>
            </a:r>
          </a:p>
          <a:p>
            <a:endParaRPr lang="en-US"/>
          </a:p>
          <a:p>
            <a:r>
              <a:rPr lang="en-US"/>
              <a:t>Waiting for searches – Especially Local Authority searches, which can take 2–6+ weeks.</a:t>
            </a:r>
          </a:p>
          <a:p>
            <a:endParaRPr lang="en-US"/>
          </a:p>
          <a:p>
            <a:r>
              <a:rPr lang="en-US"/>
              <a:t>---</a:t>
            </a:r>
          </a:p>
          <a:p>
            <a:endParaRPr lang="en-US"/>
          </a:p>
          <a:p>
            <a:r>
              <a:rPr lang="en-US"/>
              <a:t>I'd like to acknowledge here that most tasks within a case run simultaneously throughout the case. And when we look at </a:t>
            </a:r>
            <a:r>
              <a:rPr lang="en-US" err="1"/>
              <a:t>enquries</a:t>
            </a:r>
            <a:r>
              <a:rPr lang="en-US"/>
              <a:t> we know that this process begins almost moment the case is opened.  </a:t>
            </a:r>
          </a:p>
          <a:p>
            <a:endParaRPr lang="en-US"/>
          </a:p>
          <a:p>
            <a:r>
              <a:rPr lang="en-US"/>
              <a:t>When we look at purchase cases specifically, we can see that</a:t>
            </a:r>
          </a:p>
          <a:p>
            <a:endParaRPr lang="en-US"/>
          </a:p>
          <a:p>
            <a:r>
              <a:rPr lang="en-US"/>
              <a:t>Incomplete paperwork – Missing documents (e.g. lease or management pack) can delay review.</a:t>
            </a:r>
          </a:p>
          <a:p>
            <a:endParaRPr lang="en-US"/>
          </a:p>
          <a:p>
            <a:r>
              <a:rPr lang="en-US"/>
              <a:t>Firm workload/priorities – High caseloads or waiting for mortgage offers can slow initial review and enquiries.</a:t>
            </a:r>
          </a:p>
        </p:txBody>
      </p:sp>
      <p:sp>
        <p:nvSpPr>
          <p:cNvPr id="6" name="Footer Placeholder 5">
            <a:extLst>
              <a:ext uri="{FF2B5EF4-FFF2-40B4-BE49-F238E27FC236}">
                <a16:creationId xmlns:a16="http://schemas.microsoft.com/office/drawing/2014/main" id="{EF39B3DF-90C0-8521-75AF-38FC4E789052}"/>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5FFB98A1-F0BD-78E8-4E2C-4A2AA3885E9F}"/>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825138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4686C-3D7E-1B01-F5F3-4503C9B9D976}"/>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B1B590E7-13DB-53B2-4377-1FCDCF8BE908}"/>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B0968FAB-A951-38E7-E948-6399BC0A858F}"/>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CB50BB63-0373-0256-13BC-713EEA64FC48}"/>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1BC803C-79D2-C62F-545C-96E7870B69E9}"/>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Now the obvious question — do enquiry volumes actually matter?</a:t>
            </a:r>
          </a:p>
          <a:p>
            <a:endParaRPr lang="en-US"/>
          </a:p>
          <a:p>
            <a:r>
              <a:rPr lang="en-US"/>
              <a:t>On an average case, we’re seeing around 20 enquiries. So this isn’t about extreme files — this is normal, everyday conveyancing activity.</a:t>
            </a:r>
          </a:p>
          <a:p>
            <a:endParaRPr lang="en-US"/>
          </a:p>
          <a:p>
            <a:r>
              <a:rPr lang="en-US"/>
              <a:t>Only 6% of cases go beyond 30 enquiries. So the really heavy files are the minority — roughly 1 in 10 pushing past that mark.</a:t>
            </a:r>
          </a:p>
          <a:p>
            <a:endParaRPr lang="en-US"/>
          </a:p>
          <a:p>
            <a:r>
              <a:rPr lang="en-US"/>
              <a:t>What this tells us is that volume alone isn’t the story. Most transactions sit within a fairly manageable enquiry range.</a:t>
            </a:r>
          </a:p>
          <a:p>
            <a:endParaRPr lang="en-US"/>
          </a:p>
          <a:p>
            <a:r>
              <a:rPr lang="en-US"/>
              <a:t>But — and this is the important bit — when volumes do climb, they increase the risk of delay.</a:t>
            </a:r>
          </a:p>
          <a:p>
            <a:endParaRPr lang="en-US"/>
          </a:p>
          <a:p>
            <a:r>
              <a:rPr lang="en-US"/>
              <a:t>Leading onto our next milestone...</a:t>
            </a:r>
          </a:p>
        </p:txBody>
      </p:sp>
      <p:sp>
        <p:nvSpPr>
          <p:cNvPr id="6" name="Footer Placeholder 5">
            <a:extLst>
              <a:ext uri="{FF2B5EF4-FFF2-40B4-BE49-F238E27FC236}">
                <a16:creationId xmlns:a16="http://schemas.microsoft.com/office/drawing/2014/main" id="{1BB930CD-4784-DCAF-86BC-F3249C362891}"/>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09A32BBB-F57C-9A4F-CA62-88A2156BB35F}"/>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442172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0991E-1B43-083B-7F9E-26C615AAEA77}"/>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8247C5-7244-80BE-7C88-73AE01313DC3}"/>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835AC4DA-585E-2E81-E46E-950463BABDDC}"/>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D19054E-391F-8409-4A7B-3855EC610671}"/>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28F4B8CA-81C2-7EC9-98C4-8C770E8DCBE3}"/>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Here is a quick snapshot of the stages we'll be exploring in this presentation.</a:t>
            </a:r>
          </a:p>
          <a:p>
            <a:endParaRPr lang="en-US"/>
          </a:p>
          <a:p>
            <a:r>
              <a:rPr lang="en-US"/>
              <a:t>We are will be looking at a near complete overview of cases lifecycles from instruction to completion. This follows the data displayed in our previous presentation, and we willl be taking a look at post completion in the next presentation. </a:t>
            </a:r>
          </a:p>
          <a:p>
            <a:endParaRPr lang="en-US"/>
          </a:p>
          <a:p>
            <a:r>
              <a:rPr lang="en-US"/>
              <a:t>We're presenting this data to identify bottlenecks and delays within cases as areas of improvement or review within firms to help understand why conveyancing cases are taking so long and how they can be reduced.</a:t>
            </a:r>
          </a:p>
          <a:p>
            <a:endParaRPr lang="en-US"/>
          </a:p>
          <a:p>
            <a:r>
              <a:rPr lang="en-US"/>
              <a:t>There's likely data and information that will reaffirm what you already think as professionals, but it can also put perspective on industry data.</a:t>
            </a:r>
          </a:p>
        </p:txBody>
      </p:sp>
      <p:sp>
        <p:nvSpPr>
          <p:cNvPr id="6" name="Footer Placeholder 5">
            <a:extLst>
              <a:ext uri="{FF2B5EF4-FFF2-40B4-BE49-F238E27FC236}">
                <a16:creationId xmlns:a16="http://schemas.microsoft.com/office/drawing/2014/main" id="{0735D025-B7C7-39C1-DE91-5E6D204C8AC3}"/>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B8E55F94-8C12-6070-AE59-8008927BDEB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254115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89EC7-3302-ECFB-E3DB-03B50E4380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C959603-20CC-4396-7A33-516166B924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AE4427-8E89-D2CC-E14E-A4DC92E27198}"/>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5" name="Footer Placeholder 4">
            <a:extLst>
              <a:ext uri="{FF2B5EF4-FFF2-40B4-BE49-F238E27FC236}">
                <a16:creationId xmlns:a16="http://schemas.microsoft.com/office/drawing/2014/main" id="{51B87B4F-E292-8299-E983-57741F047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AF9D74-9D93-CB0E-0209-F70909F0A2A9}"/>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2671529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2986F-CE36-622C-397B-FDB5AC2E69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E62102-C612-D43C-9689-2128ACAEC2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F86F36-12E2-6C82-378D-A2CF5481BD4A}"/>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5" name="Footer Placeholder 4">
            <a:extLst>
              <a:ext uri="{FF2B5EF4-FFF2-40B4-BE49-F238E27FC236}">
                <a16:creationId xmlns:a16="http://schemas.microsoft.com/office/drawing/2014/main" id="{7FF1DD41-19B9-922B-CEED-41B96DF1F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B52FB-D6D9-5DD0-3AF6-7FA4E48E2583}"/>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3595783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BA7AF-5F18-1A3C-0B0C-7366D6A66A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D06A86-9305-B314-390C-A43704B4B6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AF5551-2262-0065-0E9C-31ADC006FFDC}"/>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5" name="Footer Placeholder 4">
            <a:extLst>
              <a:ext uri="{FF2B5EF4-FFF2-40B4-BE49-F238E27FC236}">
                <a16:creationId xmlns:a16="http://schemas.microsoft.com/office/drawing/2014/main" id="{75402FA8-88C3-ABCD-97C7-3974AA780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A82A19-0841-8192-1E2C-34493B98B204}"/>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1533552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26B1B-A6F7-4D21-7DC2-22CDA6F0B4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56D8B3-FF58-41EC-1D72-8DE01F1D8B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622534-DCFD-DEBE-7A23-B2414F6775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8119E0-C0E4-C047-F522-0D6BA0847032}"/>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6" name="Footer Placeholder 5">
            <a:extLst>
              <a:ext uri="{FF2B5EF4-FFF2-40B4-BE49-F238E27FC236}">
                <a16:creationId xmlns:a16="http://schemas.microsoft.com/office/drawing/2014/main" id="{7E25CBC0-4146-E30B-8BF3-F38CC20D8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631362-2081-5540-D966-A434DFAF52E4}"/>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37988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2A72D-8E3C-E7CF-EC07-6E630D06DD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299D0C-F9D4-CA5E-9705-A58088399A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4F8333-0F8C-4B18-14AA-EDB0BD0378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2116CB-2B45-90D7-99C6-3348D4416D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45F914-F016-F235-8BAA-A1866B7979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2BE391-788C-0A24-B809-21500BB9D0AA}"/>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8" name="Footer Placeholder 7">
            <a:extLst>
              <a:ext uri="{FF2B5EF4-FFF2-40B4-BE49-F238E27FC236}">
                <a16:creationId xmlns:a16="http://schemas.microsoft.com/office/drawing/2014/main" id="{F94F196E-E259-0579-D38C-D3030A31D4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02A2D8-BDB3-7B54-44E4-8C6C066E5B72}"/>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176965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36FBA-66DB-B4E5-9BEC-EC5F6DB8A8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D24325-72A9-B53A-272A-B162D0DE752C}"/>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4" name="Footer Placeholder 3">
            <a:extLst>
              <a:ext uri="{FF2B5EF4-FFF2-40B4-BE49-F238E27FC236}">
                <a16:creationId xmlns:a16="http://schemas.microsoft.com/office/drawing/2014/main" id="{56435511-C782-BDEA-050F-D7C1902564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74F978-88BC-562E-CD69-573E3149FA19}"/>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1236738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73A32F-FE85-156F-5AE4-E030906A96A8}"/>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3" name="Footer Placeholder 2">
            <a:extLst>
              <a:ext uri="{FF2B5EF4-FFF2-40B4-BE49-F238E27FC236}">
                <a16:creationId xmlns:a16="http://schemas.microsoft.com/office/drawing/2014/main" id="{4706978B-DDA1-ADBD-BA19-D9733B727C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A25969-C307-E69C-F307-D1665C5F9317}"/>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4021689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867A9-0636-7FA7-0333-7E12F04E46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A0467E-ADA2-BF71-754D-4E015AA239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BFA895-8BED-F985-BB2F-7B5049F0F8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D6D846-5C67-3CD8-75D1-323773B92C38}"/>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6" name="Footer Placeholder 5">
            <a:extLst>
              <a:ext uri="{FF2B5EF4-FFF2-40B4-BE49-F238E27FC236}">
                <a16:creationId xmlns:a16="http://schemas.microsoft.com/office/drawing/2014/main" id="{80853B77-3C46-6428-14A6-1E497DDC2B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B4F5A7-9749-17C1-6327-4DC186201802}"/>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4088884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47C92-870C-D2B3-3D39-D8608E7379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6A7010-89CA-BB84-7BC0-FFA5290CD2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F5BDB7B-1ACB-09AF-12BA-760AB1A7A1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D4A28F-626E-F4A0-2B01-747280843E0E}"/>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6" name="Footer Placeholder 5">
            <a:extLst>
              <a:ext uri="{FF2B5EF4-FFF2-40B4-BE49-F238E27FC236}">
                <a16:creationId xmlns:a16="http://schemas.microsoft.com/office/drawing/2014/main" id="{92A9539E-DE16-92F8-0BC9-2BF7C7375D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625464-CFF7-981F-67AD-3DD22D2FE687}"/>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3749070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27CE3-01A9-C58B-FCFD-C091352E86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BD0DA4-B07A-A449-9B24-FB2CB193BD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59FD24-A219-70CC-95BB-EB6793128AF7}"/>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5" name="Footer Placeholder 4">
            <a:extLst>
              <a:ext uri="{FF2B5EF4-FFF2-40B4-BE49-F238E27FC236}">
                <a16:creationId xmlns:a16="http://schemas.microsoft.com/office/drawing/2014/main" id="{E2B44AAD-A95B-A8FE-722A-F7746C38A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8AEBB8-EC2D-E51B-EACE-A1042D2F7C2C}"/>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3051291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E9B545-8D01-43B1-2E6C-05B8547386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A345D6-55F5-2E04-BA1A-A348E47181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D6871-47D2-953C-4B84-3A1497981C60}"/>
              </a:ext>
            </a:extLst>
          </p:cNvPr>
          <p:cNvSpPr>
            <a:spLocks noGrp="1"/>
          </p:cNvSpPr>
          <p:nvPr>
            <p:ph type="dt" sz="half" idx="10"/>
          </p:nvPr>
        </p:nvSpPr>
        <p:spPr/>
        <p:txBody>
          <a:bodyPr/>
          <a:lstStyle/>
          <a:p>
            <a:fld id="{5566DF19-AD40-4E3E-877C-961EAB1C76FA}" type="datetimeFigureOut">
              <a:rPr lang="en-GB" smtClean="0"/>
              <a:t>22/03/2026</a:t>
            </a:fld>
            <a:endParaRPr lang="en-GB"/>
          </a:p>
        </p:txBody>
      </p:sp>
      <p:sp>
        <p:nvSpPr>
          <p:cNvPr id="5" name="Footer Placeholder 4">
            <a:extLst>
              <a:ext uri="{FF2B5EF4-FFF2-40B4-BE49-F238E27FC236}">
                <a16:creationId xmlns:a16="http://schemas.microsoft.com/office/drawing/2014/main" id="{96588F54-845C-C42E-FCA4-E5325BF6E4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22A78D-7CF4-EFAD-0F02-D54D97131A17}"/>
              </a:ext>
            </a:extLst>
          </p:cNvPr>
          <p:cNvSpPr>
            <a:spLocks noGrp="1"/>
          </p:cNvSpPr>
          <p:nvPr>
            <p:ph type="sldNum" sz="quarter" idx="12"/>
          </p:nvPr>
        </p:nvSpPr>
        <p:spPr/>
        <p:txBody>
          <a:bodyPr/>
          <a:lstStyle/>
          <a:p>
            <a:fld id="{2E60F8A6-E93D-4EAC-ABBE-238CE1E135CF}" type="slidenum">
              <a:rPr lang="en-GB" smtClean="0"/>
              <a:t>‹#›</a:t>
            </a:fld>
            <a:endParaRPr lang="en-GB"/>
          </a:p>
        </p:txBody>
      </p:sp>
    </p:spTree>
    <p:extLst>
      <p:ext uri="{BB962C8B-B14F-4D97-AF65-F5344CB8AC3E}">
        <p14:creationId xmlns:p14="http://schemas.microsoft.com/office/powerpoint/2010/main" val="404526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627291-8928-0BDA-BFA5-38683D4ADF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1B0ACD-D031-F43A-6B5D-BF9389C99B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63889D-8960-C674-0BE4-EFA2614AB9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66DF19-AD40-4E3E-877C-961EAB1C76FA}" type="datetimeFigureOut">
              <a:rPr lang="en-GB" smtClean="0"/>
              <a:t>22/03/2026</a:t>
            </a:fld>
            <a:endParaRPr lang="en-GB"/>
          </a:p>
        </p:txBody>
      </p:sp>
      <p:sp>
        <p:nvSpPr>
          <p:cNvPr id="5" name="Footer Placeholder 4">
            <a:extLst>
              <a:ext uri="{FF2B5EF4-FFF2-40B4-BE49-F238E27FC236}">
                <a16:creationId xmlns:a16="http://schemas.microsoft.com/office/drawing/2014/main" id="{8CB0DFF7-90CB-1C53-4B7E-991DB1327A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925EE4-FE7D-6FEC-4A96-96A48E8682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60F8A6-E93D-4EAC-ABBE-238CE1E135CF}" type="slidenum">
              <a:rPr lang="en-GB" smtClean="0"/>
              <a:t>‹#›</a:t>
            </a:fld>
            <a:endParaRPr lang="en-GB"/>
          </a:p>
        </p:txBody>
      </p:sp>
    </p:spTree>
    <p:extLst>
      <p:ext uri="{BB962C8B-B14F-4D97-AF65-F5344CB8AC3E}">
        <p14:creationId xmlns:p14="http://schemas.microsoft.com/office/powerpoint/2010/main" val="1046256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9.png"/><Relationship Id="rId7"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svg"/><Relationship Id="rId11" Type="http://schemas.openxmlformats.org/officeDocument/2006/relationships/image" Target="../media/image15.png"/><Relationship Id="rId5" Type="http://schemas.openxmlformats.org/officeDocument/2006/relationships/image" Target="../media/image11.png"/><Relationship Id="rId10" Type="http://schemas.openxmlformats.org/officeDocument/2006/relationships/image" Target="../media/image14.svg"/><Relationship Id="rId4" Type="http://schemas.openxmlformats.org/officeDocument/2006/relationships/image" Target="../media/image10.svg"/><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1.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8.png"/><Relationship Id="rId7" Type="http://schemas.openxmlformats.org/officeDocument/2006/relationships/image" Target="../media/image35.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svg"/><Relationship Id="rId4" Type="http://schemas.openxmlformats.org/officeDocument/2006/relationships/image" Target="../media/image32.png"/><Relationship Id="rId9" Type="http://schemas.openxmlformats.org/officeDocument/2006/relationships/image" Target="../media/image37.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39.svg"/><Relationship Id="rId4" Type="http://schemas.openxmlformats.org/officeDocument/2006/relationships/image" Target="../media/image38.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41.svg"/><Relationship Id="rId4" Type="http://schemas.openxmlformats.org/officeDocument/2006/relationships/image" Target="../media/image40.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42.png"/></Relationships>
</file>

<file path=ppt/slides/_rels/slide1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a:extLst>
            <a:ext uri="{FF2B5EF4-FFF2-40B4-BE49-F238E27FC236}">
              <a16:creationId xmlns:a16="http://schemas.microsoft.com/office/drawing/2014/main" id="{AEF2D6A7-E9A0-EAB2-97BC-A56F674E80E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3A5B790-F713-75BE-70A5-4E425365788F}"/>
              </a:ext>
            </a:extLst>
          </p:cNvPr>
          <p:cNvSpPr/>
          <p:nvPr/>
        </p:nvSpPr>
        <p:spPr>
          <a:xfrm>
            <a:off x="397620" y="5168726"/>
            <a:ext cx="4347119" cy="1057654"/>
          </a:xfrm>
          <a:custGeom>
            <a:avLst/>
            <a:gdLst/>
            <a:ahLst/>
            <a:cxnLst/>
            <a:rect l="l" t="t" r="r" b="b"/>
            <a:pathLst>
              <a:path w="6520678" h="1586481">
                <a:moveTo>
                  <a:pt x="0" y="0"/>
                </a:moveTo>
                <a:lnTo>
                  <a:pt x="6520678" y="0"/>
                </a:lnTo>
                <a:lnTo>
                  <a:pt x="6520678" y="1586481"/>
                </a:lnTo>
                <a:lnTo>
                  <a:pt x="0" y="1586481"/>
                </a:lnTo>
                <a:lnTo>
                  <a:pt x="0" y="0"/>
                </a:lnTo>
                <a:close/>
              </a:path>
            </a:pathLst>
          </a:custGeom>
          <a:blipFill>
            <a:blip r:embed="rId2"/>
            <a:stretch>
              <a:fillRect/>
            </a:stretch>
          </a:blipFill>
        </p:spPr>
        <p:txBody>
          <a:bodyPr/>
          <a:lstStyle/>
          <a:p>
            <a:endParaRPr lang="en-GB" sz="1200"/>
          </a:p>
        </p:txBody>
      </p:sp>
      <p:sp>
        <p:nvSpPr>
          <p:cNvPr id="3" name="Freeform 3">
            <a:extLst>
              <a:ext uri="{FF2B5EF4-FFF2-40B4-BE49-F238E27FC236}">
                <a16:creationId xmlns:a16="http://schemas.microsoft.com/office/drawing/2014/main" id="{65C99831-4346-BAA6-2450-7DB8926777B0}"/>
              </a:ext>
            </a:extLst>
          </p:cNvPr>
          <p:cNvSpPr/>
          <p:nvPr/>
        </p:nvSpPr>
        <p:spPr>
          <a:xfrm>
            <a:off x="7281699" y="4046921"/>
            <a:ext cx="4531660" cy="2941459"/>
          </a:xfrm>
          <a:custGeom>
            <a:avLst/>
            <a:gdLst/>
            <a:ahLst/>
            <a:cxnLst/>
            <a:rect l="l" t="t" r="r" b="b"/>
            <a:pathLst>
              <a:path w="6797490" h="4412189">
                <a:moveTo>
                  <a:pt x="0" y="0"/>
                </a:moveTo>
                <a:lnTo>
                  <a:pt x="6797490" y="0"/>
                </a:lnTo>
                <a:lnTo>
                  <a:pt x="6797490" y="4412189"/>
                </a:lnTo>
                <a:lnTo>
                  <a:pt x="0" y="441218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4" name="Freeform 4">
            <a:extLst>
              <a:ext uri="{FF2B5EF4-FFF2-40B4-BE49-F238E27FC236}">
                <a16:creationId xmlns:a16="http://schemas.microsoft.com/office/drawing/2014/main" id="{D86920D6-1A03-AAE5-97E3-D6D440D36A30}"/>
              </a:ext>
            </a:extLst>
          </p:cNvPr>
          <p:cNvSpPr/>
          <p:nvPr/>
        </p:nvSpPr>
        <p:spPr>
          <a:xfrm flipH="1">
            <a:off x="7091199" y="464873"/>
            <a:ext cx="1881575" cy="1854206"/>
          </a:xfrm>
          <a:custGeom>
            <a:avLst/>
            <a:gdLst/>
            <a:ahLst/>
            <a:cxnLst/>
            <a:rect l="l" t="t" r="r" b="b"/>
            <a:pathLst>
              <a:path w="2822362" h="2781309">
                <a:moveTo>
                  <a:pt x="2822362" y="0"/>
                </a:moveTo>
                <a:lnTo>
                  <a:pt x="0" y="0"/>
                </a:lnTo>
                <a:lnTo>
                  <a:pt x="0" y="2781310"/>
                </a:lnTo>
                <a:lnTo>
                  <a:pt x="2822362" y="2781310"/>
                </a:lnTo>
                <a:lnTo>
                  <a:pt x="282236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sp>
        <p:nvSpPr>
          <p:cNvPr id="5" name="TextBox 5">
            <a:extLst>
              <a:ext uri="{FF2B5EF4-FFF2-40B4-BE49-F238E27FC236}">
                <a16:creationId xmlns:a16="http://schemas.microsoft.com/office/drawing/2014/main" id="{CC9CC99F-1A97-DA3F-74FB-448136A12C70}"/>
              </a:ext>
            </a:extLst>
          </p:cNvPr>
          <p:cNvSpPr txBox="1"/>
          <p:nvPr/>
        </p:nvSpPr>
        <p:spPr>
          <a:xfrm>
            <a:off x="397620" y="395427"/>
            <a:ext cx="6042509" cy="1243930"/>
          </a:xfrm>
          <a:prstGeom prst="rect">
            <a:avLst/>
          </a:prstGeom>
        </p:spPr>
        <p:txBody>
          <a:bodyPr wrap="square" lIns="0" tIns="0" rIns="0" bIns="0" rtlCol="0" anchor="t">
            <a:spAutoFit/>
          </a:bodyPr>
          <a:lstStyle/>
          <a:p>
            <a:pPr>
              <a:lnSpc>
                <a:spcPts val="9707"/>
              </a:lnSpc>
            </a:pPr>
            <a:r>
              <a:rPr lang="en-US" sz="8089" b="1" dirty="0">
                <a:solidFill>
                  <a:srgbClr val="272626"/>
                </a:solidFill>
                <a:latin typeface="Montserrat Black" pitchFamily="2" charset="0"/>
                <a:ea typeface="Montserrat Heavy"/>
                <a:cs typeface="Montserrat Heavy"/>
                <a:sym typeface="Montserrat Heavy"/>
              </a:rPr>
              <a:t>Our Story</a:t>
            </a:r>
          </a:p>
        </p:txBody>
      </p:sp>
      <p:sp>
        <p:nvSpPr>
          <p:cNvPr id="6" name="Freeform 6">
            <a:extLst>
              <a:ext uri="{FF2B5EF4-FFF2-40B4-BE49-F238E27FC236}">
                <a16:creationId xmlns:a16="http://schemas.microsoft.com/office/drawing/2014/main" id="{836CBA40-1D41-9E70-B9F6-1B60C46EF53F}"/>
              </a:ext>
            </a:extLst>
          </p:cNvPr>
          <p:cNvSpPr/>
          <p:nvPr/>
        </p:nvSpPr>
        <p:spPr>
          <a:xfrm>
            <a:off x="7578662" y="11147"/>
            <a:ext cx="4422838" cy="4615865"/>
          </a:xfrm>
          <a:custGeom>
            <a:avLst/>
            <a:gdLst/>
            <a:ahLst/>
            <a:cxnLst/>
            <a:rect l="l" t="t" r="r" b="b"/>
            <a:pathLst>
              <a:path w="6634257" h="6923798">
                <a:moveTo>
                  <a:pt x="0" y="0"/>
                </a:moveTo>
                <a:lnTo>
                  <a:pt x="6634257" y="0"/>
                </a:lnTo>
                <a:lnTo>
                  <a:pt x="6634257" y="6923797"/>
                </a:lnTo>
                <a:lnTo>
                  <a:pt x="0" y="692379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sz="1200"/>
          </a:p>
        </p:txBody>
      </p:sp>
    </p:spTree>
    <p:extLst>
      <p:ext uri="{BB962C8B-B14F-4D97-AF65-F5344CB8AC3E}">
        <p14:creationId xmlns:p14="http://schemas.microsoft.com/office/powerpoint/2010/main" val="4223689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p:cNvGrpSpPr/>
        <p:nvPr/>
      </p:nvGrpSpPr>
      <p:grpSpPr>
        <a:xfrm>
          <a:off x="0" y="0"/>
          <a:ext cx="0" cy="0"/>
          <a:chOff x="0" y="0"/>
          <a:chExt cx="0" cy="0"/>
        </a:xfrm>
      </p:grpSpPr>
      <p:sp>
        <p:nvSpPr>
          <p:cNvPr id="2" name="Freeform 2"/>
          <p:cNvSpPr/>
          <p:nvPr/>
        </p:nvSpPr>
        <p:spPr>
          <a:xfrm>
            <a:off x="283320" y="5613400"/>
            <a:ext cx="3296097" cy="801941"/>
          </a:xfrm>
          <a:custGeom>
            <a:avLst/>
            <a:gdLst/>
            <a:ahLst/>
            <a:cxnLst/>
            <a:rect l="l" t="t" r="r" b="b"/>
            <a:pathLst>
              <a:path w="4944145" h="1202911">
                <a:moveTo>
                  <a:pt x="0" y="0"/>
                </a:moveTo>
                <a:lnTo>
                  <a:pt x="4944145" y="0"/>
                </a:lnTo>
                <a:lnTo>
                  <a:pt x="4944145" y="1202911"/>
                </a:lnTo>
                <a:lnTo>
                  <a:pt x="0" y="1202911"/>
                </a:lnTo>
                <a:lnTo>
                  <a:pt x="0" y="0"/>
                </a:lnTo>
                <a:close/>
              </a:path>
            </a:pathLst>
          </a:custGeom>
          <a:blipFill>
            <a:blip r:embed="rId2"/>
            <a:stretch>
              <a:fillRect/>
            </a:stretch>
          </a:blipFill>
        </p:spPr>
        <p:txBody>
          <a:bodyPr/>
          <a:lstStyle/>
          <a:p>
            <a:endParaRPr lang="en-GB" sz="1200"/>
          </a:p>
        </p:txBody>
      </p:sp>
      <p:sp>
        <p:nvSpPr>
          <p:cNvPr id="3" name="TextBox 3"/>
          <p:cNvSpPr txBox="1"/>
          <p:nvPr/>
        </p:nvSpPr>
        <p:spPr>
          <a:xfrm>
            <a:off x="410848" y="327834"/>
            <a:ext cx="7068439" cy="906082"/>
          </a:xfrm>
          <a:prstGeom prst="rect">
            <a:avLst/>
          </a:prstGeom>
        </p:spPr>
        <p:txBody>
          <a:bodyPr wrap="square" lIns="0" tIns="0" rIns="0" bIns="0" rtlCol="0" anchor="t">
            <a:spAutoFit/>
          </a:bodyPr>
          <a:lstStyle/>
          <a:p>
            <a:pPr>
              <a:lnSpc>
                <a:spcPts val="7360"/>
              </a:lnSpc>
            </a:pPr>
            <a:r>
              <a:rPr lang="en-US" sz="6134" b="1" dirty="0">
                <a:solidFill>
                  <a:srgbClr val="272626"/>
                </a:solidFill>
                <a:latin typeface="Montserrat Black" pitchFamily="2" charset="0"/>
                <a:ea typeface="Montserrat Heavy"/>
                <a:cs typeface="Montserrat Heavy"/>
                <a:sym typeface="Montserrat Heavy"/>
              </a:rPr>
              <a:t>What is Hoowla</a:t>
            </a:r>
          </a:p>
        </p:txBody>
      </p:sp>
      <p:sp>
        <p:nvSpPr>
          <p:cNvPr id="4" name="Freeform 4"/>
          <p:cNvSpPr/>
          <p:nvPr/>
        </p:nvSpPr>
        <p:spPr>
          <a:xfrm>
            <a:off x="5466959" y="2804135"/>
            <a:ext cx="3784549" cy="3812275"/>
          </a:xfrm>
          <a:custGeom>
            <a:avLst/>
            <a:gdLst/>
            <a:ahLst/>
            <a:cxnLst/>
            <a:rect l="l" t="t" r="r" b="b"/>
            <a:pathLst>
              <a:path w="5676824" h="5718412">
                <a:moveTo>
                  <a:pt x="0" y="0"/>
                </a:moveTo>
                <a:lnTo>
                  <a:pt x="5676823" y="0"/>
                </a:lnTo>
                <a:lnTo>
                  <a:pt x="5676823" y="5718412"/>
                </a:lnTo>
                <a:lnTo>
                  <a:pt x="0" y="57184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5" name="Freeform 5"/>
          <p:cNvSpPr/>
          <p:nvPr/>
        </p:nvSpPr>
        <p:spPr>
          <a:xfrm>
            <a:off x="9251508" y="4114800"/>
            <a:ext cx="2650617" cy="2743200"/>
          </a:xfrm>
          <a:custGeom>
            <a:avLst/>
            <a:gdLst/>
            <a:ahLst/>
            <a:cxnLst/>
            <a:rect l="l" t="t" r="r" b="b"/>
            <a:pathLst>
              <a:path w="3975926" h="4114800">
                <a:moveTo>
                  <a:pt x="0" y="0"/>
                </a:moveTo>
                <a:lnTo>
                  <a:pt x="3975926" y="0"/>
                </a:lnTo>
                <a:lnTo>
                  <a:pt x="3975926"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sp>
        <p:nvSpPr>
          <p:cNvPr id="6" name="Freeform 6"/>
          <p:cNvSpPr/>
          <p:nvPr/>
        </p:nvSpPr>
        <p:spPr>
          <a:xfrm>
            <a:off x="7479287" y="-1068221"/>
            <a:ext cx="4422838" cy="4615865"/>
          </a:xfrm>
          <a:custGeom>
            <a:avLst/>
            <a:gdLst/>
            <a:ahLst/>
            <a:cxnLst/>
            <a:rect l="l" t="t" r="r" b="b"/>
            <a:pathLst>
              <a:path w="6634257" h="6923798">
                <a:moveTo>
                  <a:pt x="0" y="0"/>
                </a:moveTo>
                <a:lnTo>
                  <a:pt x="6634257" y="0"/>
                </a:lnTo>
                <a:lnTo>
                  <a:pt x="6634257" y="6923797"/>
                </a:lnTo>
                <a:lnTo>
                  <a:pt x="0" y="692379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sz="1200"/>
          </a:p>
        </p:txBody>
      </p:sp>
      <p:sp>
        <p:nvSpPr>
          <p:cNvPr id="7" name="Freeform 3">
            <a:extLst>
              <a:ext uri="{FF2B5EF4-FFF2-40B4-BE49-F238E27FC236}">
                <a16:creationId xmlns:a16="http://schemas.microsoft.com/office/drawing/2014/main" id="{D7AE2192-F88B-252C-CA91-7C1886C76814}"/>
              </a:ext>
            </a:extLst>
          </p:cNvPr>
          <p:cNvSpPr/>
          <p:nvPr/>
        </p:nvSpPr>
        <p:spPr>
          <a:xfrm>
            <a:off x="632796" y="3121241"/>
            <a:ext cx="4366721" cy="1080763"/>
          </a:xfrm>
          <a:custGeom>
            <a:avLst/>
            <a:gdLst/>
            <a:ahLst/>
            <a:cxnLst/>
            <a:rect l="l" t="t" r="r" b="b"/>
            <a:pathLst>
              <a:path w="6550082" h="1621145">
                <a:moveTo>
                  <a:pt x="0" y="0"/>
                </a:moveTo>
                <a:lnTo>
                  <a:pt x="6550082" y="0"/>
                </a:lnTo>
                <a:lnTo>
                  <a:pt x="6550082" y="1621145"/>
                </a:lnTo>
                <a:lnTo>
                  <a:pt x="0" y="162114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sz="1200"/>
          </a:p>
        </p:txBody>
      </p:sp>
      <p:sp>
        <p:nvSpPr>
          <p:cNvPr id="8" name="Freeform 4">
            <a:extLst>
              <a:ext uri="{FF2B5EF4-FFF2-40B4-BE49-F238E27FC236}">
                <a16:creationId xmlns:a16="http://schemas.microsoft.com/office/drawing/2014/main" id="{134D5531-E68A-4970-958A-85106ED49373}"/>
              </a:ext>
            </a:extLst>
          </p:cNvPr>
          <p:cNvSpPr/>
          <p:nvPr/>
        </p:nvSpPr>
        <p:spPr>
          <a:xfrm>
            <a:off x="632796" y="4349836"/>
            <a:ext cx="4366721" cy="1080763"/>
          </a:xfrm>
          <a:custGeom>
            <a:avLst/>
            <a:gdLst/>
            <a:ahLst/>
            <a:cxnLst/>
            <a:rect l="l" t="t" r="r" b="b"/>
            <a:pathLst>
              <a:path w="6550082" h="1621145">
                <a:moveTo>
                  <a:pt x="0" y="0"/>
                </a:moveTo>
                <a:lnTo>
                  <a:pt x="6550082" y="0"/>
                </a:lnTo>
                <a:lnTo>
                  <a:pt x="6550082" y="1621146"/>
                </a:lnTo>
                <a:lnTo>
                  <a:pt x="0" y="162114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sz="1200"/>
          </a:p>
        </p:txBody>
      </p:sp>
      <p:sp>
        <p:nvSpPr>
          <p:cNvPr id="9" name="TextBox 12">
            <a:extLst>
              <a:ext uri="{FF2B5EF4-FFF2-40B4-BE49-F238E27FC236}">
                <a16:creationId xmlns:a16="http://schemas.microsoft.com/office/drawing/2014/main" id="{64382672-BF0C-A407-A681-498CEE1373F1}"/>
              </a:ext>
            </a:extLst>
          </p:cNvPr>
          <p:cNvSpPr txBox="1"/>
          <p:nvPr/>
        </p:nvSpPr>
        <p:spPr>
          <a:xfrm>
            <a:off x="1360139" y="2118087"/>
            <a:ext cx="5832345" cy="616964"/>
          </a:xfrm>
          <a:prstGeom prst="rect">
            <a:avLst/>
          </a:prstGeom>
        </p:spPr>
        <p:txBody>
          <a:bodyPr wrap="square" lIns="0" tIns="0" rIns="0" bIns="0" rtlCol="0" anchor="t">
            <a:spAutoFit/>
          </a:bodyPr>
          <a:lstStyle/>
          <a:p>
            <a:pPr>
              <a:lnSpc>
                <a:spcPts val="5164"/>
              </a:lnSpc>
            </a:pPr>
            <a:r>
              <a:rPr lang="en-US" sz="3688" b="1" dirty="0">
                <a:solidFill>
                  <a:srgbClr val="272626"/>
                </a:solidFill>
                <a:latin typeface="Montserrat Black" pitchFamily="2" charset="0"/>
                <a:ea typeface="Montserrat Heavy"/>
                <a:cs typeface="Montserrat Heavy"/>
                <a:sym typeface="Montserrat Heavy"/>
              </a:rPr>
              <a:t>2.3 million in revenue</a:t>
            </a:r>
          </a:p>
        </p:txBody>
      </p:sp>
      <p:sp>
        <p:nvSpPr>
          <p:cNvPr id="10" name="TextBox 13">
            <a:extLst>
              <a:ext uri="{FF2B5EF4-FFF2-40B4-BE49-F238E27FC236}">
                <a16:creationId xmlns:a16="http://schemas.microsoft.com/office/drawing/2014/main" id="{68A447C8-530A-33BB-D610-4A6195843416}"/>
              </a:ext>
            </a:extLst>
          </p:cNvPr>
          <p:cNvSpPr txBox="1"/>
          <p:nvPr/>
        </p:nvSpPr>
        <p:spPr>
          <a:xfrm>
            <a:off x="1517905" y="3288066"/>
            <a:ext cx="704088" cy="558358"/>
          </a:xfrm>
          <a:prstGeom prst="rect">
            <a:avLst/>
          </a:prstGeom>
        </p:spPr>
        <p:txBody>
          <a:bodyPr wrap="square" lIns="0" tIns="0" rIns="0" bIns="0" rtlCol="0" anchor="t">
            <a:spAutoFit/>
          </a:bodyPr>
          <a:lstStyle/>
          <a:p>
            <a:pPr>
              <a:lnSpc>
                <a:spcPts val="4697"/>
              </a:lnSpc>
            </a:pPr>
            <a:r>
              <a:rPr lang="en-US" sz="3355" b="1" dirty="0">
                <a:solidFill>
                  <a:srgbClr val="76DD4A"/>
                </a:solidFill>
                <a:latin typeface="Montserrat Black" pitchFamily="2" charset="0"/>
                <a:ea typeface="Montserrat Heavy"/>
                <a:cs typeface="Montserrat Heavy"/>
                <a:sym typeface="Montserrat Heavy"/>
              </a:rPr>
              <a:t>23</a:t>
            </a:r>
          </a:p>
        </p:txBody>
      </p:sp>
      <p:sp>
        <p:nvSpPr>
          <p:cNvPr id="11" name="TextBox 14">
            <a:extLst>
              <a:ext uri="{FF2B5EF4-FFF2-40B4-BE49-F238E27FC236}">
                <a16:creationId xmlns:a16="http://schemas.microsoft.com/office/drawing/2014/main" id="{2741F1B1-B591-9FBB-B264-AE9067D29404}"/>
              </a:ext>
            </a:extLst>
          </p:cNvPr>
          <p:cNvSpPr txBox="1"/>
          <p:nvPr/>
        </p:nvSpPr>
        <p:spPr>
          <a:xfrm>
            <a:off x="822960" y="4532204"/>
            <a:ext cx="2404872" cy="558358"/>
          </a:xfrm>
          <a:prstGeom prst="rect">
            <a:avLst/>
          </a:prstGeom>
        </p:spPr>
        <p:txBody>
          <a:bodyPr wrap="square" lIns="0" tIns="0" rIns="0" bIns="0" rtlCol="0" anchor="t">
            <a:spAutoFit/>
          </a:bodyPr>
          <a:lstStyle/>
          <a:p>
            <a:pPr>
              <a:lnSpc>
                <a:spcPts val="4697"/>
              </a:lnSpc>
            </a:pPr>
            <a:r>
              <a:rPr lang="en-US" sz="3355" b="1" dirty="0">
                <a:solidFill>
                  <a:srgbClr val="76DD4A"/>
                </a:solidFill>
                <a:latin typeface="Montserrat Black" pitchFamily="2" charset="0"/>
                <a:ea typeface="Montserrat Heavy"/>
                <a:cs typeface="Montserrat Heavy"/>
                <a:sym typeface="Montserrat Heavy"/>
              </a:rPr>
              <a:t>900,00 + </a:t>
            </a:r>
          </a:p>
        </p:txBody>
      </p:sp>
      <p:sp>
        <p:nvSpPr>
          <p:cNvPr id="12" name="TextBox 15">
            <a:extLst>
              <a:ext uri="{FF2B5EF4-FFF2-40B4-BE49-F238E27FC236}">
                <a16:creationId xmlns:a16="http://schemas.microsoft.com/office/drawing/2014/main" id="{9999560D-41A1-964C-0C76-9C42164BCB6D}"/>
              </a:ext>
            </a:extLst>
          </p:cNvPr>
          <p:cNvSpPr txBox="1"/>
          <p:nvPr/>
        </p:nvSpPr>
        <p:spPr>
          <a:xfrm>
            <a:off x="1360139" y="1416716"/>
            <a:ext cx="5461285" cy="616964"/>
          </a:xfrm>
          <a:prstGeom prst="rect">
            <a:avLst/>
          </a:prstGeom>
        </p:spPr>
        <p:txBody>
          <a:bodyPr wrap="square" lIns="0" tIns="0" rIns="0" bIns="0" rtlCol="0" anchor="t">
            <a:spAutoFit/>
          </a:bodyPr>
          <a:lstStyle/>
          <a:p>
            <a:pPr>
              <a:lnSpc>
                <a:spcPts val="5164"/>
              </a:lnSpc>
            </a:pPr>
            <a:r>
              <a:rPr lang="en-US" sz="3688" b="1" dirty="0">
                <a:solidFill>
                  <a:srgbClr val="272626"/>
                </a:solidFill>
                <a:latin typeface="Montserrat Black" pitchFamily="2" charset="0"/>
                <a:ea typeface="Montserrat Heavy"/>
                <a:cs typeface="Montserrat Heavy"/>
                <a:sym typeface="Montserrat Heavy"/>
              </a:rPr>
              <a:t>160,000 cases in 2025</a:t>
            </a:r>
          </a:p>
        </p:txBody>
      </p:sp>
      <p:sp>
        <p:nvSpPr>
          <p:cNvPr id="13" name="Freeform 16">
            <a:extLst>
              <a:ext uri="{FF2B5EF4-FFF2-40B4-BE49-F238E27FC236}">
                <a16:creationId xmlns:a16="http://schemas.microsoft.com/office/drawing/2014/main" id="{4BC46A8A-C201-CBDF-4A76-81353F2E0F46}"/>
              </a:ext>
            </a:extLst>
          </p:cNvPr>
          <p:cNvSpPr/>
          <p:nvPr/>
        </p:nvSpPr>
        <p:spPr>
          <a:xfrm>
            <a:off x="632796" y="1512595"/>
            <a:ext cx="501749" cy="501749"/>
          </a:xfrm>
          <a:custGeom>
            <a:avLst/>
            <a:gdLst/>
            <a:ahLst/>
            <a:cxnLst/>
            <a:rect l="l" t="t" r="r" b="b"/>
            <a:pathLst>
              <a:path w="752624" h="752624">
                <a:moveTo>
                  <a:pt x="0" y="0"/>
                </a:moveTo>
                <a:lnTo>
                  <a:pt x="752623" y="0"/>
                </a:lnTo>
                <a:lnTo>
                  <a:pt x="752623" y="752623"/>
                </a:lnTo>
                <a:lnTo>
                  <a:pt x="0" y="752623"/>
                </a:lnTo>
                <a:lnTo>
                  <a:pt x="0" y="0"/>
                </a:lnTo>
                <a:close/>
              </a:path>
            </a:pathLst>
          </a:custGeom>
          <a:blipFill>
            <a:blip r:embed="rId11"/>
            <a:stretch>
              <a:fillRect/>
            </a:stretch>
          </a:blipFill>
        </p:spPr>
        <p:txBody>
          <a:bodyPr/>
          <a:lstStyle/>
          <a:p>
            <a:endParaRPr lang="en-GB" sz="1200"/>
          </a:p>
        </p:txBody>
      </p:sp>
      <p:sp>
        <p:nvSpPr>
          <p:cNvPr id="14" name="Freeform 17">
            <a:extLst>
              <a:ext uri="{FF2B5EF4-FFF2-40B4-BE49-F238E27FC236}">
                <a16:creationId xmlns:a16="http://schemas.microsoft.com/office/drawing/2014/main" id="{E2376530-072D-8C5B-9DF6-D6867BB5AAE0}"/>
              </a:ext>
            </a:extLst>
          </p:cNvPr>
          <p:cNvSpPr/>
          <p:nvPr/>
        </p:nvSpPr>
        <p:spPr>
          <a:xfrm>
            <a:off x="632796" y="2221719"/>
            <a:ext cx="501749" cy="501749"/>
          </a:xfrm>
          <a:custGeom>
            <a:avLst/>
            <a:gdLst/>
            <a:ahLst/>
            <a:cxnLst/>
            <a:rect l="l" t="t" r="r" b="b"/>
            <a:pathLst>
              <a:path w="752624" h="752624">
                <a:moveTo>
                  <a:pt x="0" y="0"/>
                </a:moveTo>
                <a:lnTo>
                  <a:pt x="752623" y="0"/>
                </a:lnTo>
                <a:lnTo>
                  <a:pt x="752623" y="752623"/>
                </a:lnTo>
                <a:lnTo>
                  <a:pt x="0" y="752623"/>
                </a:lnTo>
                <a:lnTo>
                  <a:pt x="0" y="0"/>
                </a:lnTo>
                <a:close/>
              </a:path>
            </a:pathLst>
          </a:custGeom>
          <a:blipFill>
            <a:blip r:embed="rId11"/>
            <a:stretch>
              <a:fillRect/>
            </a:stretch>
          </a:blipFill>
        </p:spPr>
        <p:txBody>
          <a:bodyPr/>
          <a:lstStyle/>
          <a:p>
            <a:endParaRPr lang="en-GB" sz="1200"/>
          </a:p>
        </p:txBody>
      </p:sp>
      <p:sp>
        <p:nvSpPr>
          <p:cNvPr id="15" name="TextBox 19">
            <a:extLst>
              <a:ext uri="{FF2B5EF4-FFF2-40B4-BE49-F238E27FC236}">
                <a16:creationId xmlns:a16="http://schemas.microsoft.com/office/drawing/2014/main" id="{0377FCEF-2CB5-5518-096B-299D36F4A724}"/>
              </a:ext>
            </a:extLst>
          </p:cNvPr>
          <p:cNvSpPr txBox="1"/>
          <p:nvPr/>
        </p:nvSpPr>
        <p:spPr>
          <a:xfrm>
            <a:off x="2394322" y="3442551"/>
            <a:ext cx="2040518" cy="326371"/>
          </a:xfrm>
          <a:prstGeom prst="rect">
            <a:avLst/>
          </a:prstGeom>
        </p:spPr>
        <p:txBody>
          <a:bodyPr wrap="square" lIns="0" tIns="0" rIns="0" bIns="0" rtlCol="0" anchor="t">
            <a:spAutoFit/>
          </a:bodyPr>
          <a:lstStyle/>
          <a:p>
            <a:pPr>
              <a:lnSpc>
                <a:spcPts val="2800"/>
              </a:lnSpc>
            </a:pPr>
            <a:r>
              <a:rPr lang="en-US" dirty="0">
                <a:solidFill>
                  <a:srgbClr val="000000"/>
                </a:solidFill>
                <a:latin typeface="Montserrat" pitchFamily="2" charset="0"/>
                <a:ea typeface="Canva Sans"/>
                <a:cs typeface="Canva Sans"/>
                <a:sym typeface="Canva Sans"/>
              </a:rPr>
              <a:t>Team members</a:t>
            </a:r>
          </a:p>
        </p:txBody>
      </p:sp>
      <p:sp>
        <p:nvSpPr>
          <p:cNvPr id="16" name="TextBox 22">
            <a:extLst>
              <a:ext uri="{FF2B5EF4-FFF2-40B4-BE49-F238E27FC236}">
                <a16:creationId xmlns:a16="http://schemas.microsoft.com/office/drawing/2014/main" id="{0E5BAECD-4F30-EA45-3782-F7334190801F}"/>
              </a:ext>
            </a:extLst>
          </p:cNvPr>
          <p:cNvSpPr txBox="1"/>
          <p:nvPr/>
        </p:nvSpPr>
        <p:spPr>
          <a:xfrm>
            <a:off x="2940491" y="4663249"/>
            <a:ext cx="2404871" cy="326371"/>
          </a:xfrm>
          <a:prstGeom prst="rect">
            <a:avLst/>
          </a:prstGeom>
        </p:spPr>
        <p:txBody>
          <a:bodyPr wrap="square" lIns="0" tIns="0" rIns="0" bIns="0" rtlCol="0" anchor="t">
            <a:spAutoFit/>
          </a:bodyPr>
          <a:lstStyle/>
          <a:p>
            <a:pPr>
              <a:lnSpc>
                <a:spcPts val="2800"/>
              </a:lnSpc>
            </a:pPr>
            <a:r>
              <a:rPr lang="en-US" dirty="0">
                <a:solidFill>
                  <a:srgbClr val="000000"/>
                </a:solidFill>
                <a:latin typeface="Montserrat" pitchFamily="2" charset="0"/>
                <a:ea typeface="Canva Sans"/>
                <a:cs typeface="Canva Sans"/>
                <a:sym typeface="Canva Sans"/>
              </a:rPr>
              <a:t>Page loads a day</a:t>
            </a:r>
          </a:p>
        </p:txBody>
      </p:sp>
    </p:spTree>
    <p:extLst>
      <p:ext uri="{BB962C8B-B14F-4D97-AF65-F5344CB8AC3E}">
        <p14:creationId xmlns:p14="http://schemas.microsoft.com/office/powerpoint/2010/main" val="4222908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a:extLst>
            <a:ext uri="{FF2B5EF4-FFF2-40B4-BE49-F238E27FC236}">
              <a16:creationId xmlns:a16="http://schemas.microsoft.com/office/drawing/2014/main" id="{3F35E889-6EA2-5644-FBDD-346286AD11B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B31FE24-1D5A-3AE7-EEAB-34F8488C4193}"/>
              </a:ext>
            </a:extLst>
          </p:cNvPr>
          <p:cNvSpPr/>
          <p:nvPr/>
        </p:nvSpPr>
        <p:spPr>
          <a:xfrm>
            <a:off x="283320" y="5613400"/>
            <a:ext cx="3296097" cy="801941"/>
          </a:xfrm>
          <a:custGeom>
            <a:avLst/>
            <a:gdLst/>
            <a:ahLst/>
            <a:cxnLst/>
            <a:rect l="l" t="t" r="r" b="b"/>
            <a:pathLst>
              <a:path w="4944145" h="1202911">
                <a:moveTo>
                  <a:pt x="0" y="0"/>
                </a:moveTo>
                <a:lnTo>
                  <a:pt x="4944145" y="0"/>
                </a:lnTo>
                <a:lnTo>
                  <a:pt x="4944145" y="1202911"/>
                </a:lnTo>
                <a:lnTo>
                  <a:pt x="0" y="1202911"/>
                </a:lnTo>
                <a:lnTo>
                  <a:pt x="0" y="0"/>
                </a:lnTo>
                <a:close/>
              </a:path>
            </a:pathLst>
          </a:custGeom>
          <a:blipFill>
            <a:blip r:embed="rId2"/>
            <a:stretch>
              <a:fillRect/>
            </a:stretch>
          </a:blipFill>
        </p:spPr>
        <p:txBody>
          <a:bodyPr/>
          <a:lstStyle/>
          <a:p>
            <a:endParaRPr lang="en-GB" sz="1200"/>
          </a:p>
        </p:txBody>
      </p:sp>
      <p:sp>
        <p:nvSpPr>
          <p:cNvPr id="3" name="Freeform 3">
            <a:extLst>
              <a:ext uri="{FF2B5EF4-FFF2-40B4-BE49-F238E27FC236}">
                <a16:creationId xmlns:a16="http://schemas.microsoft.com/office/drawing/2014/main" id="{8BD0F504-A9C5-ACB7-D0D4-C7D0743DFD3A}"/>
              </a:ext>
            </a:extLst>
          </p:cNvPr>
          <p:cNvSpPr/>
          <p:nvPr/>
        </p:nvSpPr>
        <p:spPr>
          <a:xfrm>
            <a:off x="7502787" y="4852806"/>
            <a:ext cx="4876800" cy="2323130"/>
          </a:xfrm>
          <a:custGeom>
            <a:avLst/>
            <a:gdLst/>
            <a:ahLst/>
            <a:cxnLst/>
            <a:rect l="l" t="t" r="r" b="b"/>
            <a:pathLst>
              <a:path w="7315200" h="3484695">
                <a:moveTo>
                  <a:pt x="0" y="0"/>
                </a:moveTo>
                <a:lnTo>
                  <a:pt x="7315200" y="0"/>
                </a:lnTo>
                <a:lnTo>
                  <a:pt x="7315200" y="3484695"/>
                </a:lnTo>
                <a:lnTo>
                  <a:pt x="0" y="34846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4" name="Freeform 4" descr="an isometric lined file folder">
            <a:extLst>
              <a:ext uri="{FF2B5EF4-FFF2-40B4-BE49-F238E27FC236}">
                <a16:creationId xmlns:a16="http://schemas.microsoft.com/office/drawing/2014/main" id="{7100A7FE-3386-19E0-3EFF-B0A3ED0FA715}"/>
              </a:ext>
            </a:extLst>
          </p:cNvPr>
          <p:cNvSpPr/>
          <p:nvPr/>
        </p:nvSpPr>
        <p:spPr>
          <a:xfrm>
            <a:off x="8599663" y="321484"/>
            <a:ext cx="3468029" cy="4585135"/>
          </a:xfrm>
          <a:custGeom>
            <a:avLst/>
            <a:gdLst/>
            <a:ahLst/>
            <a:cxnLst/>
            <a:rect l="l" t="t" r="r" b="b"/>
            <a:pathLst>
              <a:path w="5202044" h="6877703">
                <a:moveTo>
                  <a:pt x="0" y="0"/>
                </a:moveTo>
                <a:lnTo>
                  <a:pt x="5202044" y="0"/>
                </a:lnTo>
                <a:lnTo>
                  <a:pt x="5202044" y="6877703"/>
                </a:lnTo>
                <a:lnTo>
                  <a:pt x="0" y="68777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sp>
        <p:nvSpPr>
          <p:cNvPr id="5" name="Freeform 5">
            <a:extLst>
              <a:ext uri="{FF2B5EF4-FFF2-40B4-BE49-F238E27FC236}">
                <a16:creationId xmlns:a16="http://schemas.microsoft.com/office/drawing/2014/main" id="{D6139EFC-92B3-065C-8534-4142FDB7D7A9}"/>
              </a:ext>
            </a:extLst>
          </p:cNvPr>
          <p:cNvSpPr/>
          <p:nvPr/>
        </p:nvSpPr>
        <p:spPr>
          <a:xfrm>
            <a:off x="5338954" y="783257"/>
            <a:ext cx="2964848" cy="3274431"/>
          </a:xfrm>
          <a:custGeom>
            <a:avLst/>
            <a:gdLst/>
            <a:ahLst/>
            <a:cxnLst/>
            <a:rect l="l" t="t" r="r" b="b"/>
            <a:pathLst>
              <a:path w="4447272" h="4911646">
                <a:moveTo>
                  <a:pt x="0" y="0"/>
                </a:moveTo>
                <a:lnTo>
                  <a:pt x="4447272" y="0"/>
                </a:lnTo>
                <a:lnTo>
                  <a:pt x="4447272" y="4911646"/>
                </a:lnTo>
                <a:lnTo>
                  <a:pt x="0" y="491164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sz="1200"/>
          </a:p>
        </p:txBody>
      </p:sp>
      <p:sp>
        <p:nvSpPr>
          <p:cNvPr id="6" name="Freeform 6">
            <a:extLst>
              <a:ext uri="{FF2B5EF4-FFF2-40B4-BE49-F238E27FC236}">
                <a16:creationId xmlns:a16="http://schemas.microsoft.com/office/drawing/2014/main" id="{2E678180-FAF3-C8CB-6B13-127D14F0A6B0}"/>
              </a:ext>
            </a:extLst>
          </p:cNvPr>
          <p:cNvSpPr/>
          <p:nvPr/>
        </p:nvSpPr>
        <p:spPr>
          <a:xfrm>
            <a:off x="8009439" y="-853899"/>
            <a:ext cx="2324239" cy="2743200"/>
          </a:xfrm>
          <a:custGeom>
            <a:avLst/>
            <a:gdLst/>
            <a:ahLst/>
            <a:cxnLst/>
            <a:rect l="l" t="t" r="r" b="b"/>
            <a:pathLst>
              <a:path w="3486358" h="4114800">
                <a:moveTo>
                  <a:pt x="0" y="0"/>
                </a:moveTo>
                <a:lnTo>
                  <a:pt x="3486358" y="0"/>
                </a:lnTo>
                <a:lnTo>
                  <a:pt x="3486358"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sz="1200"/>
          </a:p>
        </p:txBody>
      </p:sp>
      <p:sp>
        <p:nvSpPr>
          <p:cNvPr id="7" name="Freeform 7">
            <a:extLst>
              <a:ext uri="{FF2B5EF4-FFF2-40B4-BE49-F238E27FC236}">
                <a16:creationId xmlns:a16="http://schemas.microsoft.com/office/drawing/2014/main" id="{B4C3BF25-F619-3625-142C-BC83FBF22A93}"/>
              </a:ext>
            </a:extLst>
          </p:cNvPr>
          <p:cNvSpPr/>
          <p:nvPr/>
        </p:nvSpPr>
        <p:spPr>
          <a:xfrm>
            <a:off x="5690572" y="3944243"/>
            <a:ext cx="2024981" cy="2743200"/>
          </a:xfrm>
          <a:custGeom>
            <a:avLst/>
            <a:gdLst/>
            <a:ahLst/>
            <a:cxnLst/>
            <a:rect l="l" t="t" r="r" b="b"/>
            <a:pathLst>
              <a:path w="3037471" h="4114800">
                <a:moveTo>
                  <a:pt x="0" y="0"/>
                </a:moveTo>
                <a:lnTo>
                  <a:pt x="3037470" y="0"/>
                </a:lnTo>
                <a:lnTo>
                  <a:pt x="3037470"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sz="1200"/>
          </a:p>
        </p:txBody>
      </p:sp>
      <p:sp>
        <p:nvSpPr>
          <p:cNvPr id="8" name="TextBox 8">
            <a:extLst>
              <a:ext uri="{FF2B5EF4-FFF2-40B4-BE49-F238E27FC236}">
                <a16:creationId xmlns:a16="http://schemas.microsoft.com/office/drawing/2014/main" id="{F863B39C-D807-A4CD-DA9A-EBB8ADEF3C8A}"/>
              </a:ext>
            </a:extLst>
          </p:cNvPr>
          <p:cNvSpPr txBox="1"/>
          <p:nvPr/>
        </p:nvSpPr>
        <p:spPr>
          <a:xfrm>
            <a:off x="410848" y="327834"/>
            <a:ext cx="4760920" cy="1855060"/>
          </a:xfrm>
          <a:prstGeom prst="rect">
            <a:avLst/>
          </a:prstGeom>
        </p:spPr>
        <p:txBody>
          <a:bodyPr wrap="square" lIns="0" tIns="0" rIns="0" bIns="0" rtlCol="0" anchor="t">
            <a:spAutoFit/>
          </a:bodyPr>
          <a:lstStyle/>
          <a:p>
            <a:pPr>
              <a:lnSpc>
                <a:spcPts val="7360"/>
              </a:lnSpc>
            </a:pPr>
            <a:r>
              <a:rPr lang="en-US" sz="6134" b="1" dirty="0">
                <a:solidFill>
                  <a:srgbClr val="272626"/>
                </a:solidFill>
                <a:latin typeface="Montserrat Black" pitchFamily="2" charset="0"/>
                <a:ea typeface="Montserrat Heavy"/>
                <a:cs typeface="Montserrat Heavy"/>
                <a:sym typeface="Montserrat Heavy"/>
              </a:rPr>
              <a:t>How it started</a:t>
            </a:r>
          </a:p>
        </p:txBody>
      </p:sp>
    </p:spTree>
    <p:extLst>
      <p:ext uri="{BB962C8B-B14F-4D97-AF65-F5344CB8AC3E}">
        <p14:creationId xmlns:p14="http://schemas.microsoft.com/office/powerpoint/2010/main" val="4254244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a:extLst>
            <a:ext uri="{FF2B5EF4-FFF2-40B4-BE49-F238E27FC236}">
              <a16:creationId xmlns:a16="http://schemas.microsoft.com/office/drawing/2014/main" id="{0275996A-7C87-8CF4-D458-71259AF64BD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A7EAEAC-DE06-53D4-C473-FDB993015182}"/>
              </a:ext>
            </a:extLst>
          </p:cNvPr>
          <p:cNvSpPr/>
          <p:nvPr/>
        </p:nvSpPr>
        <p:spPr>
          <a:xfrm rot="273152">
            <a:off x="7826350" y="1856707"/>
            <a:ext cx="3963841" cy="3527819"/>
          </a:xfrm>
          <a:custGeom>
            <a:avLst/>
            <a:gdLst/>
            <a:ahLst/>
            <a:cxnLst/>
            <a:rect l="l" t="t" r="r" b="b"/>
            <a:pathLst>
              <a:path w="5945762" h="5291728">
                <a:moveTo>
                  <a:pt x="0" y="0"/>
                </a:moveTo>
                <a:lnTo>
                  <a:pt x="5945762" y="0"/>
                </a:lnTo>
                <a:lnTo>
                  <a:pt x="5945762" y="5291728"/>
                </a:lnTo>
                <a:lnTo>
                  <a:pt x="0" y="52917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3" name="Freeform 3">
            <a:extLst>
              <a:ext uri="{FF2B5EF4-FFF2-40B4-BE49-F238E27FC236}">
                <a16:creationId xmlns:a16="http://schemas.microsoft.com/office/drawing/2014/main" id="{EF6D080F-66CF-100F-EDC4-E125BEFE7383}"/>
              </a:ext>
            </a:extLst>
          </p:cNvPr>
          <p:cNvSpPr/>
          <p:nvPr/>
        </p:nvSpPr>
        <p:spPr>
          <a:xfrm>
            <a:off x="9714859" y="527780"/>
            <a:ext cx="2140804" cy="520858"/>
          </a:xfrm>
          <a:custGeom>
            <a:avLst/>
            <a:gdLst/>
            <a:ahLst/>
            <a:cxnLst/>
            <a:rect l="l" t="t" r="r" b="b"/>
            <a:pathLst>
              <a:path w="3211206" h="781287">
                <a:moveTo>
                  <a:pt x="0" y="0"/>
                </a:moveTo>
                <a:lnTo>
                  <a:pt x="3211206" y="0"/>
                </a:lnTo>
                <a:lnTo>
                  <a:pt x="3211206" y="781286"/>
                </a:lnTo>
                <a:lnTo>
                  <a:pt x="0" y="781286"/>
                </a:lnTo>
                <a:lnTo>
                  <a:pt x="0" y="0"/>
                </a:lnTo>
                <a:close/>
              </a:path>
            </a:pathLst>
          </a:custGeom>
          <a:blipFill>
            <a:blip r:embed="rId5"/>
            <a:stretch>
              <a:fillRect/>
            </a:stretch>
          </a:blipFill>
        </p:spPr>
        <p:txBody>
          <a:bodyPr/>
          <a:lstStyle/>
          <a:p>
            <a:endParaRPr lang="en-GB" sz="1200"/>
          </a:p>
        </p:txBody>
      </p:sp>
      <p:grpSp>
        <p:nvGrpSpPr>
          <p:cNvPr id="4" name="Group 4">
            <a:extLst>
              <a:ext uri="{FF2B5EF4-FFF2-40B4-BE49-F238E27FC236}">
                <a16:creationId xmlns:a16="http://schemas.microsoft.com/office/drawing/2014/main" id="{02D6A8B1-5F43-4446-2F97-05D1D37D464B}"/>
              </a:ext>
            </a:extLst>
          </p:cNvPr>
          <p:cNvGrpSpPr/>
          <p:nvPr/>
        </p:nvGrpSpPr>
        <p:grpSpPr>
          <a:xfrm>
            <a:off x="0" y="6138197"/>
            <a:ext cx="12192000" cy="736811"/>
            <a:chOff x="0" y="0"/>
            <a:chExt cx="4816593" cy="291086"/>
          </a:xfrm>
        </p:grpSpPr>
        <p:sp>
          <p:nvSpPr>
            <p:cNvPr id="5" name="Freeform 5">
              <a:extLst>
                <a:ext uri="{FF2B5EF4-FFF2-40B4-BE49-F238E27FC236}">
                  <a16:creationId xmlns:a16="http://schemas.microsoft.com/office/drawing/2014/main" id="{7B423F57-B5B4-128C-98BB-095C6D42A90C}"/>
                </a:ext>
              </a:extLst>
            </p:cNvPr>
            <p:cNvSpPr/>
            <p:nvPr/>
          </p:nvSpPr>
          <p:spPr>
            <a:xfrm>
              <a:off x="0" y="0"/>
              <a:ext cx="4816592" cy="291086"/>
            </a:xfrm>
            <a:custGeom>
              <a:avLst/>
              <a:gdLst/>
              <a:ahLst/>
              <a:cxnLst/>
              <a:rect l="l" t="t" r="r" b="b"/>
              <a:pathLst>
                <a:path w="4816592" h="291086">
                  <a:moveTo>
                    <a:pt x="0" y="0"/>
                  </a:moveTo>
                  <a:lnTo>
                    <a:pt x="4816592" y="0"/>
                  </a:lnTo>
                  <a:lnTo>
                    <a:pt x="4816592" y="291086"/>
                  </a:lnTo>
                  <a:lnTo>
                    <a:pt x="0" y="291086"/>
                  </a:lnTo>
                  <a:close/>
                </a:path>
              </a:pathLst>
            </a:custGeom>
            <a:solidFill>
              <a:srgbClr val="76DD4A"/>
            </a:solidFill>
          </p:spPr>
          <p:txBody>
            <a:bodyPr/>
            <a:lstStyle/>
            <a:p>
              <a:endParaRPr lang="en-GB" sz="1200"/>
            </a:p>
          </p:txBody>
        </p:sp>
        <p:sp>
          <p:nvSpPr>
            <p:cNvPr id="6" name="TextBox 6">
              <a:extLst>
                <a:ext uri="{FF2B5EF4-FFF2-40B4-BE49-F238E27FC236}">
                  <a16:creationId xmlns:a16="http://schemas.microsoft.com/office/drawing/2014/main" id="{D2BCCF7F-D05A-167A-8B6C-191E35308F08}"/>
                </a:ext>
              </a:extLst>
            </p:cNvPr>
            <p:cNvSpPr txBox="1"/>
            <p:nvPr/>
          </p:nvSpPr>
          <p:spPr>
            <a:xfrm>
              <a:off x="0" y="-38100"/>
              <a:ext cx="4816593" cy="329186"/>
            </a:xfrm>
            <a:prstGeom prst="rect">
              <a:avLst/>
            </a:prstGeom>
          </p:spPr>
          <p:txBody>
            <a:bodyPr lIns="33867" tIns="33867" rIns="33867" bIns="33867" rtlCol="0" anchor="ctr"/>
            <a:lstStyle/>
            <a:p>
              <a:pPr algn="ctr">
                <a:lnSpc>
                  <a:spcPts val="1773"/>
                </a:lnSpc>
                <a:spcBef>
                  <a:spcPct val="0"/>
                </a:spcBef>
              </a:pPr>
              <a:endParaRPr sz="1200"/>
            </a:p>
          </p:txBody>
        </p:sp>
      </p:grpSp>
      <p:sp>
        <p:nvSpPr>
          <p:cNvPr id="7" name="Freeform 7">
            <a:extLst>
              <a:ext uri="{FF2B5EF4-FFF2-40B4-BE49-F238E27FC236}">
                <a16:creationId xmlns:a16="http://schemas.microsoft.com/office/drawing/2014/main" id="{3B623D12-7352-D4C3-D325-BC8E116FB001}"/>
              </a:ext>
            </a:extLst>
          </p:cNvPr>
          <p:cNvSpPr/>
          <p:nvPr/>
        </p:nvSpPr>
        <p:spPr>
          <a:xfrm rot="-529590">
            <a:off x="4120430" y="2208759"/>
            <a:ext cx="3963841" cy="3527819"/>
          </a:xfrm>
          <a:custGeom>
            <a:avLst/>
            <a:gdLst/>
            <a:ahLst/>
            <a:cxnLst/>
            <a:rect l="l" t="t" r="r" b="b"/>
            <a:pathLst>
              <a:path w="5945762" h="5291728">
                <a:moveTo>
                  <a:pt x="0" y="0"/>
                </a:moveTo>
                <a:lnTo>
                  <a:pt x="5945762" y="0"/>
                </a:lnTo>
                <a:lnTo>
                  <a:pt x="5945762" y="5291728"/>
                </a:lnTo>
                <a:lnTo>
                  <a:pt x="0" y="52917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8" name="Freeform 8">
            <a:extLst>
              <a:ext uri="{FF2B5EF4-FFF2-40B4-BE49-F238E27FC236}">
                <a16:creationId xmlns:a16="http://schemas.microsoft.com/office/drawing/2014/main" id="{F19C1EE5-A8DB-825E-489F-34D621F23D5D}"/>
              </a:ext>
            </a:extLst>
          </p:cNvPr>
          <p:cNvSpPr/>
          <p:nvPr/>
        </p:nvSpPr>
        <p:spPr>
          <a:xfrm rot="92028">
            <a:off x="330352" y="2118443"/>
            <a:ext cx="3963841" cy="3527819"/>
          </a:xfrm>
          <a:custGeom>
            <a:avLst/>
            <a:gdLst/>
            <a:ahLst/>
            <a:cxnLst/>
            <a:rect l="l" t="t" r="r" b="b"/>
            <a:pathLst>
              <a:path w="5945762" h="5291728">
                <a:moveTo>
                  <a:pt x="0" y="0"/>
                </a:moveTo>
                <a:lnTo>
                  <a:pt x="5945762" y="0"/>
                </a:lnTo>
                <a:lnTo>
                  <a:pt x="5945762" y="5291728"/>
                </a:lnTo>
                <a:lnTo>
                  <a:pt x="0" y="52917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9" name="TextBox 9">
            <a:extLst>
              <a:ext uri="{FF2B5EF4-FFF2-40B4-BE49-F238E27FC236}">
                <a16:creationId xmlns:a16="http://schemas.microsoft.com/office/drawing/2014/main" id="{5B014437-7BFE-98E6-EAFD-BE2C7DCAA50A}"/>
              </a:ext>
            </a:extLst>
          </p:cNvPr>
          <p:cNvSpPr txBox="1"/>
          <p:nvPr/>
        </p:nvSpPr>
        <p:spPr>
          <a:xfrm>
            <a:off x="283848" y="327834"/>
            <a:ext cx="7408748" cy="906082"/>
          </a:xfrm>
          <a:prstGeom prst="rect">
            <a:avLst/>
          </a:prstGeom>
        </p:spPr>
        <p:txBody>
          <a:bodyPr wrap="square" lIns="0" tIns="0" rIns="0" bIns="0" rtlCol="0" anchor="t">
            <a:spAutoFit/>
          </a:bodyPr>
          <a:lstStyle/>
          <a:p>
            <a:pPr>
              <a:lnSpc>
                <a:spcPts val="7360"/>
              </a:lnSpc>
            </a:pPr>
            <a:r>
              <a:rPr lang="en-US" sz="6134" b="1" dirty="0">
                <a:solidFill>
                  <a:srgbClr val="272626"/>
                </a:solidFill>
                <a:latin typeface="Montserrat Black" pitchFamily="2" charset="0"/>
                <a:ea typeface="Montserrat Heavy"/>
                <a:cs typeface="Montserrat Heavy"/>
                <a:sym typeface="Montserrat Heavy"/>
              </a:rPr>
              <a:t>Hoowla v1</a:t>
            </a:r>
          </a:p>
        </p:txBody>
      </p:sp>
      <p:sp>
        <p:nvSpPr>
          <p:cNvPr id="10" name="TextBox 10">
            <a:extLst>
              <a:ext uri="{FF2B5EF4-FFF2-40B4-BE49-F238E27FC236}">
                <a16:creationId xmlns:a16="http://schemas.microsoft.com/office/drawing/2014/main" id="{90DC5827-BBEB-55ED-AFB7-392EC967F3B2}"/>
              </a:ext>
            </a:extLst>
          </p:cNvPr>
          <p:cNvSpPr txBox="1"/>
          <p:nvPr/>
        </p:nvSpPr>
        <p:spPr>
          <a:xfrm rot="-543551">
            <a:off x="4278624" y="3595531"/>
            <a:ext cx="3694445" cy="1061701"/>
          </a:xfrm>
          <a:prstGeom prst="rect">
            <a:avLst/>
          </a:prstGeom>
        </p:spPr>
        <p:txBody>
          <a:bodyPr lIns="0" tIns="0" rIns="0" bIns="0" rtlCol="0" anchor="t">
            <a:spAutoFit/>
          </a:bodyPr>
          <a:lstStyle/>
          <a:p>
            <a:pPr algn="ctr">
              <a:lnSpc>
                <a:spcPts val="5507"/>
              </a:lnSpc>
            </a:pPr>
            <a:r>
              <a:rPr lang="en-US" sz="3934" b="1" dirty="0">
                <a:solidFill>
                  <a:srgbClr val="272626"/>
                </a:solidFill>
                <a:latin typeface="Montserrat Bold"/>
                <a:ea typeface="Montserrat Bold"/>
                <a:cs typeface="Montserrat Bold"/>
                <a:sym typeface="Montserrat Bold"/>
              </a:rPr>
              <a:t>Over 1 Year</a:t>
            </a:r>
          </a:p>
          <a:p>
            <a:pPr algn="ctr">
              <a:lnSpc>
                <a:spcPts val="2999"/>
              </a:lnSpc>
            </a:pPr>
            <a:r>
              <a:rPr lang="en-US" sz="2142" dirty="0">
                <a:solidFill>
                  <a:srgbClr val="272626"/>
                </a:solidFill>
                <a:latin typeface="Montserrat"/>
                <a:ea typeface="Montserrat"/>
                <a:cs typeface="Montserrat"/>
                <a:sym typeface="Montserrat"/>
              </a:rPr>
              <a:t>To the first customer</a:t>
            </a:r>
          </a:p>
        </p:txBody>
      </p:sp>
      <p:sp>
        <p:nvSpPr>
          <p:cNvPr id="11" name="TextBox 11">
            <a:extLst>
              <a:ext uri="{FF2B5EF4-FFF2-40B4-BE49-F238E27FC236}">
                <a16:creationId xmlns:a16="http://schemas.microsoft.com/office/drawing/2014/main" id="{DF97ACB1-3B6B-AEEC-D78D-ADD516CD947E}"/>
              </a:ext>
            </a:extLst>
          </p:cNvPr>
          <p:cNvSpPr txBox="1"/>
          <p:nvPr/>
        </p:nvSpPr>
        <p:spPr>
          <a:xfrm rot="212333">
            <a:off x="7974935" y="2902841"/>
            <a:ext cx="3694445" cy="1364412"/>
          </a:xfrm>
          <a:prstGeom prst="rect">
            <a:avLst/>
          </a:prstGeom>
        </p:spPr>
        <p:txBody>
          <a:bodyPr lIns="0" tIns="0" rIns="0" bIns="0" rtlCol="0" anchor="t">
            <a:spAutoFit/>
          </a:bodyPr>
          <a:lstStyle/>
          <a:p>
            <a:pPr algn="ctr">
              <a:lnSpc>
                <a:spcPts val="2999"/>
              </a:lnSpc>
            </a:pPr>
            <a:r>
              <a:rPr lang="en-US" sz="2142" dirty="0">
                <a:solidFill>
                  <a:srgbClr val="272626"/>
                </a:solidFill>
                <a:latin typeface="Montserrat"/>
                <a:ea typeface="Montserrat"/>
                <a:cs typeface="Montserrat"/>
                <a:sym typeface="Montserrat"/>
              </a:rPr>
              <a:t>Cloud case management for conveyancing</a:t>
            </a:r>
          </a:p>
          <a:p>
            <a:pPr algn="ctr">
              <a:lnSpc>
                <a:spcPts val="5040"/>
              </a:lnSpc>
            </a:pPr>
            <a:r>
              <a:rPr lang="en-US" sz="3600" b="1" dirty="0">
                <a:solidFill>
                  <a:srgbClr val="272626"/>
                </a:solidFill>
                <a:latin typeface="Montserrat Bold"/>
                <a:ea typeface="Montserrat Bold"/>
                <a:cs typeface="Montserrat Bold"/>
                <a:sym typeface="Montserrat Bold"/>
              </a:rPr>
              <a:t>Pivot</a:t>
            </a:r>
          </a:p>
        </p:txBody>
      </p:sp>
      <p:sp>
        <p:nvSpPr>
          <p:cNvPr id="12" name="TextBox 12">
            <a:extLst>
              <a:ext uri="{FF2B5EF4-FFF2-40B4-BE49-F238E27FC236}">
                <a16:creationId xmlns:a16="http://schemas.microsoft.com/office/drawing/2014/main" id="{FA9CC013-5949-BD07-BDC2-AEED9D483BB0}"/>
              </a:ext>
            </a:extLst>
          </p:cNvPr>
          <p:cNvSpPr txBox="1"/>
          <p:nvPr/>
        </p:nvSpPr>
        <p:spPr>
          <a:xfrm rot="102400">
            <a:off x="466677" y="2583868"/>
            <a:ext cx="3694445" cy="2487797"/>
          </a:xfrm>
          <a:prstGeom prst="rect">
            <a:avLst/>
          </a:prstGeom>
        </p:spPr>
        <p:txBody>
          <a:bodyPr lIns="0" tIns="0" rIns="0" bIns="0" rtlCol="0" anchor="t">
            <a:spAutoFit/>
          </a:bodyPr>
          <a:lstStyle/>
          <a:p>
            <a:pPr algn="ctr">
              <a:lnSpc>
                <a:spcPts val="3279"/>
              </a:lnSpc>
            </a:pPr>
            <a:r>
              <a:rPr lang="en-US" sz="2342" dirty="0">
                <a:solidFill>
                  <a:srgbClr val="272626"/>
                </a:solidFill>
                <a:latin typeface="Montserrat"/>
                <a:ea typeface="Montserrat"/>
                <a:cs typeface="Montserrat"/>
                <a:sym typeface="Montserrat"/>
              </a:rPr>
              <a:t>Client Portal</a:t>
            </a:r>
          </a:p>
          <a:p>
            <a:pPr algn="ctr">
              <a:lnSpc>
                <a:spcPts val="5523"/>
              </a:lnSpc>
            </a:pPr>
            <a:r>
              <a:rPr lang="en-US" sz="3945" b="1" dirty="0">
                <a:solidFill>
                  <a:srgbClr val="272626"/>
                </a:solidFill>
                <a:latin typeface="Montserrat Bold"/>
                <a:ea typeface="Montserrat Bold"/>
                <a:cs typeface="Montserrat Bold"/>
                <a:sym typeface="Montserrat Bold"/>
              </a:rPr>
              <a:t>Keep everyone updated</a:t>
            </a:r>
            <a:endParaRPr lang="en-US" sz="3545" b="1" dirty="0">
              <a:solidFill>
                <a:srgbClr val="272626"/>
              </a:solidFill>
              <a:latin typeface="Montserrat Bold"/>
              <a:ea typeface="Montserrat Bold"/>
              <a:cs typeface="Montserrat Bold"/>
              <a:sym typeface="Montserrat Bold"/>
            </a:endParaRPr>
          </a:p>
        </p:txBody>
      </p:sp>
      <p:sp>
        <p:nvSpPr>
          <p:cNvPr id="13" name="TextBox 13">
            <a:extLst>
              <a:ext uri="{FF2B5EF4-FFF2-40B4-BE49-F238E27FC236}">
                <a16:creationId xmlns:a16="http://schemas.microsoft.com/office/drawing/2014/main" id="{1D1FF477-1DA0-CC2A-FBA1-27931094ABAC}"/>
              </a:ext>
            </a:extLst>
          </p:cNvPr>
          <p:cNvSpPr txBox="1"/>
          <p:nvPr/>
        </p:nvSpPr>
        <p:spPr>
          <a:xfrm>
            <a:off x="337249" y="1325231"/>
            <a:ext cx="7756940" cy="297517"/>
          </a:xfrm>
          <a:prstGeom prst="rect">
            <a:avLst/>
          </a:prstGeom>
        </p:spPr>
        <p:txBody>
          <a:bodyPr wrap="square" lIns="0" tIns="0" rIns="0" bIns="0" rtlCol="0" anchor="t">
            <a:spAutoFit/>
          </a:bodyPr>
          <a:lstStyle/>
          <a:p>
            <a:pPr>
              <a:lnSpc>
                <a:spcPts val="2520"/>
              </a:lnSpc>
            </a:pPr>
            <a:r>
              <a:rPr lang="en-US" dirty="0">
                <a:solidFill>
                  <a:srgbClr val="272626"/>
                </a:solidFill>
                <a:latin typeface="Montserrat"/>
                <a:ea typeface="Montserrat"/>
                <a:cs typeface="Montserrat"/>
                <a:sym typeface="Montserrat"/>
              </a:rPr>
              <a:t>It took 4 years to become profitable </a:t>
            </a:r>
          </a:p>
        </p:txBody>
      </p:sp>
    </p:spTree>
    <p:extLst>
      <p:ext uri="{BB962C8B-B14F-4D97-AF65-F5344CB8AC3E}">
        <p14:creationId xmlns:p14="http://schemas.microsoft.com/office/powerpoint/2010/main" val="2139459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a:extLst>
            <a:ext uri="{FF2B5EF4-FFF2-40B4-BE49-F238E27FC236}">
              <a16:creationId xmlns:a16="http://schemas.microsoft.com/office/drawing/2014/main" id="{4CDAE6B8-5C5F-080E-DE42-7D4B576738A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584A6ED-925A-36DB-FA7B-A93C288BF11C}"/>
              </a:ext>
            </a:extLst>
          </p:cNvPr>
          <p:cNvSpPr/>
          <p:nvPr/>
        </p:nvSpPr>
        <p:spPr>
          <a:xfrm>
            <a:off x="9714859" y="527780"/>
            <a:ext cx="2140804" cy="520858"/>
          </a:xfrm>
          <a:custGeom>
            <a:avLst/>
            <a:gdLst/>
            <a:ahLst/>
            <a:cxnLst/>
            <a:rect l="l" t="t" r="r" b="b"/>
            <a:pathLst>
              <a:path w="3211206" h="781287">
                <a:moveTo>
                  <a:pt x="0" y="0"/>
                </a:moveTo>
                <a:lnTo>
                  <a:pt x="3211206" y="0"/>
                </a:lnTo>
                <a:lnTo>
                  <a:pt x="3211206" y="781286"/>
                </a:lnTo>
                <a:lnTo>
                  <a:pt x="0" y="781286"/>
                </a:lnTo>
                <a:lnTo>
                  <a:pt x="0" y="0"/>
                </a:lnTo>
                <a:close/>
              </a:path>
            </a:pathLst>
          </a:custGeom>
          <a:blipFill>
            <a:blip r:embed="rId3"/>
            <a:stretch>
              <a:fillRect/>
            </a:stretch>
          </a:blipFill>
        </p:spPr>
        <p:txBody>
          <a:bodyPr/>
          <a:lstStyle/>
          <a:p>
            <a:endParaRPr lang="en-GB" sz="1200"/>
          </a:p>
        </p:txBody>
      </p:sp>
      <p:grpSp>
        <p:nvGrpSpPr>
          <p:cNvPr id="3" name="Group 3">
            <a:extLst>
              <a:ext uri="{FF2B5EF4-FFF2-40B4-BE49-F238E27FC236}">
                <a16:creationId xmlns:a16="http://schemas.microsoft.com/office/drawing/2014/main" id="{3F3C8A41-B954-081F-50AD-F7E1516217C2}"/>
              </a:ext>
            </a:extLst>
          </p:cNvPr>
          <p:cNvGrpSpPr/>
          <p:nvPr/>
        </p:nvGrpSpPr>
        <p:grpSpPr>
          <a:xfrm>
            <a:off x="0" y="6128365"/>
            <a:ext cx="12192000" cy="736811"/>
            <a:chOff x="0" y="0"/>
            <a:chExt cx="4816593" cy="291086"/>
          </a:xfrm>
        </p:grpSpPr>
        <p:sp>
          <p:nvSpPr>
            <p:cNvPr id="4" name="Freeform 4">
              <a:extLst>
                <a:ext uri="{FF2B5EF4-FFF2-40B4-BE49-F238E27FC236}">
                  <a16:creationId xmlns:a16="http://schemas.microsoft.com/office/drawing/2014/main" id="{7620A858-DE00-D6E2-64B2-0C0B5E5A5985}"/>
                </a:ext>
              </a:extLst>
            </p:cNvPr>
            <p:cNvSpPr/>
            <p:nvPr/>
          </p:nvSpPr>
          <p:spPr>
            <a:xfrm>
              <a:off x="0" y="0"/>
              <a:ext cx="4816592" cy="291086"/>
            </a:xfrm>
            <a:custGeom>
              <a:avLst/>
              <a:gdLst/>
              <a:ahLst/>
              <a:cxnLst/>
              <a:rect l="l" t="t" r="r" b="b"/>
              <a:pathLst>
                <a:path w="4816592" h="291086">
                  <a:moveTo>
                    <a:pt x="0" y="0"/>
                  </a:moveTo>
                  <a:lnTo>
                    <a:pt x="4816592" y="0"/>
                  </a:lnTo>
                  <a:lnTo>
                    <a:pt x="4816592" y="291086"/>
                  </a:lnTo>
                  <a:lnTo>
                    <a:pt x="0" y="291086"/>
                  </a:lnTo>
                  <a:close/>
                </a:path>
              </a:pathLst>
            </a:custGeom>
            <a:solidFill>
              <a:srgbClr val="76DD4A"/>
            </a:solidFill>
          </p:spPr>
          <p:txBody>
            <a:bodyPr/>
            <a:lstStyle/>
            <a:p>
              <a:endParaRPr lang="en-GB" sz="1200"/>
            </a:p>
          </p:txBody>
        </p:sp>
        <p:sp>
          <p:nvSpPr>
            <p:cNvPr id="5" name="TextBox 5">
              <a:extLst>
                <a:ext uri="{FF2B5EF4-FFF2-40B4-BE49-F238E27FC236}">
                  <a16:creationId xmlns:a16="http://schemas.microsoft.com/office/drawing/2014/main" id="{B999D097-7243-2BC4-F674-D0ABD609A48D}"/>
                </a:ext>
              </a:extLst>
            </p:cNvPr>
            <p:cNvSpPr txBox="1"/>
            <p:nvPr/>
          </p:nvSpPr>
          <p:spPr>
            <a:xfrm>
              <a:off x="0" y="-38100"/>
              <a:ext cx="4816593" cy="329186"/>
            </a:xfrm>
            <a:prstGeom prst="rect">
              <a:avLst/>
            </a:prstGeom>
          </p:spPr>
          <p:txBody>
            <a:bodyPr lIns="33867" tIns="33867" rIns="33867" bIns="33867" rtlCol="0" anchor="ctr"/>
            <a:lstStyle/>
            <a:p>
              <a:pPr algn="ctr">
                <a:lnSpc>
                  <a:spcPts val="1773"/>
                </a:lnSpc>
                <a:spcBef>
                  <a:spcPct val="0"/>
                </a:spcBef>
              </a:pPr>
              <a:endParaRPr sz="1200"/>
            </a:p>
          </p:txBody>
        </p:sp>
      </p:grpSp>
      <p:sp>
        <p:nvSpPr>
          <p:cNvPr id="6" name="Freeform 6">
            <a:extLst>
              <a:ext uri="{FF2B5EF4-FFF2-40B4-BE49-F238E27FC236}">
                <a16:creationId xmlns:a16="http://schemas.microsoft.com/office/drawing/2014/main" id="{CCBEF97A-4FA3-753D-9657-CE1379E71546}"/>
              </a:ext>
            </a:extLst>
          </p:cNvPr>
          <p:cNvSpPr/>
          <p:nvPr/>
        </p:nvSpPr>
        <p:spPr>
          <a:xfrm>
            <a:off x="888217" y="2246551"/>
            <a:ext cx="5117225" cy="3479713"/>
          </a:xfrm>
          <a:custGeom>
            <a:avLst/>
            <a:gdLst/>
            <a:ahLst/>
            <a:cxnLst/>
            <a:rect l="l" t="t" r="r" b="b"/>
            <a:pathLst>
              <a:path w="7675838" h="5219570">
                <a:moveTo>
                  <a:pt x="0" y="0"/>
                </a:moveTo>
                <a:lnTo>
                  <a:pt x="7675838" y="0"/>
                </a:lnTo>
                <a:lnTo>
                  <a:pt x="7675838" y="5219570"/>
                </a:lnTo>
                <a:lnTo>
                  <a:pt x="0" y="52195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1200"/>
          </a:p>
        </p:txBody>
      </p:sp>
      <p:sp>
        <p:nvSpPr>
          <p:cNvPr id="7" name="Freeform 7">
            <a:extLst>
              <a:ext uri="{FF2B5EF4-FFF2-40B4-BE49-F238E27FC236}">
                <a16:creationId xmlns:a16="http://schemas.microsoft.com/office/drawing/2014/main" id="{0ABA3DE3-CF7D-9544-61A2-789CDB9935BA}"/>
              </a:ext>
            </a:extLst>
          </p:cNvPr>
          <p:cNvSpPr/>
          <p:nvPr/>
        </p:nvSpPr>
        <p:spPr>
          <a:xfrm flipH="1">
            <a:off x="5449098" y="2884213"/>
            <a:ext cx="1326366" cy="664841"/>
          </a:xfrm>
          <a:custGeom>
            <a:avLst/>
            <a:gdLst/>
            <a:ahLst/>
            <a:cxnLst/>
            <a:rect l="l" t="t" r="r" b="b"/>
            <a:pathLst>
              <a:path w="1989549" h="997261">
                <a:moveTo>
                  <a:pt x="1989549" y="0"/>
                </a:moveTo>
                <a:lnTo>
                  <a:pt x="0" y="0"/>
                </a:lnTo>
                <a:lnTo>
                  <a:pt x="0" y="997261"/>
                </a:lnTo>
                <a:lnTo>
                  <a:pt x="1989549" y="997261"/>
                </a:lnTo>
                <a:lnTo>
                  <a:pt x="1989549"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sz="1200"/>
          </a:p>
        </p:txBody>
      </p:sp>
      <p:sp>
        <p:nvSpPr>
          <p:cNvPr id="8" name="Freeform 8">
            <a:extLst>
              <a:ext uri="{FF2B5EF4-FFF2-40B4-BE49-F238E27FC236}">
                <a16:creationId xmlns:a16="http://schemas.microsoft.com/office/drawing/2014/main" id="{E42D3D83-B52B-94BD-A087-A89028FFC0E1}"/>
              </a:ext>
            </a:extLst>
          </p:cNvPr>
          <p:cNvSpPr/>
          <p:nvPr/>
        </p:nvSpPr>
        <p:spPr>
          <a:xfrm flipH="1">
            <a:off x="5449098" y="3859648"/>
            <a:ext cx="1326366" cy="664841"/>
          </a:xfrm>
          <a:custGeom>
            <a:avLst/>
            <a:gdLst/>
            <a:ahLst/>
            <a:cxnLst/>
            <a:rect l="l" t="t" r="r" b="b"/>
            <a:pathLst>
              <a:path w="1989549" h="997261">
                <a:moveTo>
                  <a:pt x="1989549" y="0"/>
                </a:moveTo>
                <a:lnTo>
                  <a:pt x="0" y="0"/>
                </a:lnTo>
                <a:lnTo>
                  <a:pt x="0" y="997262"/>
                </a:lnTo>
                <a:lnTo>
                  <a:pt x="1989549" y="997262"/>
                </a:lnTo>
                <a:lnTo>
                  <a:pt x="1989549"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sz="1200"/>
          </a:p>
        </p:txBody>
      </p:sp>
      <p:sp>
        <p:nvSpPr>
          <p:cNvPr id="9" name="Freeform 9">
            <a:extLst>
              <a:ext uri="{FF2B5EF4-FFF2-40B4-BE49-F238E27FC236}">
                <a16:creationId xmlns:a16="http://schemas.microsoft.com/office/drawing/2014/main" id="{A14438F4-140A-AED3-3398-443C46AFB0FD}"/>
              </a:ext>
            </a:extLst>
          </p:cNvPr>
          <p:cNvSpPr/>
          <p:nvPr/>
        </p:nvSpPr>
        <p:spPr>
          <a:xfrm flipH="1">
            <a:off x="5449098" y="4835639"/>
            <a:ext cx="1326366" cy="664841"/>
          </a:xfrm>
          <a:custGeom>
            <a:avLst/>
            <a:gdLst/>
            <a:ahLst/>
            <a:cxnLst/>
            <a:rect l="l" t="t" r="r" b="b"/>
            <a:pathLst>
              <a:path w="1989549" h="997261">
                <a:moveTo>
                  <a:pt x="1989549" y="0"/>
                </a:moveTo>
                <a:lnTo>
                  <a:pt x="0" y="0"/>
                </a:lnTo>
                <a:lnTo>
                  <a:pt x="0" y="997261"/>
                </a:lnTo>
                <a:lnTo>
                  <a:pt x="1989549" y="997261"/>
                </a:lnTo>
                <a:lnTo>
                  <a:pt x="1989549"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sz="1200"/>
          </a:p>
        </p:txBody>
      </p:sp>
      <p:sp>
        <p:nvSpPr>
          <p:cNvPr id="11" name="TextBox 11">
            <a:extLst>
              <a:ext uri="{FF2B5EF4-FFF2-40B4-BE49-F238E27FC236}">
                <a16:creationId xmlns:a16="http://schemas.microsoft.com/office/drawing/2014/main" id="{0C3D3CA7-572F-2EE3-BCFE-D2C4B33B5763}"/>
              </a:ext>
            </a:extLst>
          </p:cNvPr>
          <p:cNvSpPr txBox="1"/>
          <p:nvPr/>
        </p:nvSpPr>
        <p:spPr>
          <a:xfrm>
            <a:off x="283849" y="410384"/>
            <a:ext cx="9017467" cy="730969"/>
          </a:xfrm>
          <a:prstGeom prst="rect">
            <a:avLst/>
          </a:prstGeom>
        </p:spPr>
        <p:txBody>
          <a:bodyPr wrap="square" lIns="0" tIns="0" rIns="0" bIns="0" rtlCol="0" anchor="t">
            <a:spAutoFit/>
          </a:bodyPr>
          <a:lstStyle/>
          <a:p>
            <a:pPr>
              <a:lnSpc>
                <a:spcPts val="5654"/>
              </a:lnSpc>
            </a:pPr>
            <a:r>
              <a:rPr lang="en-US" sz="5334" b="1" dirty="0">
                <a:solidFill>
                  <a:srgbClr val="272626"/>
                </a:solidFill>
                <a:latin typeface="Montserrat Black" pitchFamily="2" charset="0"/>
                <a:ea typeface="Montserrat Heavy"/>
                <a:cs typeface="Montserrat Heavy"/>
                <a:sym typeface="Montserrat Heavy"/>
              </a:rPr>
              <a:t>Delivery reality</a:t>
            </a:r>
          </a:p>
        </p:txBody>
      </p:sp>
      <p:sp>
        <p:nvSpPr>
          <p:cNvPr id="13" name="TextBox 13">
            <a:extLst>
              <a:ext uri="{FF2B5EF4-FFF2-40B4-BE49-F238E27FC236}">
                <a16:creationId xmlns:a16="http://schemas.microsoft.com/office/drawing/2014/main" id="{7B8B765A-D1DE-19DC-0635-0D9C2A7AC0D6}"/>
              </a:ext>
            </a:extLst>
          </p:cNvPr>
          <p:cNvSpPr txBox="1"/>
          <p:nvPr/>
        </p:nvSpPr>
        <p:spPr>
          <a:xfrm>
            <a:off x="1714467" y="3381658"/>
            <a:ext cx="3284776" cy="1209498"/>
          </a:xfrm>
          <a:prstGeom prst="rect">
            <a:avLst/>
          </a:prstGeom>
        </p:spPr>
        <p:txBody>
          <a:bodyPr lIns="0" tIns="0" rIns="0" bIns="0" rtlCol="0" anchor="t">
            <a:spAutoFit/>
          </a:bodyPr>
          <a:lstStyle/>
          <a:p>
            <a:pPr algn="ctr">
              <a:lnSpc>
                <a:spcPts val="4853"/>
              </a:lnSpc>
            </a:pPr>
            <a:r>
              <a:rPr lang="en-US" sz="3466" b="1" dirty="0">
                <a:solidFill>
                  <a:srgbClr val="272626"/>
                </a:solidFill>
                <a:latin typeface="Montserrat Bold"/>
                <a:ea typeface="Montserrat Bold"/>
                <a:cs typeface="Montserrat Bold"/>
                <a:sym typeface="Montserrat Bold"/>
              </a:rPr>
              <a:t>What “Good”</a:t>
            </a:r>
          </a:p>
          <a:p>
            <a:pPr algn="ctr">
              <a:lnSpc>
                <a:spcPts val="4853"/>
              </a:lnSpc>
            </a:pPr>
            <a:r>
              <a:rPr lang="en-US" sz="3466" b="1" dirty="0">
                <a:solidFill>
                  <a:srgbClr val="272626"/>
                </a:solidFill>
                <a:latin typeface="Montserrat Bold"/>
                <a:ea typeface="Montserrat Bold"/>
                <a:cs typeface="Montserrat Bold"/>
                <a:sym typeface="Montserrat Bold"/>
              </a:rPr>
              <a:t>looks like </a:t>
            </a:r>
          </a:p>
        </p:txBody>
      </p:sp>
      <p:sp>
        <p:nvSpPr>
          <p:cNvPr id="14" name="TextBox 14">
            <a:extLst>
              <a:ext uri="{FF2B5EF4-FFF2-40B4-BE49-F238E27FC236}">
                <a16:creationId xmlns:a16="http://schemas.microsoft.com/office/drawing/2014/main" id="{D7549751-A02F-A1A2-FB32-8EB77DB93B95}"/>
              </a:ext>
            </a:extLst>
          </p:cNvPr>
          <p:cNvSpPr txBox="1"/>
          <p:nvPr/>
        </p:nvSpPr>
        <p:spPr>
          <a:xfrm>
            <a:off x="6905152" y="2839763"/>
            <a:ext cx="5032848" cy="379591"/>
          </a:xfrm>
          <a:prstGeom prst="rect">
            <a:avLst/>
          </a:prstGeom>
        </p:spPr>
        <p:txBody>
          <a:bodyPr lIns="0" tIns="0" rIns="0" bIns="0" rtlCol="0" anchor="t">
            <a:spAutoFit/>
          </a:bodyPr>
          <a:lstStyle/>
          <a:p>
            <a:pPr>
              <a:lnSpc>
                <a:spcPts val="3173"/>
              </a:lnSpc>
            </a:pPr>
            <a:r>
              <a:rPr lang="en-US" sz="2266" dirty="0">
                <a:solidFill>
                  <a:srgbClr val="000000"/>
                </a:solidFill>
                <a:latin typeface="Montserrat"/>
                <a:ea typeface="Montserrat"/>
                <a:cs typeface="Montserrat"/>
                <a:sym typeface="Montserrat"/>
              </a:rPr>
              <a:t>Build what customers care about</a:t>
            </a:r>
          </a:p>
        </p:txBody>
      </p:sp>
      <p:sp>
        <p:nvSpPr>
          <p:cNvPr id="15" name="TextBox 15">
            <a:extLst>
              <a:ext uri="{FF2B5EF4-FFF2-40B4-BE49-F238E27FC236}">
                <a16:creationId xmlns:a16="http://schemas.microsoft.com/office/drawing/2014/main" id="{949EE957-FAEB-C505-5C65-31D7A9585129}"/>
              </a:ext>
            </a:extLst>
          </p:cNvPr>
          <p:cNvSpPr txBox="1"/>
          <p:nvPr/>
        </p:nvSpPr>
        <p:spPr>
          <a:xfrm>
            <a:off x="6905152" y="3853731"/>
            <a:ext cx="4095080" cy="379591"/>
          </a:xfrm>
          <a:prstGeom prst="rect">
            <a:avLst/>
          </a:prstGeom>
        </p:spPr>
        <p:txBody>
          <a:bodyPr wrap="square" lIns="0" tIns="0" rIns="0" bIns="0" rtlCol="0" anchor="t">
            <a:spAutoFit/>
          </a:bodyPr>
          <a:lstStyle/>
          <a:p>
            <a:pPr>
              <a:lnSpc>
                <a:spcPts val="3173"/>
              </a:lnSpc>
            </a:pPr>
            <a:r>
              <a:rPr lang="en-US" sz="2266" dirty="0">
                <a:solidFill>
                  <a:srgbClr val="000000"/>
                </a:solidFill>
                <a:latin typeface="Montserrat"/>
                <a:ea typeface="Montserrat"/>
                <a:cs typeface="Montserrat"/>
                <a:sym typeface="Montserrat"/>
              </a:rPr>
              <a:t>Timelines are always wrong</a:t>
            </a:r>
          </a:p>
        </p:txBody>
      </p:sp>
      <p:sp>
        <p:nvSpPr>
          <p:cNvPr id="16" name="TextBox 16">
            <a:extLst>
              <a:ext uri="{FF2B5EF4-FFF2-40B4-BE49-F238E27FC236}">
                <a16:creationId xmlns:a16="http://schemas.microsoft.com/office/drawing/2014/main" id="{3B73E1C5-3CFE-A1EE-B49D-AB63B1651BE6}"/>
              </a:ext>
            </a:extLst>
          </p:cNvPr>
          <p:cNvSpPr txBox="1"/>
          <p:nvPr/>
        </p:nvSpPr>
        <p:spPr>
          <a:xfrm>
            <a:off x="6905152" y="4867699"/>
            <a:ext cx="5032848" cy="379591"/>
          </a:xfrm>
          <a:prstGeom prst="rect">
            <a:avLst/>
          </a:prstGeom>
        </p:spPr>
        <p:txBody>
          <a:bodyPr lIns="0" tIns="0" rIns="0" bIns="0" rtlCol="0" anchor="t">
            <a:spAutoFit/>
          </a:bodyPr>
          <a:lstStyle/>
          <a:p>
            <a:pPr>
              <a:lnSpc>
                <a:spcPts val="3173"/>
              </a:lnSpc>
            </a:pPr>
            <a:r>
              <a:rPr lang="en-US" sz="2266" dirty="0">
                <a:solidFill>
                  <a:srgbClr val="000000"/>
                </a:solidFill>
                <a:latin typeface="Montserrat"/>
                <a:ea typeface="Montserrat"/>
                <a:cs typeface="Montserrat"/>
                <a:sym typeface="Montserrat"/>
              </a:rPr>
              <a:t>Sell the sizzle, not the sausage</a:t>
            </a:r>
          </a:p>
        </p:txBody>
      </p:sp>
    </p:spTree>
    <p:extLst>
      <p:ext uri="{BB962C8B-B14F-4D97-AF65-F5344CB8AC3E}">
        <p14:creationId xmlns:p14="http://schemas.microsoft.com/office/powerpoint/2010/main" val="4251208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a:extLst>
            <a:ext uri="{FF2B5EF4-FFF2-40B4-BE49-F238E27FC236}">
              <a16:creationId xmlns:a16="http://schemas.microsoft.com/office/drawing/2014/main" id="{1BBE304D-9714-59E4-BE0D-43A096FE608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0A1740E-07A9-7755-DBDD-86028F6CBC8E}"/>
              </a:ext>
            </a:extLst>
          </p:cNvPr>
          <p:cNvSpPr/>
          <p:nvPr/>
        </p:nvSpPr>
        <p:spPr>
          <a:xfrm>
            <a:off x="9714859" y="527780"/>
            <a:ext cx="2140804" cy="520858"/>
          </a:xfrm>
          <a:custGeom>
            <a:avLst/>
            <a:gdLst/>
            <a:ahLst/>
            <a:cxnLst/>
            <a:rect l="l" t="t" r="r" b="b"/>
            <a:pathLst>
              <a:path w="3211206" h="781287">
                <a:moveTo>
                  <a:pt x="0" y="0"/>
                </a:moveTo>
                <a:lnTo>
                  <a:pt x="3211206" y="0"/>
                </a:lnTo>
                <a:lnTo>
                  <a:pt x="3211206" y="781286"/>
                </a:lnTo>
                <a:lnTo>
                  <a:pt x="0" y="781286"/>
                </a:lnTo>
                <a:lnTo>
                  <a:pt x="0" y="0"/>
                </a:lnTo>
                <a:close/>
              </a:path>
            </a:pathLst>
          </a:custGeom>
          <a:blipFill>
            <a:blip r:embed="rId3"/>
            <a:stretch>
              <a:fillRect/>
            </a:stretch>
          </a:blipFill>
        </p:spPr>
        <p:txBody>
          <a:bodyPr/>
          <a:lstStyle/>
          <a:p>
            <a:endParaRPr lang="en-GB" sz="1200"/>
          </a:p>
        </p:txBody>
      </p:sp>
      <p:sp>
        <p:nvSpPr>
          <p:cNvPr id="3" name="Freeform 3">
            <a:extLst>
              <a:ext uri="{FF2B5EF4-FFF2-40B4-BE49-F238E27FC236}">
                <a16:creationId xmlns:a16="http://schemas.microsoft.com/office/drawing/2014/main" id="{C104CD28-9DE9-1FC4-077B-47068C945BDE}"/>
              </a:ext>
            </a:extLst>
          </p:cNvPr>
          <p:cNvSpPr/>
          <p:nvPr/>
        </p:nvSpPr>
        <p:spPr>
          <a:xfrm>
            <a:off x="901968" y="2080595"/>
            <a:ext cx="3908693" cy="1995012"/>
          </a:xfrm>
          <a:custGeom>
            <a:avLst/>
            <a:gdLst/>
            <a:ahLst/>
            <a:cxnLst/>
            <a:rect l="l" t="t" r="r" b="b"/>
            <a:pathLst>
              <a:path w="5863039" h="2992518">
                <a:moveTo>
                  <a:pt x="0" y="0"/>
                </a:moveTo>
                <a:lnTo>
                  <a:pt x="5863040" y="0"/>
                </a:lnTo>
                <a:lnTo>
                  <a:pt x="5863040" y="2992519"/>
                </a:lnTo>
                <a:lnTo>
                  <a:pt x="0" y="299251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1200"/>
          </a:p>
        </p:txBody>
      </p:sp>
      <p:sp>
        <p:nvSpPr>
          <p:cNvPr id="4" name="Freeform 4">
            <a:extLst>
              <a:ext uri="{FF2B5EF4-FFF2-40B4-BE49-F238E27FC236}">
                <a16:creationId xmlns:a16="http://schemas.microsoft.com/office/drawing/2014/main" id="{50741A22-D41A-20A0-6981-5577C1AF8F65}"/>
              </a:ext>
            </a:extLst>
          </p:cNvPr>
          <p:cNvSpPr/>
          <p:nvPr/>
        </p:nvSpPr>
        <p:spPr>
          <a:xfrm>
            <a:off x="7240685" y="2080595"/>
            <a:ext cx="3908693" cy="1995012"/>
          </a:xfrm>
          <a:custGeom>
            <a:avLst/>
            <a:gdLst/>
            <a:ahLst/>
            <a:cxnLst/>
            <a:rect l="l" t="t" r="r" b="b"/>
            <a:pathLst>
              <a:path w="5863039" h="2992518">
                <a:moveTo>
                  <a:pt x="0" y="0"/>
                </a:moveTo>
                <a:lnTo>
                  <a:pt x="5863040" y="0"/>
                </a:lnTo>
                <a:lnTo>
                  <a:pt x="5863040" y="2992519"/>
                </a:lnTo>
                <a:lnTo>
                  <a:pt x="0" y="299251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sz="1200"/>
          </a:p>
        </p:txBody>
      </p:sp>
      <p:sp>
        <p:nvSpPr>
          <p:cNvPr id="5" name="Freeform 5">
            <a:extLst>
              <a:ext uri="{FF2B5EF4-FFF2-40B4-BE49-F238E27FC236}">
                <a16:creationId xmlns:a16="http://schemas.microsoft.com/office/drawing/2014/main" id="{E0278CD0-60FB-3014-8AEA-9C909B74C527}"/>
              </a:ext>
            </a:extLst>
          </p:cNvPr>
          <p:cNvSpPr/>
          <p:nvPr/>
        </p:nvSpPr>
        <p:spPr>
          <a:xfrm>
            <a:off x="7626961" y="2812539"/>
            <a:ext cx="3136140" cy="763023"/>
          </a:xfrm>
          <a:custGeom>
            <a:avLst/>
            <a:gdLst/>
            <a:ahLst/>
            <a:cxnLst/>
            <a:rect l="l" t="t" r="r" b="b"/>
            <a:pathLst>
              <a:path w="4704210" h="1144535">
                <a:moveTo>
                  <a:pt x="0" y="0"/>
                </a:moveTo>
                <a:lnTo>
                  <a:pt x="4704210" y="0"/>
                </a:lnTo>
                <a:lnTo>
                  <a:pt x="4704210" y="1144534"/>
                </a:lnTo>
                <a:lnTo>
                  <a:pt x="0" y="1144534"/>
                </a:lnTo>
                <a:lnTo>
                  <a:pt x="0" y="0"/>
                </a:lnTo>
                <a:close/>
              </a:path>
            </a:pathLst>
          </a:custGeom>
          <a:blipFill>
            <a:blip r:embed="rId3"/>
            <a:stretch>
              <a:fillRect/>
            </a:stretch>
          </a:blipFill>
        </p:spPr>
        <p:txBody>
          <a:bodyPr/>
          <a:lstStyle/>
          <a:p>
            <a:endParaRPr lang="en-GB" sz="1200"/>
          </a:p>
        </p:txBody>
      </p:sp>
      <p:sp>
        <p:nvSpPr>
          <p:cNvPr id="7" name="Freeform 7">
            <a:extLst>
              <a:ext uri="{FF2B5EF4-FFF2-40B4-BE49-F238E27FC236}">
                <a16:creationId xmlns:a16="http://schemas.microsoft.com/office/drawing/2014/main" id="{577832E7-33DE-EB4D-4CA4-C3755F63A9F5}"/>
              </a:ext>
            </a:extLst>
          </p:cNvPr>
          <p:cNvSpPr/>
          <p:nvPr/>
        </p:nvSpPr>
        <p:spPr>
          <a:xfrm>
            <a:off x="5088697" y="2138437"/>
            <a:ext cx="1843662" cy="924135"/>
          </a:xfrm>
          <a:custGeom>
            <a:avLst/>
            <a:gdLst/>
            <a:ahLst/>
            <a:cxnLst/>
            <a:rect l="l" t="t" r="r" b="b"/>
            <a:pathLst>
              <a:path w="2765493" h="1386203">
                <a:moveTo>
                  <a:pt x="0" y="0"/>
                </a:moveTo>
                <a:lnTo>
                  <a:pt x="2765493" y="0"/>
                </a:lnTo>
                <a:lnTo>
                  <a:pt x="2765493" y="1386203"/>
                </a:lnTo>
                <a:lnTo>
                  <a:pt x="0" y="138620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sz="1200"/>
          </a:p>
        </p:txBody>
      </p:sp>
      <p:sp>
        <p:nvSpPr>
          <p:cNvPr id="8" name="Freeform 8">
            <a:extLst>
              <a:ext uri="{FF2B5EF4-FFF2-40B4-BE49-F238E27FC236}">
                <a16:creationId xmlns:a16="http://schemas.microsoft.com/office/drawing/2014/main" id="{AC476D53-32A7-C43B-B7BE-98C23F6214EF}"/>
              </a:ext>
            </a:extLst>
          </p:cNvPr>
          <p:cNvSpPr/>
          <p:nvPr/>
        </p:nvSpPr>
        <p:spPr>
          <a:xfrm rot="-10800000">
            <a:off x="5088697" y="3062573"/>
            <a:ext cx="1843662" cy="924135"/>
          </a:xfrm>
          <a:custGeom>
            <a:avLst/>
            <a:gdLst/>
            <a:ahLst/>
            <a:cxnLst/>
            <a:rect l="l" t="t" r="r" b="b"/>
            <a:pathLst>
              <a:path w="2765493" h="1386203">
                <a:moveTo>
                  <a:pt x="0" y="0"/>
                </a:moveTo>
                <a:lnTo>
                  <a:pt x="2765493" y="0"/>
                </a:lnTo>
                <a:lnTo>
                  <a:pt x="2765493" y="1386204"/>
                </a:lnTo>
                <a:lnTo>
                  <a:pt x="0" y="138620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sz="1200"/>
          </a:p>
        </p:txBody>
      </p:sp>
      <p:sp>
        <p:nvSpPr>
          <p:cNvPr id="9" name="TextBox 9">
            <a:extLst>
              <a:ext uri="{FF2B5EF4-FFF2-40B4-BE49-F238E27FC236}">
                <a16:creationId xmlns:a16="http://schemas.microsoft.com/office/drawing/2014/main" id="{AF0F68E3-0D5B-FAE9-376B-6B73B1014744}"/>
              </a:ext>
            </a:extLst>
          </p:cNvPr>
          <p:cNvSpPr txBox="1"/>
          <p:nvPr/>
        </p:nvSpPr>
        <p:spPr>
          <a:xfrm>
            <a:off x="283848" y="327834"/>
            <a:ext cx="8960736" cy="906082"/>
          </a:xfrm>
          <a:prstGeom prst="rect">
            <a:avLst/>
          </a:prstGeom>
        </p:spPr>
        <p:txBody>
          <a:bodyPr wrap="square" lIns="0" tIns="0" rIns="0" bIns="0" rtlCol="0" anchor="t">
            <a:spAutoFit/>
          </a:bodyPr>
          <a:lstStyle/>
          <a:p>
            <a:pPr>
              <a:lnSpc>
                <a:spcPts val="7360"/>
              </a:lnSpc>
            </a:pPr>
            <a:r>
              <a:rPr lang="en-US" sz="6134" b="1" dirty="0">
                <a:solidFill>
                  <a:srgbClr val="272626"/>
                </a:solidFill>
                <a:latin typeface="Montserrat Black" pitchFamily="2" charset="0"/>
                <a:ea typeface="Montserrat Heavy"/>
                <a:cs typeface="Montserrat Heavy"/>
                <a:sym typeface="Montserrat Heavy"/>
              </a:rPr>
              <a:t>Feedback &amp; iteration</a:t>
            </a:r>
          </a:p>
        </p:txBody>
      </p:sp>
      <p:sp>
        <p:nvSpPr>
          <p:cNvPr id="10" name="TextBox 10">
            <a:extLst>
              <a:ext uri="{FF2B5EF4-FFF2-40B4-BE49-F238E27FC236}">
                <a16:creationId xmlns:a16="http://schemas.microsoft.com/office/drawing/2014/main" id="{45676BE4-2AD1-C799-EF84-D2299444C511}"/>
              </a:ext>
            </a:extLst>
          </p:cNvPr>
          <p:cNvSpPr txBox="1"/>
          <p:nvPr/>
        </p:nvSpPr>
        <p:spPr>
          <a:xfrm>
            <a:off x="738510" y="4399458"/>
            <a:ext cx="4235609" cy="1312475"/>
          </a:xfrm>
          <a:prstGeom prst="rect">
            <a:avLst/>
          </a:prstGeom>
        </p:spPr>
        <p:txBody>
          <a:bodyPr lIns="0" tIns="0" rIns="0" bIns="0" rtlCol="0" anchor="t">
            <a:spAutoFit/>
          </a:bodyPr>
          <a:lstStyle/>
          <a:p>
            <a:pPr algn="ctr">
              <a:lnSpc>
                <a:spcPts val="3453"/>
              </a:lnSpc>
            </a:pPr>
            <a:r>
              <a:rPr lang="en-US" sz="2466" dirty="0">
                <a:solidFill>
                  <a:srgbClr val="272626"/>
                </a:solidFill>
                <a:latin typeface="Montserrat"/>
                <a:ea typeface="Montserrat"/>
                <a:cs typeface="Montserrat"/>
                <a:sym typeface="Montserrat"/>
              </a:rPr>
              <a:t>They knew what they wanted</a:t>
            </a:r>
            <a:endParaRPr lang="en-US" sz="2450" b="1" dirty="0">
              <a:solidFill>
                <a:srgbClr val="272626"/>
              </a:solidFill>
              <a:latin typeface="Montserrat Black"/>
              <a:ea typeface="Montserrat Bold"/>
              <a:cs typeface="Montserrat Bold"/>
            </a:endParaRPr>
          </a:p>
          <a:p>
            <a:pPr algn="ctr">
              <a:lnSpc>
                <a:spcPts val="3453"/>
              </a:lnSpc>
            </a:pPr>
            <a:endParaRPr lang="en-US" sz="2466" b="1" dirty="0">
              <a:solidFill>
                <a:srgbClr val="272626"/>
              </a:solidFill>
              <a:latin typeface="Montserrat Bold"/>
              <a:ea typeface="Montserrat Bold"/>
              <a:cs typeface="Montserrat Bold"/>
              <a:sym typeface="Montserrat Bold"/>
            </a:endParaRPr>
          </a:p>
        </p:txBody>
      </p:sp>
      <p:sp>
        <p:nvSpPr>
          <p:cNvPr id="11" name="TextBox 11">
            <a:extLst>
              <a:ext uri="{FF2B5EF4-FFF2-40B4-BE49-F238E27FC236}">
                <a16:creationId xmlns:a16="http://schemas.microsoft.com/office/drawing/2014/main" id="{FC5DA050-0EAF-925F-10F4-6C07A5419423}"/>
              </a:ext>
            </a:extLst>
          </p:cNvPr>
          <p:cNvSpPr txBox="1"/>
          <p:nvPr/>
        </p:nvSpPr>
        <p:spPr>
          <a:xfrm>
            <a:off x="6716739" y="4399459"/>
            <a:ext cx="5226703" cy="1273490"/>
          </a:xfrm>
          <a:prstGeom prst="rect">
            <a:avLst/>
          </a:prstGeom>
        </p:spPr>
        <p:txBody>
          <a:bodyPr wrap="square" lIns="0" tIns="0" rIns="0" bIns="0" rtlCol="0" anchor="t">
            <a:spAutoFit/>
          </a:bodyPr>
          <a:lstStyle/>
          <a:p>
            <a:pPr algn="ctr">
              <a:lnSpc>
                <a:spcPts val="3360"/>
              </a:lnSpc>
            </a:pPr>
            <a:r>
              <a:rPr lang="en-US" sz="2350" dirty="0">
                <a:solidFill>
                  <a:srgbClr val="272626"/>
                </a:solidFill>
                <a:latin typeface="Montserrat"/>
                <a:ea typeface="Montserrat"/>
                <a:cs typeface="Montserrat"/>
                <a:sym typeface="Montserrat"/>
              </a:rPr>
              <a:t>We knew how to build it,</a:t>
            </a:r>
          </a:p>
          <a:p>
            <a:pPr algn="ctr">
              <a:lnSpc>
                <a:spcPts val="3360"/>
              </a:lnSpc>
            </a:pPr>
            <a:r>
              <a:rPr lang="en-US" sz="2350" dirty="0">
                <a:solidFill>
                  <a:srgbClr val="272626"/>
                </a:solidFill>
                <a:latin typeface="Montserrat"/>
                <a:ea typeface="Montserrat"/>
                <a:cs typeface="Montserrat"/>
                <a:sym typeface="Montserrat"/>
              </a:rPr>
              <a:t>but we built too much</a:t>
            </a:r>
          </a:p>
          <a:p>
            <a:pPr algn="ctr">
              <a:lnSpc>
                <a:spcPts val="3360"/>
              </a:lnSpc>
            </a:pPr>
            <a:endParaRPr lang="en-US" sz="2350" dirty="0">
              <a:solidFill>
                <a:srgbClr val="272626"/>
              </a:solidFill>
              <a:latin typeface="Montserrat"/>
              <a:ea typeface="Montserrat"/>
              <a:cs typeface="Montserrat"/>
            </a:endParaRPr>
          </a:p>
        </p:txBody>
      </p:sp>
      <p:sp>
        <p:nvSpPr>
          <p:cNvPr id="15" name="TextBox 14">
            <a:extLst>
              <a:ext uri="{FF2B5EF4-FFF2-40B4-BE49-F238E27FC236}">
                <a16:creationId xmlns:a16="http://schemas.microsoft.com/office/drawing/2014/main" id="{2884D93F-16B8-9EED-D69C-8A7D32A6DF1C}"/>
              </a:ext>
            </a:extLst>
          </p:cNvPr>
          <p:cNvSpPr txBox="1"/>
          <p:nvPr/>
        </p:nvSpPr>
        <p:spPr>
          <a:xfrm>
            <a:off x="-388070" y="2900393"/>
            <a:ext cx="6488768" cy="568425"/>
          </a:xfrm>
          <a:prstGeom prst="rect">
            <a:avLst/>
          </a:prstGeom>
          <a:noFill/>
        </p:spPr>
        <p:txBody>
          <a:bodyPr wrap="square">
            <a:spAutoFit/>
          </a:bodyPr>
          <a:lstStyle/>
          <a:p>
            <a:pPr algn="ctr">
              <a:lnSpc>
                <a:spcPts val="3453"/>
              </a:lnSpc>
            </a:pPr>
            <a:r>
              <a:rPr lang="en-US" sz="4400" b="1" dirty="0">
                <a:solidFill>
                  <a:srgbClr val="272626"/>
                </a:solidFill>
                <a:latin typeface="Montserrat Black"/>
                <a:ea typeface="Montserrat Bold"/>
                <a:cs typeface="Montserrat Bold"/>
                <a:sym typeface="Montserrat Bold"/>
              </a:rPr>
              <a:t>Customers</a:t>
            </a:r>
            <a:endParaRPr lang="en-US" sz="4400" b="1" dirty="0">
              <a:solidFill>
                <a:srgbClr val="272626"/>
              </a:solidFill>
              <a:latin typeface="Montserrat Black"/>
              <a:ea typeface="Montserrat Bold"/>
              <a:cs typeface="Montserrat Bold"/>
            </a:endParaRPr>
          </a:p>
        </p:txBody>
      </p:sp>
    </p:spTree>
    <p:extLst>
      <p:ext uri="{BB962C8B-B14F-4D97-AF65-F5344CB8AC3E}">
        <p14:creationId xmlns:p14="http://schemas.microsoft.com/office/powerpoint/2010/main" val="1866226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a:extLst>
            <a:ext uri="{FF2B5EF4-FFF2-40B4-BE49-F238E27FC236}">
              <a16:creationId xmlns:a16="http://schemas.microsoft.com/office/drawing/2014/main" id="{6E83210A-4A57-F391-5DF6-C4D8FB36C58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2C7CEDF-1109-F4F5-061D-EF3A1B079EB6}"/>
              </a:ext>
            </a:extLst>
          </p:cNvPr>
          <p:cNvSpPr/>
          <p:nvPr/>
        </p:nvSpPr>
        <p:spPr>
          <a:xfrm>
            <a:off x="9714859" y="527780"/>
            <a:ext cx="2140804" cy="520858"/>
          </a:xfrm>
          <a:custGeom>
            <a:avLst/>
            <a:gdLst/>
            <a:ahLst/>
            <a:cxnLst/>
            <a:rect l="l" t="t" r="r" b="b"/>
            <a:pathLst>
              <a:path w="3211206" h="781287">
                <a:moveTo>
                  <a:pt x="0" y="0"/>
                </a:moveTo>
                <a:lnTo>
                  <a:pt x="3211206" y="0"/>
                </a:lnTo>
                <a:lnTo>
                  <a:pt x="3211206" y="781286"/>
                </a:lnTo>
                <a:lnTo>
                  <a:pt x="0" y="781286"/>
                </a:lnTo>
                <a:lnTo>
                  <a:pt x="0" y="0"/>
                </a:lnTo>
                <a:close/>
              </a:path>
            </a:pathLst>
          </a:custGeom>
          <a:blipFill>
            <a:blip r:embed="rId3"/>
            <a:stretch>
              <a:fillRect/>
            </a:stretch>
          </a:blipFill>
        </p:spPr>
        <p:txBody>
          <a:bodyPr/>
          <a:lstStyle/>
          <a:p>
            <a:endParaRPr lang="en-GB" sz="1200"/>
          </a:p>
        </p:txBody>
      </p:sp>
      <p:sp>
        <p:nvSpPr>
          <p:cNvPr id="3" name="TextBox 3">
            <a:extLst>
              <a:ext uri="{FF2B5EF4-FFF2-40B4-BE49-F238E27FC236}">
                <a16:creationId xmlns:a16="http://schemas.microsoft.com/office/drawing/2014/main" id="{177FAF5E-71DC-D34E-7330-E6FDB3D33A5B}"/>
              </a:ext>
            </a:extLst>
          </p:cNvPr>
          <p:cNvSpPr txBox="1"/>
          <p:nvPr/>
        </p:nvSpPr>
        <p:spPr>
          <a:xfrm>
            <a:off x="283847" y="397684"/>
            <a:ext cx="8447197" cy="730969"/>
          </a:xfrm>
          <a:prstGeom prst="rect">
            <a:avLst/>
          </a:prstGeom>
        </p:spPr>
        <p:txBody>
          <a:bodyPr wrap="square" lIns="0" tIns="0" rIns="0" bIns="0" rtlCol="0" anchor="t">
            <a:spAutoFit/>
          </a:bodyPr>
          <a:lstStyle/>
          <a:p>
            <a:pPr>
              <a:lnSpc>
                <a:spcPts val="5654"/>
              </a:lnSpc>
            </a:pPr>
            <a:r>
              <a:rPr lang="en-US" sz="5334" b="1" dirty="0">
                <a:solidFill>
                  <a:srgbClr val="272626"/>
                </a:solidFill>
                <a:latin typeface="Montserrat Black" pitchFamily="2" charset="0"/>
                <a:ea typeface="Montserrat Heavy"/>
                <a:cs typeface="Montserrat Heavy"/>
                <a:sym typeface="Montserrat Heavy"/>
              </a:rPr>
              <a:t>How we do it now</a:t>
            </a:r>
          </a:p>
        </p:txBody>
      </p:sp>
      <p:sp>
        <p:nvSpPr>
          <p:cNvPr id="4" name="TextBox 4">
            <a:extLst>
              <a:ext uri="{FF2B5EF4-FFF2-40B4-BE49-F238E27FC236}">
                <a16:creationId xmlns:a16="http://schemas.microsoft.com/office/drawing/2014/main" id="{87F7A3DD-C4BA-E157-6F0A-6C178EF87C5B}"/>
              </a:ext>
            </a:extLst>
          </p:cNvPr>
          <p:cNvSpPr txBox="1"/>
          <p:nvPr/>
        </p:nvSpPr>
        <p:spPr>
          <a:xfrm>
            <a:off x="283848" y="2116243"/>
            <a:ext cx="7309779" cy="1388585"/>
          </a:xfrm>
          <a:prstGeom prst="rect">
            <a:avLst/>
          </a:prstGeom>
        </p:spPr>
        <p:txBody>
          <a:bodyPr lIns="0" tIns="0" rIns="0" bIns="0" rtlCol="0" anchor="t">
            <a:spAutoFit/>
          </a:bodyPr>
          <a:lstStyle/>
          <a:p>
            <a:pPr>
              <a:lnSpc>
                <a:spcPts val="4293"/>
              </a:lnSpc>
            </a:pPr>
            <a:r>
              <a:rPr lang="en-US" sz="3066" dirty="0">
                <a:solidFill>
                  <a:srgbClr val="272626"/>
                </a:solidFill>
                <a:latin typeface="Montserrat"/>
                <a:ea typeface="Montserrat"/>
                <a:cs typeface="Montserrat"/>
                <a:sym typeface="Montserrat"/>
              </a:rPr>
              <a:t>Feature:</a:t>
            </a:r>
            <a:r>
              <a:rPr lang="en-US" sz="3066" b="1" dirty="0">
                <a:solidFill>
                  <a:srgbClr val="272626"/>
                </a:solidFill>
                <a:latin typeface="Montserrat Bold"/>
                <a:ea typeface="Montserrat Bold"/>
                <a:cs typeface="Montserrat Bold"/>
                <a:sym typeface="Montserrat Bold"/>
              </a:rPr>
              <a:t> </a:t>
            </a:r>
            <a:r>
              <a:rPr lang="en-US" sz="3066" b="1" dirty="0" err="1">
                <a:solidFill>
                  <a:srgbClr val="76DD4A"/>
                </a:solidFill>
                <a:latin typeface="Montserrat Black" pitchFamily="2" charset="0"/>
                <a:ea typeface="Montserrat Bold"/>
                <a:cs typeface="Montserrat Bold"/>
                <a:sym typeface="Montserrat Heavy"/>
              </a:rPr>
              <a:t>Prioritised</a:t>
            </a:r>
            <a:endParaRPr lang="en-US" sz="3066" b="1" dirty="0">
              <a:solidFill>
                <a:srgbClr val="76DD4A"/>
              </a:solidFill>
              <a:latin typeface="Montserrat Black" pitchFamily="2" charset="0"/>
              <a:ea typeface="Montserrat Heavy"/>
              <a:cs typeface="Montserrat Heavy"/>
              <a:sym typeface="Montserrat Heavy"/>
            </a:endParaRPr>
          </a:p>
          <a:p>
            <a:pPr>
              <a:lnSpc>
                <a:spcPts val="4293"/>
              </a:lnSpc>
            </a:pPr>
            <a:r>
              <a:rPr lang="en-US" sz="3066" dirty="0">
                <a:solidFill>
                  <a:srgbClr val="272626"/>
                </a:solidFill>
                <a:latin typeface="Montserrat"/>
                <a:ea typeface="Montserrat"/>
                <a:cs typeface="Montserrat"/>
                <a:sym typeface="Montserrat"/>
              </a:rPr>
              <a:t>Workflows:</a:t>
            </a:r>
            <a:r>
              <a:rPr lang="en-US" sz="3066" b="1" dirty="0">
                <a:solidFill>
                  <a:srgbClr val="272626"/>
                </a:solidFill>
                <a:latin typeface="Montserrat Bold"/>
                <a:ea typeface="Montserrat Bold"/>
                <a:cs typeface="Montserrat Bold"/>
                <a:sym typeface="Montserrat Bold"/>
              </a:rPr>
              <a:t> </a:t>
            </a:r>
            <a:r>
              <a:rPr lang="en-US" sz="3066" b="1" dirty="0">
                <a:solidFill>
                  <a:srgbClr val="76DD4A"/>
                </a:solidFill>
                <a:latin typeface="Montserrat Black" pitchFamily="2" charset="0"/>
                <a:ea typeface="Montserrat Bold"/>
                <a:cs typeface="Montserrat Bold"/>
                <a:sym typeface="Montserrat Heavy"/>
              </a:rPr>
              <a:t>Defined</a:t>
            </a:r>
            <a:endParaRPr lang="en-US" sz="3066" b="1" dirty="0">
              <a:solidFill>
                <a:srgbClr val="76DD4A"/>
              </a:solidFill>
              <a:latin typeface="Montserrat Black" pitchFamily="2" charset="0"/>
              <a:ea typeface="Montserrat Heavy"/>
              <a:cs typeface="Montserrat Heavy"/>
              <a:sym typeface="Montserrat Heavy"/>
            </a:endParaRPr>
          </a:p>
          <a:p>
            <a:pPr>
              <a:lnSpc>
                <a:spcPts val="2427"/>
              </a:lnSpc>
            </a:pPr>
            <a:r>
              <a:rPr lang="en-US" sz="1733" dirty="0">
                <a:solidFill>
                  <a:srgbClr val="272626"/>
                </a:solidFill>
                <a:latin typeface="Montserrat"/>
                <a:ea typeface="Montserrat"/>
                <a:cs typeface="Montserrat"/>
                <a:sym typeface="Montserrat"/>
              </a:rPr>
              <a:t>Test -&gt; iterate -&gt; Scale</a:t>
            </a:r>
          </a:p>
        </p:txBody>
      </p:sp>
      <p:sp>
        <p:nvSpPr>
          <p:cNvPr id="5" name="TextBox 5">
            <a:extLst>
              <a:ext uri="{FF2B5EF4-FFF2-40B4-BE49-F238E27FC236}">
                <a16:creationId xmlns:a16="http://schemas.microsoft.com/office/drawing/2014/main" id="{5DCE790C-B619-E8D7-06A8-BFF8E20412DD}"/>
              </a:ext>
            </a:extLst>
          </p:cNvPr>
          <p:cNvSpPr txBox="1"/>
          <p:nvPr/>
        </p:nvSpPr>
        <p:spPr>
          <a:xfrm>
            <a:off x="283848" y="3955247"/>
            <a:ext cx="7309779" cy="1091261"/>
          </a:xfrm>
          <a:prstGeom prst="rect">
            <a:avLst/>
          </a:prstGeom>
        </p:spPr>
        <p:txBody>
          <a:bodyPr lIns="0" tIns="0" rIns="0" bIns="0" rtlCol="0" anchor="t">
            <a:spAutoFit/>
          </a:bodyPr>
          <a:lstStyle/>
          <a:p>
            <a:pPr>
              <a:lnSpc>
                <a:spcPts val="4354"/>
              </a:lnSpc>
            </a:pPr>
            <a:r>
              <a:rPr lang="en-US" sz="3066" b="1" dirty="0">
                <a:solidFill>
                  <a:srgbClr val="76DD4A"/>
                </a:solidFill>
                <a:latin typeface="Montserrat Black" pitchFamily="2" charset="0"/>
                <a:ea typeface="Montserrat Heavy"/>
                <a:cs typeface="Montserrat Heavy"/>
                <a:sym typeface="Montserrat Heavy"/>
              </a:rPr>
              <a:t>80%</a:t>
            </a:r>
            <a:r>
              <a:rPr lang="en-US" sz="3066" dirty="0">
                <a:solidFill>
                  <a:srgbClr val="272626"/>
                </a:solidFill>
                <a:latin typeface="Montserrat"/>
                <a:ea typeface="Montserrat"/>
                <a:cs typeface="Montserrat"/>
                <a:sym typeface="Montserrat"/>
              </a:rPr>
              <a:t> get what they want</a:t>
            </a:r>
            <a:endParaRPr lang="en-US" sz="3066" b="1" dirty="0">
              <a:solidFill>
                <a:srgbClr val="76DD4A"/>
              </a:solidFill>
              <a:latin typeface="Montserrat Black" pitchFamily="2" charset="0"/>
              <a:ea typeface="Montserrat Heavy"/>
              <a:cs typeface="Montserrat Heavy"/>
              <a:sym typeface="Montserrat Heavy"/>
            </a:endParaRPr>
          </a:p>
          <a:p>
            <a:pPr>
              <a:lnSpc>
                <a:spcPts val="4354"/>
              </a:lnSpc>
            </a:pPr>
            <a:endParaRPr lang="en-US" sz="3066" b="1" dirty="0">
              <a:solidFill>
                <a:srgbClr val="76DD4A"/>
              </a:solidFill>
              <a:latin typeface="Montserrat Heavy"/>
              <a:ea typeface="Montserrat Heavy"/>
              <a:cs typeface="Montserrat Heavy"/>
              <a:sym typeface="Montserrat Heavy"/>
            </a:endParaRPr>
          </a:p>
        </p:txBody>
      </p:sp>
      <p:sp>
        <p:nvSpPr>
          <p:cNvPr id="6" name="Freeform 6" descr="an isometric lined paper airplane">
            <a:extLst>
              <a:ext uri="{FF2B5EF4-FFF2-40B4-BE49-F238E27FC236}">
                <a16:creationId xmlns:a16="http://schemas.microsoft.com/office/drawing/2014/main" id="{546CC1EA-F58E-0918-1DF7-BA4851A0EDC9}"/>
              </a:ext>
            </a:extLst>
          </p:cNvPr>
          <p:cNvSpPr/>
          <p:nvPr/>
        </p:nvSpPr>
        <p:spPr>
          <a:xfrm>
            <a:off x="6699759" y="1612780"/>
            <a:ext cx="4940883" cy="3090298"/>
          </a:xfrm>
          <a:custGeom>
            <a:avLst/>
            <a:gdLst/>
            <a:ahLst/>
            <a:cxnLst/>
            <a:rect l="l" t="t" r="r" b="b"/>
            <a:pathLst>
              <a:path w="7411325" h="4635447">
                <a:moveTo>
                  <a:pt x="0" y="0"/>
                </a:moveTo>
                <a:lnTo>
                  <a:pt x="7411325" y="0"/>
                </a:lnTo>
                <a:lnTo>
                  <a:pt x="7411325" y="4635447"/>
                </a:lnTo>
                <a:lnTo>
                  <a:pt x="0" y="46354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1200"/>
          </a:p>
        </p:txBody>
      </p:sp>
      <p:sp>
        <p:nvSpPr>
          <p:cNvPr id="7" name="Freeform 7" descr="an isometric lined paper airplane">
            <a:extLst>
              <a:ext uri="{FF2B5EF4-FFF2-40B4-BE49-F238E27FC236}">
                <a16:creationId xmlns:a16="http://schemas.microsoft.com/office/drawing/2014/main" id="{92D8BF3C-EBD8-6AA1-CDC5-449702C28F5A}"/>
              </a:ext>
            </a:extLst>
          </p:cNvPr>
          <p:cNvSpPr/>
          <p:nvPr/>
        </p:nvSpPr>
        <p:spPr>
          <a:xfrm>
            <a:off x="9662698" y="4899914"/>
            <a:ext cx="2192965" cy="1371600"/>
          </a:xfrm>
          <a:custGeom>
            <a:avLst/>
            <a:gdLst/>
            <a:ahLst/>
            <a:cxnLst/>
            <a:rect l="l" t="t" r="r" b="b"/>
            <a:pathLst>
              <a:path w="3289448" h="2057400">
                <a:moveTo>
                  <a:pt x="0" y="0"/>
                </a:moveTo>
                <a:lnTo>
                  <a:pt x="3289448" y="0"/>
                </a:lnTo>
                <a:lnTo>
                  <a:pt x="3289448"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1200"/>
          </a:p>
        </p:txBody>
      </p:sp>
      <p:grpSp>
        <p:nvGrpSpPr>
          <p:cNvPr id="8" name="Group 8">
            <a:extLst>
              <a:ext uri="{FF2B5EF4-FFF2-40B4-BE49-F238E27FC236}">
                <a16:creationId xmlns:a16="http://schemas.microsoft.com/office/drawing/2014/main" id="{3EB16A64-3944-CE51-6D4D-B3B82FE12AF9}"/>
              </a:ext>
            </a:extLst>
          </p:cNvPr>
          <p:cNvGrpSpPr/>
          <p:nvPr/>
        </p:nvGrpSpPr>
        <p:grpSpPr>
          <a:xfrm>
            <a:off x="-81480" y="5267220"/>
            <a:ext cx="7933263" cy="1227753"/>
            <a:chOff x="0" y="0"/>
            <a:chExt cx="15866525" cy="2455505"/>
          </a:xfrm>
        </p:grpSpPr>
        <p:grpSp>
          <p:nvGrpSpPr>
            <p:cNvPr id="9" name="Group 9">
              <a:extLst>
                <a:ext uri="{FF2B5EF4-FFF2-40B4-BE49-F238E27FC236}">
                  <a16:creationId xmlns:a16="http://schemas.microsoft.com/office/drawing/2014/main" id="{9B569F29-802B-28FE-F9DF-949D8459F66D}"/>
                </a:ext>
              </a:extLst>
            </p:cNvPr>
            <p:cNvGrpSpPr/>
            <p:nvPr/>
          </p:nvGrpSpPr>
          <p:grpSpPr>
            <a:xfrm>
              <a:off x="406818" y="102351"/>
              <a:ext cx="15459708" cy="2353154"/>
              <a:chOff x="0" y="0"/>
              <a:chExt cx="3903653" cy="594183"/>
            </a:xfrm>
          </p:grpSpPr>
          <p:sp>
            <p:nvSpPr>
              <p:cNvPr id="10" name="Freeform 10">
                <a:extLst>
                  <a:ext uri="{FF2B5EF4-FFF2-40B4-BE49-F238E27FC236}">
                    <a16:creationId xmlns:a16="http://schemas.microsoft.com/office/drawing/2014/main" id="{23D63AED-E6C5-FE32-2708-06D19A645725}"/>
                  </a:ext>
                </a:extLst>
              </p:cNvPr>
              <p:cNvSpPr/>
              <p:nvPr/>
            </p:nvSpPr>
            <p:spPr>
              <a:xfrm>
                <a:off x="0" y="0"/>
                <a:ext cx="3903653" cy="594183"/>
              </a:xfrm>
              <a:custGeom>
                <a:avLst/>
                <a:gdLst/>
                <a:ahLst/>
                <a:cxnLst/>
                <a:rect l="l" t="t" r="r" b="b"/>
                <a:pathLst>
                  <a:path w="3903653" h="594183">
                    <a:moveTo>
                      <a:pt x="0" y="0"/>
                    </a:moveTo>
                    <a:lnTo>
                      <a:pt x="3903653" y="0"/>
                    </a:lnTo>
                    <a:lnTo>
                      <a:pt x="3903653" y="594183"/>
                    </a:lnTo>
                    <a:lnTo>
                      <a:pt x="0" y="594183"/>
                    </a:lnTo>
                    <a:close/>
                  </a:path>
                </a:pathLst>
              </a:custGeom>
              <a:solidFill>
                <a:srgbClr val="C1FF72"/>
              </a:solidFill>
              <a:ln w="38100" cap="sq">
                <a:solidFill>
                  <a:srgbClr val="272626"/>
                </a:solidFill>
                <a:prstDash val="solid"/>
                <a:miter/>
              </a:ln>
            </p:spPr>
            <p:txBody>
              <a:bodyPr/>
              <a:lstStyle/>
              <a:p>
                <a:endParaRPr lang="en-GB" sz="1200"/>
              </a:p>
            </p:txBody>
          </p:sp>
          <p:sp>
            <p:nvSpPr>
              <p:cNvPr id="11" name="TextBox 11">
                <a:extLst>
                  <a:ext uri="{FF2B5EF4-FFF2-40B4-BE49-F238E27FC236}">
                    <a16:creationId xmlns:a16="http://schemas.microsoft.com/office/drawing/2014/main" id="{67785F5A-31FA-FC96-5D38-54E17895EE24}"/>
                  </a:ext>
                </a:extLst>
              </p:cNvPr>
              <p:cNvSpPr txBox="1"/>
              <p:nvPr/>
            </p:nvSpPr>
            <p:spPr>
              <a:xfrm>
                <a:off x="0" y="-38100"/>
                <a:ext cx="3903653" cy="632283"/>
              </a:xfrm>
              <a:prstGeom prst="rect">
                <a:avLst/>
              </a:prstGeom>
            </p:spPr>
            <p:txBody>
              <a:bodyPr lIns="33867" tIns="33867" rIns="33867" bIns="33867" rtlCol="0" anchor="ctr"/>
              <a:lstStyle/>
              <a:p>
                <a:pPr algn="ctr">
                  <a:lnSpc>
                    <a:spcPts val="1773"/>
                  </a:lnSpc>
                </a:pPr>
                <a:endParaRPr sz="1200"/>
              </a:p>
            </p:txBody>
          </p:sp>
        </p:grpSp>
        <p:grpSp>
          <p:nvGrpSpPr>
            <p:cNvPr id="12" name="Group 12">
              <a:extLst>
                <a:ext uri="{FF2B5EF4-FFF2-40B4-BE49-F238E27FC236}">
                  <a16:creationId xmlns:a16="http://schemas.microsoft.com/office/drawing/2014/main" id="{CB5A34B2-3FF7-0EC8-6401-BB607614F7CE}"/>
                </a:ext>
              </a:extLst>
            </p:cNvPr>
            <p:cNvGrpSpPr/>
            <p:nvPr/>
          </p:nvGrpSpPr>
          <p:grpSpPr>
            <a:xfrm>
              <a:off x="0" y="0"/>
              <a:ext cx="15459708" cy="2353154"/>
              <a:chOff x="0" y="0"/>
              <a:chExt cx="3903653" cy="594183"/>
            </a:xfrm>
          </p:grpSpPr>
          <p:sp>
            <p:nvSpPr>
              <p:cNvPr id="13" name="Freeform 13">
                <a:extLst>
                  <a:ext uri="{FF2B5EF4-FFF2-40B4-BE49-F238E27FC236}">
                    <a16:creationId xmlns:a16="http://schemas.microsoft.com/office/drawing/2014/main" id="{99F72D8E-6ACF-A872-F196-81F49187E725}"/>
                  </a:ext>
                </a:extLst>
              </p:cNvPr>
              <p:cNvSpPr/>
              <p:nvPr/>
            </p:nvSpPr>
            <p:spPr>
              <a:xfrm>
                <a:off x="0" y="0"/>
                <a:ext cx="3903653" cy="594183"/>
              </a:xfrm>
              <a:custGeom>
                <a:avLst/>
                <a:gdLst/>
                <a:ahLst/>
                <a:cxnLst/>
                <a:rect l="l" t="t" r="r" b="b"/>
                <a:pathLst>
                  <a:path w="3903653" h="594183">
                    <a:moveTo>
                      <a:pt x="0" y="0"/>
                    </a:moveTo>
                    <a:lnTo>
                      <a:pt x="3903653" y="0"/>
                    </a:lnTo>
                    <a:lnTo>
                      <a:pt x="3903653" y="594183"/>
                    </a:lnTo>
                    <a:lnTo>
                      <a:pt x="0" y="594183"/>
                    </a:lnTo>
                    <a:close/>
                  </a:path>
                </a:pathLst>
              </a:custGeom>
              <a:solidFill>
                <a:srgbClr val="F3FFE8"/>
              </a:solidFill>
              <a:ln w="38100" cap="sq">
                <a:solidFill>
                  <a:srgbClr val="272626"/>
                </a:solidFill>
                <a:prstDash val="solid"/>
                <a:miter/>
              </a:ln>
            </p:spPr>
            <p:txBody>
              <a:bodyPr/>
              <a:lstStyle/>
              <a:p>
                <a:endParaRPr lang="en-GB" sz="1200"/>
              </a:p>
            </p:txBody>
          </p:sp>
          <p:sp>
            <p:nvSpPr>
              <p:cNvPr id="14" name="TextBox 14">
                <a:extLst>
                  <a:ext uri="{FF2B5EF4-FFF2-40B4-BE49-F238E27FC236}">
                    <a16:creationId xmlns:a16="http://schemas.microsoft.com/office/drawing/2014/main" id="{9465923C-337D-7F8F-2C3F-E635DF386BDC}"/>
                  </a:ext>
                </a:extLst>
              </p:cNvPr>
              <p:cNvSpPr txBox="1"/>
              <p:nvPr/>
            </p:nvSpPr>
            <p:spPr>
              <a:xfrm>
                <a:off x="0" y="-38100"/>
                <a:ext cx="3903653" cy="632283"/>
              </a:xfrm>
              <a:prstGeom prst="rect">
                <a:avLst/>
              </a:prstGeom>
            </p:spPr>
            <p:txBody>
              <a:bodyPr lIns="33867" tIns="33867" rIns="33867" bIns="33867" rtlCol="0" anchor="ctr"/>
              <a:lstStyle/>
              <a:p>
                <a:pPr algn="ctr">
                  <a:lnSpc>
                    <a:spcPts val="1773"/>
                  </a:lnSpc>
                </a:pPr>
                <a:endParaRPr sz="1200"/>
              </a:p>
            </p:txBody>
          </p:sp>
        </p:grpSp>
      </p:grpSp>
      <p:sp>
        <p:nvSpPr>
          <p:cNvPr id="15" name="TextBox 15">
            <a:extLst>
              <a:ext uri="{FF2B5EF4-FFF2-40B4-BE49-F238E27FC236}">
                <a16:creationId xmlns:a16="http://schemas.microsoft.com/office/drawing/2014/main" id="{4FEE6FF0-1911-8191-1CBB-A4920FB9947D}"/>
              </a:ext>
            </a:extLst>
          </p:cNvPr>
          <p:cNvSpPr txBox="1"/>
          <p:nvPr/>
        </p:nvSpPr>
        <p:spPr>
          <a:xfrm>
            <a:off x="283848" y="5483119"/>
            <a:ext cx="6823967" cy="740844"/>
          </a:xfrm>
          <a:prstGeom prst="rect">
            <a:avLst/>
          </a:prstGeom>
        </p:spPr>
        <p:txBody>
          <a:bodyPr lIns="0" tIns="0" rIns="0" bIns="0" rtlCol="0" anchor="t">
            <a:spAutoFit/>
          </a:bodyPr>
          <a:lstStyle/>
          <a:p>
            <a:pPr>
              <a:lnSpc>
                <a:spcPts val="2987"/>
              </a:lnSpc>
            </a:pPr>
            <a:r>
              <a:rPr lang="en-US" sz="2133" dirty="0">
                <a:solidFill>
                  <a:schemeClr val="tx1">
                    <a:lumMod val="85000"/>
                    <a:lumOff val="15000"/>
                  </a:schemeClr>
                </a:solidFill>
                <a:latin typeface="Montserrat"/>
                <a:ea typeface="Montserrat"/>
                <a:cs typeface="Montserrat"/>
                <a:sym typeface="Montserrat"/>
              </a:rPr>
              <a:t>You’d think it gets easier… it doesn’t. </a:t>
            </a:r>
          </a:p>
          <a:p>
            <a:pPr>
              <a:lnSpc>
                <a:spcPts val="2987"/>
              </a:lnSpc>
            </a:pPr>
            <a:r>
              <a:rPr lang="en-US" sz="2133" dirty="0">
                <a:solidFill>
                  <a:schemeClr val="tx1">
                    <a:lumMod val="85000"/>
                    <a:lumOff val="15000"/>
                  </a:schemeClr>
                </a:solidFill>
                <a:latin typeface="Montserrat"/>
                <a:ea typeface="Montserrat"/>
                <a:cs typeface="Montserrat"/>
                <a:sym typeface="Montserrat"/>
              </a:rPr>
              <a:t>It gets more structured. </a:t>
            </a:r>
          </a:p>
        </p:txBody>
      </p:sp>
      <p:sp>
        <p:nvSpPr>
          <p:cNvPr id="16" name="Freeform 16" descr="an isometric lined paper airplane">
            <a:extLst>
              <a:ext uri="{FF2B5EF4-FFF2-40B4-BE49-F238E27FC236}">
                <a16:creationId xmlns:a16="http://schemas.microsoft.com/office/drawing/2014/main" id="{6C76205F-BAA9-052F-845F-E7C4BA0E765C}"/>
              </a:ext>
            </a:extLst>
          </p:cNvPr>
          <p:cNvSpPr/>
          <p:nvPr/>
        </p:nvSpPr>
        <p:spPr>
          <a:xfrm>
            <a:off x="6822379" y="4685857"/>
            <a:ext cx="2892480" cy="1809115"/>
          </a:xfrm>
          <a:custGeom>
            <a:avLst/>
            <a:gdLst/>
            <a:ahLst/>
            <a:cxnLst/>
            <a:rect l="l" t="t" r="r" b="b"/>
            <a:pathLst>
              <a:path w="4338720" h="2713672">
                <a:moveTo>
                  <a:pt x="0" y="0"/>
                </a:moveTo>
                <a:lnTo>
                  <a:pt x="4338720" y="0"/>
                </a:lnTo>
                <a:lnTo>
                  <a:pt x="4338720" y="2713672"/>
                </a:lnTo>
                <a:lnTo>
                  <a:pt x="0" y="27136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1200"/>
          </a:p>
        </p:txBody>
      </p:sp>
    </p:spTree>
    <p:extLst>
      <p:ext uri="{BB962C8B-B14F-4D97-AF65-F5344CB8AC3E}">
        <p14:creationId xmlns:p14="http://schemas.microsoft.com/office/powerpoint/2010/main" val="2959121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a:extLst>
            <a:ext uri="{FF2B5EF4-FFF2-40B4-BE49-F238E27FC236}">
              <a16:creationId xmlns:a16="http://schemas.microsoft.com/office/drawing/2014/main" id="{B7A70E74-BB26-509D-1580-CBA3CE86242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0E678AE-EE50-3A8A-F0A3-7C4C7308A48D}"/>
              </a:ext>
            </a:extLst>
          </p:cNvPr>
          <p:cNvSpPr/>
          <p:nvPr/>
        </p:nvSpPr>
        <p:spPr>
          <a:xfrm>
            <a:off x="9714859" y="527780"/>
            <a:ext cx="2140804" cy="520858"/>
          </a:xfrm>
          <a:custGeom>
            <a:avLst/>
            <a:gdLst/>
            <a:ahLst/>
            <a:cxnLst/>
            <a:rect l="l" t="t" r="r" b="b"/>
            <a:pathLst>
              <a:path w="3211206" h="781287">
                <a:moveTo>
                  <a:pt x="0" y="0"/>
                </a:moveTo>
                <a:lnTo>
                  <a:pt x="3211206" y="0"/>
                </a:lnTo>
                <a:lnTo>
                  <a:pt x="3211206" y="781286"/>
                </a:lnTo>
                <a:lnTo>
                  <a:pt x="0" y="781286"/>
                </a:lnTo>
                <a:lnTo>
                  <a:pt x="0" y="0"/>
                </a:lnTo>
                <a:close/>
              </a:path>
            </a:pathLst>
          </a:custGeom>
          <a:blipFill>
            <a:blip r:embed="rId3"/>
            <a:stretch>
              <a:fillRect/>
            </a:stretch>
          </a:blipFill>
        </p:spPr>
        <p:txBody>
          <a:bodyPr/>
          <a:lstStyle/>
          <a:p>
            <a:endParaRPr lang="en-GB" sz="1200"/>
          </a:p>
        </p:txBody>
      </p:sp>
      <p:grpSp>
        <p:nvGrpSpPr>
          <p:cNvPr id="6" name="Group 6">
            <a:extLst>
              <a:ext uri="{FF2B5EF4-FFF2-40B4-BE49-F238E27FC236}">
                <a16:creationId xmlns:a16="http://schemas.microsoft.com/office/drawing/2014/main" id="{902F0181-D2D8-FD38-4F57-B7727D8EE61C}"/>
              </a:ext>
            </a:extLst>
          </p:cNvPr>
          <p:cNvGrpSpPr/>
          <p:nvPr/>
        </p:nvGrpSpPr>
        <p:grpSpPr>
          <a:xfrm>
            <a:off x="536163" y="4171971"/>
            <a:ext cx="1577449" cy="1460497"/>
            <a:chOff x="0" y="-65461"/>
            <a:chExt cx="812800" cy="752539"/>
          </a:xfrm>
        </p:grpSpPr>
        <p:sp>
          <p:nvSpPr>
            <p:cNvPr id="7" name="Freeform 7">
              <a:extLst>
                <a:ext uri="{FF2B5EF4-FFF2-40B4-BE49-F238E27FC236}">
                  <a16:creationId xmlns:a16="http://schemas.microsoft.com/office/drawing/2014/main" id="{1E437DC8-8E35-F324-DECA-C6AF13B22CD2}"/>
                </a:ext>
              </a:extLst>
            </p:cNvPr>
            <p:cNvSpPr/>
            <p:nvPr/>
          </p:nvSpPr>
          <p:spPr>
            <a:xfrm>
              <a:off x="0" y="0"/>
              <a:ext cx="812800" cy="666814"/>
            </a:xfrm>
            <a:custGeom>
              <a:avLst/>
              <a:gdLst/>
              <a:ahLst/>
              <a:cxnLst/>
              <a:rect l="l" t="t" r="r" b="b"/>
              <a:pathLst>
                <a:path w="812800" h="666814">
                  <a:moveTo>
                    <a:pt x="98795" y="0"/>
                  </a:moveTo>
                  <a:lnTo>
                    <a:pt x="714005" y="0"/>
                  </a:lnTo>
                  <a:cubicBezTo>
                    <a:pt x="768568" y="0"/>
                    <a:pt x="812800" y="44232"/>
                    <a:pt x="812800" y="98795"/>
                  </a:cubicBezTo>
                  <a:lnTo>
                    <a:pt x="812800" y="568019"/>
                  </a:lnTo>
                  <a:cubicBezTo>
                    <a:pt x="812800" y="594221"/>
                    <a:pt x="802391" y="619350"/>
                    <a:pt x="783864" y="637878"/>
                  </a:cubicBezTo>
                  <a:cubicBezTo>
                    <a:pt x="765336" y="656405"/>
                    <a:pt x="740207" y="666814"/>
                    <a:pt x="714005" y="666814"/>
                  </a:cubicBezTo>
                  <a:lnTo>
                    <a:pt x="98795" y="666814"/>
                  </a:lnTo>
                  <a:cubicBezTo>
                    <a:pt x="44232" y="666814"/>
                    <a:pt x="0" y="622582"/>
                    <a:pt x="0" y="568019"/>
                  </a:cubicBezTo>
                  <a:lnTo>
                    <a:pt x="0" y="98795"/>
                  </a:lnTo>
                  <a:cubicBezTo>
                    <a:pt x="0" y="44232"/>
                    <a:pt x="44232" y="0"/>
                    <a:pt x="98795" y="0"/>
                  </a:cubicBezTo>
                  <a:close/>
                </a:path>
              </a:pathLst>
            </a:custGeom>
            <a:solidFill>
              <a:srgbClr val="C1FF72"/>
            </a:solidFill>
            <a:ln w="38100" cap="rnd">
              <a:solidFill>
                <a:srgbClr val="272626"/>
              </a:solidFill>
              <a:prstDash val="solid"/>
              <a:round/>
            </a:ln>
          </p:spPr>
          <p:txBody>
            <a:bodyPr/>
            <a:lstStyle/>
            <a:p>
              <a:endParaRPr lang="en-GB" sz="1200">
                <a:latin typeface="Montserrat Black" pitchFamily="2" charset="0"/>
              </a:endParaRPr>
            </a:p>
          </p:txBody>
        </p:sp>
        <p:sp>
          <p:nvSpPr>
            <p:cNvPr id="8" name="TextBox 8">
              <a:extLst>
                <a:ext uri="{FF2B5EF4-FFF2-40B4-BE49-F238E27FC236}">
                  <a16:creationId xmlns:a16="http://schemas.microsoft.com/office/drawing/2014/main" id="{B3C67C62-578D-C0B4-EAFB-CCD050C1ADB3}"/>
                </a:ext>
              </a:extLst>
            </p:cNvPr>
            <p:cNvSpPr txBox="1"/>
            <p:nvPr/>
          </p:nvSpPr>
          <p:spPr>
            <a:xfrm>
              <a:off x="0" y="-65461"/>
              <a:ext cx="812800" cy="752539"/>
            </a:xfrm>
            <a:prstGeom prst="rect">
              <a:avLst/>
            </a:prstGeom>
          </p:spPr>
          <p:txBody>
            <a:bodyPr lIns="33867" tIns="33867" rIns="33867" bIns="33867" rtlCol="0" anchor="ctr"/>
            <a:lstStyle/>
            <a:p>
              <a:pPr algn="ctr">
                <a:lnSpc>
                  <a:spcPts val="4666"/>
                </a:lnSpc>
              </a:pPr>
              <a:r>
                <a:rPr lang="en-US" sz="3333" b="1" dirty="0">
                  <a:solidFill>
                    <a:srgbClr val="272626"/>
                  </a:solidFill>
                  <a:latin typeface="Montserrat Black" pitchFamily="2" charset="0"/>
                  <a:ea typeface="Montserrat Heavy"/>
                  <a:cs typeface="Montserrat Heavy"/>
                  <a:sym typeface="Montserrat Heavy"/>
                </a:rPr>
                <a:t>90%</a:t>
              </a:r>
            </a:p>
          </p:txBody>
        </p:sp>
      </p:grpSp>
      <p:grpSp>
        <p:nvGrpSpPr>
          <p:cNvPr id="9" name="Group 9">
            <a:extLst>
              <a:ext uri="{FF2B5EF4-FFF2-40B4-BE49-F238E27FC236}">
                <a16:creationId xmlns:a16="http://schemas.microsoft.com/office/drawing/2014/main" id="{4A447C45-3758-D1FA-D5D5-6F93ECF9B0E1}"/>
              </a:ext>
            </a:extLst>
          </p:cNvPr>
          <p:cNvGrpSpPr/>
          <p:nvPr/>
        </p:nvGrpSpPr>
        <p:grpSpPr>
          <a:xfrm>
            <a:off x="4283455" y="4151129"/>
            <a:ext cx="1577449" cy="1442011"/>
            <a:chOff x="0" y="-45804"/>
            <a:chExt cx="812800" cy="743014"/>
          </a:xfrm>
        </p:grpSpPr>
        <p:sp>
          <p:nvSpPr>
            <p:cNvPr id="10" name="Freeform 10">
              <a:extLst>
                <a:ext uri="{FF2B5EF4-FFF2-40B4-BE49-F238E27FC236}">
                  <a16:creationId xmlns:a16="http://schemas.microsoft.com/office/drawing/2014/main" id="{CE4E73A7-BFB2-6E7A-1B4D-3D15C78B5073}"/>
                </a:ext>
              </a:extLst>
            </p:cNvPr>
            <p:cNvSpPr/>
            <p:nvPr/>
          </p:nvSpPr>
          <p:spPr>
            <a:xfrm>
              <a:off x="0" y="0"/>
              <a:ext cx="812800" cy="666814"/>
            </a:xfrm>
            <a:custGeom>
              <a:avLst/>
              <a:gdLst/>
              <a:ahLst/>
              <a:cxnLst/>
              <a:rect l="l" t="t" r="r" b="b"/>
              <a:pathLst>
                <a:path w="812800" h="666814">
                  <a:moveTo>
                    <a:pt x="127000" y="0"/>
                  </a:moveTo>
                  <a:lnTo>
                    <a:pt x="685800" y="0"/>
                  </a:lnTo>
                  <a:cubicBezTo>
                    <a:pt x="755940" y="0"/>
                    <a:pt x="812800" y="56860"/>
                    <a:pt x="812800" y="127000"/>
                  </a:cubicBezTo>
                  <a:lnTo>
                    <a:pt x="812800" y="539814"/>
                  </a:lnTo>
                  <a:cubicBezTo>
                    <a:pt x="812800" y="573497"/>
                    <a:pt x="799420" y="605800"/>
                    <a:pt x="775603" y="629617"/>
                  </a:cubicBezTo>
                  <a:cubicBezTo>
                    <a:pt x="751785" y="653434"/>
                    <a:pt x="719482" y="666814"/>
                    <a:pt x="685800" y="666814"/>
                  </a:cubicBezTo>
                  <a:lnTo>
                    <a:pt x="127000" y="666814"/>
                  </a:lnTo>
                  <a:cubicBezTo>
                    <a:pt x="56860" y="666814"/>
                    <a:pt x="0" y="609954"/>
                    <a:pt x="0" y="539814"/>
                  </a:cubicBezTo>
                  <a:lnTo>
                    <a:pt x="0" y="127000"/>
                  </a:lnTo>
                  <a:cubicBezTo>
                    <a:pt x="0" y="56860"/>
                    <a:pt x="56860" y="0"/>
                    <a:pt x="127000" y="0"/>
                  </a:cubicBezTo>
                  <a:close/>
                </a:path>
              </a:pathLst>
            </a:custGeom>
            <a:solidFill>
              <a:srgbClr val="FFDE59"/>
            </a:solidFill>
            <a:ln w="38100" cap="rnd">
              <a:solidFill>
                <a:srgbClr val="000000"/>
              </a:solidFill>
              <a:prstDash val="solid"/>
              <a:round/>
            </a:ln>
          </p:spPr>
          <p:txBody>
            <a:bodyPr/>
            <a:lstStyle/>
            <a:p>
              <a:endParaRPr lang="en-GB" sz="1200">
                <a:latin typeface="Montserrat Black" pitchFamily="2" charset="0"/>
              </a:endParaRPr>
            </a:p>
          </p:txBody>
        </p:sp>
        <p:sp>
          <p:nvSpPr>
            <p:cNvPr id="11" name="TextBox 11">
              <a:extLst>
                <a:ext uri="{FF2B5EF4-FFF2-40B4-BE49-F238E27FC236}">
                  <a16:creationId xmlns:a16="http://schemas.microsoft.com/office/drawing/2014/main" id="{782E43C5-DF3C-392F-FBF6-163CE3A171F6}"/>
                </a:ext>
              </a:extLst>
            </p:cNvPr>
            <p:cNvSpPr txBox="1"/>
            <p:nvPr/>
          </p:nvSpPr>
          <p:spPr>
            <a:xfrm>
              <a:off x="0" y="-45804"/>
              <a:ext cx="812800" cy="743014"/>
            </a:xfrm>
            <a:prstGeom prst="rect">
              <a:avLst/>
            </a:prstGeom>
          </p:spPr>
          <p:txBody>
            <a:bodyPr lIns="33867" tIns="33867" rIns="33867" bIns="33867" rtlCol="0" anchor="ctr"/>
            <a:lstStyle/>
            <a:p>
              <a:pPr algn="ctr">
                <a:lnSpc>
                  <a:spcPts val="4106"/>
                </a:lnSpc>
              </a:pPr>
              <a:r>
                <a:rPr lang="en-US" sz="2933" b="1" dirty="0">
                  <a:solidFill>
                    <a:srgbClr val="272626"/>
                  </a:solidFill>
                  <a:latin typeface="Montserrat Black" pitchFamily="2" charset="0"/>
                  <a:ea typeface="Montserrat Heavy"/>
                  <a:cs typeface="Montserrat Heavy"/>
                  <a:sym typeface="Montserrat Heavy"/>
                </a:rPr>
                <a:t>10%</a:t>
              </a:r>
            </a:p>
          </p:txBody>
        </p:sp>
      </p:grpSp>
      <p:grpSp>
        <p:nvGrpSpPr>
          <p:cNvPr id="12" name="Group 12">
            <a:extLst>
              <a:ext uri="{FF2B5EF4-FFF2-40B4-BE49-F238E27FC236}">
                <a16:creationId xmlns:a16="http://schemas.microsoft.com/office/drawing/2014/main" id="{39C3EF78-B262-7DA9-80B9-26FB141E9442}"/>
              </a:ext>
            </a:extLst>
          </p:cNvPr>
          <p:cNvGrpSpPr/>
          <p:nvPr/>
        </p:nvGrpSpPr>
        <p:grpSpPr>
          <a:xfrm rot="565430">
            <a:off x="7291019" y="2651392"/>
            <a:ext cx="4137745" cy="2949993"/>
            <a:chOff x="0" y="0"/>
            <a:chExt cx="2105083" cy="1500813"/>
          </a:xfrm>
        </p:grpSpPr>
        <p:sp>
          <p:nvSpPr>
            <p:cNvPr id="13" name="Freeform 13">
              <a:extLst>
                <a:ext uri="{FF2B5EF4-FFF2-40B4-BE49-F238E27FC236}">
                  <a16:creationId xmlns:a16="http://schemas.microsoft.com/office/drawing/2014/main" id="{C3C5AA87-E217-168E-C483-13359311671E}"/>
                </a:ext>
              </a:extLst>
            </p:cNvPr>
            <p:cNvSpPr/>
            <p:nvPr/>
          </p:nvSpPr>
          <p:spPr>
            <a:xfrm>
              <a:off x="0" y="0"/>
              <a:ext cx="2105083" cy="1500813"/>
            </a:xfrm>
            <a:custGeom>
              <a:avLst/>
              <a:gdLst/>
              <a:ahLst/>
              <a:cxnLst/>
              <a:rect l="l" t="t" r="r" b="b"/>
              <a:pathLst>
                <a:path w="2105083" h="1500813">
                  <a:moveTo>
                    <a:pt x="37421" y="0"/>
                  </a:moveTo>
                  <a:lnTo>
                    <a:pt x="2067662" y="0"/>
                  </a:lnTo>
                  <a:cubicBezTo>
                    <a:pt x="2088329" y="0"/>
                    <a:pt x="2105083" y="16754"/>
                    <a:pt x="2105083" y="37421"/>
                  </a:cubicBezTo>
                  <a:lnTo>
                    <a:pt x="2105083" y="1463392"/>
                  </a:lnTo>
                  <a:cubicBezTo>
                    <a:pt x="2105083" y="1484059"/>
                    <a:pt x="2088329" y="1500813"/>
                    <a:pt x="2067662" y="1500813"/>
                  </a:cubicBezTo>
                  <a:lnTo>
                    <a:pt x="37421" y="1500813"/>
                  </a:lnTo>
                  <a:cubicBezTo>
                    <a:pt x="16754" y="1500813"/>
                    <a:pt x="0" y="1484059"/>
                    <a:pt x="0" y="1463392"/>
                  </a:cubicBezTo>
                  <a:lnTo>
                    <a:pt x="0" y="37421"/>
                  </a:lnTo>
                  <a:cubicBezTo>
                    <a:pt x="0" y="16754"/>
                    <a:pt x="16754" y="0"/>
                    <a:pt x="37421" y="0"/>
                  </a:cubicBezTo>
                  <a:close/>
                </a:path>
              </a:pathLst>
            </a:custGeom>
            <a:solidFill>
              <a:srgbClr val="76DD4A"/>
            </a:solidFill>
            <a:ln w="38100" cap="rnd">
              <a:solidFill>
                <a:srgbClr val="272626"/>
              </a:solidFill>
              <a:prstDash val="solid"/>
              <a:round/>
            </a:ln>
          </p:spPr>
          <p:txBody>
            <a:bodyPr/>
            <a:lstStyle/>
            <a:p>
              <a:endParaRPr lang="en-GB" sz="1200"/>
            </a:p>
          </p:txBody>
        </p:sp>
        <p:sp>
          <p:nvSpPr>
            <p:cNvPr id="14" name="TextBox 14">
              <a:extLst>
                <a:ext uri="{FF2B5EF4-FFF2-40B4-BE49-F238E27FC236}">
                  <a16:creationId xmlns:a16="http://schemas.microsoft.com/office/drawing/2014/main" id="{BD86359D-1EF2-C995-B1AD-07858A405CFD}"/>
                </a:ext>
              </a:extLst>
            </p:cNvPr>
            <p:cNvSpPr txBox="1"/>
            <p:nvPr/>
          </p:nvSpPr>
          <p:spPr>
            <a:xfrm>
              <a:off x="0" y="-38100"/>
              <a:ext cx="2105083" cy="1538913"/>
            </a:xfrm>
            <a:prstGeom prst="rect">
              <a:avLst/>
            </a:prstGeom>
          </p:spPr>
          <p:txBody>
            <a:bodyPr lIns="26299" tIns="26299" rIns="26299" bIns="26299" rtlCol="0" anchor="ctr"/>
            <a:lstStyle/>
            <a:p>
              <a:pPr algn="ctr">
                <a:lnSpc>
                  <a:spcPts val="1773"/>
                </a:lnSpc>
              </a:pPr>
              <a:endParaRPr sz="1200"/>
            </a:p>
          </p:txBody>
        </p:sp>
      </p:grpSp>
      <p:sp>
        <p:nvSpPr>
          <p:cNvPr id="15" name="Freeform 15">
            <a:extLst>
              <a:ext uri="{FF2B5EF4-FFF2-40B4-BE49-F238E27FC236}">
                <a16:creationId xmlns:a16="http://schemas.microsoft.com/office/drawing/2014/main" id="{DE66E71E-6C66-717A-EAA6-E9CDE5382CED}"/>
              </a:ext>
            </a:extLst>
          </p:cNvPr>
          <p:cNvSpPr/>
          <p:nvPr/>
        </p:nvSpPr>
        <p:spPr>
          <a:xfrm>
            <a:off x="7895745" y="1759600"/>
            <a:ext cx="696132" cy="1145897"/>
          </a:xfrm>
          <a:custGeom>
            <a:avLst/>
            <a:gdLst/>
            <a:ahLst/>
            <a:cxnLst/>
            <a:rect l="l" t="t" r="r" b="b"/>
            <a:pathLst>
              <a:path w="1044198" h="1718845">
                <a:moveTo>
                  <a:pt x="0" y="0"/>
                </a:moveTo>
                <a:lnTo>
                  <a:pt x="1044198" y="0"/>
                </a:lnTo>
                <a:lnTo>
                  <a:pt x="1044198" y="1718844"/>
                </a:lnTo>
                <a:lnTo>
                  <a:pt x="0" y="171884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1200"/>
          </a:p>
        </p:txBody>
      </p:sp>
      <p:sp>
        <p:nvSpPr>
          <p:cNvPr id="16" name="TextBox 16">
            <a:extLst>
              <a:ext uri="{FF2B5EF4-FFF2-40B4-BE49-F238E27FC236}">
                <a16:creationId xmlns:a16="http://schemas.microsoft.com/office/drawing/2014/main" id="{136DFFC4-9A3A-062B-21FC-94D04C8E295F}"/>
              </a:ext>
            </a:extLst>
          </p:cNvPr>
          <p:cNvSpPr txBox="1"/>
          <p:nvPr/>
        </p:nvSpPr>
        <p:spPr>
          <a:xfrm>
            <a:off x="366398" y="397684"/>
            <a:ext cx="7686913" cy="1461939"/>
          </a:xfrm>
          <a:prstGeom prst="rect">
            <a:avLst/>
          </a:prstGeom>
        </p:spPr>
        <p:txBody>
          <a:bodyPr lIns="0" tIns="0" rIns="0" bIns="0" rtlCol="0" anchor="t">
            <a:spAutoFit/>
          </a:bodyPr>
          <a:lstStyle/>
          <a:p>
            <a:pPr>
              <a:lnSpc>
                <a:spcPts val="5654"/>
              </a:lnSpc>
            </a:pPr>
            <a:r>
              <a:rPr lang="en-US" sz="5334" b="1" dirty="0">
                <a:solidFill>
                  <a:srgbClr val="272626"/>
                </a:solidFill>
                <a:latin typeface="Montserrat Black" pitchFamily="2" charset="0"/>
                <a:ea typeface="Montserrat Heavy"/>
                <a:cs typeface="Montserrat Heavy"/>
                <a:sym typeface="Montserrat Heavy"/>
              </a:rPr>
              <a:t>What I wish I knew at your stage</a:t>
            </a:r>
          </a:p>
        </p:txBody>
      </p:sp>
      <p:sp>
        <p:nvSpPr>
          <p:cNvPr id="17" name="TextBox 17">
            <a:extLst>
              <a:ext uri="{FF2B5EF4-FFF2-40B4-BE49-F238E27FC236}">
                <a16:creationId xmlns:a16="http://schemas.microsoft.com/office/drawing/2014/main" id="{20DD11CC-03DB-6E1A-76BF-397E36CF08E4}"/>
              </a:ext>
            </a:extLst>
          </p:cNvPr>
          <p:cNvSpPr txBox="1"/>
          <p:nvPr/>
        </p:nvSpPr>
        <p:spPr>
          <a:xfrm>
            <a:off x="719411" y="3285611"/>
            <a:ext cx="5191779" cy="414794"/>
          </a:xfrm>
          <a:prstGeom prst="rect">
            <a:avLst/>
          </a:prstGeom>
        </p:spPr>
        <p:txBody>
          <a:bodyPr wrap="square" lIns="0" tIns="0" rIns="0" bIns="0" rtlCol="0" anchor="t">
            <a:spAutoFit/>
          </a:bodyPr>
          <a:lstStyle/>
          <a:p>
            <a:pPr>
              <a:lnSpc>
                <a:spcPts val="3453"/>
              </a:lnSpc>
            </a:pPr>
            <a:r>
              <a:rPr lang="en-US" sz="2466" dirty="0">
                <a:solidFill>
                  <a:srgbClr val="272626"/>
                </a:solidFill>
                <a:latin typeface="Montserrat"/>
                <a:ea typeface="Montserrat"/>
                <a:cs typeface="Montserrat"/>
                <a:sym typeface="Montserrat"/>
              </a:rPr>
              <a:t>You don’t need the perfect idea</a:t>
            </a:r>
          </a:p>
        </p:txBody>
      </p:sp>
      <p:sp>
        <p:nvSpPr>
          <p:cNvPr id="18" name="TextBox 18">
            <a:extLst>
              <a:ext uri="{FF2B5EF4-FFF2-40B4-BE49-F238E27FC236}">
                <a16:creationId xmlns:a16="http://schemas.microsoft.com/office/drawing/2014/main" id="{0AD5D594-5674-8703-DDA5-4202A1552988}"/>
              </a:ext>
            </a:extLst>
          </p:cNvPr>
          <p:cNvSpPr txBox="1"/>
          <p:nvPr/>
        </p:nvSpPr>
        <p:spPr>
          <a:xfrm>
            <a:off x="2279991" y="4687765"/>
            <a:ext cx="4006929" cy="414794"/>
          </a:xfrm>
          <a:prstGeom prst="rect">
            <a:avLst/>
          </a:prstGeom>
        </p:spPr>
        <p:txBody>
          <a:bodyPr lIns="0" tIns="0" rIns="0" bIns="0" rtlCol="0" anchor="t">
            <a:spAutoFit/>
          </a:bodyPr>
          <a:lstStyle/>
          <a:p>
            <a:pPr>
              <a:lnSpc>
                <a:spcPts val="3453"/>
              </a:lnSpc>
            </a:pPr>
            <a:r>
              <a:rPr lang="en-US" sz="2466" dirty="0">
                <a:solidFill>
                  <a:srgbClr val="272626"/>
                </a:solidFill>
                <a:latin typeface="Montserrat"/>
                <a:ea typeface="Montserrat"/>
                <a:cs typeface="Montserrat"/>
                <a:sym typeface="Montserrat"/>
              </a:rPr>
              <a:t> Execution</a:t>
            </a:r>
          </a:p>
        </p:txBody>
      </p:sp>
      <p:sp>
        <p:nvSpPr>
          <p:cNvPr id="19" name="TextBox 19">
            <a:extLst>
              <a:ext uri="{FF2B5EF4-FFF2-40B4-BE49-F238E27FC236}">
                <a16:creationId xmlns:a16="http://schemas.microsoft.com/office/drawing/2014/main" id="{D198EF28-3419-AA2B-81F0-3AB955E44BCB}"/>
              </a:ext>
            </a:extLst>
          </p:cNvPr>
          <p:cNvSpPr txBox="1"/>
          <p:nvPr/>
        </p:nvSpPr>
        <p:spPr>
          <a:xfrm>
            <a:off x="6080955" y="4725658"/>
            <a:ext cx="4982358" cy="414794"/>
          </a:xfrm>
          <a:prstGeom prst="rect">
            <a:avLst/>
          </a:prstGeom>
        </p:spPr>
        <p:txBody>
          <a:bodyPr wrap="square" lIns="0" tIns="0" rIns="0" bIns="0" rtlCol="0" anchor="t">
            <a:spAutoFit/>
          </a:bodyPr>
          <a:lstStyle/>
          <a:p>
            <a:pPr>
              <a:lnSpc>
                <a:spcPts val="3453"/>
              </a:lnSpc>
            </a:pPr>
            <a:r>
              <a:rPr lang="en-US" sz="2466" dirty="0">
                <a:solidFill>
                  <a:srgbClr val="272626"/>
                </a:solidFill>
                <a:latin typeface="Montserrat"/>
                <a:ea typeface="Montserrat"/>
                <a:cs typeface="Montserrat"/>
                <a:sym typeface="Montserrat"/>
              </a:rPr>
              <a:t>Idea</a:t>
            </a:r>
          </a:p>
        </p:txBody>
      </p:sp>
      <p:sp>
        <p:nvSpPr>
          <p:cNvPr id="20" name="TextBox 20">
            <a:extLst>
              <a:ext uri="{FF2B5EF4-FFF2-40B4-BE49-F238E27FC236}">
                <a16:creationId xmlns:a16="http://schemas.microsoft.com/office/drawing/2014/main" id="{4A468628-48A0-0E6C-A22F-362AF3E9BB33}"/>
              </a:ext>
            </a:extLst>
          </p:cNvPr>
          <p:cNvSpPr txBox="1"/>
          <p:nvPr/>
        </p:nvSpPr>
        <p:spPr>
          <a:xfrm rot="565430">
            <a:off x="7426775" y="3195873"/>
            <a:ext cx="3865982" cy="1897955"/>
          </a:xfrm>
          <a:prstGeom prst="rect">
            <a:avLst/>
          </a:prstGeom>
        </p:spPr>
        <p:txBody>
          <a:bodyPr lIns="0" tIns="0" rIns="0" bIns="0" rtlCol="0" anchor="t">
            <a:spAutoFit/>
          </a:bodyPr>
          <a:lstStyle/>
          <a:p>
            <a:pPr algn="ctr">
              <a:lnSpc>
                <a:spcPts val="3657"/>
              </a:lnSpc>
              <a:spcBef>
                <a:spcPct val="0"/>
              </a:spcBef>
            </a:pPr>
            <a:r>
              <a:rPr lang="en-US" sz="3600" b="1" dirty="0">
                <a:solidFill>
                  <a:srgbClr val="272626"/>
                </a:solidFill>
                <a:latin typeface="Montserrat"/>
                <a:ea typeface="Montserrat"/>
                <a:cs typeface="Montserrat"/>
                <a:sym typeface="Montserrat"/>
              </a:rPr>
              <a:t>You are never ready</a:t>
            </a:r>
          </a:p>
          <a:p>
            <a:pPr algn="ctr">
              <a:lnSpc>
                <a:spcPts val="3657"/>
              </a:lnSpc>
              <a:spcBef>
                <a:spcPct val="0"/>
              </a:spcBef>
            </a:pPr>
            <a:endParaRPr lang="en-US" sz="3600" b="1" dirty="0">
              <a:solidFill>
                <a:srgbClr val="272626"/>
              </a:solidFill>
              <a:latin typeface="Montserrat"/>
              <a:ea typeface="Montserrat"/>
              <a:cs typeface="Montserrat"/>
              <a:sym typeface="Montserrat"/>
            </a:endParaRPr>
          </a:p>
          <a:p>
            <a:pPr algn="ctr">
              <a:lnSpc>
                <a:spcPts val="3657"/>
              </a:lnSpc>
              <a:spcBef>
                <a:spcPct val="0"/>
              </a:spcBef>
            </a:pPr>
            <a:r>
              <a:rPr lang="en-US" sz="3600" b="1" dirty="0">
                <a:solidFill>
                  <a:srgbClr val="272626"/>
                </a:solidFill>
                <a:latin typeface="Montserrat"/>
                <a:ea typeface="Montserrat"/>
                <a:cs typeface="Montserrat"/>
                <a:sym typeface="Montserrat"/>
              </a:rPr>
              <a:t>Start NOW</a:t>
            </a:r>
          </a:p>
        </p:txBody>
      </p:sp>
    </p:spTree>
    <p:extLst>
      <p:ext uri="{BB962C8B-B14F-4D97-AF65-F5344CB8AC3E}">
        <p14:creationId xmlns:p14="http://schemas.microsoft.com/office/powerpoint/2010/main" val="3434439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a:extLst>
            <a:ext uri="{FF2B5EF4-FFF2-40B4-BE49-F238E27FC236}">
              <a16:creationId xmlns:a16="http://schemas.microsoft.com/office/drawing/2014/main" id="{80154B57-21C3-9C57-3CF7-241837286705}"/>
            </a:ext>
          </a:extLst>
        </p:cNvPr>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A709DD69-71D7-8E4B-F098-2B56A0739D25}"/>
              </a:ext>
            </a:extLst>
          </p:cNvPr>
          <p:cNvCxnSpPr/>
          <p:nvPr/>
        </p:nvCxnSpPr>
        <p:spPr>
          <a:xfrm>
            <a:off x="511277" y="0"/>
            <a:ext cx="0" cy="6971071"/>
          </a:xfrm>
          <a:prstGeom prst="line">
            <a:avLst/>
          </a:prstGeom>
        </p:spPr>
        <p:style>
          <a:lnRef idx="3">
            <a:schemeClr val="dk1"/>
          </a:lnRef>
          <a:fillRef idx="0">
            <a:schemeClr val="dk1"/>
          </a:fillRef>
          <a:effectRef idx="2">
            <a:schemeClr val="dk1"/>
          </a:effectRef>
          <a:fontRef idx="minor">
            <a:schemeClr val="tx1"/>
          </a:fontRef>
        </p:style>
      </p:cxnSp>
      <p:sp>
        <p:nvSpPr>
          <p:cNvPr id="2" name="Freeform 2">
            <a:extLst>
              <a:ext uri="{FF2B5EF4-FFF2-40B4-BE49-F238E27FC236}">
                <a16:creationId xmlns:a16="http://schemas.microsoft.com/office/drawing/2014/main" id="{D2AC69E4-78DD-474A-4425-54C0D3CA2CBA}"/>
              </a:ext>
            </a:extLst>
          </p:cNvPr>
          <p:cNvSpPr/>
          <p:nvPr/>
        </p:nvSpPr>
        <p:spPr>
          <a:xfrm>
            <a:off x="9714859" y="527780"/>
            <a:ext cx="2140804" cy="520858"/>
          </a:xfrm>
          <a:custGeom>
            <a:avLst/>
            <a:gdLst/>
            <a:ahLst/>
            <a:cxnLst/>
            <a:rect l="l" t="t" r="r" b="b"/>
            <a:pathLst>
              <a:path w="3211206" h="781287">
                <a:moveTo>
                  <a:pt x="0" y="0"/>
                </a:moveTo>
                <a:lnTo>
                  <a:pt x="3211206" y="0"/>
                </a:lnTo>
                <a:lnTo>
                  <a:pt x="3211206" y="781286"/>
                </a:lnTo>
                <a:lnTo>
                  <a:pt x="0" y="781286"/>
                </a:lnTo>
                <a:lnTo>
                  <a:pt x="0" y="0"/>
                </a:lnTo>
                <a:close/>
              </a:path>
            </a:pathLst>
          </a:custGeom>
          <a:blipFill>
            <a:blip r:embed="rId3"/>
            <a:stretch>
              <a:fillRect/>
            </a:stretch>
          </a:blipFill>
        </p:spPr>
        <p:txBody>
          <a:bodyPr/>
          <a:lstStyle/>
          <a:p>
            <a:endParaRPr lang="en-GB" sz="1200"/>
          </a:p>
        </p:txBody>
      </p:sp>
      <p:sp>
        <p:nvSpPr>
          <p:cNvPr id="4" name="Freeform 4">
            <a:extLst>
              <a:ext uri="{FF2B5EF4-FFF2-40B4-BE49-F238E27FC236}">
                <a16:creationId xmlns:a16="http://schemas.microsoft.com/office/drawing/2014/main" id="{45746AF0-650B-2C38-6F9A-4D06E1859B72}"/>
              </a:ext>
            </a:extLst>
          </p:cNvPr>
          <p:cNvSpPr/>
          <p:nvPr/>
        </p:nvSpPr>
        <p:spPr>
          <a:xfrm>
            <a:off x="193352" y="1428867"/>
            <a:ext cx="633753" cy="633753"/>
          </a:xfrm>
          <a:custGeom>
            <a:avLst/>
            <a:gdLst/>
            <a:ahLst/>
            <a:cxnLst/>
            <a:rect l="l" t="t" r="r" b="b"/>
            <a:pathLst>
              <a:path w="950629" h="950629">
                <a:moveTo>
                  <a:pt x="0" y="0"/>
                </a:moveTo>
                <a:lnTo>
                  <a:pt x="950629" y="0"/>
                </a:lnTo>
                <a:lnTo>
                  <a:pt x="950629" y="950629"/>
                </a:lnTo>
                <a:lnTo>
                  <a:pt x="0" y="950629"/>
                </a:lnTo>
                <a:lnTo>
                  <a:pt x="0" y="0"/>
                </a:lnTo>
                <a:close/>
              </a:path>
            </a:pathLst>
          </a:custGeom>
          <a:blipFill>
            <a:blip r:embed="rId4"/>
            <a:stretch>
              <a:fillRect/>
            </a:stretch>
          </a:blipFill>
        </p:spPr>
        <p:txBody>
          <a:bodyPr/>
          <a:lstStyle/>
          <a:p>
            <a:endParaRPr lang="en-GB" sz="1200"/>
          </a:p>
        </p:txBody>
      </p:sp>
      <p:sp>
        <p:nvSpPr>
          <p:cNvPr id="5" name="TextBox 5">
            <a:extLst>
              <a:ext uri="{FF2B5EF4-FFF2-40B4-BE49-F238E27FC236}">
                <a16:creationId xmlns:a16="http://schemas.microsoft.com/office/drawing/2014/main" id="{0747AD90-36EC-A56C-C189-936081ACFB83}"/>
              </a:ext>
            </a:extLst>
          </p:cNvPr>
          <p:cNvSpPr txBox="1"/>
          <p:nvPr/>
        </p:nvSpPr>
        <p:spPr>
          <a:xfrm>
            <a:off x="1031531" y="328069"/>
            <a:ext cx="7225499" cy="906082"/>
          </a:xfrm>
          <a:prstGeom prst="rect">
            <a:avLst/>
          </a:prstGeom>
        </p:spPr>
        <p:txBody>
          <a:bodyPr wrap="square" lIns="0" tIns="0" rIns="0" bIns="0" rtlCol="0" anchor="t">
            <a:spAutoFit/>
          </a:bodyPr>
          <a:lstStyle/>
          <a:p>
            <a:pPr>
              <a:lnSpc>
                <a:spcPts val="7360"/>
              </a:lnSpc>
            </a:pPr>
            <a:r>
              <a:rPr lang="en-US" sz="6134" b="1" dirty="0">
                <a:solidFill>
                  <a:srgbClr val="272626"/>
                </a:solidFill>
                <a:latin typeface="Montserrat Black" pitchFamily="2" charset="0"/>
                <a:ea typeface="Montserrat Heavy"/>
                <a:cs typeface="Montserrat Heavy"/>
                <a:sym typeface="Montserrat Heavy"/>
              </a:rPr>
              <a:t>Lessons/advice</a:t>
            </a:r>
          </a:p>
        </p:txBody>
      </p:sp>
      <p:sp>
        <p:nvSpPr>
          <p:cNvPr id="6" name="TextBox 6">
            <a:extLst>
              <a:ext uri="{FF2B5EF4-FFF2-40B4-BE49-F238E27FC236}">
                <a16:creationId xmlns:a16="http://schemas.microsoft.com/office/drawing/2014/main" id="{693E1CE7-3322-FA33-EDB3-4A787F2C004B}"/>
              </a:ext>
            </a:extLst>
          </p:cNvPr>
          <p:cNvSpPr txBox="1"/>
          <p:nvPr/>
        </p:nvSpPr>
        <p:spPr>
          <a:xfrm>
            <a:off x="1071574" y="1575131"/>
            <a:ext cx="5261935" cy="320922"/>
          </a:xfrm>
          <a:prstGeom prst="rect">
            <a:avLst/>
          </a:prstGeom>
        </p:spPr>
        <p:txBody>
          <a:bodyPr wrap="square" lIns="0" tIns="0" rIns="0" bIns="0" rtlCol="0" anchor="t">
            <a:spAutoFit/>
          </a:bodyPr>
          <a:lstStyle/>
          <a:p>
            <a:pPr>
              <a:lnSpc>
                <a:spcPts val="2707"/>
              </a:lnSpc>
            </a:pPr>
            <a:r>
              <a:rPr lang="en-US" sz="1933" dirty="0">
                <a:solidFill>
                  <a:srgbClr val="272626"/>
                </a:solidFill>
                <a:latin typeface="Montserrat"/>
                <a:ea typeface="Montserrat"/>
                <a:cs typeface="Montserrat"/>
                <a:sym typeface="Montserrat"/>
              </a:rPr>
              <a:t>Start with a problem (an expensive one)</a:t>
            </a:r>
          </a:p>
        </p:txBody>
      </p:sp>
      <p:sp>
        <p:nvSpPr>
          <p:cNvPr id="7" name="TextBox 7">
            <a:extLst>
              <a:ext uri="{FF2B5EF4-FFF2-40B4-BE49-F238E27FC236}">
                <a16:creationId xmlns:a16="http://schemas.microsoft.com/office/drawing/2014/main" id="{30AF5EF6-74A5-876E-89F1-D3FEB888B035}"/>
              </a:ext>
            </a:extLst>
          </p:cNvPr>
          <p:cNvSpPr txBox="1"/>
          <p:nvPr/>
        </p:nvSpPr>
        <p:spPr>
          <a:xfrm>
            <a:off x="1071575" y="2494197"/>
            <a:ext cx="3795392" cy="320922"/>
          </a:xfrm>
          <a:prstGeom prst="rect">
            <a:avLst/>
          </a:prstGeom>
        </p:spPr>
        <p:txBody>
          <a:bodyPr wrap="square" lIns="0" tIns="0" rIns="0" bIns="0" rtlCol="0" anchor="t">
            <a:spAutoFit/>
          </a:bodyPr>
          <a:lstStyle/>
          <a:p>
            <a:pPr>
              <a:lnSpc>
                <a:spcPts val="2707"/>
              </a:lnSpc>
            </a:pPr>
            <a:r>
              <a:rPr lang="en-US" sz="1933" dirty="0">
                <a:solidFill>
                  <a:srgbClr val="272626"/>
                </a:solidFill>
                <a:latin typeface="Montserrat"/>
                <a:ea typeface="Montserrat"/>
                <a:cs typeface="Montserrat"/>
                <a:sym typeface="Montserrat"/>
              </a:rPr>
              <a:t>Price for usage, not people</a:t>
            </a:r>
          </a:p>
        </p:txBody>
      </p:sp>
      <p:sp>
        <p:nvSpPr>
          <p:cNvPr id="8" name="TextBox 8">
            <a:extLst>
              <a:ext uri="{FF2B5EF4-FFF2-40B4-BE49-F238E27FC236}">
                <a16:creationId xmlns:a16="http://schemas.microsoft.com/office/drawing/2014/main" id="{4EF3EF94-17C6-2D64-BF91-6D909108F976}"/>
              </a:ext>
            </a:extLst>
          </p:cNvPr>
          <p:cNvSpPr txBox="1"/>
          <p:nvPr/>
        </p:nvSpPr>
        <p:spPr>
          <a:xfrm>
            <a:off x="1071575" y="3420049"/>
            <a:ext cx="5025311" cy="320922"/>
          </a:xfrm>
          <a:prstGeom prst="rect">
            <a:avLst/>
          </a:prstGeom>
        </p:spPr>
        <p:txBody>
          <a:bodyPr lIns="0" tIns="0" rIns="0" bIns="0" rtlCol="0" anchor="t">
            <a:spAutoFit/>
          </a:bodyPr>
          <a:lstStyle/>
          <a:p>
            <a:pPr>
              <a:lnSpc>
                <a:spcPts val="2707"/>
              </a:lnSpc>
            </a:pPr>
            <a:r>
              <a:rPr lang="en-US" sz="1933" dirty="0">
                <a:solidFill>
                  <a:srgbClr val="272626"/>
                </a:solidFill>
                <a:latin typeface="Montserrat"/>
                <a:ea typeface="Montserrat"/>
                <a:cs typeface="Montserrat"/>
                <a:sym typeface="Montserrat"/>
              </a:rPr>
              <a:t>Build a team</a:t>
            </a:r>
          </a:p>
        </p:txBody>
      </p:sp>
      <p:sp>
        <p:nvSpPr>
          <p:cNvPr id="9" name="TextBox 9">
            <a:extLst>
              <a:ext uri="{FF2B5EF4-FFF2-40B4-BE49-F238E27FC236}">
                <a16:creationId xmlns:a16="http://schemas.microsoft.com/office/drawing/2014/main" id="{638B4CAD-542C-FCC7-A5B3-480B651C6F29}"/>
              </a:ext>
            </a:extLst>
          </p:cNvPr>
          <p:cNvSpPr txBox="1"/>
          <p:nvPr/>
        </p:nvSpPr>
        <p:spPr>
          <a:xfrm>
            <a:off x="1070859" y="4348843"/>
            <a:ext cx="3985773" cy="320922"/>
          </a:xfrm>
          <a:prstGeom prst="rect">
            <a:avLst/>
          </a:prstGeom>
        </p:spPr>
        <p:txBody>
          <a:bodyPr wrap="square" lIns="0" tIns="0" rIns="0" bIns="0" rtlCol="0" anchor="t">
            <a:spAutoFit/>
          </a:bodyPr>
          <a:lstStyle/>
          <a:p>
            <a:pPr>
              <a:lnSpc>
                <a:spcPts val="2707"/>
              </a:lnSpc>
            </a:pPr>
            <a:r>
              <a:rPr lang="en-US" sz="1933" dirty="0">
                <a:solidFill>
                  <a:srgbClr val="272626"/>
                </a:solidFill>
                <a:latin typeface="Montserrat"/>
                <a:ea typeface="Montserrat"/>
                <a:cs typeface="Montserrat"/>
                <a:sym typeface="Montserrat"/>
              </a:rPr>
              <a:t>Be comfortable with mistakes</a:t>
            </a:r>
          </a:p>
        </p:txBody>
      </p:sp>
      <p:sp>
        <p:nvSpPr>
          <p:cNvPr id="10" name="TextBox 10">
            <a:extLst>
              <a:ext uri="{FF2B5EF4-FFF2-40B4-BE49-F238E27FC236}">
                <a16:creationId xmlns:a16="http://schemas.microsoft.com/office/drawing/2014/main" id="{9B0BB311-8C08-1F92-98E7-CAF59962E5F7}"/>
              </a:ext>
            </a:extLst>
          </p:cNvPr>
          <p:cNvSpPr txBox="1"/>
          <p:nvPr/>
        </p:nvSpPr>
        <p:spPr>
          <a:xfrm>
            <a:off x="1070858" y="5277636"/>
            <a:ext cx="5025141" cy="320922"/>
          </a:xfrm>
          <a:prstGeom prst="rect">
            <a:avLst/>
          </a:prstGeom>
        </p:spPr>
        <p:txBody>
          <a:bodyPr wrap="square" lIns="0" tIns="0" rIns="0" bIns="0" rtlCol="0" anchor="t">
            <a:spAutoFit/>
          </a:bodyPr>
          <a:lstStyle/>
          <a:p>
            <a:pPr>
              <a:lnSpc>
                <a:spcPts val="2707"/>
              </a:lnSpc>
            </a:pPr>
            <a:r>
              <a:rPr lang="en-US" sz="1933" dirty="0">
                <a:solidFill>
                  <a:srgbClr val="272626"/>
                </a:solidFill>
                <a:latin typeface="Montserrat"/>
                <a:ea typeface="Montserrat"/>
                <a:cs typeface="Montserrat"/>
                <a:sym typeface="Montserrat"/>
              </a:rPr>
              <a:t>Break every task down into smaller tasks</a:t>
            </a:r>
          </a:p>
        </p:txBody>
      </p:sp>
      <p:sp>
        <p:nvSpPr>
          <p:cNvPr id="11" name="TextBox 11">
            <a:extLst>
              <a:ext uri="{FF2B5EF4-FFF2-40B4-BE49-F238E27FC236}">
                <a16:creationId xmlns:a16="http://schemas.microsoft.com/office/drawing/2014/main" id="{77EC833C-CC89-3E94-C851-6A375B9DA863}"/>
              </a:ext>
            </a:extLst>
          </p:cNvPr>
          <p:cNvSpPr txBox="1"/>
          <p:nvPr/>
        </p:nvSpPr>
        <p:spPr>
          <a:xfrm>
            <a:off x="1070859" y="6206429"/>
            <a:ext cx="6381497" cy="320922"/>
          </a:xfrm>
          <a:prstGeom prst="rect">
            <a:avLst/>
          </a:prstGeom>
        </p:spPr>
        <p:txBody>
          <a:bodyPr wrap="square" lIns="0" tIns="0" rIns="0" bIns="0" rtlCol="0" anchor="t">
            <a:spAutoFit/>
          </a:bodyPr>
          <a:lstStyle/>
          <a:p>
            <a:pPr>
              <a:lnSpc>
                <a:spcPts val="2707"/>
              </a:lnSpc>
            </a:pPr>
            <a:r>
              <a:rPr lang="en-US" sz="1933" dirty="0">
                <a:solidFill>
                  <a:srgbClr val="272626"/>
                </a:solidFill>
                <a:latin typeface="Montserrat"/>
                <a:ea typeface="Montserrat"/>
                <a:cs typeface="Montserrat"/>
                <a:sym typeface="Montserrat"/>
              </a:rPr>
              <a:t>Make everything a written process</a:t>
            </a:r>
          </a:p>
        </p:txBody>
      </p:sp>
      <p:sp>
        <p:nvSpPr>
          <p:cNvPr id="12" name="Freeform 12">
            <a:extLst>
              <a:ext uri="{FF2B5EF4-FFF2-40B4-BE49-F238E27FC236}">
                <a16:creationId xmlns:a16="http://schemas.microsoft.com/office/drawing/2014/main" id="{1C037098-0B36-CB5F-A89F-407528D67E03}"/>
              </a:ext>
            </a:extLst>
          </p:cNvPr>
          <p:cNvSpPr/>
          <p:nvPr/>
        </p:nvSpPr>
        <p:spPr>
          <a:xfrm>
            <a:off x="187002" y="2355967"/>
            <a:ext cx="633753" cy="633753"/>
          </a:xfrm>
          <a:custGeom>
            <a:avLst/>
            <a:gdLst/>
            <a:ahLst/>
            <a:cxnLst/>
            <a:rect l="l" t="t" r="r" b="b"/>
            <a:pathLst>
              <a:path w="950629" h="950629">
                <a:moveTo>
                  <a:pt x="0" y="0"/>
                </a:moveTo>
                <a:lnTo>
                  <a:pt x="950629" y="0"/>
                </a:lnTo>
                <a:lnTo>
                  <a:pt x="950629" y="950629"/>
                </a:lnTo>
                <a:lnTo>
                  <a:pt x="0" y="950629"/>
                </a:lnTo>
                <a:lnTo>
                  <a:pt x="0" y="0"/>
                </a:lnTo>
                <a:close/>
              </a:path>
            </a:pathLst>
          </a:custGeom>
          <a:blipFill>
            <a:blip r:embed="rId4"/>
            <a:stretch>
              <a:fillRect/>
            </a:stretch>
          </a:blipFill>
        </p:spPr>
        <p:txBody>
          <a:bodyPr/>
          <a:lstStyle/>
          <a:p>
            <a:endParaRPr lang="en-GB" sz="1200"/>
          </a:p>
        </p:txBody>
      </p:sp>
      <p:sp>
        <p:nvSpPr>
          <p:cNvPr id="13" name="Freeform 13">
            <a:extLst>
              <a:ext uri="{FF2B5EF4-FFF2-40B4-BE49-F238E27FC236}">
                <a16:creationId xmlns:a16="http://schemas.microsoft.com/office/drawing/2014/main" id="{345A4A0F-92EB-7970-9220-CA7BCEA71C34}"/>
              </a:ext>
            </a:extLst>
          </p:cNvPr>
          <p:cNvSpPr/>
          <p:nvPr/>
        </p:nvSpPr>
        <p:spPr>
          <a:xfrm>
            <a:off x="199702" y="3281820"/>
            <a:ext cx="633753" cy="633753"/>
          </a:xfrm>
          <a:custGeom>
            <a:avLst/>
            <a:gdLst/>
            <a:ahLst/>
            <a:cxnLst/>
            <a:rect l="l" t="t" r="r" b="b"/>
            <a:pathLst>
              <a:path w="950629" h="950629">
                <a:moveTo>
                  <a:pt x="0" y="0"/>
                </a:moveTo>
                <a:lnTo>
                  <a:pt x="950629" y="0"/>
                </a:lnTo>
                <a:lnTo>
                  <a:pt x="950629" y="950630"/>
                </a:lnTo>
                <a:lnTo>
                  <a:pt x="0" y="950630"/>
                </a:lnTo>
                <a:lnTo>
                  <a:pt x="0" y="0"/>
                </a:lnTo>
                <a:close/>
              </a:path>
            </a:pathLst>
          </a:custGeom>
          <a:blipFill>
            <a:blip r:embed="rId4"/>
            <a:stretch>
              <a:fillRect/>
            </a:stretch>
          </a:blipFill>
        </p:spPr>
        <p:txBody>
          <a:bodyPr/>
          <a:lstStyle/>
          <a:p>
            <a:endParaRPr lang="en-GB" sz="1200"/>
          </a:p>
        </p:txBody>
      </p:sp>
      <p:sp>
        <p:nvSpPr>
          <p:cNvPr id="14" name="Freeform 14">
            <a:extLst>
              <a:ext uri="{FF2B5EF4-FFF2-40B4-BE49-F238E27FC236}">
                <a16:creationId xmlns:a16="http://schemas.microsoft.com/office/drawing/2014/main" id="{41BEE4B0-FEC8-29A0-A71F-3D4617DF8996}"/>
              </a:ext>
            </a:extLst>
          </p:cNvPr>
          <p:cNvSpPr/>
          <p:nvPr/>
        </p:nvSpPr>
        <p:spPr>
          <a:xfrm>
            <a:off x="199702" y="4207673"/>
            <a:ext cx="633753" cy="633753"/>
          </a:xfrm>
          <a:custGeom>
            <a:avLst/>
            <a:gdLst/>
            <a:ahLst/>
            <a:cxnLst/>
            <a:rect l="l" t="t" r="r" b="b"/>
            <a:pathLst>
              <a:path w="950629" h="950629">
                <a:moveTo>
                  <a:pt x="0" y="0"/>
                </a:moveTo>
                <a:lnTo>
                  <a:pt x="950629" y="0"/>
                </a:lnTo>
                <a:lnTo>
                  <a:pt x="950629" y="950629"/>
                </a:lnTo>
                <a:lnTo>
                  <a:pt x="0" y="950629"/>
                </a:lnTo>
                <a:lnTo>
                  <a:pt x="0" y="0"/>
                </a:lnTo>
                <a:close/>
              </a:path>
            </a:pathLst>
          </a:custGeom>
          <a:blipFill>
            <a:blip r:embed="rId4"/>
            <a:stretch>
              <a:fillRect/>
            </a:stretch>
          </a:blipFill>
        </p:spPr>
        <p:txBody>
          <a:bodyPr/>
          <a:lstStyle/>
          <a:p>
            <a:endParaRPr lang="en-GB" sz="1200"/>
          </a:p>
        </p:txBody>
      </p:sp>
      <p:sp>
        <p:nvSpPr>
          <p:cNvPr id="15" name="Freeform 15">
            <a:extLst>
              <a:ext uri="{FF2B5EF4-FFF2-40B4-BE49-F238E27FC236}">
                <a16:creationId xmlns:a16="http://schemas.microsoft.com/office/drawing/2014/main" id="{667CF605-6C03-04E9-A558-D87CDFBB5B2A}"/>
              </a:ext>
            </a:extLst>
          </p:cNvPr>
          <p:cNvSpPr/>
          <p:nvPr/>
        </p:nvSpPr>
        <p:spPr>
          <a:xfrm>
            <a:off x="187002" y="5133526"/>
            <a:ext cx="633753" cy="633753"/>
          </a:xfrm>
          <a:custGeom>
            <a:avLst/>
            <a:gdLst/>
            <a:ahLst/>
            <a:cxnLst/>
            <a:rect l="l" t="t" r="r" b="b"/>
            <a:pathLst>
              <a:path w="950629" h="950629">
                <a:moveTo>
                  <a:pt x="0" y="0"/>
                </a:moveTo>
                <a:lnTo>
                  <a:pt x="950629" y="0"/>
                </a:lnTo>
                <a:lnTo>
                  <a:pt x="950629" y="950630"/>
                </a:lnTo>
                <a:lnTo>
                  <a:pt x="0" y="950630"/>
                </a:lnTo>
                <a:lnTo>
                  <a:pt x="0" y="0"/>
                </a:lnTo>
                <a:close/>
              </a:path>
            </a:pathLst>
          </a:custGeom>
          <a:blipFill>
            <a:blip r:embed="rId4"/>
            <a:stretch>
              <a:fillRect/>
            </a:stretch>
          </a:blipFill>
        </p:spPr>
        <p:txBody>
          <a:bodyPr/>
          <a:lstStyle/>
          <a:p>
            <a:endParaRPr lang="en-GB" sz="1200"/>
          </a:p>
        </p:txBody>
      </p:sp>
      <p:sp>
        <p:nvSpPr>
          <p:cNvPr id="16" name="Freeform 16">
            <a:extLst>
              <a:ext uri="{FF2B5EF4-FFF2-40B4-BE49-F238E27FC236}">
                <a16:creationId xmlns:a16="http://schemas.microsoft.com/office/drawing/2014/main" id="{EE899FFA-CFCC-9436-8A1E-347D4B88D1B8}"/>
              </a:ext>
            </a:extLst>
          </p:cNvPr>
          <p:cNvSpPr/>
          <p:nvPr/>
        </p:nvSpPr>
        <p:spPr>
          <a:xfrm>
            <a:off x="187002" y="6059379"/>
            <a:ext cx="633753" cy="633753"/>
          </a:xfrm>
          <a:custGeom>
            <a:avLst/>
            <a:gdLst/>
            <a:ahLst/>
            <a:cxnLst/>
            <a:rect l="l" t="t" r="r" b="b"/>
            <a:pathLst>
              <a:path w="950629" h="950629">
                <a:moveTo>
                  <a:pt x="0" y="0"/>
                </a:moveTo>
                <a:lnTo>
                  <a:pt x="950629" y="0"/>
                </a:lnTo>
                <a:lnTo>
                  <a:pt x="950629" y="950629"/>
                </a:lnTo>
                <a:lnTo>
                  <a:pt x="0" y="950629"/>
                </a:lnTo>
                <a:lnTo>
                  <a:pt x="0" y="0"/>
                </a:lnTo>
                <a:close/>
              </a:path>
            </a:pathLst>
          </a:custGeom>
          <a:blipFill>
            <a:blip r:embed="rId4"/>
            <a:stretch>
              <a:fillRect/>
            </a:stretch>
          </a:blipFill>
        </p:spPr>
        <p:txBody>
          <a:bodyPr/>
          <a:lstStyle/>
          <a:p>
            <a:endParaRPr lang="en-GB" sz="1200"/>
          </a:p>
        </p:txBody>
      </p:sp>
      <p:sp>
        <p:nvSpPr>
          <p:cNvPr id="17" name="Freeform 17">
            <a:extLst>
              <a:ext uri="{FF2B5EF4-FFF2-40B4-BE49-F238E27FC236}">
                <a16:creationId xmlns:a16="http://schemas.microsoft.com/office/drawing/2014/main" id="{E39E6F19-8F35-6224-71E0-915FFFC95115}"/>
              </a:ext>
            </a:extLst>
          </p:cNvPr>
          <p:cNvSpPr/>
          <p:nvPr/>
        </p:nvSpPr>
        <p:spPr>
          <a:xfrm>
            <a:off x="6642986" y="1753777"/>
            <a:ext cx="5068054" cy="1254343"/>
          </a:xfrm>
          <a:custGeom>
            <a:avLst/>
            <a:gdLst/>
            <a:ahLst/>
            <a:cxnLst/>
            <a:rect l="l" t="t" r="r" b="b"/>
            <a:pathLst>
              <a:path w="7602081" h="1881515">
                <a:moveTo>
                  <a:pt x="0" y="0"/>
                </a:moveTo>
                <a:lnTo>
                  <a:pt x="7602081" y="0"/>
                </a:lnTo>
                <a:lnTo>
                  <a:pt x="7602081" y="1881515"/>
                </a:lnTo>
                <a:lnTo>
                  <a:pt x="0" y="18815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sp>
        <p:nvSpPr>
          <p:cNvPr id="18" name="TextBox 18">
            <a:extLst>
              <a:ext uri="{FF2B5EF4-FFF2-40B4-BE49-F238E27FC236}">
                <a16:creationId xmlns:a16="http://schemas.microsoft.com/office/drawing/2014/main" id="{7CD09861-E3B6-7B74-E651-68ECD0DA13FF}"/>
              </a:ext>
            </a:extLst>
          </p:cNvPr>
          <p:cNvSpPr txBox="1"/>
          <p:nvPr/>
        </p:nvSpPr>
        <p:spPr>
          <a:xfrm>
            <a:off x="7259035" y="1834420"/>
            <a:ext cx="3835956" cy="1013419"/>
          </a:xfrm>
          <a:prstGeom prst="rect">
            <a:avLst/>
          </a:prstGeom>
        </p:spPr>
        <p:txBody>
          <a:bodyPr lIns="0" tIns="0" rIns="0" bIns="0" rtlCol="0" anchor="t">
            <a:spAutoFit/>
          </a:bodyPr>
          <a:lstStyle/>
          <a:p>
            <a:pPr algn="ctr">
              <a:lnSpc>
                <a:spcPts val="2707"/>
              </a:lnSpc>
            </a:pPr>
            <a:r>
              <a:rPr lang="en-US" sz="1933" dirty="0">
                <a:solidFill>
                  <a:srgbClr val="272626"/>
                </a:solidFill>
                <a:latin typeface="Montserrat"/>
                <a:ea typeface="Montserrat"/>
                <a:cs typeface="Montserrat"/>
                <a:sym typeface="Montserrat"/>
              </a:rPr>
              <a:t>It’s your own story;</a:t>
            </a:r>
          </a:p>
          <a:p>
            <a:pPr algn="ctr">
              <a:lnSpc>
                <a:spcPts val="2707"/>
              </a:lnSpc>
            </a:pPr>
            <a:r>
              <a:rPr lang="en-US" sz="1933" dirty="0">
                <a:solidFill>
                  <a:srgbClr val="272626"/>
                </a:solidFill>
                <a:latin typeface="Montserrat"/>
                <a:ea typeface="Montserrat"/>
                <a:cs typeface="Montserrat"/>
                <a:sym typeface="Montserrat"/>
              </a:rPr>
              <a:t>my lesson will be at least 99% wrong for you</a:t>
            </a:r>
          </a:p>
        </p:txBody>
      </p:sp>
      <p:sp>
        <p:nvSpPr>
          <p:cNvPr id="19" name="Freeform 19">
            <a:extLst>
              <a:ext uri="{FF2B5EF4-FFF2-40B4-BE49-F238E27FC236}">
                <a16:creationId xmlns:a16="http://schemas.microsoft.com/office/drawing/2014/main" id="{B50DD072-0B2D-A3C3-209E-C61F0EE62DAA}"/>
              </a:ext>
            </a:extLst>
          </p:cNvPr>
          <p:cNvSpPr/>
          <p:nvPr/>
        </p:nvSpPr>
        <p:spPr>
          <a:xfrm>
            <a:off x="6642986" y="3349100"/>
            <a:ext cx="5068054" cy="1254343"/>
          </a:xfrm>
          <a:custGeom>
            <a:avLst/>
            <a:gdLst/>
            <a:ahLst/>
            <a:cxnLst/>
            <a:rect l="l" t="t" r="r" b="b"/>
            <a:pathLst>
              <a:path w="7602081" h="1881515">
                <a:moveTo>
                  <a:pt x="0" y="0"/>
                </a:moveTo>
                <a:lnTo>
                  <a:pt x="7602081" y="0"/>
                </a:lnTo>
                <a:lnTo>
                  <a:pt x="7602081" y="1881515"/>
                </a:lnTo>
                <a:lnTo>
                  <a:pt x="0" y="18815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sp>
        <p:nvSpPr>
          <p:cNvPr id="20" name="TextBox 20">
            <a:extLst>
              <a:ext uri="{FF2B5EF4-FFF2-40B4-BE49-F238E27FC236}">
                <a16:creationId xmlns:a16="http://schemas.microsoft.com/office/drawing/2014/main" id="{4C3AAB5D-DF14-C993-8ECD-DF173DBBAE79}"/>
              </a:ext>
            </a:extLst>
          </p:cNvPr>
          <p:cNvSpPr txBox="1"/>
          <p:nvPr/>
        </p:nvSpPr>
        <p:spPr>
          <a:xfrm>
            <a:off x="7227965" y="3598696"/>
            <a:ext cx="3867026" cy="667170"/>
          </a:xfrm>
          <a:prstGeom prst="rect">
            <a:avLst/>
          </a:prstGeom>
        </p:spPr>
        <p:txBody>
          <a:bodyPr wrap="square" lIns="0" tIns="0" rIns="0" bIns="0" rtlCol="0" anchor="t">
            <a:spAutoFit/>
          </a:bodyPr>
          <a:lstStyle/>
          <a:p>
            <a:pPr algn="ctr">
              <a:lnSpc>
                <a:spcPts val="2707"/>
              </a:lnSpc>
            </a:pPr>
            <a:r>
              <a:rPr lang="en-US" sz="1933" dirty="0">
                <a:solidFill>
                  <a:srgbClr val="272626"/>
                </a:solidFill>
                <a:latin typeface="Montserrat"/>
                <a:ea typeface="Montserrat"/>
                <a:cs typeface="Montserrat"/>
                <a:sym typeface="Montserrat"/>
              </a:rPr>
              <a:t>Sales is always the most important task</a:t>
            </a:r>
          </a:p>
        </p:txBody>
      </p:sp>
      <p:sp>
        <p:nvSpPr>
          <p:cNvPr id="21" name="Freeform 21">
            <a:extLst>
              <a:ext uri="{FF2B5EF4-FFF2-40B4-BE49-F238E27FC236}">
                <a16:creationId xmlns:a16="http://schemas.microsoft.com/office/drawing/2014/main" id="{C54CC26F-F200-F0B9-4E0A-BB8530A198D5}"/>
              </a:ext>
            </a:extLst>
          </p:cNvPr>
          <p:cNvSpPr/>
          <p:nvPr/>
        </p:nvSpPr>
        <p:spPr>
          <a:xfrm>
            <a:off x="6642986" y="4959947"/>
            <a:ext cx="5068054" cy="1254343"/>
          </a:xfrm>
          <a:custGeom>
            <a:avLst/>
            <a:gdLst/>
            <a:ahLst/>
            <a:cxnLst/>
            <a:rect l="l" t="t" r="r" b="b"/>
            <a:pathLst>
              <a:path w="7602081" h="1881515">
                <a:moveTo>
                  <a:pt x="0" y="0"/>
                </a:moveTo>
                <a:lnTo>
                  <a:pt x="7602081" y="0"/>
                </a:lnTo>
                <a:lnTo>
                  <a:pt x="7602081" y="1881515"/>
                </a:lnTo>
                <a:lnTo>
                  <a:pt x="0" y="18815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sp>
        <p:nvSpPr>
          <p:cNvPr id="22" name="TextBox 22">
            <a:extLst>
              <a:ext uri="{FF2B5EF4-FFF2-40B4-BE49-F238E27FC236}">
                <a16:creationId xmlns:a16="http://schemas.microsoft.com/office/drawing/2014/main" id="{7AFBDAB9-31A0-891F-CEE1-FC3F39BA970D}"/>
              </a:ext>
            </a:extLst>
          </p:cNvPr>
          <p:cNvSpPr txBox="1"/>
          <p:nvPr/>
        </p:nvSpPr>
        <p:spPr>
          <a:xfrm>
            <a:off x="7316939" y="5237021"/>
            <a:ext cx="3778052" cy="667170"/>
          </a:xfrm>
          <a:prstGeom prst="rect">
            <a:avLst/>
          </a:prstGeom>
        </p:spPr>
        <p:txBody>
          <a:bodyPr wrap="square" lIns="0" tIns="0" rIns="0" bIns="0" rtlCol="0" anchor="t">
            <a:spAutoFit/>
          </a:bodyPr>
          <a:lstStyle/>
          <a:p>
            <a:pPr algn="ctr">
              <a:lnSpc>
                <a:spcPts val="2707"/>
              </a:lnSpc>
            </a:pPr>
            <a:r>
              <a:rPr lang="en-US" sz="1933" dirty="0">
                <a:solidFill>
                  <a:srgbClr val="272626"/>
                </a:solidFill>
                <a:latin typeface="Montserrat"/>
                <a:ea typeface="Montserrat"/>
                <a:cs typeface="Montserrat"/>
                <a:sym typeface="Montserrat"/>
              </a:rPr>
              <a:t>Enjoy most of the journey, the destination isn’t (always) great</a:t>
            </a:r>
          </a:p>
        </p:txBody>
      </p:sp>
    </p:spTree>
    <p:extLst>
      <p:ext uri="{BB962C8B-B14F-4D97-AF65-F5344CB8AC3E}">
        <p14:creationId xmlns:p14="http://schemas.microsoft.com/office/powerpoint/2010/main" val="86575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5FFCB"/>
        </a:solidFill>
        <a:effectLst/>
      </p:bgPr>
    </p:bg>
    <p:spTree>
      <p:nvGrpSpPr>
        <p:cNvPr id="1" name=""/>
        <p:cNvGrpSpPr/>
        <p:nvPr/>
      </p:nvGrpSpPr>
      <p:grpSpPr>
        <a:xfrm>
          <a:off x="0" y="0"/>
          <a:ext cx="0" cy="0"/>
          <a:chOff x="0" y="0"/>
          <a:chExt cx="0" cy="0"/>
        </a:xfrm>
      </p:grpSpPr>
      <p:sp>
        <p:nvSpPr>
          <p:cNvPr id="2" name="Freeform 2"/>
          <p:cNvSpPr/>
          <p:nvPr/>
        </p:nvSpPr>
        <p:spPr>
          <a:xfrm>
            <a:off x="397620" y="5168726"/>
            <a:ext cx="4347119" cy="1057654"/>
          </a:xfrm>
          <a:custGeom>
            <a:avLst/>
            <a:gdLst/>
            <a:ahLst/>
            <a:cxnLst/>
            <a:rect l="l" t="t" r="r" b="b"/>
            <a:pathLst>
              <a:path w="6520678" h="1586481">
                <a:moveTo>
                  <a:pt x="0" y="0"/>
                </a:moveTo>
                <a:lnTo>
                  <a:pt x="6520678" y="0"/>
                </a:lnTo>
                <a:lnTo>
                  <a:pt x="6520678" y="1586481"/>
                </a:lnTo>
                <a:lnTo>
                  <a:pt x="0" y="1586481"/>
                </a:lnTo>
                <a:lnTo>
                  <a:pt x="0" y="0"/>
                </a:lnTo>
                <a:close/>
              </a:path>
            </a:pathLst>
          </a:custGeom>
          <a:blipFill>
            <a:blip r:embed="rId2"/>
            <a:stretch>
              <a:fillRect/>
            </a:stretch>
          </a:blipFill>
        </p:spPr>
        <p:txBody>
          <a:bodyPr/>
          <a:lstStyle/>
          <a:p>
            <a:endParaRPr lang="en-GB" sz="1200"/>
          </a:p>
        </p:txBody>
      </p:sp>
      <p:sp>
        <p:nvSpPr>
          <p:cNvPr id="3" name="Freeform 3"/>
          <p:cNvSpPr/>
          <p:nvPr/>
        </p:nvSpPr>
        <p:spPr>
          <a:xfrm>
            <a:off x="7281699" y="4046921"/>
            <a:ext cx="4531660" cy="2941459"/>
          </a:xfrm>
          <a:custGeom>
            <a:avLst/>
            <a:gdLst/>
            <a:ahLst/>
            <a:cxnLst/>
            <a:rect l="l" t="t" r="r" b="b"/>
            <a:pathLst>
              <a:path w="6797490" h="4412189">
                <a:moveTo>
                  <a:pt x="0" y="0"/>
                </a:moveTo>
                <a:lnTo>
                  <a:pt x="6797490" y="0"/>
                </a:lnTo>
                <a:lnTo>
                  <a:pt x="6797490" y="4412189"/>
                </a:lnTo>
                <a:lnTo>
                  <a:pt x="0" y="441218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4" name="Freeform 4"/>
          <p:cNvSpPr/>
          <p:nvPr/>
        </p:nvSpPr>
        <p:spPr>
          <a:xfrm flipH="1">
            <a:off x="7091199" y="464873"/>
            <a:ext cx="1881575" cy="1854206"/>
          </a:xfrm>
          <a:custGeom>
            <a:avLst/>
            <a:gdLst/>
            <a:ahLst/>
            <a:cxnLst/>
            <a:rect l="l" t="t" r="r" b="b"/>
            <a:pathLst>
              <a:path w="2822362" h="2781309">
                <a:moveTo>
                  <a:pt x="2822362" y="0"/>
                </a:moveTo>
                <a:lnTo>
                  <a:pt x="0" y="0"/>
                </a:lnTo>
                <a:lnTo>
                  <a:pt x="0" y="2781310"/>
                </a:lnTo>
                <a:lnTo>
                  <a:pt x="2822362" y="2781310"/>
                </a:lnTo>
                <a:lnTo>
                  <a:pt x="282236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sp>
        <p:nvSpPr>
          <p:cNvPr id="5" name="TextBox 5"/>
          <p:cNvSpPr txBox="1"/>
          <p:nvPr/>
        </p:nvSpPr>
        <p:spPr>
          <a:xfrm>
            <a:off x="397620" y="395427"/>
            <a:ext cx="6042509" cy="1243930"/>
          </a:xfrm>
          <a:prstGeom prst="rect">
            <a:avLst/>
          </a:prstGeom>
        </p:spPr>
        <p:txBody>
          <a:bodyPr wrap="square" lIns="0" tIns="0" rIns="0" bIns="0" rtlCol="0" anchor="t">
            <a:spAutoFit/>
          </a:bodyPr>
          <a:lstStyle/>
          <a:p>
            <a:pPr>
              <a:lnSpc>
                <a:spcPts val="9707"/>
              </a:lnSpc>
            </a:pPr>
            <a:r>
              <a:rPr lang="en-US" sz="8089" b="1" dirty="0">
                <a:solidFill>
                  <a:srgbClr val="272626"/>
                </a:solidFill>
                <a:latin typeface="Montserrat Black" pitchFamily="2" charset="0"/>
                <a:ea typeface="Montserrat Heavy"/>
                <a:cs typeface="Montserrat Heavy"/>
                <a:sym typeface="Montserrat Heavy"/>
              </a:rPr>
              <a:t>Thank you</a:t>
            </a:r>
          </a:p>
        </p:txBody>
      </p:sp>
      <p:sp>
        <p:nvSpPr>
          <p:cNvPr id="6" name="Freeform 6"/>
          <p:cNvSpPr/>
          <p:nvPr/>
        </p:nvSpPr>
        <p:spPr>
          <a:xfrm>
            <a:off x="7578662" y="11147"/>
            <a:ext cx="4422838" cy="4615865"/>
          </a:xfrm>
          <a:custGeom>
            <a:avLst/>
            <a:gdLst/>
            <a:ahLst/>
            <a:cxnLst/>
            <a:rect l="l" t="t" r="r" b="b"/>
            <a:pathLst>
              <a:path w="6634257" h="6923798">
                <a:moveTo>
                  <a:pt x="0" y="0"/>
                </a:moveTo>
                <a:lnTo>
                  <a:pt x="6634257" y="0"/>
                </a:lnTo>
                <a:lnTo>
                  <a:pt x="6634257" y="6923797"/>
                </a:lnTo>
                <a:lnTo>
                  <a:pt x="0" y="692379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sz="12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1a53e5e-0038-4dbe-9d2e-22eea0ba94fa">
      <Terms xmlns="http://schemas.microsoft.com/office/infopath/2007/PartnerControls"/>
    </lcf76f155ced4ddcb4097134ff3c332f>
    <TaxCatchAll xmlns="fe6c5b12-2b18-410d-9a54-54643da2512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2768CB76307E43948ACB6917D060B9" ma:contentTypeVersion="18" ma:contentTypeDescription="Create a new document." ma:contentTypeScope="" ma:versionID="6f9474073f2bea4051dd039defe6622c">
  <xsd:schema xmlns:xsd="http://www.w3.org/2001/XMLSchema" xmlns:xs="http://www.w3.org/2001/XMLSchema" xmlns:p="http://schemas.microsoft.com/office/2006/metadata/properties" xmlns:ns2="71a53e5e-0038-4dbe-9d2e-22eea0ba94fa" xmlns:ns3="fe6c5b12-2b18-410d-9a54-54643da25129" targetNamespace="http://schemas.microsoft.com/office/2006/metadata/properties" ma:root="true" ma:fieldsID="c9eeda442fcdeaaba9e8d52106b45ada" ns2:_="" ns3:_="">
    <xsd:import namespace="71a53e5e-0038-4dbe-9d2e-22eea0ba94fa"/>
    <xsd:import namespace="fe6c5b12-2b18-410d-9a54-54643da2512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lcf76f155ced4ddcb4097134ff3c332f" minOccurs="0"/>
                <xsd:element ref="ns3:TaxCatchAll" minOccurs="0"/>
                <xsd:element ref="ns3:SharedWithUsers" minOccurs="0"/>
                <xsd:element ref="ns3:SharedWithDetails" minOccurs="0"/>
                <xsd:element ref="ns2:MediaServiceObjectDetectorVersions"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53e5e-0038-4dbe-9d2e-22eea0ba94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Length (seconds)"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a7e6efbc-0e73-425f-8bab-a43bf1252ff6"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e6c5b12-2b18-410d-9a54-54643da25129"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8bb6a7c7-dd18-4a24-bb97-2cc27dc054f6}" ma:internalName="TaxCatchAll" ma:showField="CatchAllData" ma:web="fe6c5b12-2b18-410d-9a54-54643da25129">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FA61EA-E5C2-4E3F-8ED8-9F8B751FB436}">
  <ds:schemaRefs>
    <ds:schemaRef ds:uri="http://schemas.openxmlformats.org/package/2006/metadata/core-properties"/>
    <ds:schemaRef ds:uri="http://www.w3.org/XML/1998/namespace"/>
    <ds:schemaRef ds:uri="http://purl.org/dc/elements/1.1/"/>
    <ds:schemaRef ds:uri="http://schemas.microsoft.com/office/infopath/2007/PartnerControls"/>
    <ds:schemaRef ds:uri="http://purl.org/dc/dcmitype/"/>
    <ds:schemaRef ds:uri="http://schemas.microsoft.com/office/2006/documentManagement/types"/>
    <ds:schemaRef ds:uri="http://purl.org/dc/terms/"/>
    <ds:schemaRef ds:uri="fe6c5b12-2b18-410d-9a54-54643da25129"/>
    <ds:schemaRef ds:uri="http://schemas.microsoft.com/office/2006/metadata/properties"/>
    <ds:schemaRef ds:uri="71a53e5e-0038-4dbe-9d2e-22eea0ba94fa"/>
  </ds:schemaRefs>
</ds:datastoreItem>
</file>

<file path=customXml/itemProps2.xml><?xml version="1.0" encoding="utf-8"?>
<ds:datastoreItem xmlns:ds="http://schemas.openxmlformats.org/officeDocument/2006/customXml" ds:itemID="{A48F0460-FFAA-415C-AAC9-C4BE7B25644D}">
  <ds:schemaRefs>
    <ds:schemaRef ds:uri="71a53e5e-0038-4dbe-9d2e-22eea0ba94fa"/>
    <ds:schemaRef ds:uri="fe6c5b12-2b18-410d-9a54-54643da2512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7915CC9-AB2D-444B-A635-F143EF26A57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6156</TotalTime>
  <Words>727</Words>
  <Application>Microsoft Office PowerPoint</Application>
  <PresentationFormat>Widescreen</PresentationFormat>
  <Paragraphs>112</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Aptos Display</vt:lpstr>
      <vt:lpstr>Arial</vt:lpstr>
      <vt:lpstr>Montserrat</vt:lpstr>
      <vt:lpstr>Montserrat Black</vt:lpstr>
      <vt:lpstr>Montserrat Bold</vt:lpstr>
      <vt:lpstr>Montserrat Heavy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Flight</dc:creator>
  <cp:lastModifiedBy>Adam Curtis</cp:lastModifiedBy>
  <cp:revision>2</cp:revision>
  <cp:lastPrinted>2026-03-20T16:04:31Z</cp:lastPrinted>
  <dcterms:created xsi:type="dcterms:W3CDTF">2026-03-02T09:51:58Z</dcterms:created>
  <dcterms:modified xsi:type="dcterms:W3CDTF">2026-03-25T09:59:00Z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0x010100AA2768CB76307E43948ACB6917D060B9</vt:lpwstr>
  </property>
  <property fmtid="{D5CDD505-2E9C-101B-9397-08002B2CF9AE}" pid="3" name="MediaServiceImageTags">
    <vt:lpwstr/>
  </property>
</Properties>
</file>