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60" r:id="rId4"/>
    <p:sldId id="258" r:id="rId5"/>
    <p:sldId id="259"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EA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C24080-F3EF-4C10-91B3-1082CD836AD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PK"/>
        </a:p>
      </dgm:t>
    </dgm:pt>
    <dgm:pt modelId="{A625A8B2-2634-4109-B1DF-7D524E4AE465}">
      <dgm:prSet phldrT="[Text]" custT="1"/>
      <dgm:spPr>
        <a:solidFill>
          <a:schemeClr val="accent2">
            <a:lumMod val="75000"/>
          </a:schemeClr>
        </a:solidFill>
      </dgm:spPr>
      <dgm:t>
        <a:bodyPr/>
        <a:lstStyle/>
        <a:p>
          <a:r>
            <a:rPr lang="en-US" sz="1600" b="1" i="1" dirty="0">
              <a:solidFill>
                <a:schemeClr val="bg1"/>
              </a:solidFill>
            </a:rPr>
            <a:t>Definition of EHR</a:t>
          </a:r>
          <a:endParaRPr lang="en-PK" sz="1600" b="1" i="1" dirty="0">
            <a:solidFill>
              <a:schemeClr val="bg1"/>
            </a:solidFill>
          </a:endParaRPr>
        </a:p>
      </dgm:t>
    </dgm:pt>
    <dgm:pt modelId="{06FA8F6C-B1CC-4720-870C-339A75E29653}" type="parTrans" cxnId="{99B595FA-4840-40A7-AC72-6376DFEE2A35}">
      <dgm:prSet/>
      <dgm:spPr/>
      <dgm:t>
        <a:bodyPr/>
        <a:lstStyle/>
        <a:p>
          <a:endParaRPr lang="en-PK"/>
        </a:p>
      </dgm:t>
    </dgm:pt>
    <dgm:pt modelId="{845C706C-1825-4696-A681-31695DEDA3CD}" type="sibTrans" cxnId="{99B595FA-4840-40A7-AC72-6376DFEE2A35}">
      <dgm:prSet/>
      <dgm:spPr/>
      <dgm:t>
        <a:bodyPr/>
        <a:lstStyle/>
        <a:p>
          <a:endParaRPr lang="en-PK"/>
        </a:p>
      </dgm:t>
    </dgm:pt>
    <dgm:pt modelId="{40D498AE-E72C-4291-B6FB-1DA185CF93C5}">
      <dgm:prSet phldrT="[Text]" custT="1"/>
      <dgm:spPr/>
      <dgm:t>
        <a:bodyPr/>
        <a:lstStyle/>
        <a:p>
          <a:pPr algn="just"/>
          <a:r>
            <a:rPr lang="en-US" sz="1500" dirty="0">
              <a:solidFill>
                <a:schemeClr val="bg1"/>
              </a:solidFill>
            </a:rPr>
            <a:t>A </a:t>
          </a:r>
          <a:r>
            <a:rPr lang="en-US" sz="1500" dirty="0" err="1">
              <a:solidFill>
                <a:schemeClr val="bg1"/>
              </a:solidFill>
            </a:rPr>
            <a:t>digitalised</a:t>
          </a:r>
          <a:r>
            <a:rPr lang="en-US" sz="1500" dirty="0">
              <a:solidFill>
                <a:schemeClr val="bg1"/>
              </a:solidFill>
            </a:rPr>
            <a:t> repository of patient health information, including their medical history, diagnosis, treatments, and other pertinent information, is referred to as an electronic health record system (EHR)</a:t>
          </a:r>
          <a:endParaRPr lang="en-PK" sz="1500" dirty="0">
            <a:solidFill>
              <a:schemeClr val="bg1"/>
            </a:solidFill>
          </a:endParaRPr>
        </a:p>
      </dgm:t>
    </dgm:pt>
    <dgm:pt modelId="{5E45E6A2-B99A-4098-B90C-52E6FF32855A}" type="parTrans" cxnId="{F1C471C7-DC0F-46BD-83AB-306D696DE4C8}">
      <dgm:prSet/>
      <dgm:spPr/>
      <dgm:t>
        <a:bodyPr/>
        <a:lstStyle/>
        <a:p>
          <a:endParaRPr lang="en-PK"/>
        </a:p>
      </dgm:t>
    </dgm:pt>
    <dgm:pt modelId="{03C9DFA3-6130-46EA-A613-3FB9810A7E7C}" type="sibTrans" cxnId="{F1C471C7-DC0F-46BD-83AB-306D696DE4C8}">
      <dgm:prSet/>
      <dgm:spPr/>
      <dgm:t>
        <a:bodyPr/>
        <a:lstStyle/>
        <a:p>
          <a:endParaRPr lang="en-PK"/>
        </a:p>
      </dgm:t>
    </dgm:pt>
    <dgm:pt modelId="{EC108B9A-8838-4B5D-98AA-7D5B9B84EA3B}">
      <dgm:prSet phldrT="[Text]" custT="1"/>
      <dgm:spPr>
        <a:solidFill>
          <a:schemeClr val="accent4">
            <a:lumMod val="60000"/>
            <a:lumOff val="40000"/>
          </a:schemeClr>
        </a:solidFill>
      </dgm:spPr>
      <dgm:t>
        <a:bodyPr/>
        <a:lstStyle/>
        <a:p>
          <a:r>
            <a:rPr lang="en-US" sz="1600" b="1" i="1" dirty="0">
              <a:solidFill>
                <a:schemeClr val="bg1"/>
              </a:solidFill>
            </a:rPr>
            <a:t>Rationale of the study</a:t>
          </a:r>
          <a:endParaRPr lang="en-PK" sz="1600" b="1" i="1" dirty="0">
            <a:solidFill>
              <a:schemeClr val="bg1"/>
            </a:solidFill>
          </a:endParaRPr>
        </a:p>
      </dgm:t>
    </dgm:pt>
    <dgm:pt modelId="{94EE7542-2683-49A7-B97C-BFB81058FCE6}" type="parTrans" cxnId="{23B87B9E-8F32-4134-983A-96FC8059270C}">
      <dgm:prSet/>
      <dgm:spPr/>
      <dgm:t>
        <a:bodyPr/>
        <a:lstStyle/>
        <a:p>
          <a:endParaRPr lang="en-PK"/>
        </a:p>
      </dgm:t>
    </dgm:pt>
    <dgm:pt modelId="{B9B370B9-D20F-4894-A909-2CF6055ABFDE}" type="sibTrans" cxnId="{23B87B9E-8F32-4134-983A-96FC8059270C}">
      <dgm:prSet/>
      <dgm:spPr/>
      <dgm:t>
        <a:bodyPr/>
        <a:lstStyle/>
        <a:p>
          <a:endParaRPr lang="en-PK"/>
        </a:p>
      </dgm:t>
    </dgm:pt>
    <dgm:pt modelId="{555BFBC9-37FF-44F6-8580-08DBB4045EE4}">
      <dgm:prSet phldrT="[Text]" custT="1"/>
      <dgm:spPr/>
      <dgm:t>
        <a:bodyPr/>
        <a:lstStyle/>
        <a:p>
          <a:pPr algn="just"/>
          <a:r>
            <a:rPr lang="en-US" sz="1500" dirty="0">
              <a:solidFill>
                <a:schemeClr val="bg1"/>
              </a:solidFill>
            </a:rPr>
            <a:t>It is essential to comprehend these systems' points of view, advantages, difficulties, and disadvantages to fully </a:t>
          </a:r>
          <a:r>
            <a:rPr lang="en-US" sz="1500" dirty="0" err="1">
              <a:solidFill>
                <a:schemeClr val="bg1"/>
              </a:solidFill>
            </a:rPr>
            <a:t>realise</a:t>
          </a:r>
          <a:r>
            <a:rPr lang="en-US" sz="1500" dirty="0">
              <a:solidFill>
                <a:schemeClr val="bg1"/>
              </a:solidFill>
            </a:rPr>
            <a:t> their potential</a:t>
          </a:r>
          <a:endParaRPr lang="en-PK" sz="1500" dirty="0">
            <a:solidFill>
              <a:schemeClr val="bg1"/>
            </a:solidFill>
          </a:endParaRPr>
        </a:p>
      </dgm:t>
    </dgm:pt>
    <dgm:pt modelId="{D9BE2E58-546E-4090-A988-391232F90FC1}" type="parTrans" cxnId="{6CA5E2C6-7909-4494-8A87-4F194F660AB8}">
      <dgm:prSet/>
      <dgm:spPr/>
      <dgm:t>
        <a:bodyPr/>
        <a:lstStyle/>
        <a:p>
          <a:endParaRPr lang="en-PK"/>
        </a:p>
      </dgm:t>
    </dgm:pt>
    <dgm:pt modelId="{49EB8975-FA67-45A1-8399-6FA32C77FA21}" type="sibTrans" cxnId="{6CA5E2C6-7909-4494-8A87-4F194F660AB8}">
      <dgm:prSet/>
      <dgm:spPr/>
      <dgm:t>
        <a:bodyPr/>
        <a:lstStyle/>
        <a:p>
          <a:endParaRPr lang="en-PK"/>
        </a:p>
      </dgm:t>
    </dgm:pt>
    <dgm:pt modelId="{4495DF83-5B50-49C5-AB65-B532E680ABA1}" type="pres">
      <dgm:prSet presAssocID="{82C24080-F3EF-4C10-91B3-1082CD836ADD}" presName="Name0" presStyleCnt="0">
        <dgm:presLayoutVars>
          <dgm:dir/>
          <dgm:animLvl val="lvl"/>
          <dgm:resizeHandles val="exact"/>
        </dgm:presLayoutVars>
      </dgm:prSet>
      <dgm:spPr/>
    </dgm:pt>
    <dgm:pt modelId="{6FF66D2B-F16D-42F8-AD1B-B4CC7B4D2BE5}" type="pres">
      <dgm:prSet presAssocID="{A625A8B2-2634-4109-B1DF-7D524E4AE465}" presName="compositeNode" presStyleCnt="0">
        <dgm:presLayoutVars>
          <dgm:bulletEnabled val="1"/>
        </dgm:presLayoutVars>
      </dgm:prSet>
      <dgm:spPr/>
    </dgm:pt>
    <dgm:pt modelId="{855FDD20-BD2E-4973-BAAC-5492E8B08796}" type="pres">
      <dgm:prSet presAssocID="{A625A8B2-2634-4109-B1DF-7D524E4AE465}" presName="bgRect" presStyleLbl="node1" presStyleIdx="0" presStyleCnt="2"/>
      <dgm:spPr/>
    </dgm:pt>
    <dgm:pt modelId="{EBA706BF-447D-4370-B5BC-23A6B8358F85}" type="pres">
      <dgm:prSet presAssocID="{A625A8B2-2634-4109-B1DF-7D524E4AE465}" presName="parentNode" presStyleLbl="node1" presStyleIdx="0" presStyleCnt="2">
        <dgm:presLayoutVars>
          <dgm:chMax val="0"/>
          <dgm:bulletEnabled val="1"/>
        </dgm:presLayoutVars>
      </dgm:prSet>
      <dgm:spPr/>
    </dgm:pt>
    <dgm:pt modelId="{766C5FB5-2C5D-4B23-9B03-42E08E8E2EE9}" type="pres">
      <dgm:prSet presAssocID="{A625A8B2-2634-4109-B1DF-7D524E4AE465}" presName="childNode" presStyleLbl="node1" presStyleIdx="0" presStyleCnt="2">
        <dgm:presLayoutVars>
          <dgm:bulletEnabled val="1"/>
        </dgm:presLayoutVars>
      </dgm:prSet>
      <dgm:spPr/>
    </dgm:pt>
    <dgm:pt modelId="{84948C4E-6D6F-405F-90A2-3305B6FFF658}" type="pres">
      <dgm:prSet presAssocID="{845C706C-1825-4696-A681-31695DEDA3CD}" presName="hSp" presStyleCnt="0"/>
      <dgm:spPr/>
    </dgm:pt>
    <dgm:pt modelId="{F306C252-615D-4DDE-8EAA-8AEEF9FAB74D}" type="pres">
      <dgm:prSet presAssocID="{845C706C-1825-4696-A681-31695DEDA3CD}" presName="vProcSp" presStyleCnt="0"/>
      <dgm:spPr/>
    </dgm:pt>
    <dgm:pt modelId="{09BFBC2E-7126-4AB0-8C61-06A3195CDF20}" type="pres">
      <dgm:prSet presAssocID="{845C706C-1825-4696-A681-31695DEDA3CD}" presName="vSp1" presStyleCnt="0"/>
      <dgm:spPr/>
    </dgm:pt>
    <dgm:pt modelId="{C1E8431E-7083-4114-81EF-3343403625DA}" type="pres">
      <dgm:prSet presAssocID="{845C706C-1825-4696-A681-31695DEDA3CD}" presName="simulatedConn" presStyleLbl="solidFgAcc1" presStyleIdx="0" presStyleCnt="1"/>
      <dgm:spPr/>
    </dgm:pt>
    <dgm:pt modelId="{6004C47D-0071-43D4-8118-A3EBF327FBC1}" type="pres">
      <dgm:prSet presAssocID="{845C706C-1825-4696-A681-31695DEDA3CD}" presName="vSp2" presStyleCnt="0"/>
      <dgm:spPr/>
    </dgm:pt>
    <dgm:pt modelId="{CC7EBD0E-C6B0-4A66-9ED2-A26DDDD8973D}" type="pres">
      <dgm:prSet presAssocID="{845C706C-1825-4696-A681-31695DEDA3CD}" presName="sibTrans" presStyleCnt="0"/>
      <dgm:spPr/>
    </dgm:pt>
    <dgm:pt modelId="{8316E47C-754B-4A58-8800-D105D5927611}" type="pres">
      <dgm:prSet presAssocID="{EC108B9A-8838-4B5D-98AA-7D5B9B84EA3B}" presName="compositeNode" presStyleCnt="0">
        <dgm:presLayoutVars>
          <dgm:bulletEnabled val="1"/>
        </dgm:presLayoutVars>
      </dgm:prSet>
      <dgm:spPr/>
    </dgm:pt>
    <dgm:pt modelId="{8A7957C7-30FE-4355-9B12-6D5DAD18DEA8}" type="pres">
      <dgm:prSet presAssocID="{EC108B9A-8838-4B5D-98AA-7D5B9B84EA3B}" presName="bgRect" presStyleLbl="node1" presStyleIdx="1" presStyleCnt="2" custLinFactNeighborX="1379" custLinFactNeighborY="279"/>
      <dgm:spPr/>
    </dgm:pt>
    <dgm:pt modelId="{3B8AC555-564A-4BD2-859F-21734D86CD3B}" type="pres">
      <dgm:prSet presAssocID="{EC108B9A-8838-4B5D-98AA-7D5B9B84EA3B}" presName="parentNode" presStyleLbl="node1" presStyleIdx="1" presStyleCnt="2">
        <dgm:presLayoutVars>
          <dgm:chMax val="0"/>
          <dgm:bulletEnabled val="1"/>
        </dgm:presLayoutVars>
      </dgm:prSet>
      <dgm:spPr/>
    </dgm:pt>
    <dgm:pt modelId="{5F0D1B29-32D5-40AF-99B8-15550306DB1A}" type="pres">
      <dgm:prSet presAssocID="{EC108B9A-8838-4B5D-98AA-7D5B9B84EA3B}" presName="childNode" presStyleLbl="node1" presStyleIdx="1" presStyleCnt="2">
        <dgm:presLayoutVars>
          <dgm:bulletEnabled val="1"/>
        </dgm:presLayoutVars>
      </dgm:prSet>
      <dgm:spPr/>
    </dgm:pt>
  </dgm:ptLst>
  <dgm:cxnLst>
    <dgm:cxn modelId="{6562A821-C08D-4DF3-BE05-C55F88172A6E}" type="presOf" srcId="{A625A8B2-2634-4109-B1DF-7D524E4AE465}" destId="{EBA706BF-447D-4370-B5BC-23A6B8358F85}" srcOrd="1" destOrd="0" presId="urn:microsoft.com/office/officeart/2005/8/layout/hProcess7"/>
    <dgm:cxn modelId="{48095939-4587-4E64-AFCA-1CED953B72ED}" type="presOf" srcId="{40D498AE-E72C-4291-B6FB-1DA185CF93C5}" destId="{766C5FB5-2C5D-4B23-9B03-42E08E8E2EE9}" srcOrd="0" destOrd="0" presId="urn:microsoft.com/office/officeart/2005/8/layout/hProcess7"/>
    <dgm:cxn modelId="{75AED73A-CA64-4B20-930D-B89E7537B199}" type="presOf" srcId="{A625A8B2-2634-4109-B1DF-7D524E4AE465}" destId="{855FDD20-BD2E-4973-BAAC-5492E8B08796}" srcOrd="0" destOrd="0" presId="urn:microsoft.com/office/officeart/2005/8/layout/hProcess7"/>
    <dgm:cxn modelId="{F553263E-C855-4C67-A7D8-A98D55D16A8A}" type="presOf" srcId="{EC108B9A-8838-4B5D-98AA-7D5B9B84EA3B}" destId="{8A7957C7-30FE-4355-9B12-6D5DAD18DEA8}" srcOrd="0" destOrd="0" presId="urn:microsoft.com/office/officeart/2005/8/layout/hProcess7"/>
    <dgm:cxn modelId="{23B87B9E-8F32-4134-983A-96FC8059270C}" srcId="{82C24080-F3EF-4C10-91B3-1082CD836ADD}" destId="{EC108B9A-8838-4B5D-98AA-7D5B9B84EA3B}" srcOrd="1" destOrd="0" parTransId="{94EE7542-2683-49A7-B97C-BFB81058FCE6}" sibTransId="{B9B370B9-D20F-4894-A909-2CF6055ABFDE}"/>
    <dgm:cxn modelId="{CA9435C2-305F-40E4-812A-9C3A214C6206}" type="presOf" srcId="{EC108B9A-8838-4B5D-98AA-7D5B9B84EA3B}" destId="{3B8AC555-564A-4BD2-859F-21734D86CD3B}" srcOrd="1" destOrd="0" presId="urn:microsoft.com/office/officeart/2005/8/layout/hProcess7"/>
    <dgm:cxn modelId="{6CA5E2C6-7909-4494-8A87-4F194F660AB8}" srcId="{EC108B9A-8838-4B5D-98AA-7D5B9B84EA3B}" destId="{555BFBC9-37FF-44F6-8580-08DBB4045EE4}" srcOrd="0" destOrd="0" parTransId="{D9BE2E58-546E-4090-A988-391232F90FC1}" sibTransId="{49EB8975-FA67-45A1-8399-6FA32C77FA21}"/>
    <dgm:cxn modelId="{F1C471C7-DC0F-46BD-83AB-306D696DE4C8}" srcId="{A625A8B2-2634-4109-B1DF-7D524E4AE465}" destId="{40D498AE-E72C-4291-B6FB-1DA185CF93C5}" srcOrd="0" destOrd="0" parTransId="{5E45E6A2-B99A-4098-B90C-52E6FF32855A}" sibTransId="{03C9DFA3-6130-46EA-A613-3FB9810A7E7C}"/>
    <dgm:cxn modelId="{21BB30DD-44F2-4FC5-A2D9-C25370B2216B}" type="presOf" srcId="{82C24080-F3EF-4C10-91B3-1082CD836ADD}" destId="{4495DF83-5B50-49C5-AB65-B532E680ABA1}" srcOrd="0" destOrd="0" presId="urn:microsoft.com/office/officeart/2005/8/layout/hProcess7"/>
    <dgm:cxn modelId="{CF182AF8-E8BB-4FE7-96FD-FB43986CA55E}" type="presOf" srcId="{555BFBC9-37FF-44F6-8580-08DBB4045EE4}" destId="{5F0D1B29-32D5-40AF-99B8-15550306DB1A}" srcOrd="0" destOrd="0" presId="urn:microsoft.com/office/officeart/2005/8/layout/hProcess7"/>
    <dgm:cxn modelId="{99B595FA-4840-40A7-AC72-6376DFEE2A35}" srcId="{82C24080-F3EF-4C10-91B3-1082CD836ADD}" destId="{A625A8B2-2634-4109-B1DF-7D524E4AE465}" srcOrd="0" destOrd="0" parTransId="{06FA8F6C-B1CC-4720-870C-339A75E29653}" sibTransId="{845C706C-1825-4696-A681-31695DEDA3CD}"/>
    <dgm:cxn modelId="{9CDDF6F4-02D7-45CA-A8E8-C911C6A72131}" type="presParOf" srcId="{4495DF83-5B50-49C5-AB65-B532E680ABA1}" destId="{6FF66D2B-F16D-42F8-AD1B-B4CC7B4D2BE5}" srcOrd="0" destOrd="0" presId="urn:microsoft.com/office/officeart/2005/8/layout/hProcess7"/>
    <dgm:cxn modelId="{2536AA22-3855-4030-AF69-3FD626F8397C}" type="presParOf" srcId="{6FF66D2B-F16D-42F8-AD1B-B4CC7B4D2BE5}" destId="{855FDD20-BD2E-4973-BAAC-5492E8B08796}" srcOrd="0" destOrd="0" presId="urn:microsoft.com/office/officeart/2005/8/layout/hProcess7"/>
    <dgm:cxn modelId="{4A4F6B70-7C39-4B39-BBC5-3424CDBB7AD1}" type="presParOf" srcId="{6FF66D2B-F16D-42F8-AD1B-B4CC7B4D2BE5}" destId="{EBA706BF-447D-4370-B5BC-23A6B8358F85}" srcOrd="1" destOrd="0" presId="urn:microsoft.com/office/officeart/2005/8/layout/hProcess7"/>
    <dgm:cxn modelId="{24BFB607-1912-482E-A16E-862A5C1B3384}" type="presParOf" srcId="{6FF66D2B-F16D-42F8-AD1B-B4CC7B4D2BE5}" destId="{766C5FB5-2C5D-4B23-9B03-42E08E8E2EE9}" srcOrd="2" destOrd="0" presId="urn:microsoft.com/office/officeart/2005/8/layout/hProcess7"/>
    <dgm:cxn modelId="{0F3252C4-A52A-42B9-BDF7-8E277A4C3293}" type="presParOf" srcId="{4495DF83-5B50-49C5-AB65-B532E680ABA1}" destId="{84948C4E-6D6F-405F-90A2-3305B6FFF658}" srcOrd="1" destOrd="0" presId="urn:microsoft.com/office/officeart/2005/8/layout/hProcess7"/>
    <dgm:cxn modelId="{1830ED5C-44D3-428E-8811-B03E28F68CDD}" type="presParOf" srcId="{4495DF83-5B50-49C5-AB65-B532E680ABA1}" destId="{F306C252-615D-4DDE-8EAA-8AEEF9FAB74D}" srcOrd="2" destOrd="0" presId="urn:microsoft.com/office/officeart/2005/8/layout/hProcess7"/>
    <dgm:cxn modelId="{4D0F719B-7D60-4DAB-A6F4-D3C4F6FB3690}" type="presParOf" srcId="{F306C252-615D-4DDE-8EAA-8AEEF9FAB74D}" destId="{09BFBC2E-7126-4AB0-8C61-06A3195CDF20}" srcOrd="0" destOrd="0" presId="urn:microsoft.com/office/officeart/2005/8/layout/hProcess7"/>
    <dgm:cxn modelId="{02B04077-A39B-4A35-AC18-674450EAF0A8}" type="presParOf" srcId="{F306C252-615D-4DDE-8EAA-8AEEF9FAB74D}" destId="{C1E8431E-7083-4114-81EF-3343403625DA}" srcOrd="1" destOrd="0" presId="urn:microsoft.com/office/officeart/2005/8/layout/hProcess7"/>
    <dgm:cxn modelId="{C32F5ABE-BDAF-4556-8AD9-CBF6E253AF00}" type="presParOf" srcId="{F306C252-615D-4DDE-8EAA-8AEEF9FAB74D}" destId="{6004C47D-0071-43D4-8118-A3EBF327FBC1}" srcOrd="2" destOrd="0" presId="urn:microsoft.com/office/officeart/2005/8/layout/hProcess7"/>
    <dgm:cxn modelId="{8355FC89-199A-4407-A74E-287794A73296}" type="presParOf" srcId="{4495DF83-5B50-49C5-AB65-B532E680ABA1}" destId="{CC7EBD0E-C6B0-4A66-9ED2-A26DDDD8973D}" srcOrd="3" destOrd="0" presId="urn:microsoft.com/office/officeart/2005/8/layout/hProcess7"/>
    <dgm:cxn modelId="{1031A784-C4B1-4FBD-BFEB-F79D42BA8248}" type="presParOf" srcId="{4495DF83-5B50-49C5-AB65-B532E680ABA1}" destId="{8316E47C-754B-4A58-8800-D105D5927611}" srcOrd="4" destOrd="0" presId="urn:microsoft.com/office/officeart/2005/8/layout/hProcess7"/>
    <dgm:cxn modelId="{5E7BAAE4-F693-44EF-A9B6-FC9461F1895A}" type="presParOf" srcId="{8316E47C-754B-4A58-8800-D105D5927611}" destId="{8A7957C7-30FE-4355-9B12-6D5DAD18DEA8}" srcOrd="0" destOrd="0" presId="urn:microsoft.com/office/officeart/2005/8/layout/hProcess7"/>
    <dgm:cxn modelId="{E6ED7259-B28C-4973-B2FA-7BE32FA972FF}" type="presParOf" srcId="{8316E47C-754B-4A58-8800-D105D5927611}" destId="{3B8AC555-564A-4BD2-859F-21734D86CD3B}" srcOrd="1" destOrd="0" presId="urn:microsoft.com/office/officeart/2005/8/layout/hProcess7"/>
    <dgm:cxn modelId="{35BAAFAF-6B73-4BC6-9349-7242A3887CF7}" type="presParOf" srcId="{8316E47C-754B-4A58-8800-D105D5927611}" destId="{5F0D1B29-32D5-40AF-99B8-15550306DB1A}"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AE28D9-E743-4439-8F2C-CF3D656454E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PK"/>
        </a:p>
      </dgm:t>
    </dgm:pt>
    <dgm:pt modelId="{0CCA40F5-E161-4DDB-9627-E0107D8DDC0E}" type="pres">
      <dgm:prSet presAssocID="{FAAE28D9-E743-4439-8F2C-CF3D656454E7}" presName="diagram" presStyleCnt="0">
        <dgm:presLayoutVars>
          <dgm:dir/>
          <dgm:resizeHandles val="exact"/>
        </dgm:presLayoutVars>
      </dgm:prSet>
      <dgm:spPr/>
    </dgm:pt>
  </dgm:ptLst>
  <dgm:cxnLst>
    <dgm:cxn modelId="{06B421B9-92CB-4A94-B88C-D609BAC4D094}" type="presOf" srcId="{FAAE28D9-E743-4439-8F2C-CF3D656454E7}" destId="{0CCA40F5-E161-4DDB-9627-E0107D8DDC0E}"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2CAAC-B3C6-41F9-9C67-7A1429DE02D4}"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PK"/>
        </a:p>
      </dgm:t>
    </dgm:pt>
    <dgm:pt modelId="{CF41568F-1803-4511-90D9-5FCF270459C0}">
      <dgm:prSet phldrT="[Text]" custT="1"/>
      <dgm:spPr/>
      <dgm:t>
        <a:bodyPr/>
        <a:lstStyle/>
        <a:p>
          <a:pPr>
            <a:buFont typeface="Symbol" panose="05050102010706020507" pitchFamily="18" charset="2"/>
            <a:buChar char=""/>
          </a:pPr>
          <a:r>
            <a:rPr lang="en-US" sz="1400" dirty="0">
              <a:solidFill>
                <a:schemeClr val="bg2"/>
              </a:solidFill>
            </a:rPr>
            <a:t>To evaluate the views and opinions of patients and healthcare workers on the use of EHR systems in hospitals.</a:t>
          </a:r>
          <a:endParaRPr lang="en-PK" sz="1400" dirty="0">
            <a:solidFill>
              <a:schemeClr val="bg2"/>
            </a:solidFill>
          </a:endParaRPr>
        </a:p>
      </dgm:t>
    </dgm:pt>
    <dgm:pt modelId="{D3F59849-301E-4E7C-88F5-ADEC4A95DE48}" type="parTrans" cxnId="{7D850F00-8149-4D63-9BC7-8CB9AC3FEB9A}">
      <dgm:prSet/>
      <dgm:spPr/>
      <dgm:t>
        <a:bodyPr/>
        <a:lstStyle/>
        <a:p>
          <a:endParaRPr lang="en-PK"/>
        </a:p>
      </dgm:t>
    </dgm:pt>
    <dgm:pt modelId="{07ED0F30-D7C0-4863-90E2-62FE8A36D4A4}" type="sibTrans" cxnId="{7D850F00-8149-4D63-9BC7-8CB9AC3FEB9A}">
      <dgm:prSet/>
      <dgm:spPr/>
      <dgm:t>
        <a:bodyPr/>
        <a:lstStyle/>
        <a:p>
          <a:endParaRPr lang="en-PK"/>
        </a:p>
      </dgm:t>
    </dgm:pt>
    <dgm:pt modelId="{855BFF37-D01D-448A-9042-2638996C4EE0}">
      <dgm:prSet phldrT="[Text]" custT="1"/>
      <dgm:spPr/>
      <dgm:t>
        <a:bodyPr/>
        <a:lstStyle/>
        <a:p>
          <a:r>
            <a:rPr lang="en-US" sz="1400" dirty="0">
              <a:solidFill>
                <a:schemeClr val="bg2"/>
              </a:solidFill>
            </a:rPr>
            <a:t>To list and evaluate the many advantages EHR systems provide </a:t>
          </a:r>
          <a:endParaRPr lang="en-PK" sz="1400" dirty="0">
            <a:solidFill>
              <a:schemeClr val="bg2"/>
            </a:solidFill>
          </a:endParaRPr>
        </a:p>
      </dgm:t>
    </dgm:pt>
    <dgm:pt modelId="{1C7BB9D3-DD71-4B38-ACE0-25B0DBD5078C}" type="parTrans" cxnId="{8B2B8620-B629-489F-9427-9536B514725F}">
      <dgm:prSet/>
      <dgm:spPr/>
      <dgm:t>
        <a:bodyPr/>
        <a:lstStyle/>
        <a:p>
          <a:endParaRPr lang="en-PK"/>
        </a:p>
      </dgm:t>
    </dgm:pt>
    <dgm:pt modelId="{86201EE4-57F0-4A47-82F9-8961F435ED7B}" type="sibTrans" cxnId="{8B2B8620-B629-489F-9427-9536B514725F}">
      <dgm:prSet/>
      <dgm:spPr/>
      <dgm:t>
        <a:bodyPr/>
        <a:lstStyle/>
        <a:p>
          <a:endParaRPr lang="en-PK"/>
        </a:p>
      </dgm:t>
    </dgm:pt>
    <dgm:pt modelId="{80801761-4DFA-4167-BC48-AE36156277C4}">
      <dgm:prSet phldrT="[Text]" custT="1"/>
      <dgm:spPr/>
      <dgm:t>
        <a:bodyPr/>
        <a:lstStyle/>
        <a:p>
          <a:r>
            <a:rPr lang="en-US" sz="1400" dirty="0">
              <a:solidFill>
                <a:schemeClr val="bg2"/>
              </a:solidFill>
            </a:rPr>
            <a:t>To look into and comprehend the difficulties and downsides associated with the installation and usage of EHR systems</a:t>
          </a:r>
          <a:endParaRPr lang="en-PK" sz="1400" dirty="0">
            <a:solidFill>
              <a:schemeClr val="bg2"/>
            </a:solidFill>
          </a:endParaRPr>
        </a:p>
      </dgm:t>
    </dgm:pt>
    <dgm:pt modelId="{8BCDC166-F747-4A2F-856B-36539E28FBD3}" type="parTrans" cxnId="{F338E860-AB2C-4B5B-91A8-E84ABCCF441B}">
      <dgm:prSet/>
      <dgm:spPr/>
      <dgm:t>
        <a:bodyPr/>
        <a:lstStyle/>
        <a:p>
          <a:endParaRPr lang="en-PK"/>
        </a:p>
      </dgm:t>
    </dgm:pt>
    <dgm:pt modelId="{B9FA19DA-3207-493C-8A62-292A8E470BFF}" type="sibTrans" cxnId="{F338E860-AB2C-4B5B-91A8-E84ABCCF441B}">
      <dgm:prSet/>
      <dgm:spPr/>
      <dgm:t>
        <a:bodyPr/>
        <a:lstStyle/>
        <a:p>
          <a:endParaRPr lang="en-PK"/>
        </a:p>
      </dgm:t>
    </dgm:pt>
    <dgm:pt modelId="{122499F7-160C-4820-A379-2EFC13782F86}" type="pres">
      <dgm:prSet presAssocID="{17C2CAAC-B3C6-41F9-9C67-7A1429DE02D4}" presName="rootnode" presStyleCnt="0">
        <dgm:presLayoutVars>
          <dgm:chMax/>
          <dgm:chPref/>
          <dgm:dir/>
          <dgm:animLvl val="lvl"/>
        </dgm:presLayoutVars>
      </dgm:prSet>
      <dgm:spPr/>
    </dgm:pt>
    <dgm:pt modelId="{8A9BC809-BABC-4A29-A8D6-EB6D6DB26868}" type="pres">
      <dgm:prSet presAssocID="{CF41568F-1803-4511-90D9-5FCF270459C0}" presName="composite" presStyleCnt="0"/>
      <dgm:spPr/>
    </dgm:pt>
    <dgm:pt modelId="{E02CA25E-5832-4DB6-9E84-4E54E9E0B590}" type="pres">
      <dgm:prSet presAssocID="{CF41568F-1803-4511-90D9-5FCF270459C0}" presName="LShape" presStyleLbl="alignNode1" presStyleIdx="0" presStyleCnt="5"/>
      <dgm:spPr/>
    </dgm:pt>
    <dgm:pt modelId="{08E70F0E-D70D-4717-AEDE-D6BEE954B9BF}" type="pres">
      <dgm:prSet presAssocID="{CF41568F-1803-4511-90D9-5FCF270459C0}" presName="ParentText" presStyleLbl="revTx" presStyleIdx="0" presStyleCnt="3">
        <dgm:presLayoutVars>
          <dgm:chMax val="0"/>
          <dgm:chPref val="0"/>
          <dgm:bulletEnabled val="1"/>
        </dgm:presLayoutVars>
      </dgm:prSet>
      <dgm:spPr/>
    </dgm:pt>
    <dgm:pt modelId="{3522AC76-DD1E-488E-BF8C-B7B59CCAB9CC}" type="pres">
      <dgm:prSet presAssocID="{CF41568F-1803-4511-90D9-5FCF270459C0}" presName="Triangle" presStyleLbl="alignNode1" presStyleIdx="1" presStyleCnt="5"/>
      <dgm:spPr/>
    </dgm:pt>
    <dgm:pt modelId="{9B89D006-B397-4316-A864-8779788CC446}" type="pres">
      <dgm:prSet presAssocID="{07ED0F30-D7C0-4863-90E2-62FE8A36D4A4}" presName="sibTrans" presStyleCnt="0"/>
      <dgm:spPr/>
    </dgm:pt>
    <dgm:pt modelId="{A43E78BA-95F4-4A1A-B298-3F1AA518DE1F}" type="pres">
      <dgm:prSet presAssocID="{07ED0F30-D7C0-4863-90E2-62FE8A36D4A4}" presName="space" presStyleCnt="0"/>
      <dgm:spPr/>
    </dgm:pt>
    <dgm:pt modelId="{5124E525-3CAA-4D58-BC3C-D198707E2A65}" type="pres">
      <dgm:prSet presAssocID="{855BFF37-D01D-448A-9042-2638996C4EE0}" presName="composite" presStyleCnt="0"/>
      <dgm:spPr/>
    </dgm:pt>
    <dgm:pt modelId="{1F6E378D-AAC8-4C27-ABE3-21324E4BC77A}" type="pres">
      <dgm:prSet presAssocID="{855BFF37-D01D-448A-9042-2638996C4EE0}" presName="LShape" presStyleLbl="alignNode1" presStyleIdx="2" presStyleCnt="5"/>
      <dgm:spPr/>
    </dgm:pt>
    <dgm:pt modelId="{B647CC2A-695F-4E88-9696-6FEA0CC12249}" type="pres">
      <dgm:prSet presAssocID="{855BFF37-D01D-448A-9042-2638996C4EE0}" presName="ParentText" presStyleLbl="revTx" presStyleIdx="1" presStyleCnt="3">
        <dgm:presLayoutVars>
          <dgm:chMax val="0"/>
          <dgm:chPref val="0"/>
          <dgm:bulletEnabled val="1"/>
        </dgm:presLayoutVars>
      </dgm:prSet>
      <dgm:spPr/>
    </dgm:pt>
    <dgm:pt modelId="{BA504B1A-8A6F-4598-BF53-449AD6D51DB7}" type="pres">
      <dgm:prSet presAssocID="{855BFF37-D01D-448A-9042-2638996C4EE0}" presName="Triangle" presStyleLbl="alignNode1" presStyleIdx="3" presStyleCnt="5"/>
      <dgm:spPr/>
    </dgm:pt>
    <dgm:pt modelId="{CDCF94ED-5827-4228-8BA5-E49C0FF1B840}" type="pres">
      <dgm:prSet presAssocID="{86201EE4-57F0-4A47-82F9-8961F435ED7B}" presName="sibTrans" presStyleCnt="0"/>
      <dgm:spPr/>
    </dgm:pt>
    <dgm:pt modelId="{7FB64727-BE68-4EF2-A4C1-E5EABDF5ED31}" type="pres">
      <dgm:prSet presAssocID="{86201EE4-57F0-4A47-82F9-8961F435ED7B}" presName="space" presStyleCnt="0"/>
      <dgm:spPr/>
    </dgm:pt>
    <dgm:pt modelId="{187027E3-A55E-4C3B-A226-2EA6B760E991}" type="pres">
      <dgm:prSet presAssocID="{80801761-4DFA-4167-BC48-AE36156277C4}" presName="composite" presStyleCnt="0"/>
      <dgm:spPr/>
    </dgm:pt>
    <dgm:pt modelId="{5029E261-2594-47F4-934F-81E8C1014683}" type="pres">
      <dgm:prSet presAssocID="{80801761-4DFA-4167-BC48-AE36156277C4}" presName="LShape" presStyleLbl="alignNode1" presStyleIdx="4" presStyleCnt="5"/>
      <dgm:spPr/>
    </dgm:pt>
    <dgm:pt modelId="{3077221E-8542-47CD-B6B8-3519C8B9C3E0}" type="pres">
      <dgm:prSet presAssocID="{80801761-4DFA-4167-BC48-AE36156277C4}" presName="ParentText" presStyleLbl="revTx" presStyleIdx="2" presStyleCnt="3">
        <dgm:presLayoutVars>
          <dgm:chMax val="0"/>
          <dgm:chPref val="0"/>
          <dgm:bulletEnabled val="1"/>
        </dgm:presLayoutVars>
      </dgm:prSet>
      <dgm:spPr/>
    </dgm:pt>
  </dgm:ptLst>
  <dgm:cxnLst>
    <dgm:cxn modelId="{7D850F00-8149-4D63-9BC7-8CB9AC3FEB9A}" srcId="{17C2CAAC-B3C6-41F9-9C67-7A1429DE02D4}" destId="{CF41568F-1803-4511-90D9-5FCF270459C0}" srcOrd="0" destOrd="0" parTransId="{D3F59849-301E-4E7C-88F5-ADEC4A95DE48}" sibTransId="{07ED0F30-D7C0-4863-90E2-62FE8A36D4A4}"/>
    <dgm:cxn modelId="{31552F08-E262-47BF-826C-7AD3C0FD104C}" type="presOf" srcId="{855BFF37-D01D-448A-9042-2638996C4EE0}" destId="{B647CC2A-695F-4E88-9696-6FEA0CC12249}" srcOrd="0" destOrd="0" presId="urn:microsoft.com/office/officeart/2009/3/layout/StepUpProcess"/>
    <dgm:cxn modelId="{8B2B8620-B629-489F-9427-9536B514725F}" srcId="{17C2CAAC-B3C6-41F9-9C67-7A1429DE02D4}" destId="{855BFF37-D01D-448A-9042-2638996C4EE0}" srcOrd="1" destOrd="0" parTransId="{1C7BB9D3-DD71-4B38-ACE0-25B0DBD5078C}" sibTransId="{86201EE4-57F0-4A47-82F9-8961F435ED7B}"/>
    <dgm:cxn modelId="{626BE038-DCD8-4BFA-8195-47B0BD4EE944}" type="presOf" srcId="{80801761-4DFA-4167-BC48-AE36156277C4}" destId="{3077221E-8542-47CD-B6B8-3519C8B9C3E0}" srcOrd="0" destOrd="0" presId="urn:microsoft.com/office/officeart/2009/3/layout/StepUpProcess"/>
    <dgm:cxn modelId="{EBD1575C-D104-429E-B25D-D05C57E17560}" type="presOf" srcId="{17C2CAAC-B3C6-41F9-9C67-7A1429DE02D4}" destId="{122499F7-160C-4820-A379-2EFC13782F86}" srcOrd="0" destOrd="0" presId="urn:microsoft.com/office/officeart/2009/3/layout/StepUpProcess"/>
    <dgm:cxn modelId="{03287E5E-47B2-473E-B212-B93953DF0F88}" type="presOf" srcId="{CF41568F-1803-4511-90D9-5FCF270459C0}" destId="{08E70F0E-D70D-4717-AEDE-D6BEE954B9BF}" srcOrd="0" destOrd="0" presId="urn:microsoft.com/office/officeart/2009/3/layout/StepUpProcess"/>
    <dgm:cxn modelId="{F338E860-AB2C-4B5B-91A8-E84ABCCF441B}" srcId="{17C2CAAC-B3C6-41F9-9C67-7A1429DE02D4}" destId="{80801761-4DFA-4167-BC48-AE36156277C4}" srcOrd="2" destOrd="0" parTransId="{8BCDC166-F747-4A2F-856B-36539E28FBD3}" sibTransId="{B9FA19DA-3207-493C-8A62-292A8E470BFF}"/>
    <dgm:cxn modelId="{8AC233D7-66D4-49E1-AB01-E1EC1457E86E}" type="presParOf" srcId="{122499F7-160C-4820-A379-2EFC13782F86}" destId="{8A9BC809-BABC-4A29-A8D6-EB6D6DB26868}" srcOrd="0" destOrd="0" presId="urn:microsoft.com/office/officeart/2009/3/layout/StepUpProcess"/>
    <dgm:cxn modelId="{50CF2BE8-FDFC-48E2-848C-5EC64BD840BD}" type="presParOf" srcId="{8A9BC809-BABC-4A29-A8D6-EB6D6DB26868}" destId="{E02CA25E-5832-4DB6-9E84-4E54E9E0B590}" srcOrd="0" destOrd="0" presId="urn:microsoft.com/office/officeart/2009/3/layout/StepUpProcess"/>
    <dgm:cxn modelId="{D2A9F649-DA5E-42F8-B2BA-B85FA47961D9}" type="presParOf" srcId="{8A9BC809-BABC-4A29-A8D6-EB6D6DB26868}" destId="{08E70F0E-D70D-4717-AEDE-D6BEE954B9BF}" srcOrd="1" destOrd="0" presId="urn:microsoft.com/office/officeart/2009/3/layout/StepUpProcess"/>
    <dgm:cxn modelId="{A423A11B-5CEA-438D-92D9-1CDBABFA1454}" type="presParOf" srcId="{8A9BC809-BABC-4A29-A8D6-EB6D6DB26868}" destId="{3522AC76-DD1E-488E-BF8C-B7B59CCAB9CC}" srcOrd="2" destOrd="0" presId="urn:microsoft.com/office/officeart/2009/3/layout/StepUpProcess"/>
    <dgm:cxn modelId="{3553714A-C06E-459D-8A2A-DB60490762C4}" type="presParOf" srcId="{122499F7-160C-4820-A379-2EFC13782F86}" destId="{9B89D006-B397-4316-A864-8779788CC446}" srcOrd="1" destOrd="0" presId="urn:microsoft.com/office/officeart/2009/3/layout/StepUpProcess"/>
    <dgm:cxn modelId="{C3B74B57-6CA0-4A17-861B-E07F7B59255A}" type="presParOf" srcId="{9B89D006-B397-4316-A864-8779788CC446}" destId="{A43E78BA-95F4-4A1A-B298-3F1AA518DE1F}" srcOrd="0" destOrd="0" presId="urn:microsoft.com/office/officeart/2009/3/layout/StepUpProcess"/>
    <dgm:cxn modelId="{65DAD27C-E479-49B8-AFBB-39790D3B0A0A}" type="presParOf" srcId="{122499F7-160C-4820-A379-2EFC13782F86}" destId="{5124E525-3CAA-4D58-BC3C-D198707E2A65}" srcOrd="2" destOrd="0" presId="urn:microsoft.com/office/officeart/2009/3/layout/StepUpProcess"/>
    <dgm:cxn modelId="{BA84D14B-D2BD-481E-9CDA-510955688CC0}" type="presParOf" srcId="{5124E525-3CAA-4D58-BC3C-D198707E2A65}" destId="{1F6E378D-AAC8-4C27-ABE3-21324E4BC77A}" srcOrd="0" destOrd="0" presId="urn:microsoft.com/office/officeart/2009/3/layout/StepUpProcess"/>
    <dgm:cxn modelId="{7FE5C0BC-08D2-439E-814E-B75B34596898}" type="presParOf" srcId="{5124E525-3CAA-4D58-BC3C-D198707E2A65}" destId="{B647CC2A-695F-4E88-9696-6FEA0CC12249}" srcOrd="1" destOrd="0" presId="urn:microsoft.com/office/officeart/2009/3/layout/StepUpProcess"/>
    <dgm:cxn modelId="{7C26C277-92D6-48F2-8718-E43E9C653C71}" type="presParOf" srcId="{5124E525-3CAA-4D58-BC3C-D198707E2A65}" destId="{BA504B1A-8A6F-4598-BF53-449AD6D51DB7}" srcOrd="2" destOrd="0" presId="urn:microsoft.com/office/officeart/2009/3/layout/StepUpProcess"/>
    <dgm:cxn modelId="{F93DEB95-C09C-4BC6-A434-8C7C6BD38810}" type="presParOf" srcId="{122499F7-160C-4820-A379-2EFC13782F86}" destId="{CDCF94ED-5827-4228-8BA5-E49C0FF1B840}" srcOrd="3" destOrd="0" presId="urn:microsoft.com/office/officeart/2009/3/layout/StepUpProcess"/>
    <dgm:cxn modelId="{70C749C9-6003-4932-8658-C2B0F58CCD60}" type="presParOf" srcId="{CDCF94ED-5827-4228-8BA5-E49C0FF1B840}" destId="{7FB64727-BE68-4EF2-A4C1-E5EABDF5ED31}" srcOrd="0" destOrd="0" presId="urn:microsoft.com/office/officeart/2009/3/layout/StepUpProcess"/>
    <dgm:cxn modelId="{64CC662B-5C51-47A2-BAD7-710D39D02216}" type="presParOf" srcId="{122499F7-160C-4820-A379-2EFC13782F86}" destId="{187027E3-A55E-4C3B-A226-2EA6B760E991}" srcOrd="4" destOrd="0" presId="urn:microsoft.com/office/officeart/2009/3/layout/StepUpProcess"/>
    <dgm:cxn modelId="{19DE1C46-1292-45D3-9EDA-F8B626A0C7E6}" type="presParOf" srcId="{187027E3-A55E-4C3B-A226-2EA6B760E991}" destId="{5029E261-2594-47F4-934F-81E8C1014683}" srcOrd="0" destOrd="0" presId="urn:microsoft.com/office/officeart/2009/3/layout/StepUpProcess"/>
    <dgm:cxn modelId="{DA91D757-6598-48C0-A32A-28F007BFD9E7}" type="presParOf" srcId="{187027E3-A55E-4C3B-A226-2EA6B760E991}" destId="{3077221E-8542-47CD-B6B8-3519C8B9C3E0}" srcOrd="1" destOrd="0" presId="urn:microsoft.com/office/officeart/2009/3/layout/StepUp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AE28D9-E743-4439-8F2C-CF3D656454E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PK"/>
        </a:p>
      </dgm:t>
    </dgm:pt>
    <dgm:pt modelId="{8AA682AF-6A7F-4029-A957-8CBE04BA7D8A}">
      <dgm:prSet phldrT="[Text]" custT="1"/>
      <dgm:spPr>
        <a:solidFill>
          <a:schemeClr val="accent6">
            <a:lumMod val="60000"/>
            <a:lumOff val="40000"/>
          </a:schemeClr>
        </a:solidFill>
      </dgm:spPr>
      <dgm:t>
        <a:bodyPr/>
        <a:lstStyle/>
        <a:p>
          <a:r>
            <a:rPr lang="en-US" sz="1400" dirty="0">
              <a:solidFill>
                <a:schemeClr val="bg1"/>
              </a:solidFill>
            </a:rPr>
            <a:t>The primary goal of this research is a thorough evaluation of how the hospital EHR system is used. </a:t>
          </a:r>
          <a:endParaRPr lang="en-PK" sz="1400" dirty="0">
            <a:solidFill>
              <a:schemeClr val="bg1"/>
            </a:solidFill>
          </a:endParaRPr>
        </a:p>
      </dgm:t>
    </dgm:pt>
    <dgm:pt modelId="{11A4FB71-09A3-41B4-9E09-A3A029B93F26}" type="parTrans" cxnId="{B6A8E868-7A47-4697-8C0F-491297B9CFBC}">
      <dgm:prSet/>
      <dgm:spPr/>
      <dgm:t>
        <a:bodyPr/>
        <a:lstStyle/>
        <a:p>
          <a:endParaRPr lang="en-PK"/>
        </a:p>
      </dgm:t>
    </dgm:pt>
    <dgm:pt modelId="{00232A2E-42A1-4827-BCF5-F62A0548FBD0}" type="sibTrans" cxnId="{B6A8E868-7A47-4697-8C0F-491297B9CFBC}">
      <dgm:prSet/>
      <dgm:spPr/>
      <dgm:t>
        <a:bodyPr/>
        <a:lstStyle/>
        <a:p>
          <a:endParaRPr lang="en-PK"/>
        </a:p>
      </dgm:t>
    </dgm:pt>
    <dgm:pt modelId="{0CCA40F5-E161-4DDB-9627-E0107D8DDC0E}" type="pres">
      <dgm:prSet presAssocID="{FAAE28D9-E743-4439-8F2C-CF3D656454E7}" presName="diagram" presStyleCnt="0">
        <dgm:presLayoutVars>
          <dgm:dir/>
          <dgm:resizeHandles val="exact"/>
        </dgm:presLayoutVars>
      </dgm:prSet>
      <dgm:spPr/>
    </dgm:pt>
    <dgm:pt modelId="{DE4434D8-0623-48D7-8E55-781C004A5949}" type="pres">
      <dgm:prSet presAssocID="{8AA682AF-6A7F-4029-A957-8CBE04BA7D8A}" presName="node" presStyleLbl="node1" presStyleIdx="0" presStyleCnt="1" custLinFactNeighborX="-4288" custLinFactNeighborY="25412">
        <dgm:presLayoutVars>
          <dgm:bulletEnabled val="1"/>
        </dgm:presLayoutVars>
      </dgm:prSet>
      <dgm:spPr/>
    </dgm:pt>
  </dgm:ptLst>
  <dgm:cxnLst>
    <dgm:cxn modelId="{B6A8E868-7A47-4697-8C0F-491297B9CFBC}" srcId="{FAAE28D9-E743-4439-8F2C-CF3D656454E7}" destId="{8AA682AF-6A7F-4029-A957-8CBE04BA7D8A}" srcOrd="0" destOrd="0" parTransId="{11A4FB71-09A3-41B4-9E09-A3A029B93F26}" sibTransId="{00232A2E-42A1-4827-BCF5-F62A0548FBD0}"/>
    <dgm:cxn modelId="{BB56C9E7-5C69-4C9E-89F8-1C46C7CC74C2}" type="presOf" srcId="{8AA682AF-6A7F-4029-A957-8CBE04BA7D8A}" destId="{DE4434D8-0623-48D7-8E55-781C004A5949}" srcOrd="0" destOrd="0" presId="urn:microsoft.com/office/officeart/2005/8/layout/default"/>
    <dgm:cxn modelId="{5CCE28F0-3FF1-421E-BB17-D6B94B72E881}" type="presOf" srcId="{FAAE28D9-E743-4439-8F2C-CF3D656454E7}" destId="{0CCA40F5-E161-4DDB-9627-E0107D8DDC0E}" srcOrd="0" destOrd="0" presId="urn:microsoft.com/office/officeart/2005/8/layout/default"/>
    <dgm:cxn modelId="{E8F08D25-A9AC-40CB-BB29-9C3978B2B664}" type="presParOf" srcId="{0CCA40F5-E161-4DDB-9627-E0107D8DDC0E}" destId="{DE4434D8-0623-48D7-8E55-781C004A5949}"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3B48F9-751B-4FC5-B910-CC796169596B}"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PK"/>
        </a:p>
      </dgm:t>
    </dgm:pt>
    <dgm:pt modelId="{02552C56-351F-481D-8F1D-A0AA5C223AAC}">
      <dgm:prSet phldrT="[Text]"/>
      <dgm:spPr/>
      <dgm:t>
        <a:bodyPr/>
        <a:lstStyle/>
        <a:p>
          <a:r>
            <a:rPr lang="en-US" dirty="0"/>
            <a:t>The transformation of patient information collection, storage, and access with the adoption of electronic health record (EHR) systems represents a critical turning point in the healthcare sector (Yadav et al., 2018). </a:t>
          </a:r>
          <a:endParaRPr lang="en-PK" dirty="0"/>
        </a:p>
      </dgm:t>
    </dgm:pt>
    <dgm:pt modelId="{3B01B284-16E1-498F-9641-04E0DBE0D47D}" type="parTrans" cxnId="{A6C40BD7-E63F-4605-8ACD-5CB38F9AA279}">
      <dgm:prSet/>
      <dgm:spPr/>
      <dgm:t>
        <a:bodyPr/>
        <a:lstStyle/>
        <a:p>
          <a:endParaRPr lang="en-PK"/>
        </a:p>
      </dgm:t>
    </dgm:pt>
    <dgm:pt modelId="{6F57677B-3367-4FCC-A2BA-B808AD2DC38C}" type="sibTrans" cxnId="{A6C40BD7-E63F-4605-8ACD-5CB38F9AA279}">
      <dgm:prSet/>
      <dgm:spPr/>
      <dgm:t>
        <a:bodyPr/>
        <a:lstStyle/>
        <a:p>
          <a:endParaRPr lang="en-PK"/>
        </a:p>
      </dgm:t>
    </dgm:pt>
    <dgm:pt modelId="{EE046E5D-6C84-4DC1-9F49-66825BFBF286}">
      <dgm:prSet phldrT="[Text]"/>
      <dgm:spPr/>
      <dgm:t>
        <a:bodyPr/>
        <a:lstStyle/>
        <a:p>
          <a:r>
            <a:rPr lang="en-US" dirty="0">
              <a:solidFill>
                <a:schemeClr val="tx1"/>
              </a:solidFill>
            </a:rPr>
            <a:t>Before the development of EHRs, healthcare </a:t>
          </a:r>
          <a:r>
            <a:rPr lang="en-US" dirty="0" err="1">
              <a:solidFill>
                <a:schemeClr val="tx1"/>
              </a:solidFill>
            </a:rPr>
            <a:t>organisations</a:t>
          </a:r>
          <a:r>
            <a:rPr lang="en-US" dirty="0">
              <a:solidFill>
                <a:schemeClr val="tx1"/>
              </a:solidFill>
            </a:rPr>
            <a:t> mostly used clumsy paper records, which presented several difficulties </a:t>
          </a:r>
          <a:endParaRPr lang="en-PK" dirty="0">
            <a:solidFill>
              <a:schemeClr val="tx1"/>
            </a:solidFill>
          </a:endParaRPr>
        </a:p>
      </dgm:t>
    </dgm:pt>
    <dgm:pt modelId="{73914C59-38CD-4FF3-93CB-2DB1F271763E}" type="parTrans" cxnId="{C43F1E82-DE40-48F1-A623-6B6497F3F9DE}">
      <dgm:prSet/>
      <dgm:spPr/>
      <dgm:t>
        <a:bodyPr/>
        <a:lstStyle/>
        <a:p>
          <a:endParaRPr lang="en-PK"/>
        </a:p>
      </dgm:t>
    </dgm:pt>
    <dgm:pt modelId="{E05B005D-D24F-457F-89BD-1E28E34B5722}" type="sibTrans" cxnId="{C43F1E82-DE40-48F1-A623-6B6497F3F9DE}">
      <dgm:prSet/>
      <dgm:spPr/>
      <dgm:t>
        <a:bodyPr/>
        <a:lstStyle/>
        <a:p>
          <a:endParaRPr lang="en-PK"/>
        </a:p>
      </dgm:t>
    </dgm:pt>
    <dgm:pt modelId="{684FCC3F-4ACA-439E-BF5A-8C5ACA9D56C6}">
      <dgm:prSet phldrT="[Text]"/>
      <dgm:spPr/>
      <dgm:t>
        <a:bodyPr/>
        <a:lstStyle/>
        <a:p>
          <a:r>
            <a:rPr lang="en-US"/>
            <a:t>EHR systems have gradually been adopted across various healthcare settings as a result of healthcare providers seeing the potential advantages of digitising patient data as technology developed. </a:t>
          </a:r>
          <a:endParaRPr lang="en-PK"/>
        </a:p>
      </dgm:t>
    </dgm:pt>
    <dgm:pt modelId="{68B04C7A-35A9-4987-B7C3-1197C5773DC1}" type="parTrans" cxnId="{CDA65EB1-4D99-4FFC-B644-6D676F3AFF12}">
      <dgm:prSet/>
      <dgm:spPr/>
      <dgm:t>
        <a:bodyPr/>
        <a:lstStyle/>
        <a:p>
          <a:endParaRPr lang="en-PK"/>
        </a:p>
      </dgm:t>
    </dgm:pt>
    <dgm:pt modelId="{80F0FE25-27A5-45F9-A747-389A608670A1}" type="sibTrans" cxnId="{CDA65EB1-4D99-4FFC-B644-6D676F3AFF12}">
      <dgm:prSet/>
      <dgm:spPr/>
      <dgm:t>
        <a:bodyPr/>
        <a:lstStyle/>
        <a:p>
          <a:endParaRPr lang="en-PK"/>
        </a:p>
      </dgm:t>
    </dgm:pt>
    <dgm:pt modelId="{BB94AD3B-191B-4DEF-B0A6-4B6C8C3069A1}" type="pres">
      <dgm:prSet presAssocID="{5A3B48F9-751B-4FC5-B910-CC796169596B}" presName="linear" presStyleCnt="0">
        <dgm:presLayoutVars>
          <dgm:animLvl val="lvl"/>
          <dgm:resizeHandles val="exact"/>
        </dgm:presLayoutVars>
      </dgm:prSet>
      <dgm:spPr/>
    </dgm:pt>
    <dgm:pt modelId="{2794BB40-E36E-47F1-A57D-355F91C0D08B}" type="pres">
      <dgm:prSet presAssocID="{02552C56-351F-481D-8F1D-A0AA5C223AAC}" presName="parentText" presStyleLbl="node1" presStyleIdx="0" presStyleCnt="3">
        <dgm:presLayoutVars>
          <dgm:chMax val="0"/>
          <dgm:bulletEnabled val="1"/>
        </dgm:presLayoutVars>
      </dgm:prSet>
      <dgm:spPr/>
    </dgm:pt>
    <dgm:pt modelId="{1589C293-30D0-4FFE-AEF8-22464DF86768}" type="pres">
      <dgm:prSet presAssocID="{6F57677B-3367-4FCC-A2BA-B808AD2DC38C}" presName="spacer" presStyleCnt="0"/>
      <dgm:spPr/>
    </dgm:pt>
    <dgm:pt modelId="{F325D8CB-9CCE-4D40-AA10-F116807F4D9E}" type="pres">
      <dgm:prSet presAssocID="{EE046E5D-6C84-4DC1-9F49-66825BFBF286}" presName="parentText" presStyleLbl="node1" presStyleIdx="1" presStyleCnt="3">
        <dgm:presLayoutVars>
          <dgm:chMax val="0"/>
          <dgm:bulletEnabled val="1"/>
        </dgm:presLayoutVars>
      </dgm:prSet>
      <dgm:spPr/>
    </dgm:pt>
    <dgm:pt modelId="{065E1F11-C395-4BA4-AC08-513B80E147A0}" type="pres">
      <dgm:prSet presAssocID="{E05B005D-D24F-457F-89BD-1E28E34B5722}" presName="spacer" presStyleCnt="0"/>
      <dgm:spPr/>
    </dgm:pt>
    <dgm:pt modelId="{F9C6AF25-875E-45DD-8EF7-04AA4BBCC011}" type="pres">
      <dgm:prSet presAssocID="{684FCC3F-4ACA-439E-BF5A-8C5ACA9D56C6}" presName="parentText" presStyleLbl="node1" presStyleIdx="2" presStyleCnt="3">
        <dgm:presLayoutVars>
          <dgm:chMax val="0"/>
          <dgm:bulletEnabled val="1"/>
        </dgm:presLayoutVars>
      </dgm:prSet>
      <dgm:spPr/>
    </dgm:pt>
  </dgm:ptLst>
  <dgm:cxnLst>
    <dgm:cxn modelId="{CF96EF0E-673A-4BBC-99EF-EAB79358D55D}" type="presOf" srcId="{5A3B48F9-751B-4FC5-B910-CC796169596B}" destId="{BB94AD3B-191B-4DEF-B0A6-4B6C8C3069A1}" srcOrd="0" destOrd="0" presId="urn:microsoft.com/office/officeart/2005/8/layout/vList2"/>
    <dgm:cxn modelId="{DDE08F11-1557-4885-86BF-02B148010518}" type="presOf" srcId="{02552C56-351F-481D-8F1D-A0AA5C223AAC}" destId="{2794BB40-E36E-47F1-A57D-355F91C0D08B}" srcOrd="0" destOrd="0" presId="urn:microsoft.com/office/officeart/2005/8/layout/vList2"/>
    <dgm:cxn modelId="{D71CE712-108C-46D5-B8C3-0686ECAF53C4}" type="presOf" srcId="{EE046E5D-6C84-4DC1-9F49-66825BFBF286}" destId="{F325D8CB-9CCE-4D40-AA10-F116807F4D9E}" srcOrd="0" destOrd="0" presId="urn:microsoft.com/office/officeart/2005/8/layout/vList2"/>
    <dgm:cxn modelId="{C43F1E82-DE40-48F1-A623-6B6497F3F9DE}" srcId="{5A3B48F9-751B-4FC5-B910-CC796169596B}" destId="{EE046E5D-6C84-4DC1-9F49-66825BFBF286}" srcOrd="1" destOrd="0" parTransId="{73914C59-38CD-4FF3-93CB-2DB1F271763E}" sibTransId="{E05B005D-D24F-457F-89BD-1E28E34B5722}"/>
    <dgm:cxn modelId="{CDA65EB1-4D99-4FFC-B644-6D676F3AFF12}" srcId="{5A3B48F9-751B-4FC5-B910-CC796169596B}" destId="{684FCC3F-4ACA-439E-BF5A-8C5ACA9D56C6}" srcOrd="2" destOrd="0" parTransId="{68B04C7A-35A9-4987-B7C3-1197C5773DC1}" sibTransId="{80F0FE25-27A5-45F9-A747-389A608670A1}"/>
    <dgm:cxn modelId="{A6C40BD7-E63F-4605-8ACD-5CB38F9AA279}" srcId="{5A3B48F9-751B-4FC5-B910-CC796169596B}" destId="{02552C56-351F-481D-8F1D-A0AA5C223AAC}" srcOrd="0" destOrd="0" parTransId="{3B01B284-16E1-498F-9641-04E0DBE0D47D}" sibTransId="{6F57677B-3367-4FCC-A2BA-B808AD2DC38C}"/>
    <dgm:cxn modelId="{8E7D92ED-DFF0-41F8-99FF-0CD7633BCBFB}" type="presOf" srcId="{684FCC3F-4ACA-439E-BF5A-8C5ACA9D56C6}" destId="{F9C6AF25-875E-45DD-8EF7-04AA4BBCC011}" srcOrd="0" destOrd="0" presId="urn:microsoft.com/office/officeart/2005/8/layout/vList2"/>
    <dgm:cxn modelId="{BA5B3583-BF18-4B04-9380-A2C0A3D7A79F}" type="presParOf" srcId="{BB94AD3B-191B-4DEF-B0A6-4B6C8C3069A1}" destId="{2794BB40-E36E-47F1-A57D-355F91C0D08B}" srcOrd="0" destOrd="0" presId="urn:microsoft.com/office/officeart/2005/8/layout/vList2"/>
    <dgm:cxn modelId="{07E27E33-EFC0-4553-A550-CAC0337C004C}" type="presParOf" srcId="{BB94AD3B-191B-4DEF-B0A6-4B6C8C3069A1}" destId="{1589C293-30D0-4FFE-AEF8-22464DF86768}" srcOrd="1" destOrd="0" presId="urn:microsoft.com/office/officeart/2005/8/layout/vList2"/>
    <dgm:cxn modelId="{83516638-90B2-4DBE-9605-C99DE3FCD2A5}" type="presParOf" srcId="{BB94AD3B-191B-4DEF-B0A6-4B6C8C3069A1}" destId="{F325D8CB-9CCE-4D40-AA10-F116807F4D9E}" srcOrd="2" destOrd="0" presId="urn:microsoft.com/office/officeart/2005/8/layout/vList2"/>
    <dgm:cxn modelId="{525CE02A-D2A8-4022-BF3B-9F80EAD452E0}" type="presParOf" srcId="{BB94AD3B-191B-4DEF-B0A6-4B6C8C3069A1}" destId="{065E1F11-C395-4BA4-AC08-513B80E147A0}" srcOrd="3" destOrd="0" presId="urn:microsoft.com/office/officeart/2005/8/layout/vList2"/>
    <dgm:cxn modelId="{DC979B1C-7FD2-42CD-A441-0D33E81BEE06}" type="presParOf" srcId="{BB94AD3B-191B-4DEF-B0A6-4B6C8C3069A1}" destId="{F9C6AF25-875E-45DD-8EF7-04AA4BBCC01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5EE92F-0138-4B15-B3EC-D8AB79E669AF}" type="doc">
      <dgm:prSet loTypeId="urn:microsoft.com/office/officeart/2005/8/layout/vProcess5" loCatId="process" qsTypeId="urn:microsoft.com/office/officeart/2005/8/quickstyle/3d3" qsCatId="3D" csTypeId="urn:microsoft.com/office/officeart/2005/8/colors/colorful5" csCatId="colorful" phldr="1"/>
      <dgm:spPr/>
    </dgm:pt>
    <dgm:pt modelId="{DADFCE16-47D2-45E9-8EAF-7F7F8FD4BDFA}">
      <dgm:prSet phldrT="[Text]" custT="1"/>
      <dgm:spPr/>
      <dgm:t>
        <a:bodyPr/>
        <a:lstStyle/>
        <a:p>
          <a:r>
            <a:rPr lang="en-US" sz="1400" dirty="0"/>
            <a:t>Articles published after 2016 are included.</a:t>
          </a:r>
          <a:endParaRPr lang="en-PK" sz="1400" dirty="0"/>
        </a:p>
      </dgm:t>
    </dgm:pt>
    <dgm:pt modelId="{BBE2591C-77D9-4125-9160-07CD6AB5C5CE}" type="parTrans" cxnId="{184D63CA-A2C6-4947-87A3-A9AB2024DF99}">
      <dgm:prSet/>
      <dgm:spPr/>
      <dgm:t>
        <a:bodyPr/>
        <a:lstStyle/>
        <a:p>
          <a:endParaRPr lang="en-PK"/>
        </a:p>
      </dgm:t>
    </dgm:pt>
    <dgm:pt modelId="{7B770534-1D4E-409B-A6BA-7BCB58BABA2D}" type="sibTrans" cxnId="{184D63CA-A2C6-4947-87A3-A9AB2024DF99}">
      <dgm:prSet/>
      <dgm:spPr/>
      <dgm:t>
        <a:bodyPr/>
        <a:lstStyle/>
        <a:p>
          <a:endParaRPr lang="en-PK"/>
        </a:p>
      </dgm:t>
    </dgm:pt>
    <dgm:pt modelId="{554106FD-86D3-49C4-8F34-436A02CF42EE}">
      <dgm:prSet phldrT="[Text]" custT="1"/>
      <dgm:spPr>
        <a:solidFill>
          <a:schemeClr val="accent2">
            <a:lumMod val="50000"/>
          </a:schemeClr>
        </a:solidFill>
      </dgm:spPr>
      <dgm:t>
        <a:bodyPr/>
        <a:lstStyle/>
        <a:p>
          <a:r>
            <a:rPr lang="en-US" sz="1400" dirty="0"/>
            <a:t>Many different permutations of the terms "electronic health record system," "EHR adoption," "EHR benefits," "EHR challenges," and "EHR perspectives" are used.</a:t>
          </a:r>
          <a:endParaRPr lang="en-PK" sz="1400" dirty="0"/>
        </a:p>
      </dgm:t>
    </dgm:pt>
    <dgm:pt modelId="{32AD1B85-3301-4E3E-8219-9961BF17B599}" type="parTrans" cxnId="{37444295-D07F-40F9-9B2B-D740B7D06DFC}">
      <dgm:prSet/>
      <dgm:spPr/>
      <dgm:t>
        <a:bodyPr/>
        <a:lstStyle/>
        <a:p>
          <a:endParaRPr lang="en-PK"/>
        </a:p>
      </dgm:t>
    </dgm:pt>
    <dgm:pt modelId="{3F524733-9768-4ADF-A41A-553C24089764}" type="sibTrans" cxnId="{37444295-D07F-40F9-9B2B-D740B7D06DFC}">
      <dgm:prSet/>
      <dgm:spPr/>
      <dgm:t>
        <a:bodyPr/>
        <a:lstStyle/>
        <a:p>
          <a:endParaRPr lang="en-PK"/>
        </a:p>
      </dgm:t>
    </dgm:pt>
    <dgm:pt modelId="{A9F3B796-F0ED-42CE-9718-A81D7EADC337}">
      <dgm:prSet phldrT="[Text]" custT="1"/>
      <dgm:spPr/>
      <dgm:t>
        <a:bodyPr/>
        <a:lstStyle/>
        <a:p>
          <a:r>
            <a:rPr lang="en-US" sz="1400" dirty="0"/>
            <a:t>The data taken from the chosen articles are </a:t>
          </a:r>
          <a:r>
            <a:rPr lang="en-US" sz="1400" dirty="0" err="1"/>
            <a:t>analysed</a:t>
          </a:r>
          <a:r>
            <a:rPr lang="en-US" sz="1400" dirty="0"/>
            <a:t> using thematic analysis. </a:t>
          </a:r>
          <a:endParaRPr lang="en-PK" sz="1400" dirty="0"/>
        </a:p>
      </dgm:t>
    </dgm:pt>
    <dgm:pt modelId="{3378787D-3F8C-4D52-A22A-E624C783E378}" type="parTrans" cxnId="{E9AA5F1B-7219-4502-AF90-D25EF6BC93BA}">
      <dgm:prSet/>
      <dgm:spPr/>
      <dgm:t>
        <a:bodyPr/>
        <a:lstStyle/>
        <a:p>
          <a:endParaRPr lang="en-PK"/>
        </a:p>
      </dgm:t>
    </dgm:pt>
    <dgm:pt modelId="{B02CEA4D-E141-4F65-9B32-4683B2B4FA5B}" type="sibTrans" cxnId="{E9AA5F1B-7219-4502-AF90-D25EF6BC93BA}">
      <dgm:prSet/>
      <dgm:spPr/>
      <dgm:t>
        <a:bodyPr/>
        <a:lstStyle/>
        <a:p>
          <a:endParaRPr lang="en-PK"/>
        </a:p>
      </dgm:t>
    </dgm:pt>
    <dgm:pt modelId="{515F6A96-F372-4F49-8D15-442D20287DCD}">
      <dgm:prSet custT="1"/>
      <dgm:spPr/>
      <dgm:t>
        <a:bodyPr/>
        <a:lstStyle/>
        <a:p>
          <a:r>
            <a:rPr lang="en-US" sz="1400" dirty="0"/>
            <a:t>Boolean operators like "AND" and "OR" are also used to narrow the search and include related or synonym phrases.</a:t>
          </a:r>
          <a:endParaRPr lang="en-PK" sz="1400" dirty="0"/>
        </a:p>
      </dgm:t>
    </dgm:pt>
    <dgm:pt modelId="{96C9C66D-0649-4930-BC6C-1A54CAD549A4}" type="parTrans" cxnId="{8FA1DAFB-DE1B-45AC-B3AE-4F24FFEB8FE6}">
      <dgm:prSet/>
      <dgm:spPr/>
      <dgm:t>
        <a:bodyPr/>
        <a:lstStyle/>
        <a:p>
          <a:endParaRPr lang="en-PK"/>
        </a:p>
      </dgm:t>
    </dgm:pt>
    <dgm:pt modelId="{4D5E505C-AB70-4A8E-A715-9CE3EA205E6B}" type="sibTrans" cxnId="{8FA1DAFB-DE1B-45AC-B3AE-4F24FFEB8FE6}">
      <dgm:prSet/>
      <dgm:spPr/>
      <dgm:t>
        <a:bodyPr/>
        <a:lstStyle/>
        <a:p>
          <a:endParaRPr lang="en-PK"/>
        </a:p>
      </dgm:t>
    </dgm:pt>
    <dgm:pt modelId="{F33B9E6F-E0FB-4F08-8756-13741F8D1643}" type="pres">
      <dgm:prSet presAssocID="{C25EE92F-0138-4B15-B3EC-D8AB79E669AF}" presName="outerComposite" presStyleCnt="0">
        <dgm:presLayoutVars>
          <dgm:chMax val="5"/>
          <dgm:dir/>
          <dgm:resizeHandles val="exact"/>
        </dgm:presLayoutVars>
      </dgm:prSet>
      <dgm:spPr/>
    </dgm:pt>
    <dgm:pt modelId="{B7076A06-559C-4077-8EC9-FE59D9CD1946}" type="pres">
      <dgm:prSet presAssocID="{C25EE92F-0138-4B15-B3EC-D8AB79E669AF}" presName="dummyMaxCanvas" presStyleCnt="0">
        <dgm:presLayoutVars/>
      </dgm:prSet>
      <dgm:spPr/>
    </dgm:pt>
    <dgm:pt modelId="{BA6AF319-141A-48E4-8EAC-F5B34BD06121}" type="pres">
      <dgm:prSet presAssocID="{C25EE92F-0138-4B15-B3EC-D8AB79E669AF}" presName="FourNodes_1" presStyleLbl="node1" presStyleIdx="0" presStyleCnt="4">
        <dgm:presLayoutVars>
          <dgm:bulletEnabled val="1"/>
        </dgm:presLayoutVars>
      </dgm:prSet>
      <dgm:spPr/>
    </dgm:pt>
    <dgm:pt modelId="{B0B53232-C99F-49DD-B3F9-F38A48F2C8DC}" type="pres">
      <dgm:prSet presAssocID="{C25EE92F-0138-4B15-B3EC-D8AB79E669AF}" presName="FourNodes_2" presStyleLbl="node1" presStyleIdx="1" presStyleCnt="4">
        <dgm:presLayoutVars>
          <dgm:bulletEnabled val="1"/>
        </dgm:presLayoutVars>
      </dgm:prSet>
      <dgm:spPr/>
    </dgm:pt>
    <dgm:pt modelId="{106F4E02-9FC8-4529-BD09-9297882E0804}" type="pres">
      <dgm:prSet presAssocID="{C25EE92F-0138-4B15-B3EC-D8AB79E669AF}" presName="FourNodes_3" presStyleLbl="node1" presStyleIdx="2" presStyleCnt="4">
        <dgm:presLayoutVars>
          <dgm:bulletEnabled val="1"/>
        </dgm:presLayoutVars>
      </dgm:prSet>
      <dgm:spPr/>
    </dgm:pt>
    <dgm:pt modelId="{9C22A547-D3E3-476F-939F-3BDE3C679080}" type="pres">
      <dgm:prSet presAssocID="{C25EE92F-0138-4B15-B3EC-D8AB79E669AF}" presName="FourNodes_4" presStyleLbl="node1" presStyleIdx="3" presStyleCnt="4">
        <dgm:presLayoutVars>
          <dgm:bulletEnabled val="1"/>
        </dgm:presLayoutVars>
      </dgm:prSet>
      <dgm:spPr/>
    </dgm:pt>
    <dgm:pt modelId="{91008C6D-E2E9-443F-97D0-C4A7793E2D7B}" type="pres">
      <dgm:prSet presAssocID="{C25EE92F-0138-4B15-B3EC-D8AB79E669AF}" presName="FourConn_1-2" presStyleLbl="fgAccFollowNode1" presStyleIdx="0" presStyleCnt="3">
        <dgm:presLayoutVars>
          <dgm:bulletEnabled val="1"/>
        </dgm:presLayoutVars>
      </dgm:prSet>
      <dgm:spPr/>
    </dgm:pt>
    <dgm:pt modelId="{DCDFFCAD-52EE-41C8-8F82-C03578F80B6D}" type="pres">
      <dgm:prSet presAssocID="{C25EE92F-0138-4B15-B3EC-D8AB79E669AF}" presName="FourConn_2-3" presStyleLbl="fgAccFollowNode1" presStyleIdx="1" presStyleCnt="3">
        <dgm:presLayoutVars>
          <dgm:bulletEnabled val="1"/>
        </dgm:presLayoutVars>
      </dgm:prSet>
      <dgm:spPr/>
    </dgm:pt>
    <dgm:pt modelId="{3F4F147E-64B2-4883-BE9F-F3DBD2DB3FC8}" type="pres">
      <dgm:prSet presAssocID="{C25EE92F-0138-4B15-B3EC-D8AB79E669AF}" presName="FourConn_3-4" presStyleLbl="fgAccFollowNode1" presStyleIdx="2" presStyleCnt="3">
        <dgm:presLayoutVars>
          <dgm:bulletEnabled val="1"/>
        </dgm:presLayoutVars>
      </dgm:prSet>
      <dgm:spPr/>
    </dgm:pt>
    <dgm:pt modelId="{DA66067F-991C-4255-8444-A61A9037E843}" type="pres">
      <dgm:prSet presAssocID="{C25EE92F-0138-4B15-B3EC-D8AB79E669AF}" presName="FourNodes_1_text" presStyleLbl="node1" presStyleIdx="3" presStyleCnt="4">
        <dgm:presLayoutVars>
          <dgm:bulletEnabled val="1"/>
        </dgm:presLayoutVars>
      </dgm:prSet>
      <dgm:spPr/>
    </dgm:pt>
    <dgm:pt modelId="{8C89FC5B-FEF2-4243-A337-3AC3379C694B}" type="pres">
      <dgm:prSet presAssocID="{C25EE92F-0138-4B15-B3EC-D8AB79E669AF}" presName="FourNodes_2_text" presStyleLbl="node1" presStyleIdx="3" presStyleCnt="4">
        <dgm:presLayoutVars>
          <dgm:bulletEnabled val="1"/>
        </dgm:presLayoutVars>
      </dgm:prSet>
      <dgm:spPr/>
    </dgm:pt>
    <dgm:pt modelId="{5CBB355A-7F00-48D6-AFC8-CF0F67D12685}" type="pres">
      <dgm:prSet presAssocID="{C25EE92F-0138-4B15-B3EC-D8AB79E669AF}" presName="FourNodes_3_text" presStyleLbl="node1" presStyleIdx="3" presStyleCnt="4">
        <dgm:presLayoutVars>
          <dgm:bulletEnabled val="1"/>
        </dgm:presLayoutVars>
      </dgm:prSet>
      <dgm:spPr/>
    </dgm:pt>
    <dgm:pt modelId="{8207CB5F-CE59-4946-BC58-5B536D50ADB0}" type="pres">
      <dgm:prSet presAssocID="{C25EE92F-0138-4B15-B3EC-D8AB79E669AF}" presName="FourNodes_4_text" presStyleLbl="node1" presStyleIdx="3" presStyleCnt="4">
        <dgm:presLayoutVars>
          <dgm:bulletEnabled val="1"/>
        </dgm:presLayoutVars>
      </dgm:prSet>
      <dgm:spPr/>
    </dgm:pt>
  </dgm:ptLst>
  <dgm:cxnLst>
    <dgm:cxn modelId="{5F590518-05ED-4399-9B71-D572F5BD2CF6}" type="presOf" srcId="{DADFCE16-47D2-45E9-8EAF-7F7F8FD4BDFA}" destId="{BA6AF319-141A-48E4-8EAC-F5B34BD06121}" srcOrd="0" destOrd="0" presId="urn:microsoft.com/office/officeart/2005/8/layout/vProcess5"/>
    <dgm:cxn modelId="{E9AA5F1B-7219-4502-AF90-D25EF6BC93BA}" srcId="{C25EE92F-0138-4B15-B3EC-D8AB79E669AF}" destId="{A9F3B796-F0ED-42CE-9718-A81D7EADC337}" srcOrd="3" destOrd="0" parTransId="{3378787D-3F8C-4D52-A22A-E624C783E378}" sibTransId="{B02CEA4D-E141-4F65-9B32-4683B2B4FA5B}"/>
    <dgm:cxn modelId="{246B4335-693D-4B43-982F-AFB7220746C2}" type="presOf" srcId="{554106FD-86D3-49C4-8F34-436A02CF42EE}" destId="{8C89FC5B-FEF2-4243-A337-3AC3379C694B}" srcOrd="1" destOrd="0" presId="urn:microsoft.com/office/officeart/2005/8/layout/vProcess5"/>
    <dgm:cxn modelId="{155A1936-5BEB-4FF3-92CB-63D5FF242C2B}" type="presOf" srcId="{515F6A96-F372-4F49-8D15-442D20287DCD}" destId="{106F4E02-9FC8-4529-BD09-9297882E0804}" srcOrd="0" destOrd="0" presId="urn:microsoft.com/office/officeart/2005/8/layout/vProcess5"/>
    <dgm:cxn modelId="{1A72D136-E2FB-43CE-B360-8C28F3674B44}" type="presOf" srcId="{C25EE92F-0138-4B15-B3EC-D8AB79E669AF}" destId="{F33B9E6F-E0FB-4F08-8756-13741F8D1643}" srcOrd="0" destOrd="0" presId="urn:microsoft.com/office/officeart/2005/8/layout/vProcess5"/>
    <dgm:cxn modelId="{D1A3544D-CB19-4D4F-B8F9-C5B586041B7C}" type="presOf" srcId="{7B770534-1D4E-409B-A6BA-7BCB58BABA2D}" destId="{91008C6D-E2E9-443F-97D0-C4A7793E2D7B}" srcOrd="0" destOrd="0" presId="urn:microsoft.com/office/officeart/2005/8/layout/vProcess5"/>
    <dgm:cxn modelId="{E3C05E53-C129-4EAF-8110-BCEEFCD5577C}" type="presOf" srcId="{A9F3B796-F0ED-42CE-9718-A81D7EADC337}" destId="{9C22A547-D3E3-476F-939F-3BDE3C679080}" srcOrd="0" destOrd="0" presId="urn:microsoft.com/office/officeart/2005/8/layout/vProcess5"/>
    <dgm:cxn modelId="{E1B4358B-7D9E-4697-9F8C-20AB093D8600}" type="presOf" srcId="{515F6A96-F372-4F49-8D15-442D20287DCD}" destId="{5CBB355A-7F00-48D6-AFC8-CF0F67D12685}" srcOrd="1" destOrd="0" presId="urn:microsoft.com/office/officeart/2005/8/layout/vProcess5"/>
    <dgm:cxn modelId="{37444295-D07F-40F9-9B2B-D740B7D06DFC}" srcId="{C25EE92F-0138-4B15-B3EC-D8AB79E669AF}" destId="{554106FD-86D3-49C4-8F34-436A02CF42EE}" srcOrd="1" destOrd="0" parTransId="{32AD1B85-3301-4E3E-8219-9961BF17B599}" sibTransId="{3F524733-9768-4ADF-A41A-553C24089764}"/>
    <dgm:cxn modelId="{184D63CA-A2C6-4947-87A3-A9AB2024DF99}" srcId="{C25EE92F-0138-4B15-B3EC-D8AB79E669AF}" destId="{DADFCE16-47D2-45E9-8EAF-7F7F8FD4BDFA}" srcOrd="0" destOrd="0" parTransId="{BBE2591C-77D9-4125-9160-07CD6AB5C5CE}" sibTransId="{7B770534-1D4E-409B-A6BA-7BCB58BABA2D}"/>
    <dgm:cxn modelId="{AC7090D8-504C-4E1D-931F-CADF5E5A4AB7}" type="presOf" srcId="{4D5E505C-AB70-4A8E-A715-9CE3EA205E6B}" destId="{3F4F147E-64B2-4883-BE9F-F3DBD2DB3FC8}" srcOrd="0" destOrd="0" presId="urn:microsoft.com/office/officeart/2005/8/layout/vProcess5"/>
    <dgm:cxn modelId="{874866D9-E4FC-4BCF-8D58-B9F61C791E9D}" type="presOf" srcId="{A9F3B796-F0ED-42CE-9718-A81D7EADC337}" destId="{8207CB5F-CE59-4946-BC58-5B536D50ADB0}" srcOrd="1" destOrd="0" presId="urn:microsoft.com/office/officeart/2005/8/layout/vProcess5"/>
    <dgm:cxn modelId="{886758DA-2496-4B8D-A728-56327610E1D6}" type="presOf" srcId="{3F524733-9768-4ADF-A41A-553C24089764}" destId="{DCDFFCAD-52EE-41C8-8F82-C03578F80B6D}" srcOrd="0" destOrd="0" presId="urn:microsoft.com/office/officeart/2005/8/layout/vProcess5"/>
    <dgm:cxn modelId="{7309A2FA-09D6-4D68-8426-F3EC6FFFD4A9}" type="presOf" srcId="{DADFCE16-47D2-45E9-8EAF-7F7F8FD4BDFA}" destId="{DA66067F-991C-4255-8444-A61A9037E843}" srcOrd="1" destOrd="0" presId="urn:microsoft.com/office/officeart/2005/8/layout/vProcess5"/>
    <dgm:cxn modelId="{8FA1DAFB-DE1B-45AC-B3AE-4F24FFEB8FE6}" srcId="{C25EE92F-0138-4B15-B3EC-D8AB79E669AF}" destId="{515F6A96-F372-4F49-8D15-442D20287DCD}" srcOrd="2" destOrd="0" parTransId="{96C9C66D-0649-4930-BC6C-1A54CAD549A4}" sibTransId="{4D5E505C-AB70-4A8E-A715-9CE3EA205E6B}"/>
    <dgm:cxn modelId="{21D9FBFC-401F-4E67-9D8A-0EBE6222C790}" type="presOf" srcId="{554106FD-86D3-49C4-8F34-436A02CF42EE}" destId="{B0B53232-C99F-49DD-B3F9-F38A48F2C8DC}" srcOrd="0" destOrd="0" presId="urn:microsoft.com/office/officeart/2005/8/layout/vProcess5"/>
    <dgm:cxn modelId="{E8975323-1536-4A53-BAFD-79C05D61AED7}" type="presParOf" srcId="{F33B9E6F-E0FB-4F08-8756-13741F8D1643}" destId="{B7076A06-559C-4077-8EC9-FE59D9CD1946}" srcOrd="0" destOrd="0" presId="urn:microsoft.com/office/officeart/2005/8/layout/vProcess5"/>
    <dgm:cxn modelId="{A23EB8E1-0F17-4CB0-B6D5-2D273F8A9D05}" type="presParOf" srcId="{F33B9E6F-E0FB-4F08-8756-13741F8D1643}" destId="{BA6AF319-141A-48E4-8EAC-F5B34BD06121}" srcOrd="1" destOrd="0" presId="urn:microsoft.com/office/officeart/2005/8/layout/vProcess5"/>
    <dgm:cxn modelId="{35D4368C-49E0-4471-B646-D84F7313FEDF}" type="presParOf" srcId="{F33B9E6F-E0FB-4F08-8756-13741F8D1643}" destId="{B0B53232-C99F-49DD-B3F9-F38A48F2C8DC}" srcOrd="2" destOrd="0" presId="urn:microsoft.com/office/officeart/2005/8/layout/vProcess5"/>
    <dgm:cxn modelId="{474A53B2-650D-450D-95A6-E3436158662E}" type="presParOf" srcId="{F33B9E6F-E0FB-4F08-8756-13741F8D1643}" destId="{106F4E02-9FC8-4529-BD09-9297882E0804}" srcOrd="3" destOrd="0" presId="urn:microsoft.com/office/officeart/2005/8/layout/vProcess5"/>
    <dgm:cxn modelId="{B7EE0F38-A319-477E-BC44-DFBBBF7921B1}" type="presParOf" srcId="{F33B9E6F-E0FB-4F08-8756-13741F8D1643}" destId="{9C22A547-D3E3-476F-939F-3BDE3C679080}" srcOrd="4" destOrd="0" presId="urn:microsoft.com/office/officeart/2005/8/layout/vProcess5"/>
    <dgm:cxn modelId="{F9E93D99-03C6-4112-9E54-86B22B164D3D}" type="presParOf" srcId="{F33B9E6F-E0FB-4F08-8756-13741F8D1643}" destId="{91008C6D-E2E9-443F-97D0-C4A7793E2D7B}" srcOrd="5" destOrd="0" presId="urn:microsoft.com/office/officeart/2005/8/layout/vProcess5"/>
    <dgm:cxn modelId="{0596B5B2-5D8F-459D-9D9B-F403D5E0C4D4}" type="presParOf" srcId="{F33B9E6F-E0FB-4F08-8756-13741F8D1643}" destId="{DCDFFCAD-52EE-41C8-8F82-C03578F80B6D}" srcOrd="6" destOrd="0" presId="urn:microsoft.com/office/officeart/2005/8/layout/vProcess5"/>
    <dgm:cxn modelId="{7978C93B-F2D5-476B-B797-7490E8FF24E0}" type="presParOf" srcId="{F33B9E6F-E0FB-4F08-8756-13741F8D1643}" destId="{3F4F147E-64B2-4883-BE9F-F3DBD2DB3FC8}" srcOrd="7" destOrd="0" presId="urn:microsoft.com/office/officeart/2005/8/layout/vProcess5"/>
    <dgm:cxn modelId="{16C431B4-7CE1-4AD8-8633-07076D6A87FC}" type="presParOf" srcId="{F33B9E6F-E0FB-4F08-8756-13741F8D1643}" destId="{DA66067F-991C-4255-8444-A61A9037E843}" srcOrd="8" destOrd="0" presId="urn:microsoft.com/office/officeart/2005/8/layout/vProcess5"/>
    <dgm:cxn modelId="{365AF3A6-B251-448F-B800-C3DB09EBA8FC}" type="presParOf" srcId="{F33B9E6F-E0FB-4F08-8756-13741F8D1643}" destId="{8C89FC5B-FEF2-4243-A337-3AC3379C694B}" srcOrd="9" destOrd="0" presId="urn:microsoft.com/office/officeart/2005/8/layout/vProcess5"/>
    <dgm:cxn modelId="{CBE6206B-9F32-4665-A631-838FAE3EC13B}" type="presParOf" srcId="{F33B9E6F-E0FB-4F08-8756-13741F8D1643}" destId="{5CBB355A-7F00-48D6-AFC8-CF0F67D12685}" srcOrd="10" destOrd="0" presId="urn:microsoft.com/office/officeart/2005/8/layout/vProcess5"/>
    <dgm:cxn modelId="{0E565422-D43F-45C9-BAC7-5FAA44BEE275}" type="presParOf" srcId="{F33B9E6F-E0FB-4F08-8756-13741F8D1643}" destId="{8207CB5F-CE59-4946-BC58-5B536D50ADB0}"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CFEFB5-7B5A-4909-BB42-08A574B94766}"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PK"/>
        </a:p>
      </dgm:t>
    </dgm:pt>
    <dgm:pt modelId="{895FF6F7-418F-48AE-80C4-ED85C761F3F1}">
      <dgm:prSet phldrT="[Text]"/>
      <dgm:spPr/>
      <dgm:t>
        <a:bodyPr/>
        <a:lstStyle/>
        <a:p>
          <a:r>
            <a:rPr lang="en-US" b="1" i="1" dirty="0">
              <a:solidFill>
                <a:schemeClr val="bg2"/>
              </a:solidFill>
            </a:rPr>
            <a:t>Perspective on EHR</a:t>
          </a:r>
          <a:endParaRPr lang="en-PK" b="1" i="1" dirty="0">
            <a:solidFill>
              <a:schemeClr val="bg2"/>
            </a:solidFill>
          </a:endParaRPr>
        </a:p>
      </dgm:t>
    </dgm:pt>
    <dgm:pt modelId="{E9A2459D-A234-4D0B-B695-5E76BC016DA7}" type="parTrans" cxnId="{4B45F941-3F45-4E94-BBD6-B5B663B5B40F}">
      <dgm:prSet/>
      <dgm:spPr/>
      <dgm:t>
        <a:bodyPr/>
        <a:lstStyle/>
        <a:p>
          <a:endParaRPr lang="en-PK"/>
        </a:p>
      </dgm:t>
    </dgm:pt>
    <dgm:pt modelId="{ABE2D26F-E479-4F89-82DE-5D6611CC85F6}" type="sibTrans" cxnId="{4B45F941-3F45-4E94-BBD6-B5B663B5B40F}">
      <dgm:prSet/>
      <dgm:spPr/>
      <dgm:t>
        <a:bodyPr/>
        <a:lstStyle/>
        <a:p>
          <a:endParaRPr lang="en-PK"/>
        </a:p>
      </dgm:t>
    </dgm:pt>
    <dgm:pt modelId="{20DB3D2E-06A4-4D5E-86FC-3002E82E8A7A}">
      <dgm:prSet phldrT="[Text]" custT="1"/>
      <dgm:spPr/>
      <dgm:t>
        <a:bodyPr/>
        <a:lstStyle/>
        <a:p>
          <a:r>
            <a:rPr lang="en-US" sz="1400" dirty="0">
              <a:solidFill>
                <a:schemeClr val="bg2"/>
              </a:solidFill>
            </a:rPr>
            <a:t>Shaw et al. (2017) sought to create a conceptual model of eHealth, concentrating in particular on the viewpoint of EHR use. They discovered three crucial themes through key informant interviews: health in our hands, engaging for health, and data enabling health. </a:t>
          </a:r>
        </a:p>
        <a:p>
          <a:r>
            <a:rPr lang="en-US" sz="1400" dirty="0">
              <a:solidFill>
                <a:schemeClr val="bg2"/>
              </a:solidFill>
            </a:rPr>
            <a:t>This approach </a:t>
          </a:r>
          <a:r>
            <a:rPr lang="en-US" sz="1400" dirty="0" err="1">
              <a:solidFill>
                <a:schemeClr val="bg2"/>
              </a:solidFill>
            </a:rPr>
            <a:t>emphasises</a:t>
          </a:r>
          <a:r>
            <a:rPr lang="en-US" sz="1400" dirty="0">
              <a:solidFill>
                <a:schemeClr val="bg2"/>
              </a:solidFill>
            </a:rPr>
            <a:t> the advantages of integrating digital technology across several EHR domains while providing explicit definitions and a taxonomy to aid in understanding EHR usage. </a:t>
          </a:r>
          <a:endParaRPr lang="en-PK" sz="1400" dirty="0">
            <a:solidFill>
              <a:schemeClr val="bg2"/>
            </a:solidFill>
          </a:endParaRPr>
        </a:p>
      </dgm:t>
    </dgm:pt>
    <dgm:pt modelId="{67AC9536-0B7B-43C5-9778-E6FEB0A74CD0}" type="parTrans" cxnId="{E8258526-A7A0-4061-8E5B-FD4A333B1563}">
      <dgm:prSet/>
      <dgm:spPr/>
      <dgm:t>
        <a:bodyPr/>
        <a:lstStyle/>
        <a:p>
          <a:endParaRPr lang="en-PK"/>
        </a:p>
      </dgm:t>
    </dgm:pt>
    <dgm:pt modelId="{72292E9C-C5A7-4AAD-B968-B4A81C74D7AD}" type="sibTrans" cxnId="{E8258526-A7A0-4061-8E5B-FD4A333B1563}">
      <dgm:prSet/>
      <dgm:spPr/>
      <dgm:t>
        <a:bodyPr/>
        <a:lstStyle/>
        <a:p>
          <a:endParaRPr lang="en-PK"/>
        </a:p>
      </dgm:t>
    </dgm:pt>
    <dgm:pt modelId="{5B29E4DF-2166-4CCA-8B4B-FA1938C398AC}">
      <dgm:prSet phldrT="[Text]"/>
      <dgm:spPr/>
      <dgm:t>
        <a:bodyPr/>
        <a:lstStyle/>
        <a:p>
          <a:r>
            <a:rPr lang="en-US" b="1" i="1" dirty="0">
              <a:solidFill>
                <a:schemeClr val="bg2"/>
              </a:solidFill>
            </a:rPr>
            <a:t>Benefits of EHR</a:t>
          </a:r>
          <a:endParaRPr lang="en-PK" b="1" i="1" dirty="0">
            <a:solidFill>
              <a:schemeClr val="bg2"/>
            </a:solidFill>
          </a:endParaRPr>
        </a:p>
      </dgm:t>
    </dgm:pt>
    <dgm:pt modelId="{1CA3773E-4AD4-483D-86EB-7AB232E418F3}" type="parTrans" cxnId="{58C66B96-EA5D-4FE1-9C19-BDD3C6651343}">
      <dgm:prSet/>
      <dgm:spPr/>
      <dgm:t>
        <a:bodyPr/>
        <a:lstStyle/>
        <a:p>
          <a:endParaRPr lang="en-PK"/>
        </a:p>
      </dgm:t>
    </dgm:pt>
    <dgm:pt modelId="{81A274B7-EE49-415F-92BA-30504C326CAE}" type="sibTrans" cxnId="{58C66B96-EA5D-4FE1-9C19-BDD3C6651343}">
      <dgm:prSet/>
      <dgm:spPr/>
      <dgm:t>
        <a:bodyPr/>
        <a:lstStyle/>
        <a:p>
          <a:endParaRPr lang="en-PK"/>
        </a:p>
      </dgm:t>
    </dgm:pt>
    <dgm:pt modelId="{48647EEF-4790-4D2B-BC3B-0ECB3E3FB7B9}">
      <dgm:prSet phldrT="[Text]" custT="1"/>
      <dgm:spPr/>
      <dgm:t>
        <a:bodyPr/>
        <a:lstStyle/>
        <a:p>
          <a:pPr algn="just"/>
          <a:r>
            <a:rPr lang="en-US" sz="1400" dirty="0">
              <a:solidFill>
                <a:schemeClr val="bg2"/>
              </a:solidFill>
            </a:rPr>
            <a:t>The advantages of electronic health records (EHRs) include their potential to improve healthcare using deep learning techniques, notably in medical imaging applications, claim Huang et al. (2020). They draw attention to the fact that whereas cutting-edge deep learning models for radiology currently only include pixel-value information, adding EHR data provides essential clinical context. </a:t>
          </a:r>
          <a:endParaRPr lang="en-PK" sz="1400" dirty="0">
            <a:solidFill>
              <a:schemeClr val="bg2"/>
            </a:solidFill>
          </a:endParaRPr>
        </a:p>
      </dgm:t>
    </dgm:pt>
    <dgm:pt modelId="{F0B4B223-3963-4D69-BE08-527A20FA89C7}" type="parTrans" cxnId="{C1B1B49B-2EF3-439C-AA96-A3B222B258A2}">
      <dgm:prSet/>
      <dgm:spPr/>
      <dgm:t>
        <a:bodyPr/>
        <a:lstStyle/>
        <a:p>
          <a:endParaRPr lang="en-PK"/>
        </a:p>
      </dgm:t>
    </dgm:pt>
    <dgm:pt modelId="{5DC9E5AD-51B8-4C8A-92CD-6AE3008B875F}" type="sibTrans" cxnId="{C1B1B49B-2EF3-439C-AA96-A3B222B258A2}">
      <dgm:prSet/>
      <dgm:spPr/>
      <dgm:t>
        <a:bodyPr/>
        <a:lstStyle/>
        <a:p>
          <a:endParaRPr lang="en-PK"/>
        </a:p>
      </dgm:t>
    </dgm:pt>
    <dgm:pt modelId="{18FFD83B-482D-4BDA-BFD8-FD5A1F4BA0EC}">
      <dgm:prSet phldrT="[Text]"/>
      <dgm:spPr/>
      <dgm:t>
        <a:bodyPr/>
        <a:lstStyle/>
        <a:p>
          <a:r>
            <a:rPr lang="en-US" b="1" dirty="0">
              <a:solidFill>
                <a:schemeClr val="bg2"/>
              </a:solidFill>
            </a:rPr>
            <a:t>Challenges of EHR</a:t>
          </a:r>
          <a:endParaRPr lang="en-PK" b="1" dirty="0">
            <a:solidFill>
              <a:schemeClr val="bg2"/>
            </a:solidFill>
          </a:endParaRPr>
        </a:p>
      </dgm:t>
    </dgm:pt>
    <dgm:pt modelId="{A242B43F-0F41-4F57-8CC0-A59EEA72FBD4}" type="parTrans" cxnId="{1AB121CA-5493-4380-8C6D-78308161842D}">
      <dgm:prSet/>
      <dgm:spPr/>
      <dgm:t>
        <a:bodyPr/>
        <a:lstStyle/>
        <a:p>
          <a:endParaRPr lang="en-PK"/>
        </a:p>
      </dgm:t>
    </dgm:pt>
    <dgm:pt modelId="{5817A302-DEC9-487F-ACCD-0A81BD7750C5}" type="sibTrans" cxnId="{1AB121CA-5493-4380-8C6D-78308161842D}">
      <dgm:prSet/>
      <dgm:spPr/>
      <dgm:t>
        <a:bodyPr/>
        <a:lstStyle/>
        <a:p>
          <a:endParaRPr lang="en-PK"/>
        </a:p>
      </dgm:t>
    </dgm:pt>
    <dgm:pt modelId="{3FFF04D6-59D2-4B0E-9CE3-13D7C1A5FEBC}">
      <dgm:prSet phldrT="[Text]" custT="1"/>
      <dgm:spPr/>
      <dgm:t>
        <a:bodyPr/>
        <a:lstStyle/>
        <a:p>
          <a:r>
            <a:rPr lang="en-US" sz="1400" dirty="0">
              <a:solidFill>
                <a:schemeClr val="bg2"/>
              </a:solidFill>
            </a:rPr>
            <a:t>The burden on doctors is increased by documentation requirements that are fueled by billing and reimbursement</a:t>
          </a:r>
        </a:p>
        <a:p>
          <a:r>
            <a:rPr lang="en-US" sz="1400" dirty="0">
              <a:solidFill>
                <a:schemeClr val="bg2"/>
              </a:solidFill>
            </a:rPr>
            <a:t>Xiao et al. (2018) identified issues with data and label availability, model interpretability, transparency, and deployment simplicity.</a:t>
          </a:r>
          <a:endParaRPr lang="en-PK" sz="1400" dirty="0">
            <a:solidFill>
              <a:schemeClr val="bg2"/>
            </a:solidFill>
          </a:endParaRPr>
        </a:p>
      </dgm:t>
    </dgm:pt>
    <dgm:pt modelId="{4F967F48-D1B2-49F6-9A5D-A4A2806F5A04}" type="parTrans" cxnId="{47635F3E-CF4E-42A0-BEA0-3CFD5CC09ED5}">
      <dgm:prSet/>
      <dgm:spPr/>
      <dgm:t>
        <a:bodyPr/>
        <a:lstStyle/>
        <a:p>
          <a:endParaRPr lang="en-PK"/>
        </a:p>
      </dgm:t>
    </dgm:pt>
    <dgm:pt modelId="{A7CB8DC1-7EAD-43C3-9279-DEF607A7C76D}" type="sibTrans" cxnId="{47635F3E-CF4E-42A0-BEA0-3CFD5CC09ED5}">
      <dgm:prSet/>
      <dgm:spPr/>
      <dgm:t>
        <a:bodyPr/>
        <a:lstStyle/>
        <a:p>
          <a:endParaRPr lang="en-PK"/>
        </a:p>
      </dgm:t>
    </dgm:pt>
    <dgm:pt modelId="{D750D0C9-E38C-4BB6-A4A1-15A024BA1E10}" type="pres">
      <dgm:prSet presAssocID="{29CFEFB5-7B5A-4909-BB42-08A574B94766}" presName="Name0" presStyleCnt="0">
        <dgm:presLayoutVars>
          <dgm:dir/>
          <dgm:animLvl val="lvl"/>
          <dgm:resizeHandles val="exact"/>
        </dgm:presLayoutVars>
      </dgm:prSet>
      <dgm:spPr/>
    </dgm:pt>
    <dgm:pt modelId="{A69D6752-9CA6-40EE-B852-63E47B055535}" type="pres">
      <dgm:prSet presAssocID="{895FF6F7-418F-48AE-80C4-ED85C761F3F1}" presName="compositeNode" presStyleCnt="0">
        <dgm:presLayoutVars>
          <dgm:bulletEnabled val="1"/>
        </dgm:presLayoutVars>
      </dgm:prSet>
      <dgm:spPr/>
    </dgm:pt>
    <dgm:pt modelId="{8F8F51A0-FC96-4DE0-83FF-9076264B7F4B}" type="pres">
      <dgm:prSet presAssocID="{895FF6F7-418F-48AE-80C4-ED85C761F3F1}" presName="bgRect" presStyleLbl="node1" presStyleIdx="0" presStyleCnt="3"/>
      <dgm:spPr/>
    </dgm:pt>
    <dgm:pt modelId="{74BD021C-E2BC-41C9-87DE-1A3F8E5C40FC}" type="pres">
      <dgm:prSet presAssocID="{895FF6F7-418F-48AE-80C4-ED85C761F3F1}" presName="parentNode" presStyleLbl="node1" presStyleIdx="0" presStyleCnt="3">
        <dgm:presLayoutVars>
          <dgm:chMax val="0"/>
          <dgm:bulletEnabled val="1"/>
        </dgm:presLayoutVars>
      </dgm:prSet>
      <dgm:spPr/>
    </dgm:pt>
    <dgm:pt modelId="{A39864EB-BC12-43CF-8682-3916A7C4178F}" type="pres">
      <dgm:prSet presAssocID="{895FF6F7-418F-48AE-80C4-ED85C761F3F1}" presName="childNode" presStyleLbl="node1" presStyleIdx="0" presStyleCnt="3">
        <dgm:presLayoutVars>
          <dgm:bulletEnabled val="1"/>
        </dgm:presLayoutVars>
      </dgm:prSet>
      <dgm:spPr/>
    </dgm:pt>
    <dgm:pt modelId="{42B448F3-A824-4880-B12B-60FD8BCF2188}" type="pres">
      <dgm:prSet presAssocID="{ABE2D26F-E479-4F89-82DE-5D6611CC85F6}" presName="hSp" presStyleCnt="0"/>
      <dgm:spPr/>
    </dgm:pt>
    <dgm:pt modelId="{D67DA319-6A93-4A96-9F2C-D274B71220DC}" type="pres">
      <dgm:prSet presAssocID="{ABE2D26F-E479-4F89-82DE-5D6611CC85F6}" presName="vProcSp" presStyleCnt="0"/>
      <dgm:spPr/>
    </dgm:pt>
    <dgm:pt modelId="{EC7C6A05-BA83-4173-9E6F-18F8F1231001}" type="pres">
      <dgm:prSet presAssocID="{ABE2D26F-E479-4F89-82DE-5D6611CC85F6}" presName="vSp1" presStyleCnt="0"/>
      <dgm:spPr/>
    </dgm:pt>
    <dgm:pt modelId="{50A66399-08BB-4484-8285-208C32BD8CF4}" type="pres">
      <dgm:prSet presAssocID="{ABE2D26F-E479-4F89-82DE-5D6611CC85F6}" presName="simulatedConn" presStyleLbl="solidFgAcc1" presStyleIdx="0" presStyleCnt="2"/>
      <dgm:spPr/>
    </dgm:pt>
    <dgm:pt modelId="{E08CC793-50D8-47D3-AD62-57CCBBF4C9E9}" type="pres">
      <dgm:prSet presAssocID="{ABE2D26F-E479-4F89-82DE-5D6611CC85F6}" presName="vSp2" presStyleCnt="0"/>
      <dgm:spPr/>
    </dgm:pt>
    <dgm:pt modelId="{C2691962-8A68-487C-B8D3-F819CF61457F}" type="pres">
      <dgm:prSet presAssocID="{ABE2D26F-E479-4F89-82DE-5D6611CC85F6}" presName="sibTrans" presStyleCnt="0"/>
      <dgm:spPr/>
    </dgm:pt>
    <dgm:pt modelId="{2758A995-4223-422F-8E8F-D102AAB6AEDD}" type="pres">
      <dgm:prSet presAssocID="{5B29E4DF-2166-4CCA-8B4B-FA1938C398AC}" presName="compositeNode" presStyleCnt="0">
        <dgm:presLayoutVars>
          <dgm:bulletEnabled val="1"/>
        </dgm:presLayoutVars>
      </dgm:prSet>
      <dgm:spPr/>
    </dgm:pt>
    <dgm:pt modelId="{D1A6D7D0-190E-41CF-8B38-F0BBA7B3DBE9}" type="pres">
      <dgm:prSet presAssocID="{5B29E4DF-2166-4CCA-8B4B-FA1938C398AC}" presName="bgRect" presStyleLbl="node1" presStyleIdx="1" presStyleCnt="3"/>
      <dgm:spPr/>
    </dgm:pt>
    <dgm:pt modelId="{D3225284-2B20-4F8C-A0A9-712D1B0DF32B}" type="pres">
      <dgm:prSet presAssocID="{5B29E4DF-2166-4CCA-8B4B-FA1938C398AC}" presName="parentNode" presStyleLbl="node1" presStyleIdx="1" presStyleCnt="3">
        <dgm:presLayoutVars>
          <dgm:chMax val="0"/>
          <dgm:bulletEnabled val="1"/>
        </dgm:presLayoutVars>
      </dgm:prSet>
      <dgm:spPr/>
    </dgm:pt>
    <dgm:pt modelId="{CDF84848-9BCD-45FD-BF7A-AE72DA4AEFD5}" type="pres">
      <dgm:prSet presAssocID="{5B29E4DF-2166-4CCA-8B4B-FA1938C398AC}" presName="childNode" presStyleLbl="node1" presStyleIdx="1" presStyleCnt="3">
        <dgm:presLayoutVars>
          <dgm:bulletEnabled val="1"/>
        </dgm:presLayoutVars>
      </dgm:prSet>
      <dgm:spPr/>
    </dgm:pt>
    <dgm:pt modelId="{23A306F6-B5CB-4F0C-BB9A-A20AA8AC40D6}" type="pres">
      <dgm:prSet presAssocID="{81A274B7-EE49-415F-92BA-30504C326CAE}" presName="hSp" presStyleCnt="0"/>
      <dgm:spPr/>
    </dgm:pt>
    <dgm:pt modelId="{DD4E4D9D-92A3-4E77-B785-3D1CF8E8A0F5}" type="pres">
      <dgm:prSet presAssocID="{81A274B7-EE49-415F-92BA-30504C326CAE}" presName="vProcSp" presStyleCnt="0"/>
      <dgm:spPr/>
    </dgm:pt>
    <dgm:pt modelId="{A41F9E1D-2BC9-4901-A0C9-9AD5A4CDC39C}" type="pres">
      <dgm:prSet presAssocID="{81A274B7-EE49-415F-92BA-30504C326CAE}" presName="vSp1" presStyleCnt="0"/>
      <dgm:spPr/>
    </dgm:pt>
    <dgm:pt modelId="{0FE92043-C16B-40A9-9507-A843C14F2402}" type="pres">
      <dgm:prSet presAssocID="{81A274B7-EE49-415F-92BA-30504C326CAE}" presName="simulatedConn" presStyleLbl="solidFgAcc1" presStyleIdx="1" presStyleCnt="2"/>
      <dgm:spPr/>
    </dgm:pt>
    <dgm:pt modelId="{8769C377-CC36-42FE-B708-332A5FBCE74D}" type="pres">
      <dgm:prSet presAssocID="{81A274B7-EE49-415F-92BA-30504C326CAE}" presName="vSp2" presStyleCnt="0"/>
      <dgm:spPr/>
    </dgm:pt>
    <dgm:pt modelId="{D3034390-3953-4588-96B9-7452BAD4D630}" type="pres">
      <dgm:prSet presAssocID="{81A274B7-EE49-415F-92BA-30504C326CAE}" presName="sibTrans" presStyleCnt="0"/>
      <dgm:spPr/>
    </dgm:pt>
    <dgm:pt modelId="{965D57EA-8C36-4EF2-BB51-0F9CF265B99A}" type="pres">
      <dgm:prSet presAssocID="{18FFD83B-482D-4BDA-BFD8-FD5A1F4BA0EC}" presName="compositeNode" presStyleCnt="0">
        <dgm:presLayoutVars>
          <dgm:bulletEnabled val="1"/>
        </dgm:presLayoutVars>
      </dgm:prSet>
      <dgm:spPr/>
    </dgm:pt>
    <dgm:pt modelId="{B61D27EE-667C-48FA-B844-75CC2428DE55}" type="pres">
      <dgm:prSet presAssocID="{18FFD83B-482D-4BDA-BFD8-FD5A1F4BA0EC}" presName="bgRect" presStyleLbl="node1" presStyleIdx="2" presStyleCnt="3"/>
      <dgm:spPr/>
    </dgm:pt>
    <dgm:pt modelId="{69740F3F-669D-4F4E-B4D7-CB0149D09FC0}" type="pres">
      <dgm:prSet presAssocID="{18FFD83B-482D-4BDA-BFD8-FD5A1F4BA0EC}" presName="parentNode" presStyleLbl="node1" presStyleIdx="2" presStyleCnt="3">
        <dgm:presLayoutVars>
          <dgm:chMax val="0"/>
          <dgm:bulletEnabled val="1"/>
        </dgm:presLayoutVars>
      </dgm:prSet>
      <dgm:spPr/>
    </dgm:pt>
    <dgm:pt modelId="{A6DD2A3A-4051-4C74-B36A-BD281C81829A}" type="pres">
      <dgm:prSet presAssocID="{18FFD83B-482D-4BDA-BFD8-FD5A1F4BA0EC}" presName="childNode" presStyleLbl="node1" presStyleIdx="2" presStyleCnt="3">
        <dgm:presLayoutVars>
          <dgm:bulletEnabled val="1"/>
        </dgm:presLayoutVars>
      </dgm:prSet>
      <dgm:spPr/>
    </dgm:pt>
  </dgm:ptLst>
  <dgm:cxnLst>
    <dgm:cxn modelId="{E8258526-A7A0-4061-8E5B-FD4A333B1563}" srcId="{895FF6F7-418F-48AE-80C4-ED85C761F3F1}" destId="{20DB3D2E-06A4-4D5E-86FC-3002E82E8A7A}" srcOrd="0" destOrd="0" parTransId="{67AC9536-0B7B-43C5-9778-E6FEB0A74CD0}" sibTransId="{72292E9C-C5A7-4AAD-B968-B4A81C74D7AD}"/>
    <dgm:cxn modelId="{2C16E037-2AB5-41DA-96B0-0713F8C1A559}" type="presOf" srcId="{3FFF04D6-59D2-4B0E-9CE3-13D7C1A5FEBC}" destId="{A6DD2A3A-4051-4C74-B36A-BD281C81829A}" srcOrd="0" destOrd="0" presId="urn:microsoft.com/office/officeart/2005/8/layout/hProcess7"/>
    <dgm:cxn modelId="{47635F3E-CF4E-42A0-BEA0-3CFD5CC09ED5}" srcId="{18FFD83B-482D-4BDA-BFD8-FD5A1F4BA0EC}" destId="{3FFF04D6-59D2-4B0E-9CE3-13D7C1A5FEBC}" srcOrd="0" destOrd="0" parTransId="{4F967F48-D1B2-49F6-9A5D-A4A2806F5A04}" sibTransId="{A7CB8DC1-7EAD-43C3-9279-DEF607A7C76D}"/>
    <dgm:cxn modelId="{2046925E-4E60-4DEB-9CD0-CCBEA0013229}" type="presOf" srcId="{48647EEF-4790-4D2B-BC3B-0ECB3E3FB7B9}" destId="{CDF84848-9BCD-45FD-BF7A-AE72DA4AEFD5}" srcOrd="0" destOrd="0" presId="urn:microsoft.com/office/officeart/2005/8/layout/hProcess7"/>
    <dgm:cxn modelId="{F916D35E-A688-45CB-A162-007F57CC8C2C}" type="presOf" srcId="{20DB3D2E-06A4-4D5E-86FC-3002E82E8A7A}" destId="{A39864EB-BC12-43CF-8682-3916A7C4178F}" srcOrd="0" destOrd="0" presId="urn:microsoft.com/office/officeart/2005/8/layout/hProcess7"/>
    <dgm:cxn modelId="{4B45F941-3F45-4E94-BBD6-B5B663B5B40F}" srcId="{29CFEFB5-7B5A-4909-BB42-08A574B94766}" destId="{895FF6F7-418F-48AE-80C4-ED85C761F3F1}" srcOrd="0" destOrd="0" parTransId="{E9A2459D-A234-4D0B-B695-5E76BC016DA7}" sibTransId="{ABE2D26F-E479-4F89-82DE-5D6611CC85F6}"/>
    <dgm:cxn modelId="{F8205147-CAE1-4255-B620-D054ADE4E824}" type="presOf" srcId="{895FF6F7-418F-48AE-80C4-ED85C761F3F1}" destId="{74BD021C-E2BC-41C9-87DE-1A3F8E5C40FC}" srcOrd="1" destOrd="0" presId="urn:microsoft.com/office/officeart/2005/8/layout/hProcess7"/>
    <dgm:cxn modelId="{EE6DC54B-CA87-49FA-A464-F6C41B0D76EE}" type="presOf" srcId="{18FFD83B-482D-4BDA-BFD8-FD5A1F4BA0EC}" destId="{B61D27EE-667C-48FA-B844-75CC2428DE55}" srcOrd="0" destOrd="0" presId="urn:microsoft.com/office/officeart/2005/8/layout/hProcess7"/>
    <dgm:cxn modelId="{3098E450-0B98-421E-B27E-397F8DA23FB5}" type="presOf" srcId="{5B29E4DF-2166-4CCA-8B4B-FA1938C398AC}" destId="{D3225284-2B20-4F8C-A0A9-712D1B0DF32B}" srcOrd="1" destOrd="0" presId="urn:microsoft.com/office/officeart/2005/8/layout/hProcess7"/>
    <dgm:cxn modelId="{58C66B96-EA5D-4FE1-9C19-BDD3C6651343}" srcId="{29CFEFB5-7B5A-4909-BB42-08A574B94766}" destId="{5B29E4DF-2166-4CCA-8B4B-FA1938C398AC}" srcOrd="1" destOrd="0" parTransId="{1CA3773E-4AD4-483D-86EB-7AB232E418F3}" sibTransId="{81A274B7-EE49-415F-92BA-30504C326CAE}"/>
    <dgm:cxn modelId="{C1B1B49B-2EF3-439C-AA96-A3B222B258A2}" srcId="{5B29E4DF-2166-4CCA-8B4B-FA1938C398AC}" destId="{48647EEF-4790-4D2B-BC3B-0ECB3E3FB7B9}" srcOrd="0" destOrd="0" parTransId="{F0B4B223-3963-4D69-BE08-527A20FA89C7}" sibTransId="{5DC9E5AD-51B8-4C8A-92CD-6AE3008B875F}"/>
    <dgm:cxn modelId="{947F25BD-029E-4773-9911-00EE6A67BF54}" type="presOf" srcId="{18FFD83B-482D-4BDA-BFD8-FD5A1F4BA0EC}" destId="{69740F3F-669D-4F4E-B4D7-CB0149D09FC0}" srcOrd="1" destOrd="0" presId="urn:microsoft.com/office/officeart/2005/8/layout/hProcess7"/>
    <dgm:cxn modelId="{1AB121CA-5493-4380-8C6D-78308161842D}" srcId="{29CFEFB5-7B5A-4909-BB42-08A574B94766}" destId="{18FFD83B-482D-4BDA-BFD8-FD5A1F4BA0EC}" srcOrd="2" destOrd="0" parTransId="{A242B43F-0F41-4F57-8CC0-A59EEA72FBD4}" sibTransId="{5817A302-DEC9-487F-ACCD-0A81BD7750C5}"/>
    <dgm:cxn modelId="{ADA4DAED-C17A-4F30-AAE9-70133FB2990C}" type="presOf" srcId="{895FF6F7-418F-48AE-80C4-ED85C761F3F1}" destId="{8F8F51A0-FC96-4DE0-83FF-9076264B7F4B}" srcOrd="0" destOrd="0" presId="urn:microsoft.com/office/officeart/2005/8/layout/hProcess7"/>
    <dgm:cxn modelId="{6EA28FF0-DAA4-4F78-AD17-F835A17A13E6}" type="presOf" srcId="{29CFEFB5-7B5A-4909-BB42-08A574B94766}" destId="{D750D0C9-E38C-4BB6-A4A1-15A024BA1E10}" srcOrd="0" destOrd="0" presId="urn:microsoft.com/office/officeart/2005/8/layout/hProcess7"/>
    <dgm:cxn modelId="{E694E4FD-8227-4521-92CC-F971511F6285}" type="presOf" srcId="{5B29E4DF-2166-4CCA-8B4B-FA1938C398AC}" destId="{D1A6D7D0-190E-41CF-8B38-F0BBA7B3DBE9}" srcOrd="0" destOrd="0" presId="urn:microsoft.com/office/officeart/2005/8/layout/hProcess7"/>
    <dgm:cxn modelId="{31BA29C6-B552-48F9-AA9A-88CAEF767F9B}" type="presParOf" srcId="{D750D0C9-E38C-4BB6-A4A1-15A024BA1E10}" destId="{A69D6752-9CA6-40EE-B852-63E47B055535}" srcOrd="0" destOrd="0" presId="urn:microsoft.com/office/officeart/2005/8/layout/hProcess7"/>
    <dgm:cxn modelId="{39977C78-C3F1-4008-831C-CB53275CA569}" type="presParOf" srcId="{A69D6752-9CA6-40EE-B852-63E47B055535}" destId="{8F8F51A0-FC96-4DE0-83FF-9076264B7F4B}" srcOrd="0" destOrd="0" presId="urn:microsoft.com/office/officeart/2005/8/layout/hProcess7"/>
    <dgm:cxn modelId="{7B8C05EE-0ABE-4F93-A3ED-734AB619EEDB}" type="presParOf" srcId="{A69D6752-9CA6-40EE-B852-63E47B055535}" destId="{74BD021C-E2BC-41C9-87DE-1A3F8E5C40FC}" srcOrd="1" destOrd="0" presId="urn:microsoft.com/office/officeart/2005/8/layout/hProcess7"/>
    <dgm:cxn modelId="{C983F0AB-067F-44D2-A0D5-F5EFB84DDB75}" type="presParOf" srcId="{A69D6752-9CA6-40EE-B852-63E47B055535}" destId="{A39864EB-BC12-43CF-8682-3916A7C4178F}" srcOrd="2" destOrd="0" presId="urn:microsoft.com/office/officeart/2005/8/layout/hProcess7"/>
    <dgm:cxn modelId="{47BEA664-5C00-4590-B9DE-E885034327AB}" type="presParOf" srcId="{D750D0C9-E38C-4BB6-A4A1-15A024BA1E10}" destId="{42B448F3-A824-4880-B12B-60FD8BCF2188}" srcOrd="1" destOrd="0" presId="urn:microsoft.com/office/officeart/2005/8/layout/hProcess7"/>
    <dgm:cxn modelId="{E8E4D737-87BF-431A-942D-F561A410AA18}" type="presParOf" srcId="{D750D0C9-E38C-4BB6-A4A1-15A024BA1E10}" destId="{D67DA319-6A93-4A96-9F2C-D274B71220DC}" srcOrd="2" destOrd="0" presId="urn:microsoft.com/office/officeart/2005/8/layout/hProcess7"/>
    <dgm:cxn modelId="{215224B0-1283-49FD-903C-82C473EB1E22}" type="presParOf" srcId="{D67DA319-6A93-4A96-9F2C-D274B71220DC}" destId="{EC7C6A05-BA83-4173-9E6F-18F8F1231001}" srcOrd="0" destOrd="0" presId="urn:microsoft.com/office/officeart/2005/8/layout/hProcess7"/>
    <dgm:cxn modelId="{2768A9C1-1946-482D-925E-CEA419B50B94}" type="presParOf" srcId="{D67DA319-6A93-4A96-9F2C-D274B71220DC}" destId="{50A66399-08BB-4484-8285-208C32BD8CF4}" srcOrd="1" destOrd="0" presId="urn:microsoft.com/office/officeart/2005/8/layout/hProcess7"/>
    <dgm:cxn modelId="{A8016D9D-C5A0-48B7-9B0B-8B5524777EAD}" type="presParOf" srcId="{D67DA319-6A93-4A96-9F2C-D274B71220DC}" destId="{E08CC793-50D8-47D3-AD62-57CCBBF4C9E9}" srcOrd="2" destOrd="0" presId="urn:microsoft.com/office/officeart/2005/8/layout/hProcess7"/>
    <dgm:cxn modelId="{C1280852-1306-4992-A860-4CFC013C5B71}" type="presParOf" srcId="{D750D0C9-E38C-4BB6-A4A1-15A024BA1E10}" destId="{C2691962-8A68-487C-B8D3-F819CF61457F}" srcOrd="3" destOrd="0" presId="urn:microsoft.com/office/officeart/2005/8/layout/hProcess7"/>
    <dgm:cxn modelId="{41919510-9648-4EF8-9E53-36EDD1FD4F7C}" type="presParOf" srcId="{D750D0C9-E38C-4BB6-A4A1-15A024BA1E10}" destId="{2758A995-4223-422F-8E8F-D102AAB6AEDD}" srcOrd="4" destOrd="0" presId="urn:microsoft.com/office/officeart/2005/8/layout/hProcess7"/>
    <dgm:cxn modelId="{247C7CF8-A745-44C3-BC2A-4BA75528E3B6}" type="presParOf" srcId="{2758A995-4223-422F-8E8F-D102AAB6AEDD}" destId="{D1A6D7D0-190E-41CF-8B38-F0BBA7B3DBE9}" srcOrd="0" destOrd="0" presId="urn:microsoft.com/office/officeart/2005/8/layout/hProcess7"/>
    <dgm:cxn modelId="{74FC47B4-B984-4805-B71B-09072591C612}" type="presParOf" srcId="{2758A995-4223-422F-8E8F-D102AAB6AEDD}" destId="{D3225284-2B20-4F8C-A0A9-712D1B0DF32B}" srcOrd="1" destOrd="0" presId="urn:microsoft.com/office/officeart/2005/8/layout/hProcess7"/>
    <dgm:cxn modelId="{3A07A169-C5CB-4205-A92F-EAB97073A631}" type="presParOf" srcId="{2758A995-4223-422F-8E8F-D102AAB6AEDD}" destId="{CDF84848-9BCD-45FD-BF7A-AE72DA4AEFD5}" srcOrd="2" destOrd="0" presId="urn:microsoft.com/office/officeart/2005/8/layout/hProcess7"/>
    <dgm:cxn modelId="{AB92E45A-C2CE-403C-BF5D-B468F1716BC3}" type="presParOf" srcId="{D750D0C9-E38C-4BB6-A4A1-15A024BA1E10}" destId="{23A306F6-B5CB-4F0C-BB9A-A20AA8AC40D6}" srcOrd="5" destOrd="0" presId="urn:microsoft.com/office/officeart/2005/8/layout/hProcess7"/>
    <dgm:cxn modelId="{15B65E10-B062-46F1-B11C-F0A9A4EC7AE9}" type="presParOf" srcId="{D750D0C9-E38C-4BB6-A4A1-15A024BA1E10}" destId="{DD4E4D9D-92A3-4E77-B785-3D1CF8E8A0F5}" srcOrd="6" destOrd="0" presId="urn:microsoft.com/office/officeart/2005/8/layout/hProcess7"/>
    <dgm:cxn modelId="{C497EC3F-3D8C-4314-8705-E51D89975A8A}" type="presParOf" srcId="{DD4E4D9D-92A3-4E77-B785-3D1CF8E8A0F5}" destId="{A41F9E1D-2BC9-4901-A0C9-9AD5A4CDC39C}" srcOrd="0" destOrd="0" presId="urn:microsoft.com/office/officeart/2005/8/layout/hProcess7"/>
    <dgm:cxn modelId="{8E9F5A29-1E2A-4320-856A-EEFC186B4B67}" type="presParOf" srcId="{DD4E4D9D-92A3-4E77-B785-3D1CF8E8A0F5}" destId="{0FE92043-C16B-40A9-9507-A843C14F2402}" srcOrd="1" destOrd="0" presId="urn:microsoft.com/office/officeart/2005/8/layout/hProcess7"/>
    <dgm:cxn modelId="{113DEAF2-3941-47D1-ADF8-3815BCA73610}" type="presParOf" srcId="{DD4E4D9D-92A3-4E77-B785-3D1CF8E8A0F5}" destId="{8769C377-CC36-42FE-B708-332A5FBCE74D}" srcOrd="2" destOrd="0" presId="urn:microsoft.com/office/officeart/2005/8/layout/hProcess7"/>
    <dgm:cxn modelId="{B0F42C3C-FC08-416D-BF4F-5916AA09F999}" type="presParOf" srcId="{D750D0C9-E38C-4BB6-A4A1-15A024BA1E10}" destId="{D3034390-3953-4588-96B9-7452BAD4D630}" srcOrd="7" destOrd="0" presId="urn:microsoft.com/office/officeart/2005/8/layout/hProcess7"/>
    <dgm:cxn modelId="{FD1F0752-5A59-4F6D-AA76-8812622A90D7}" type="presParOf" srcId="{D750D0C9-E38C-4BB6-A4A1-15A024BA1E10}" destId="{965D57EA-8C36-4EF2-BB51-0F9CF265B99A}" srcOrd="8" destOrd="0" presId="urn:microsoft.com/office/officeart/2005/8/layout/hProcess7"/>
    <dgm:cxn modelId="{2AD1741D-9449-45BC-B0E6-19BECBE0735E}" type="presParOf" srcId="{965D57EA-8C36-4EF2-BB51-0F9CF265B99A}" destId="{B61D27EE-667C-48FA-B844-75CC2428DE55}" srcOrd="0" destOrd="0" presId="urn:microsoft.com/office/officeart/2005/8/layout/hProcess7"/>
    <dgm:cxn modelId="{7ADD85F4-10C5-404C-8BC9-3B8F25F8532B}" type="presParOf" srcId="{965D57EA-8C36-4EF2-BB51-0F9CF265B99A}" destId="{69740F3F-669D-4F4E-B4D7-CB0149D09FC0}" srcOrd="1" destOrd="0" presId="urn:microsoft.com/office/officeart/2005/8/layout/hProcess7"/>
    <dgm:cxn modelId="{3EA8190F-CEB6-4367-B849-182337146060}" type="presParOf" srcId="{965D57EA-8C36-4EF2-BB51-0F9CF265B99A}" destId="{A6DD2A3A-4051-4C74-B36A-BD281C81829A}"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210F73-EFD0-491C-B342-9D51AB1B9334}" type="doc">
      <dgm:prSet loTypeId="urn:microsoft.com/office/officeart/2011/layout/InterconnectedBlockProcess" loCatId="process" qsTypeId="urn:microsoft.com/office/officeart/2005/8/quickstyle/3d3" qsCatId="3D" csTypeId="urn:microsoft.com/office/officeart/2005/8/colors/colorful5" csCatId="colorful" phldr="1"/>
      <dgm:spPr/>
      <dgm:t>
        <a:bodyPr/>
        <a:lstStyle/>
        <a:p>
          <a:endParaRPr lang="en-PK"/>
        </a:p>
      </dgm:t>
    </dgm:pt>
    <dgm:pt modelId="{2CF0FA8D-ECD2-483F-BE33-2D48A0E6B1C0}">
      <dgm:prSet phldrT="[Text]"/>
      <dgm:spPr/>
      <dgm:t>
        <a:bodyPr/>
        <a:lstStyle/>
        <a:p>
          <a:r>
            <a:rPr lang="en-US" b="1" i="1" dirty="0">
              <a:solidFill>
                <a:schemeClr val="tx1"/>
              </a:solidFill>
            </a:rPr>
            <a:t>Recommendations </a:t>
          </a:r>
          <a:endParaRPr lang="en-PK" b="1" i="1" dirty="0">
            <a:solidFill>
              <a:schemeClr val="tx1"/>
            </a:solidFill>
          </a:endParaRPr>
        </a:p>
      </dgm:t>
    </dgm:pt>
    <dgm:pt modelId="{9E2E5BB5-16A1-431F-B3CE-D39F68C17DB4}" type="parTrans" cxnId="{1844F446-7D25-4660-BBE8-CFE18CA3744B}">
      <dgm:prSet/>
      <dgm:spPr/>
      <dgm:t>
        <a:bodyPr/>
        <a:lstStyle/>
        <a:p>
          <a:endParaRPr lang="en-PK"/>
        </a:p>
      </dgm:t>
    </dgm:pt>
    <dgm:pt modelId="{E4798C85-7CC7-4A32-9FF1-0C63B22A49D6}" type="sibTrans" cxnId="{1844F446-7D25-4660-BBE8-CFE18CA3744B}">
      <dgm:prSet/>
      <dgm:spPr/>
      <dgm:t>
        <a:bodyPr/>
        <a:lstStyle/>
        <a:p>
          <a:endParaRPr lang="en-PK"/>
        </a:p>
      </dgm:t>
    </dgm:pt>
    <dgm:pt modelId="{F3775200-A7C7-449D-958E-BC1EFEC36FE4}">
      <dgm:prSet phldrT="[Text]" custT="1"/>
      <dgm:spPr/>
      <dgm:t>
        <a:bodyPr/>
        <a:lstStyle/>
        <a:p>
          <a:pPr algn="just"/>
          <a:r>
            <a:rPr lang="en-US" sz="1400" dirty="0">
              <a:solidFill>
                <a:schemeClr val="tx1"/>
              </a:solidFill>
            </a:rPr>
            <a:t>Deep learning adoption can also improve EHR analysis and assist in clinical decision-making, as noted by </a:t>
          </a:r>
          <a:r>
            <a:rPr lang="en-US" sz="1400" dirty="0" err="1">
              <a:solidFill>
                <a:schemeClr val="tx1"/>
              </a:solidFill>
            </a:rPr>
            <a:t>Shickel</a:t>
          </a:r>
          <a:r>
            <a:rPr lang="en-US" sz="1400" dirty="0">
              <a:solidFill>
                <a:schemeClr val="tx1"/>
              </a:solidFill>
            </a:rPr>
            <a:t> et al. (2017). Improving EHR usability, </a:t>
          </a:r>
          <a:r>
            <a:rPr lang="en-US" sz="1400" dirty="0" err="1">
              <a:solidFill>
                <a:schemeClr val="tx1"/>
              </a:solidFill>
            </a:rPr>
            <a:t>optimising</a:t>
          </a:r>
          <a:r>
            <a:rPr lang="en-US" sz="1400" dirty="0">
              <a:solidFill>
                <a:schemeClr val="tx1"/>
              </a:solidFill>
            </a:rPr>
            <a:t> systems, and encouraging physician well-being by lowering administrative responsibilities are necessary to address the issues (Goldstein et al., 2017).</a:t>
          </a:r>
          <a:endParaRPr lang="en-PK" sz="1400" dirty="0">
            <a:solidFill>
              <a:schemeClr val="tx1"/>
            </a:solidFill>
          </a:endParaRPr>
        </a:p>
      </dgm:t>
    </dgm:pt>
    <dgm:pt modelId="{A1DB2BDF-97AA-48DE-B05B-0292FC3802FB}" type="parTrans" cxnId="{FF5A27C4-3903-4782-AD76-F2A7A29CBD02}">
      <dgm:prSet/>
      <dgm:spPr/>
      <dgm:t>
        <a:bodyPr/>
        <a:lstStyle/>
        <a:p>
          <a:endParaRPr lang="en-PK"/>
        </a:p>
      </dgm:t>
    </dgm:pt>
    <dgm:pt modelId="{80C033DE-3A57-4D90-8A5E-BFE33D1A1DC8}" type="sibTrans" cxnId="{FF5A27C4-3903-4782-AD76-F2A7A29CBD02}">
      <dgm:prSet/>
      <dgm:spPr/>
      <dgm:t>
        <a:bodyPr/>
        <a:lstStyle/>
        <a:p>
          <a:endParaRPr lang="en-PK"/>
        </a:p>
      </dgm:t>
    </dgm:pt>
    <dgm:pt modelId="{E406BCCC-B1DB-47F9-A1CA-C9AFE37FE6A2}">
      <dgm:prSet phldrT="[Text]"/>
      <dgm:spPr/>
      <dgm:t>
        <a:bodyPr/>
        <a:lstStyle/>
        <a:p>
          <a:r>
            <a:rPr lang="en-US" b="1" i="1" dirty="0">
              <a:solidFill>
                <a:schemeClr val="tx1"/>
              </a:solidFill>
            </a:rPr>
            <a:t>Limitations</a:t>
          </a:r>
          <a:endParaRPr lang="en-PK" b="1" i="1" dirty="0">
            <a:solidFill>
              <a:schemeClr val="tx1"/>
            </a:solidFill>
          </a:endParaRPr>
        </a:p>
      </dgm:t>
    </dgm:pt>
    <dgm:pt modelId="{C1C62F05-395F-4EC9-AAC2-AFF99BDB4195}" type="parTrans" cxnId="{127A5B0A-5DE8-4697-8529-718F09CA8231}">
      <dgm:prSet/>
      <dgm:spPr/>
      <dgm:t>
        <a:bodyPr/>
        <a:lstStyle/>
        <a:p>
          <a:endParaRPr lang="en-PK"/>
        </a:p>
      </dgm:t>
    </dgm:pt>
    <dgm:pt modelId="{4A400657-9BA6-4DA3-AD38-C61B98A23B9C}" type="sibTrans" cxnId="{127A5B0A-5DE8-4697-8529-718F09CA8231}">
      <dgm:prSet/>
      <dgm:spPr/>
      <dgm:t>
        <a:bodyPr/>
        <a:lstStyle/>
        <a:p>
          <a:endParaRPr lang="en-PK"/>
        </a:p>
      </dgm:t>
    </dgm:pt>
    <dgm:pt modelId="{024013D1-EF5F-4470-8C2B-6E2E47FEC276}">
      <dgm:prSet phldrT="[Text]" custT="1"/>
      <dgm:spPr/>
      <dgm:t>
        <a:bodyPr/>
        <a:lstStyle/>
        <a:p>
          <a:pPr>
            <a:buFont typeface="Symbol" panose="05050102010706020507" pitchFamily="18" charset="2"/>
            <a:buNone/>
          </a:pPr>
          <a:r>
            <a:rPr lang="en-US" sz="1400" dirty="0"/>
            <a:t>The study only uses articles published after 2016, which limits the study from the literature published before the year.</a:t>
          </a:r>
          <a:endParaRPr lang="en-PK" sz="1400" dirty="0"/>
        </a:p>
      </dgm:t>
    </dgm:pt>
    <dgm:pt modelId="{88B3001B-81A9-4260-843E-89D210490662}" type="parTrans" cxnId="{D5895936-1F0C-4715-9B28-73A11CE94017}">
      <dgm:prSet/>
      <dgm:spPr/>
      <dgm:t>
        <a:bodyPr/>
        <a:lstStyle/>
        <a:p>
          <a:endParaRPr lang="en-PK"/>
        </a:p>
      </dgm:t>
    </dgm:pt>
    <dgm:pt modelId="{6B8146FE-BA38-4B28-9905-50689E1D059B}" type="sibTrans" cxnId="{D5895936-1F0C-4715-9B28-73A11CE94017}">
      <dgm:prSet/>
      <dgm:spPr/>
      <dgm:t>
        <a:bodyPr/>
        <a:lstStyle/>
        <a:p>
          <a:endParaRPr lang="en-PK"/>
        </a:p>
      </dgm:t>
    </dgm:pt>
    <dgm:pt modelId="{3B226CDD-BF25-48E3-A619-940308DDD5C2}">
      <dgm:prSet phldrT="[Text]"/>
      <dgm:spPr/>
      <dgm:t>
        <a:bodyPr/>
        <a:lstStyle/>
        <a:p>
          <a:r>
            <a:rPr lang="en-US" b="1" i="1" dirty="0">
              <a:solidFill>
                <a:schemeClr val="tx1"/>
              </a:solidFill>
            </a:rPr>
            <a:t>Importance</a:t>
          </a:r>
          <a:endParaRPr lang="en-PK" b="1" i="1" dirty="0">
            <a:solidFill>
              <a:schemeClr val="tx1"/>
            </a:solidFill>
          </a:endParaRPr>
        </a:p>
      </dgm:t>
    </dgm:pt>
    <dgm:pt modelId="{E4002B7F-75DC-4236-A0EB-5565ABEF8486}" type="parTrans" cxnId="{2FBA93BB-5546-4733-A48E-852328EC20E5}">
      <dgm:prSet/>
      <dgm:spPr/>
      <dgm:t>
        <a:bodyPr/>
        <a:lstStyle/>
        <a:p>
          <a:endParaRPr lang="en-PK"/>
        </a:p>
      </dgm:t>
    </dgm:pt>
    <dgm:pt modelId="{05C5D605-18A6-4EEE-9DF8-16DDDF4DB219}" type="sibTrans" cxnId="{2FBA93BB-5546-4733-A48E-852328EC20E5}">
      <dgm:prSet/>
      <dgm:spPr/>
      <dgm:t>
        <a:bodyPr/>
        <a:lstStyle/>
        <a:p>
          <a:endParaRPr lang="en-PK"/>
        </a:p>
      </dgm:t>
    </dgm:pt>
    <dgm:pt modelId="{E0212AD9-01F8-4BFD-B822-D37DC814E555}">
      <dgm:prSet phldrT="[Text]" custT="1"/>
      <dgm:spPr/>
      <dgm:t>
        <a:bodyPr/>
        <a:lstStyle/>
        <a:p>
          <a:pPr>
            <a:buFont typeface="Symbol" panose="05050102010706020507" pitchFamily="18" charset="2"/>
            <a:buChar char=""/>
          </a:pPr>
          <a:r>
            <a:rPr lang="en-US" sz="1400" dirty="0"/>
            <a:t>The results of these investigations are essential for improving our comprehension and use of electronic health record systems.</a:t>
          </a:r>
          <a:endParaRPr lang="en-PK" sz="1400" dirty="0"/>
        </a:p>
      </dgm:t>
    </dgm:pt>
    <dgm:pt modelId="{D10205DB-0240-452D-980D-FE9B4FA48B85}" type="parTrans" cxnId="{67D85C3F-7D58-4BEC-BF67-96801B30C9D2}">
      <dgm:prSet/>
      <dgm:spPr/>
      <dgm:t>
        <a:bodyPr/>
        <a:lstStyle/>
        <a:p>
          <a:endParaRPr lang="en-PK"/>
        </a:p>
      </dgm:t>
    </dgm:pt>
    <dgm:pt modelId="{FCF99702-1C45-45A7-A95A-25BD4F62202C}" type="sibTrans" cxnId="{67D85C3F-7D58-4BEC-BF67-96801B30C9D2}">
      <dgm:prSet/>
      <dgm:spPr/>
      <dgm:t>
        <a:bodyPr/>
        <a:lstStyle/>
        <a:p>
          <a:endParaRPr lang="en-PK"/>
        </a:p>
      </dgm:t>
    </dgm:pt>
    <dgm:pt modelId="{02C2CC85-909D-4DE1-9AE6-BC79A33CCA80}">
      <dgm:prSet custT="1"/>
      <dgm:spPr/>
      <dgm:t>
        <a:bodyPr/>
        <a:lstStyle/>
        <a:p>
          <a:pPr>
            <a:buFont typeface="Symbol" panose="05050102010706020507" pitchFamily="18" charset="2"/>
            <a:buNone/>
          </a:pPr>
          <a:r>
            <a:rPr lang="en-US" sz="1400" dirty="0"/>
            <a:t>No quantitative data were included in the study.</a:t>
          </a:r>
          <a:endParaRPr lang="en-PK" sz="1400" dirty="0"/>
        </a:p>
      </dgm:t>
    </dgm:pt>
    <dgm:pt modelId="{286A651F-9136-4CA1-BCD9-F03852AB72ED}" type="parTrans" cxnId="{31691AC7-400B-48E5-829B-35993C02DA0E}">
      <dgm:prSet/>
      <dgm:spPr/>
      <dgm:t>
        <a:bodyPr/>
        <a:lstStyle/>
        <a:p>
          <a:endParaRPr lang="en-PK"/>
        </a:p>
      </dgm:t>
    </dgm:pt>
    <dgm:pt modelId="{E7079950-53EC-4360-A351-6C7A4B651559}" type="sibTrans" cxnId="{31691AC7-400B-48E5-829B-35993C02DA0E}">
      <dgm:prSet/>
      <dgm:spPr/>
      <dgm:t>
        <a:bodyPr/>
        <a:lstStyle/>
        <a:p>
          <a:endParaRPr lang="en-PK"/>
        </a:p>
      </dgm:t>
    </dgm:pt>
    <dgm:pt modelId="{7F4E46ED-229E-42D2-B7CF-7F05EA71B906}">
      <dgm:prSet custT="1"/>
      <dgm:spPr/>
      <dgm:t>
        <a:bodyPr/>
        <a:lstStyle/>
        <a:p>
          <a:pPr>
            <a:buFont typeface="Symbol" panose="05050102010706020507" pitchFamily="18" charset="2"/>
            <a:buChar char=""/>
          </a:pPr>
          <a:r>
            <a:rPr lang="en-US" sz="1400" dirty="0"/>
            <a:t>The challenges identified can be overcome with the help of adequate policies and procedures.</a:t>
          </a:r>
          <a:endParaRPr lang="en-PK" sz="1400" dirty="0"/>
        </a:p>
      </dgm:t>
    </dgm:pt>
    <dgm:pt modelId="{C89E4E6B-2A39-4739-A8FB-31846D8D8CC9}" type="parTrans" cxnId="{960EBE73-CFC5-4411-8AD2-789A8F9CE8A9}">
      <dgm:prSet/>
      <dgm:spPr/>
      <dgm:t>
        <a:bodyPr/>
        <a:lstStyle/>
        <a:p>
          <a:endParaRPr lang="en-PK"/>
        </a:p>
      </dgm:t>
    </dgm:pt>
    <dgm:pt modelId="{460D70ED-55A7-4607-BFE6-3D1210AE60EA}" type="sibTrans" cxnId="{960EBE73-CFC5-4411-8AD2-789A8F9CE8A9}">
      <dgm:prSet/>
      <dgm:spPr/>
      <dgm:t>
        <a:bodyPr/>
        <a:lstStyle/>
        <a:p>
          <a:endParaRPr lang="en-PK"/>
        </a:p>
      </dgm:t>
    </dgm:pt>
    <dgm:pt modelId="{A6C4920E-DFE6-4E0D-9B38-76D0F79D1B1A}" type="pres">
      <dgm:prSet presAssocID="{C6210F73-EFD0-491C-B342-9D51AB1B9334}" presName="Name0" presStyleCnt="0">
        <dgm:presLayoutVars>
          <dgm:chMax val="7"/>
          <dgm:chPref val="5"/>
          <dgm:dir/>
          <dgm:animOne val="branch"/>
          <dgm:animLvl val="lvl"/>
        </dgm:presLayoutVars>
      </dgm:prSet>
      <dgm:spPr/>
    </dgm:pt>
    <dgm:pt modelId="{D07A8102-399C-49D0-B10A-0D4DEC394F4E}" type="pres">
      <dgm:prSet presAssocID="{3B226CDD-BF25-48E3-A619-940308DDD5C2}" presName="ChildAccent3" presStyleCnt="0"/>
      <dgm:spPr/>
    </dgm:pt>
    <dgm:pt modelId="{E61B1915-C14D-4487-A0E0-E74CD9077BA3}" type="pres">
      <dgm:prSet presAssocID="{3B226CDD-BF25-48E3-A619-940308DDD5C2}" presName="ChildAccent" presStyleLbl="alignImgPlace1" presStyleIdx="0" presStyleCnt="3"/>
      <dgm:spPr/>
    </dgm:pt>
    <dgm:pt modelId="{65272C0C-93BF-4CDD-96AE-42CAAA8484FE}" type="pres">
      <dgm:prSet presAssocID="{3B226CDD-BF25-48E3-A619-940308DDD5C2}" presName="Child3" presStyleLbl="revTx" presStyleIdx="0" presStyleCnt="0">
        <dgm:presLayoutVars>
          <dgm:chMax val="0"/>
          <dgm:chPref val="0"/>
          <dgm:bulletEnabled val="1"/>
        </dgm:presLayoutVars>
      </dgm:prSet>
      <dgm:spPr/>
    </dgm:pt>
    <dgm:pt modelId="{D2D7517C-83CD-41BB-B446-E0EC7AEA8DCC}" type="pres">
      <dgm:prSet presAssocID="{3B226CDD-BF25-48E3-A619-940308DDD5C2}" presName="Parent3" presStyleLbl="node1" presStyleIdx="0" presStyleCnt="3">
        <dgm:presLayoutVars>
          <dgm:chMax val="2"/>
          <dgm:chPref val="1"/>
          <dgm:bulletEnabled val="1"/>
        </dgm:presLayoutVars>
      </dgm:prSet>
      <dgm:spPr/>
    </dgm:pt>
    <dgm:pt modelId="{C72E7BC7-1400-4B4F-96D6-43EE4F122E67}" type="pres">
      <dgm:prSet presAssocID="{E406BCCC-B1DB-47F9-A1CA-C9AFE37FE6A2}" presName="ChildAccent2" presStyleCnt="0"/>
      <dgm:spPr/>
    </dgm:pt>
    <dgm:pt modelId="{D856F767-9F94-4FDD-9A01-877337EA5CC0}" type="pres">
      <dgm:prSet presAssocID="{E406BCCC-B1DB-47F9-A1CA-C9AFE37FE6A2}" presName="ChildAccent" presStyleLbl="alignImgPlace1" presStyleIdx="1" presStyleCnt="3"/>
      <dgm:spPr/>
    </dgm:pt>
    <dgm:pt modelId="{E743F891-CDE8-48CF-AE35-2DC835B3AFED}" type="pres">
      <dgm:prSet presAssocID="{E406BCCC-B1DB-47F9-A1CA-C9AFE37FE6A2}" presName="Child2" presStyleLbl="revTx" presStyleIdx="0" presStyleCnt="0">
        <dgm:presLayoutVars>
          <dgm:chMax val="0"/>
          <dgm:chPref val="0"/>
          <dgm:bulletEnabled val="1"/>
        </dgm:presLayoutVars>
      </dgm:prSet>
      <dgm:spPr/>
    </dgm:pt>
    <dgm:pt modelId="{AAA93AF0-9293-4E07-A923-C74CEEE9F191}" type="pres">
      <dgm:prSet presAssocID="{E406BCCC-B1DB-47F9-A1CA-C9AFE37FE6A2}" presName="Parent2" presStyleLbl="node1" presStyleIdx="1" presStyleCnt="3">
        <dgm:presLayoutVars>
          <dgm:chMax val="2"/>
          <dgm:chPref val="1"/>
          <dgm:bulletEnabled val="1"/>
        </dgm:presLayoutVars>
      </dgm:prSet>
      <dgm:spPr/>
    </dgm:pt>
    <dgm:pt modelId="{8C885A47-D10A-4203-A206-A4992F8A46CE}" type="pres">
      <dgm:prSet presAssocID="{2CF0FA8D-ECD2-483F-BE33-2D48A0E6B1C0}" presName="ChildAccent1" presStyleCnt="0"/>
      <dgm:spPr/>
    </dgm:pt>
    <dgm:pt modelId="{DE9FF14E-07A3-4CB9-9655-7773391094DF}" type="pres">
      <dgm:prSet presAssocID="{2CF0FA8D-ECD2-483F-BE33-2D48A0E6B1C0}" presName="ChildAccent" presStyleLbl="alignImgPlace1" presStyleIdx="2" presStyleCnt="3"/>
      <dgm:spPr/>
    </dgm:pt>
    <dgm:pt modelId="{7FC31FD5-B466-46F4-8D1F-FD822A8BD662}" type="pres">
      <dgm:prSet presAssocID="{2CF0FA8D-ECD2-483F-BE33-2D48A0E6B1C0}" presName="Child1" presStyleLbl="revTx" presStyleIdx="0" presStyleCnt="0">
        <dgm:presLayoutVars>
          <dgm:chMax val="0"/>
          <dgm:chPref val="0"/>
          <dgm:bulletEnabled val="1"/>
        </dgm:presLayoutVars>
      </dgm:prSet>
      <dgm:spPr/>
    </dgm:pt>
    <dgm:pt modelId="{A038E003-B2D0-436B-9D25-75774AB655B3}" type="pres">
      <dgm:prSet presAssocID="{2CF0FA8D-ECD2-483F-BE33-2D48A0E6B1C0}" presName="Parent1" presStyleLbl="node1" presStyleIdx="2" presStyleCnt="3">
        <dgm:presLayoutVars>
          <dgm:chMax val="2"/>
          <dgm:chPref val="1"/>
          <dgm:bulletEnabled val="1"/>
        </dgm:presLayoutVars>
      </dgm:prSet>
      <dgm:spPr/>
    </dgm:pt>
  </dgm:ptLst>
  <dgm:cxnLst>
    <dgm:cxn modelId="{127A5B0A-5DE8-4697-8529-718F09CA8231}" srcId="{C6210F73-EFD0-491C-B342-9D51AB1B9334}" destId="{E406BCCC-B1DB-47F9-A1CA-C9AFE37FE6A2}" srcOrd="1" destOrd="0" parTransId="{C1C62F05-395F-4EC9-AAC2-AFF99BDB4195}" sibTransId="{4A400657-9BA6-4DA3-AD38-C61B98A23B9C}"/>
    <dgm:cxn modelId="{14EB7311-A337-4C30-9B50-DFBF88079E50}" type="presOf" srcId="{7F4E46ED-229E-42D2-B7CF-7F05EA71B906}" destId="{E61B1915-C14D-4487-A0E0-E74CD9077BA3}" srcOrd="0" destOrd="1" presId="urn:microsoft.com/office/officeart/2011/layout/InterconnectedBlockProcess"/>
    <dgm:cxn modelId="{19B9E115-62B2-43F5-B765-DA89AB530DC3}" type="presOf" srcId="{024013D1-EF5F-4470-8C2B-6E2E47FEC276}" destId="{D856F767-9F94-4FDD-9A01-877337EA5CC0}" srcOrd="0" destOrd="0" presId="urn:microsoft.com/office/officeart/2011/layout/InterconnectedBlockProcess"/>
    <dgm:cxn modelId="{BDA3C823-027A-4747-B81D-0F20BDC4CFFB}" type="presOf" srcId="{C6210F73-EFD0-491C-B342-9D51AB1B9334}" destId="{A6C4920E-DFE6-4E0D-9B38-76D0F79D1B1A}" srcOrd="0" destOrd="0" presId="urn:microsoft.com/office/officeart/2011/layout/InterconnectedBlockProcess"/>
    <dgm:cxn modelId="{2155C32B-1888-4094-BC60-3D1FA41CDF7F}" type="presOf" srcId="{02C2CC85-909D-4DE1-9AE6-BC79A33CCA80}" destId="{D856F767-9F94-4FDD-9A01-877337EA5CC0}" srcOrd="0" destOrd="1" presId="urn:microsoft.com/office/officeart/2011/layout/InterconnectedBlockProcess"/>
    <dgm:cxn modelId="{A1F8E82F-BB9E-409C-9353-93D35C65887E}" type="presOf" srcId="{F3775200-A7C7-449D-958E-BC1EFEC36FE4}" destId="{DE9FF14E-07A3-4CB9-9655-7773391094DF}" srcOrd="0" destOrd="0" presId="urn:microsoft.com/office/officeart/2011/layout/InterconnectedBlockProcess"/>
    <dgm:cxn modelId="{D5895936-1F0C-4715-9B28-73A11CE94017}" srcId="{E406BCCC-B1DB-47F9-A1CA-C9AFE37FE6A2}" destId="{024013D1-EF5F-4470-8C2B-6E2E47FEC276}" srcOrd="0" destOrd="0" parTransId="{88B3001B-81A9-4260-843E-89D210490662}" sibTransId="{6B8146FE-BA38-4B28-9905-50689E1D059B}"/>
    <dgm:cxn modelId="{67D85C3F-7D58-4BEC-BF67-96801B30C9D2}" srcId="{3B226CDD-BF25-48E3-A619-940308DDD5C2}" destId="{E0212AD9-01F8-4BFD-B822-D37DC814E555}" srcOrd="0" destOrd="0" parTransId="{D10205DB-0240-452D-980D-FE9B4FA48B85}" sibTransId="{FCF99702-1C45-45A7-A95A-25BD4F62202C}"/>
    <dgm:cxn modelId="{E50DBF63-2F1A-45E6-B6B9-12DB5AFC5797}" type="presOf" srcId="{E0212AD9-01F8-4BFD-B822-D37DC814E555}" destId="{E61B1915-C14D-4487-A0E0-E74CD9077BA3}" srcOrd="0" destOrd="0" presId="urn:microsoft.com/office/officeart/2011/layout/InterconnectedBlockProcess"/>
    <dgm:cxn modelId="{1844F446-7D25-4660-BBE8-CFE18CA3744B}" srcId="{C6210F73-EFD0-491C-B342-9D51AB1B9334}" destId="{2CF0FA8D-ECD2-483F-BE33-2D48A0E6B1C0}" srcOrd="0" destOrd="0" parTransId="{9E2E5BB5-16A1-431F-B3CE-D39F68C17DB4}" sibTransId="{E4798C85-7CC7-4A32-9FF1-0C63B22A49D6}"/>
    <dgm:cxn modelId="{DF262670-7932-4FB6-9031-0F28549C7A1F}" type="presOf" srcId="{E0212AD9-01F8-4BFD-B822-D37DC814E555}" destId="{65272C0C-93BF-4CDD-96AE-42CAAA8484FE}" srcOrd="1" destOrd="0" presId="urn:microsoft.com/office/officeart/2011/layout/InterconnectedBlockProcess"/>
    <dgm:cxn modelId="{960EBE73-CFC5-4411-8AD2-789A8F9CE8A9}" srcId="{3B226CDD-BF25-48E3-A619-940308DDD5C2}" destId="{7F4E46ED-229E-42D2-B7CF-7F05EA71B906}" srcOrd="1" destOrd="0" parTransId="{C89E4E6B-2A39-4739-A8FB-31846D8D8CC9}" sibTransId="{460D70ED-55A7-4607-BFE6-3D1210AE60EA}"/>
    <dgm:cxn modelId="{4DB51277-0892-4E61-BF87-ECA9E24CAA68}" type="presOf" srcId="{024013D1-EF5F-4470-8C2B-6E2E47FEC276}" destId="{E743F891-CDE8-48CF-AE35-2DC835B3AFED}" srcOrd="1" destOrd="0" presId="urn:microsoft.com/office/officeart/2011/layout/InterconnectedBlockProcess"/>
    <dgm:cxn modelId="{D65E66AB-7273-4D6F-94E3-BCCA2AFB3B0D}" type="presOf" srcId="{3B226CDD-BF25-48E3-A619-940308DDD5C2}" destId="{D2D7517C-83CD-41BB-B446-E0EC7AEA8DCC}" srcOrd="0" destOrd="0" presId="urn:microsoft.com/office/officeart/2011/layout/InterconnectedBlockProcess"/>
    <dgm:cxn modelId="{D13D2CAC-B880-43D0-867B-CAF918175189}" type="presOf" srcId="{F3775200-A7C7-449D-958E-BC1EFEC36FE4}" destId="{7FC31FD5-B466-46F4-8D1F-FD822A8BD662}" srcOrd="1" destOrd="0" presId="urn:microsoft.com/office/officeart/2011/layout/InterconnectedBlockProcess"/>
    <dgm:cxn modelId="{2FBA93BB-5546-4733-A48E-852328EC20E5}" srcId="{C6210F73-EFD0-491C-B342-9D51AB1B9334}" destId="{3B226CDD-BF25-48E3-A619-940308DDD5C2}" srcOrd="2" destOrd="0" parTransId="{E4002B7F-75DC-4236-A0EB-5565ABEF8486}" sibTransId="{05C5D605-18A6-4EEE-9DF8-16DDDF4DB219}"/>
    <dgm:cxn modelId="{E8E93DBE-46DF-4F5D-83D6-3ABDE9D1A7F7}" type="presOf" srcId="{7F4E46ED-229E-42D2-B7CF-7F05EA71B906}" destId="{65272C0C-93BF-4CDD-96AE-42CAAA8484FE}" srcOrd="1" destOrd="1" presId="urn:microsoft.com/office/officeart/2011/layout/InterconnectedBlockProcess"/>
    <dgm:cxn modelId="{FF5A27C4-3903-4782-AD76-F2A7A29CBD02}" srcId="{2CF0FA8D-ECD2-483F-BE33-2D48A0E6B1C0}" destId="{F3775200-A7C7-449D-958E-BC1EFEC36FE4}" srcOrd="0" destOrd="0" parTransId="{A1DB2BDF-97AA-48DE-B05B-0292FC3802FB}" sibTransId="{80C033DE-3A57-4D90-8A5E-BFE33D1A1DC8}"/>
    <dgm:cxn modelId="{31691AC7-400B-48E5-829B-35993C02DA0E}" srcId="{E406BCCC-B1DB-47F9-A1CA-C9AFE37FE6A2}" destId="{02C2CC85-909D-4DE1-9AE6-BC79A33CCA80}" srcOrd="1" destOrd="0" parTransId="{286A651F-9136-4CA1-BCD9-F03852AB72ED}" sibTransId="{E7079950-53EC-4360-A351-6C7A4B651559}"/>
    <dgm:cxn modelId="{C43876CB-8735-4883-B5B1-331BEF637878}" type="presOf" srcId="{02C2CC85-909D-4DE1-9AE6-BC79A33CCA80}" destId="{E743F891-CDE8-48CF-AE35-2DC835B3AFED}" srcOrd="1" destOrd="1" presId="urn:microsoft.com/office/officeart/2011/layout/InterconnectedBlockProcess"/>
    <dgm:cxn modelId="{EA6B12E9-76F5-4A95-9BC9-58880092FFEC}" type="presOf" srcId="{E406BCCC-B1DB-47F9-A1CA-C9AFE37FE6A2}" destId="{AAA93AF0-9293-4E07-A923-C74CEEE9F191}" srcOrd="0" destOrd="0" presId="urn:microsoft.com/office/officeart/2011/layout/InterconnectedBlockProcess"/>
    <dgm:cxn modelId="{2C3F32FF-712B-489F-B092-8924292E073B}" type="presOf" srcId="{2CF0FA8D-ECD2-483F-BE33-2D48A0E6B1C0}" destId="{A038E003-B2D0-436B-9D25-75774AB655B3}" srcOrd="0" destOrd="0" presId="urn:microsoft.com/office/officeart/2011/layout/InterconnectedBlockProcess"/>
    <dgm:cxn modelId="{D50095B8-395F-48EE-8434-B2F0DCA1439F}" type="presParOf" srcId="{A6C4920E-DFE6-4E0D-9B38-76D0F79D1B1A}" destId="{D07A8102-399C-49D0-B10A-0D4DEC394F4E}" srcOrd="0" destOrd="0" presId="urn:microsoft.com/office/officeart/2011/layout/InterconnectedBlockProcess"/>
    <dgm:cxn modelId="{B7C89862-9A40-4568-9565-91C3026A05A7}" type="presParOf" srcId="{D07A8102-399C-49D0-B10A-0D4DEC394F4E}" destId="{E61B1915-C14D-4487-A0E0-E74CD9077BA3}" srcOrd="0" destOrd="0" presId="urn:microsoft.com/office/officeart/2011/layout/InterconnectedBlockProcess"/>
    <dgm:cxn modelId="{FE991186-0FE7-4188-B7EE-C8113F72E5A0}" type="presParOf" srcId="{A6C4920E-DFE6-4E0D-9B38-76D0F79D1B1A}" destId="{65272C0C-93BF-4CDD-96AE-42CAAA8484FE}" srcOrd="1" destOrd="0" presId="urn:microsoft.com/office/officeart/2011/layout/InterconnectedBlockProcess"/>
    <dgm:cxn modelId="{20ED9F1D-4FC2-4A63-976D-2EFF2006D035}" type="presParOf" srcId="{A6C4920E-DFE6-4E0D-9B38-76D0F79D1B1A}" destId="{D2D7517C-83CD-41BB-B446-E0EC7AEA8DCC}" srcOrd="2" destOrd="0" presId="urn:microsoft.com/office/officeart/2011/layout/InterconnectedBlockProcess"/>
    <dgm:cxn modelId="{EDAC1397-ADAA-4705-8275-53D030DD198A}" type="presParOf" srcId="{A6C4920E-DFE6-4E0D-9B38-76D0F79D1B1A}" destId="{C72E7BC7-1400-4B4F-96D6-43EE4F122E67}" srcOrd="3" destOrd="0" presId="urn:microsoft.com/office/officeart/2011/layout/InterconnectedBlockProcess"/>
    <dgm:cxn modelId="{7EAF1D26-D8BE-4F5C-9090-A22305A78494}" type="presParOf" srcId="{C72E7BC7-1400-4B4F-96D6-43EE4F122E67}" destId="{D856F767-9F94-4FDD-9A01-877337EA5CC0}" srcOrd="0" destOrd="0" presId="urn:microsoft.com/office/officeart/2011/layout/InterconnectedBlockProcess"/>
    <dgm:cxn modelId="{E0700D1B-06B2-4F06-8CDD-81B467F6581E}" type="presParOf" srcId="{A6C4920E-DFE6-4E0D-9B38-76D0F79D1B1A}" destId="{E743F891-CDE8-48CF-AE35-2DC835B3AFED}" srcOrd="4" destOrd="0" presId="urn:microsoft.com/office/officeart/2011/layout/InterconnectedBlockProcess"/>
    <dgm:cxn modelId="{D407A147-8F4E-45A1-835B-6661C9C3239B}" type="presParOf" srcId="{A6C4920E-DFE6-4E0D-9B38-76D0F79D1B1A}" destId="{AAA93AF0-9293-4E07-A923-C74CEEE9F191}" srcOrd="5" destOrd="0" presId="urn:microsoft.com/office/officeart/2011/layout/InterconnectedBlockProcess"/>
    <dgm:cxn modelId="{91DEE079-F8CD-4D24-829C-EE7069108A3B}" type="presParOf" srcId="{A6C4920E-DFE6-4E0D-9B38-76D0F79D1B1A}" destId="{8C885A47-D10A-4203-A206-A4992F8A46CE}" srcOrd="6" destOrd="0" presId="urn:microsoft.com/office/officeart/2011/layout/InterconnectedBlockProcess"/>
    <dgm:cxn modelId="{621D8AE8-77EB-4061-A952-6FBD8631C072}" type="presParOf" srcId="{8C885A47-D10A-4203-A206-A4992F8A46CE}" destId="{DE9FF14E-07A3-4CB9-9655-7773391094DF}" srcOrd="0" destOrd="0" presId="urn:microsoft.com/office/officeart/2011/layout/InterconnectedBlockProcess"/>
    <dgm:cxn modelId="{1C6CB6EE-3D52-4911-A968-E8DDF33FF5B2}" type="presParOf" srcId="{A6C4920E-DFE6-4E0D-9B38-76D0F79D1B1A}" destId="{7FC31FD5-B466-46F4-8D1F-FD822A8BD662}" srcOrd="7" destOrd="0" presId="urn:microsoft.com/office/officeart/2011/layout/InterconnectedBlockProcess"/>
    <dgm:cxn modelId="{8E41BB57-85AE-4A30-9D47-C9EFDE708946}" type="presParOf" srcId="{A6C4920E-DFE6-4E0D-9B38-76D0F79D1B1A}" destId="{A038E003-B2D0-436B-9D25-75774AB655B3}" srcOrd="8" destOrd="0" presId="urn:microsoft.com/office/officeart/2011/layout/Interconnected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5FDD20-BD2E-4973-BAAC-5492E8B08796}">
      <dsp:nvSpPr>
        <dsp:cNvPr id="0" name=""/>
        <dsp:cNvSpPr/>
      </dsp:nvSpPr>
      <dsp:spPr>
        <a:xfrm>
          <a:off x="1887" y="0"/>
          <a:ext cx="4806992" cy="3471290"/>
        </a:xfrm>
        <a:prstGeom prst="roundRect">
          <a:avLst>
            <a:gd name="adj" fmla="val 5000"/>
          </a:avLst>
        </a:prstGeom>
        <a:solidFill>
          <a:schemeClr val="accent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4864" rIns="71120" bIns="0" numCol="1" spcCol="1270" anchor="t" anchorCtr="0">
          <a:noAutofit/>
        </a:bodyPr>
        <a:lstStyle/>
        <a:p>
          <a:pPr marL="0" lvl="0" indent="0" algn="r" defTabSz="711200">
            <a:lnSpc>
              <a:spcPct val="90000"/>
            </a:lnSpc>
            <a:spcBef>
              <a:spcPct val="0"/>
            </a:spcBef>
            <a:spcAft>
              <a:spcPct val="35000"/>
            </a:spcAft>
            <a:buNone/>
          </a:pPr>
          <a:r>
            <a:rPr lang="en-US" sz="1600" b="1" i="1" kern="1200" dirty="0">
              <a:solidFill>
                <a:schemeClr val="bg1"/>
              </a:solidFill>
            </a:rPr>
            <a:t>Definition of EHR</a:t>
          </a:r>
          <a:endParaRPr lang="en-PK" sz="1600" b="1" i="1" kern="1200" dirty="0">
            <a:solidFill>
              <a:schemeClr val="bg1"/>
            </a:solidFill>
          </a:endParaRPr>
        </a:p>
      </dsp:txBody>
      <dsp:txXfrm rot="16200000">
        <a:off x="-940642" y="942529"/>
        <a:ext cx="2846457" cy="961398"/>
      </dsp:txXfrm>
    </dsp:sp>
    <dsp:sp modelId="{766C5FB5-2C5D-4B23-9B03-42E08E8E2EE9}">
      <dsp:nvSpPr>
        <dsp:cNvPr id="0" name=""/>
        <dsp:cNvSpPr/>
      </dsp:nvSpPr>
      <dsp:spPr>
        <a:xfrm>
          <a:off x="963285" y="0"/>
          <a:ext cx="3581209" cy="347129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just" defTabSz="666750">
            <a:lnSpc>
              <a:spcPct val="90000"/>
            </a:lnSpc>
            <a:spcBef>
              <a:spcPct val="0"/>
            </a:spcBef>
            <a:spcAft>
              <a:spcPct val="35000"/>
            </a:spcAft>
            <a:buNone/>
          </a:pPr>
          <a:r>
            <a:rPr lang="en-US" sz="1500" kern="1200" dirty="0">
              <a:solidFill>
                <a:schemeClr val="bg1"/>
              </a:solidFill>
            </a:rPr>
            <a:t>A </a:t>
          </a:r>
          <a:r>
            <a:rPr lang="en-US" sz="1500" kern="1200" dirty="0" err="1">
              <a:solidFill>
                <a:schemeClr val="bg1"/>
              </a:solidFill>
            </a:rPr>
            <a:t>digitalised</a:t>
          </a:r>
          <a:r>
            <a:rPr lang="en-US" sz="1500" kern="1200" dirty="0">
              <a:solidFill>
                <a:schemeClr val="bg1"/>
              </a:solidFill>
            </a:rPr>
            <a:t> repository of patient health information, including their medical history, diagnosis, treatments, and other pertinent information, is referred to as an electronic health record system (EHR)</a:t>
          </a:r>
          <a:endParaRPr lang="en-PK" sz="1500" kern="1200" dirty="0">
            <a:solidFill>
              <a:schemeClr val="bg1"/>
            </a:solidFill>
          </a:endParaRPr>
        </a:p>
      </dsp:txBody>
      <dsp:txXfrm>
        <a:off x="963285" y="0"/>
        <a:ext cx="3581209" cy="3471290"/>
      </dsp:txXfrm>
    </dsp:sp>
    <dsp:sp modelId="{8A7957C7-30FE-4355-9B12-6D5DAD18DEA8}">
      <dsp:nvSpPr>
        <dsp:cNvPr id="0" name=""/>
        <dsp:cNvSpPr/>
      </dsp:nvSpPr>
      <dsp:spPr>
        <a:xfrm>
          <a:off x="4979012" y="0"/>
          <a:ext cx="4806992" cy="3471290"/>
        </a:xfrm>
        <a:prstGeom prst="roundRect">
          <a:avLst>
            <a:gd name="adj" fmla="val 5000"/>
          </a:avLst>
        </a:prstGeom>
        <a:solidFill>
          <a:schemeClr val="accent4">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4864" rIns="71120" bIns="0" numCol="1" spcCol="1270" anchor="t" anchorCtr="0">
          <a:noAutofit/>
        </a:bodyPr>
        <a:lstStyle/>
        <a:p>
          <a:pPr marL="0" lvl="0" indent="0" algn="r" defTabSz="711200">
            <a:lnSpc>
              <a:spcPct val="90000"/>
            </a:lnSpc>
            <a:spcBef>
              <a:spcPct val="0"/>
            </a:spcBef>
            <a:spcAft>
              <a:spcPct val="35000"/>
            </a:spcAft>
            <a:buNone/>
          </a:pPr>
          <a:r>
            <a:rPr lang="en-US" sz="1600" b="1" i="1" kern="1200" dirty="0">
              <a:solidFill>
                <a:schemeClr val="bg1"/>
              </a:solidFill>
            </a:rPr>
            <a:t>Rationale of the study</a:t>
          </a:r>
          <a:endParaRPr lang="en-PK" sz="1600" b="1" i="1" kern="1200" dirty="0">
            <a:solidFill>
              <a:schemeClr val="bg1"/>
            </a:solidFill>
          </a:endParaRPr>
        </a:p>
      </dsp:txBody>
      <dsp:txXfrm rot="16200000">
        <a:off x="4036482" y="942529"/>
        <a:ext cx="2846457" cy="961398"/>
      </dsp:txXfrm>
    </dsp:sp>
    <dsp:sp modelId="{C1E8431E-7083-4114-81EF-3343403625DA}">
      <dsp:nvSpPr>
        <dsp:cNvPr id="0" name=""/>
        <dsp:cNvSpPr/>
      </dsp:nvSpPr>
      <dsp:spPr>
        <a:xfrm rot="5400000">
          <a:off x="4745997" y="2616370"/>
          <a:ext cx="510324" cy="721048"/>
        </a:xfrm>
        <a:prstGeom prst="flowChartExtra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0D1B29-32D5-40AF-99B8-15550306DB1A}">
      <dsp:nvSpPr>
        <dsp:cNvPr id="0" name=""/>
        <dsp:cNvSpPr/>
      </dsp:nvSpPr>
      <dsp:spPr>
        <a:xfrm>
          <a:off x="5940410" y="0"/>
          <a:ext cx="3581209" cy="347129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just" defTabSz="666750">
            <a:lnSpc>
              <a:spcPct val="90000"/>
            </a:lnSpc>
            <a:spcBef>
              <a:spcPct val="0"/>
            </a:spcBef>
            <a:spcAft>
              <a:spcPct val="35000"/>
            </a:spcAft>
            <a:buNone/>
          </a:pPr>
          <a:r>
            <a:rPr lang="en-US" sz="1500" kern="1200" dirty="0">
              <a:solidFill>
                <a:schemeClr val="bg1"/>
              </a:solidFill>
            </a:rPr>
            <a:t>It is essential to comprehend these systems' points of view, advantages, difficulties, and disadvantages to fully </a:t>
          </a:r>
          <a:r>
            <a:rPr lang="en-US" sz="1500" kern="1200" dirty="0" err="1">
              <a:solidFill>
                <a:schemeClr val="bg1"/>
              </a:solidFill>
            </a:rPr>
            <a:t>realise</a:t>
          </a:r>
          <a:r>
            <a:rPr lang="en-US" sz="1500" kern="1200" dirty="0">
              <a:solidFill>
                <a:schemeClr val="bg1"/>
              </a:solidFill>
            </a:rPr>
            <a:t> their potential</a:t>
          </a:r>
          <a:endParaRPr lang="en-PK" sz="1500" kern="1200" dirty="0">
            <a:solidFill>
              <a:schemeClr val="bg1"/>
            </a:solidFill>
          </a:endParaRPr>
        </a:p>
      </dsp:txBody>
      <dsp:txXfrm>
        <a:off x="5940410" y="0"/>
        <a:ext cx="3581209" cy="3471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CA25E-5832-4DB6-9E84-4E54E9E0B590}">
      <dsp:nvSpPr>
        <dsp:cNvPr id="0" name=""/>
        <dsp:cNvSpPr/>
      </dsp:nvSpPr>
      <dsp:spPr>
        <a:xfrm rot="5400000">
          <a:off x="432423" y="1315137"/>
          <a:ext cx="1298501" cy="2160676"/>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E70F0E-D70D-4717-AEDE-D6BEE954B9BF}">
      <dsp:nvSpPr>
        <dsp:cNvPr id="0" name=""/>
        <dsp:cNvSpPr/>
      </dsp:nvSpPr>
      <dsp:spPr>
        <a:xfrm>
          <a:off x="215671" y="1960714"/>
          <a:ext cx="1950671" cy="17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Font typeface="Symbol" panose="05050102010706020507" pitchFamily="18" charset="2"/>
            <a:buNone/>
          </a:pPr>
          <a:r>
            <a:rPr lang="en-US" sz="1400" kern="1200" dirty="0">
              <a:solidFill>
                <a:schemeClr val="bg2"/>
              </a:solidFill>
            </a:rPr>
            <a:t>To evaluate the views and opinions of patients and healthcare workers on the use of EHR systems in hospitals.</a:t>
          </a:r>
          <a:endParaRPr lang="en-PK" sz="1400" kern="1200" dirty="0">
            <a:solidFill>
              <a:schemeClr val="bg2"/>
            </a:solidFill>
          </a:endParaRPr>
        </a:p>
      </dsp:txBody>
      <dsp:txXfrm>
        <a:off x="215671" y="1960714"/>
        <a:ext cx="1950671" cy="1709877"/>
      </dsp:txXfrm>
    </dsp:sp>
    <dsp:sp modelId="{3522AC76-DD1E-488E-BF8C-B7B59CCAB9CC}">
      <dsp:nvSpPr>
        <dsp:cNvPr id="0" name=""/>
        <dsp:cNvSpPr/>
      </dsp:nvSpPr>
      <dsp:spPr>
        <a:xfrm>
          <a:off x="1798291" y="1156066"/>
          <a:ext cx="368051" cy="368051"/>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6E378D-AAC8-4C27-ABE3-21324E4BC77A}">
      <dsp:nvSpPr>
        <dsp:cNvPr id="0" name=""/>
        <dsp:cNvSpPr/>
      </dsp:nvSpPr>
      <dsp:spPr>
        <a:xfrm rot="5400000">
          <a:off x="2820426" y="724224"/>
          <a:ext cx="1298501" cy="2160676"/>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7CC2A-695F-4E88-9696-6FEA0CC12249}">
      <dsp:nvSpPr>
        <dsp:cNvPr id="0" name=""/>
        <dsp:cNvSpPr/>
      </dsp:nvSpPr>
      <dsp:spPr>
        <a:xfrm>
          <a:off x="2603674" y="1369801"/>
          <a:ext cx="1950671" cy="17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solidFill>
                <a:schemeClr val="bg2"/>
              </a:solidFill>
            </a:rPr>
            <a:t>To list and evaluate the many advantages EHR systems provide </a:t>
          </a:r>
          <a:endParaRPr lang="en-PK" sz="1400" kern="1200" dirty="0">
            <a:solidFill>
              <a:schemeClr val="bg2"/>
            </a:solidFill>
          </a:endParaRPr>
        </a:p>
      </dsp:txBody>
      <dsp:txXfrm>
        <a:off x="2603674" y="1369801"/>
        <a:ext cx="1950671" cy="1709877"/>
      </dsp:txXfrm>
    </dsp:sp>
    <dsp:sp modelId="{BA504B1A-8A6F-4598-BF53-449AD6D51DB7}">
      <dsp:nvSpPr>
        <dsp:cNvPr id="0" name=""/>
        <dsp:cNvSpPr/>
      </dsp:nvSpPr>
      <dsp:spPr>
        <a:xfrm>
          <a:off x="4186294" y="565152"/>
          <a:ext cx="368051" cy="368051"/>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29E261-2594-47F4-934F-81E8C1014683}">
      <dsp:nvSpPr>
        <dsp:cNvPr id="0" name=""/>
        <dsp:cNvSpPr/>
      </dsp:nvSpPr>
      <dsp:spPr>
        <a:xfrm rot="5400000">
          <a:off x="5208428" y="133310"/>
          <a:ext cx="1298501" cy="2160676"/>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7221E-8542-47CD-B6B8-3519C8B9C3E0}">
      <dsp:nvSpPr>
        <dsp:cNvPr id="0" name=""/>
        <dsp:cNvSpPr/>
      </dsp:nvSpPr>
      <dsp:spPr>
        <a:xfrm>
          <a:off x="4991676" y="778887"/>
          <a:ext cx="1950671" cy="1709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solidFill>
                <a:schemeClr val="bg2"/>
              </a:solidFill>
            </a:rPr>
            <a:t>To look into and comprehend the difficulties and downsides associated with the installation and usage of EHR systems</a:t>
          </a:r>
          <a:endParaRPr lang="en-PK" sz="1400" kern="1200" dirty="0">
            <a:solidFill>
              <a:schemeClr val="bg2"/>
            </a:solidFill>
          </a:endParaRPr>
        </a:p>
      </dsp:txBody>
      <dsp:txXfrm>
        <a:off x="4991676" y="778887"/>
        <a:ext cx="1950671" cy="17098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434D8-0623-48D7-8E55-781C004A5949}">
      <dsp:nvSpPr>
        <dsp:cNvPr id="0" name=""/>
        <dsp:cNvSpPr/>
      </dsp:nvSpPr>
      <dsp:spPr>
        <a:xfrm>
          <a:off x="1659975" y="1267"/>
          <a:ext cx="1978431" cy="1187058"/>
        </a:xfrm>
        <a:prstGeom prst="rect">
          <a:avLst/>
        </a:prstGeom>
        <a:solidFill>
          <a:schemeClr val="accent6">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rPr>
            <a:t>The primary goal of this research is a thorough evaluation of how the hospital EHR system is used. </a:t>
          </a:r>
          <a:endParaRPr lang="en-PK" sz="1400" kern="1200" dirty="0">
            <a:solidFill>
              <a:schemeClr val="bg1"/>
            </a:solidFill>
          </a:endParaRPr>
        </a:p>
      </dsp:txBody>
      <dsp:txXfrm>
        <a:off x="1659975" y="1267"/>
        <a:ext cx="1978431" cy="11870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4BB40-E36E-47F1-A57D-355F91C0D08B}">
      <dsp:nvSpPr>
        <dsp:cNvPr id="0" name=""/>
        <dsp:cNvSpPr/>
      </dsp:nvSpPr>
      <dsp:spPr>
        <a:xfrm>
          <a:off x="0" y="86572"/>
          <a:ext cx="5906327" cy="147186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transformation of patient information collection, storage, and access with the adoption of electronic health record (EHR) systems represents a critical turning point in the healthcare sector (Yadav et al., 2018). </a:t>
          </a:r>
          <a:endParaRPr lang="en-PK" sz="1700" kern="1200" dirty="0"/>
        </a:p>
      </dsp:txBody>
      <dsp:txXfrm>
        <a:off x="71850" y="158422"/>
        <a:ext cx="5762627" cy="1328160"/>
      </dsp:txXfrm>
    </dsp:sp>
    <dsp:sp modelId="{F325D8CB-9CCE-4D40-AA10-F116807F4D9E}">
      <dsp:nvSpPr>
        <dsp:cNvPr id="0" name=""/>
        <dsp:cNvSpPr/>
      </dsp:nvSpPr>
      <dsp:spPr>
        <a:xfrm>
          <a:off x="0" y="1607392"/>
          <a:ext cx="5906327" cy="1471860"/>
        </a:xfrm>
        <a:prstGeom prst="roundRect">
          <a:avLst/>
        </a:prstGeom>
        <a:solidFill>
          <a:schemeClr val="accent5">
            <a:hueOff val="10398092"/>
            <a:satOff val="-284"/>
            <a:lumOff val="-156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Before the development of EHRs, healthcare </a:t>
          </a:r>
          <a:r>
            <a:rPr lang="en-US" sz="1700" kern="1200" dirty="0" err="1">
              <a:solidFill>
                <a:schemeClr val="tx1"/>
              </a:solidFill>
            </a:rPr>
            <a:t>organisations</a:t>
          </a:r>
          <a:r>
            <a:rPr lang="en-US" sz="1700" kern="1200" dirty="0">
              <a:solidFill>
                <a:schemeClr val="tx1"/>
              </a:solidFill>
            </a:rPr>
            <a:t> mostly used clumsy paper records, which presented several difficulties </a:t>
          </a:r>
          <a:endParaRPr lang="en-PK" sz="1700" kern="1200" dirty="0">
            <a:solidFill>
              <a:schemeClr val="tx1"/>
            </a:solidFill>
          </a:endParaRPr>
        </a:p>
      </dsp:txBody>
      <dsp:txXfrm>
        <a:off x="71850" y="1679242"/>
        <a:ext cx="5762627" cy="1328160"/>
      </dsp:txXfrm>
    </dsp:sp>
    <dsp:sp modelId="{F9C6AF25-875E-45DD-8EF7-04AA4BBCC011}">
      <dsp:nvSpPr>
        <dsp:cNvPr id="0" name=""/>
        <dsp:cNvSpPr/>
      </dsp:nvSpPr>
      <dsp:spPr>
        <a:xfrm>
          <a:off x="0" y="3128212"/>
          <a:ext cx="5906327" cy="1471860"/>
        </a:xfrm>
        <a:prstGeom prst="roundRect">
          <a:avLst/>
        </a:prstGeom>
        <a:solidFill>
          <a:schemeClr val="accent5">
            <a:hueOff val="20796183"/>
            <a:satOff val="-568"/>
            <a:lumOff val="-313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EHR systems have gradually been adopted across various healthcare settings as a result of healthcare providers seeing the potential advantages of digitising patient data as technology developed. </a:t>
          </a:r>
          <a:endParaRPr lang="en-PK" sz="1700" kern="1200"/>
        </a:p>
      </dsp:txBody>
      <dsp:txXfrm>
        <a:off x="71850" y="3200062"/>
        <a:ext cx="5762627" cy="1328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AF319-141A-48E4-8EAC-F5B34BD06121}">
      <dsp:nvSpPr>
        <dsp:cNvPr id="0" name=""/>
        <dsp:cNvSpPr/>
      </dsp:nvSpPr>
      <dsp:spPr>
        <a:xfrm>
          <a:off x="0" y="0"/>
          <a:ext cx="8442960" cy="800131"/>
        </a:xfrm>
        <a:prstGeom prst="roundRect">
          <a:avLst>
            <a:gd name="adj" fmla="val 1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Articles published after 2016 are included.</a:t>
          </a:r>
          <a:endParaRPr lang="en-PK" sz="1400" kern="1200" dirty="0"/>
        </a:p>
      </dsp:txBody>
      <dsp:txXfrm>
        <a:off x="23435" y="23435"/>
        <a:ext cx="7511944" cy="753261"/>
      </dsp:txXfrm>
    </dsp:sp>
    <dsp:sp modelId="{B0B53232-C99F-49DD-B3F9-F38A48F2C8DC}">
      <dsp:nvSpPr>
        <dsp:cNvPr id="0" name=""/>
        <dsp:cNvSpPr/>
      </dsp:nvSpPr>
      <dsp:spPr>
        <a:xfrm>
          <a:off x="707097" y="945610"/>
          <a:ext cx="8442960" cy="800131"/>
        </a:xfrm>
        <a:prstGeom prst="roundRect">
          <a:avLst>
            <a:gd name="adj" fmla="val 10000"/>
          </a:avLst>
        </a:prstGeom>
        <a:solidFill>
          <a:schemeClr val="accent2">
            <a:lumMod val="5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Many different permutations of the terms "electronic health record system," "EHR adoption," "EHR benefits," "EHR challenges," and "EHR perspectives" are used.</a:t>
          </a:r>
          <a:endParaRPr lang="en-PK" sz="1400" kern="1200" dirty="0"/>
        </a:p>
      </dsp:txBody>
      <dsp:txXfrm>
        <a:off x="730532" y="969045"/>
        <a:ext cx="7168906" cy="753261"/>
      </dsp:txXfrm>
    </dsp:sp>
    <dsp:sp modelId="{106F4E02-9FC8-4529-BD09-9297882E0804}">
      <dsp:nvSpPr>
        <dsp:cNvPr id="0" name=""/>
        <dsp:cNvSpPr/>
      </dsp:nvSpPr>
      <dsp:spPr>
        <a:xfrm>
          <a:off x="1403642" y="1891220"/>
          <a:ext cx="8442960" cy="800131"/>
        </a:xfrm>
        <a:prstGeom prst="roundRect">
          <a:avLst>
            <a:gd name="adj" fmla="val 10000"/>
          </a:avLst>
        </a:prstGeom>
        <a:solidFill>
          <a:schemeClr val="accent5">
            <a:hueOff val="13864123"/>
            <a:satOff val="-379"/>
            <a:lumOff val="-209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Boolean operators like "AND" and "OR" are also used to narrow the search and include related or synonym phrases.</a:t>
          </a:r>
          <a:endParaRPr lang="en-PK" sz="1400" kern="1200" dirty="0"/>
        </a:p>
      </dsp:txBody>
      <dsp:txXfrm>
        <a:off x="1427077" y="1914655"/>
        <a:ext cx="7179460" cy="753261"/>
      </dsp:txXfrm>
    </dsp:sp>
    <dsp:sp modelId="{9C22A547-D3E3-476F-939F-3BDE3C679080}">
      <dsp:nvSpPr>
        <dsp:cNvPr id="0" name=""/>
        <dsp:cNvSpPr/>
      </dsp:nvSpPr>
      <dsp:spPr>
        <a:xfrm>
          <a:off x="2110739" y="2836831"/>
          <a:ext cx="8442960" cy="800131"/>
        </a:xfrm>
        <a:prstGeom prst="roundRect">
          <a:avLst>
            <a:gd name="adj" fmla="val 10000"/>
          </a:avLst>
        </a:prstGeom>
        <a:solidFill>
          <a:schemeClr val="accent5">
            <a:hueOff val="20796183"/>
            <a:satOff val="-568"/>
            <a:lumOff val="-313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The data taken from the chosen articles are </a:t>
          </a:r>
          <a:r>
            <a:rPr lang="en-US" sz="1400" kern="1200" dirty="0" err="1"/>
            <a:t>analysed</a:t>
          </a:r>
          <a:r>
            <a:rPr lang="en-US" sz="1400" kern="1200" dirty="0"/>
            <a:t> using thematic analysis. </a:t>
          </a:r>
          <a:endParaRPr lang="en-PK" sz="1400" kern="1200" dirty="0"/>
        </a:p>
      </dsp:txBody>
      <dsp:txXfrm>
        <a:off x="2134174" y="2860266"/>
        <a:ext cx="7168906" cy="753261"/>
      </dsp:txXfrm>
    </dsp:sp>
    <dsp:sp modelId="{91008C6D-E2E9-443F-97D0-C4A7793E2D7B}">
      <dsp:nvSpPr>
        <dsp:cNvPr id="0" name=""/>
        <dsp:cNvSpPr/>
      </dsp:nvSpPr>
      <dsp:spPr>
        <a:xfrm>
          <a:off x="7922874" y="612828"/>
          <a:ext cx="520085" cy="520085"/>
        </a:xfrm>
        <a:prstGeom prst="downArrow">
          <a:avLst>
            <a:gd name="adj1" fmla="val 55000"/>
            <a:gd name="adj2" fmla="val 45000"/>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PK" sz="2300" kern="1200"/>
        </a:p>
      </dsp:txBody>
      <dsp:txXfrm>
        <a:off x="8039893" y="612828"/>
        <a:ext cx="286047" cy="391364"/>
      </dsp:txXfrm>
    </dsp:sp>
    <dsp:sp modelId="{DCDFFCAD-52EE-41C8-8F82-C03578F80B6D}">
      <dsp:nvSpPr>
        <dsp:cNvPr id="0" name=""/>
        <dsp:cNvSpPr/>
      </dsp:nvSpPr>
      <dsp:spPr>
        <a:xfrm>
          <a:off x="8629972" y="1558438"/>
          <a:ext cx="520085" cy="520085"/>
        </a:xfrm>
        <a:prstGeom prst="downArrow">
          <a:avLst>
            <a:gd name="adj1" fmla="val 55000"/>
            <a:gd name="adj2" fmla="val 45000"/>
          </a:avLst>
        </a:prstGeom>
        <a:solidFill>
          <a:schemeClr val="accent5">
            <a:tint val="40000"/>
            <a:alpha val="90000"/>
            <a:hueOff val="10565179"/>
            <a:satOff val="-809"/>
            <a:lumOff val="-25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PK" sz="2300" kern="1200"/>
        </a:p>
      </dsp:txBody>
      <dsp:txXfrm>
        <a:off x="8746991" y="1558438"/>
        <a:ext cx="286047" cy="391364"/>
      </dsp:txXfrm>
    </dsp:sp>
    <dsp:sp modelId="{3F4F147E-64B2-4883-BE9F-F3DBD2DB3FC8}">
      <dsp:nvSpPr>
        <dsp:cNvPr id="0" name=""/>
        <dsp:cNvSpPr/>
      </dsp:nvSpPr>
      <dsp:spPr>
        <a:xfrm>
          <a:off x="9326516" y="2504049"/>
          <a:ext cx="520085" cy="520085"/>
        </a:xfrm>
        <a:prstGeom prst="downArrow">
          <a:avLst>
            <a:gd name="adj1" fmla="val 55000"/>
            <a:gd name="adj2" fmla="val 45000"/>
          </a:avLst>
        </a:prstGeom>
        <a:solidFill>
          <a:schemeClr val="accent5">
            <a:tint val="40000"/>
            <a:alpha val="90000"/>
            <a:hueOff val="21130358"/>
            <a:satOff val="-1619"/>
            <a:lumOff val="-515"/>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PK" sz="2300" kern="1200"/>
        </a:p>
      </dsp:txBody>
      <dsp:txXfrm>
        <a:off x="9443535" y="2504049"/>
        <a:ext cx="286047" cy="3913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F51A0-FC96-4DE0-83FF-9076264B7F4B}">
      <dsp:nvSpPr>
        <dsp:cNvPr id="0" name=""/>
        <dsp:cNvSpPr/>
      </dsp:nvSpPr>
      <dsp:spPr>
        <a:xfrm>
          <a:off x="798" y="0"/>
          <a:ext cx="3437166" cy="3636963"/>
        </a:xfrm>
        <a:prstGeom prst="roundRect">
          <a:avLst>
            <a:gd name="adj" fmla="val 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b="1" i="1" kern="1200" dirty="0">
              <a:solidFill>
                <a:schemeClr val="bg2"/>
              </a:solidFill>
            </a:rPr>
            <a:t>Perspective on EHR</a:t>
          </a:r>
          <a:endParaRPr lang="en-PK" sz="2400" b="1" i="1" kern="1200" dirty="0">
            <a:solidFill>
              <a:schemeClr val="bg2"/>
            </a:solidFill>
          </a:endParaRPr>
        </a:p>
      </dsp:txBody>
      <dsp:txXfrm rot="16200000">
        <a:off x="-1146639" y="1147438"/>
        <a:ext cx="2982309" cy="687433"/>
      </dsp:txXfrm>
    </dsp:sp>
    <dsp:sp modelId="{A39864EB-BC12-43CF-8682-3916A7C4178F}">
      <dsp:nvSpPr>
        <dsp:cNvPr id="0" name=""/>
        <dsp:cNvSpPr/>
      </dsp:nvSpPr>
      <dsp:spPr>
        <a:xfrm>
          <a:off x="688232" y="0"/>
          <a:ext cx="2560689" cy="363696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US" sz="1400" kern="1200" dirty="0">
              <a:solidFill>
                <a:schemeClr val="bg2"/>
              </a:solidFill>
            </a:rPr>
            <a:t>Shaw et al. (2017) sought to create a conceptual model of eHealth, concentrating in particular on the viewpoint of EHR use. They discovered three crucial themes through key informant interviews: health in our hands, engaging for health, and data enabling health. </a:t>
          </a:r>
        </a:p>
        <a:p>
          <a:pPr marL="0" lvl="0" indent="0" algn="l" defTabSz="622300">
            <a:lnSpc>
              <a:spcPct val="90000"/>
            </a:lnSpc>
            <a:spcBef>
              <a:spcPct val="0"/>
            </a:spcBef>
            <a:spcAft>
              <a:spcPct val="35000"/>
            </a:spcAft>
            <a:buNone/>
          </a:pPr>
          <a:r>
            <a:rPr lang="en-US" sz="1400" kern="1200" dirty="0">
              <a:solidFill>
                <a:schemeClr val="bg2"/>
              </a:solidFill>
            </a:rPr>
            <a:t>This approach </a:t>
          </a:r>
          <a:r>
            <a:rPr lang="en-US" sz="1400" kern="1200" dirty="0" err="1">
              <a:solidFill>
                <a:schemeClr val="bg2"/>
              </a:solidFill>
            </a:rPr>
            <a:t>emphasises</a:t>
          </a:r>
          <a:r>
            <a:rPr lang="en-US" sz="1400" kern="1200" dirty="0">
              <a:solidFill>
                <a:schemeClr val="bg2"/>
              </a:solidFill>
            </a:rPr>
            <a:t> the advantages of integrating digital technology across several EHR domains while providing explicit definitions and a taxonomy to aid in understanding EHR usage. </a:t>
          </a:r>
          <a:endParaRPr lang="en-PK" sz="1400" kern="1200" dirty="0">
            <a:solidFill>
              <a:schemeClr val="bg2"/>
            </a:solidFill>
          </a:endParaRPr>
        </a:p>
      </dsp:txBody>
      <dsp:txXfrm>
        <a:off x="688232" y="0"/>
        <a:ext cx="2560689" cy="3636963"/>
      </dsp:txXfrm>
    </dsp:sp>
    <dsp:sp modelId="{D1A6D7D0-190E-41CF-8B38-F0BBA7B3DBE9}">
      <dsp:nvSpPr>
        <dsp:cNvPr id="0" name=""/>
        <dsp:cNvSpPr/>
      </dsp:nvSpPr>
      <dsp:spPr>
        <a:xfrm>
          <a:off x="3558266" y="0"/>
          <a:ext cx="3437166" cy="3636963"/>
        </a:xfrm>
        <a:prstGeom prst="roundRect">
          <a:avLst>
            <a:gd name="adj" fmla="val 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b="1" i="1" kern="1200" dirty="0">
              <a:solidFill>
                <a:schemeClr val="bg2"/>
              </a:solidFill>
            </a:rPr>
            <a:t>Benefits of EHR</a:t>
          </a:r>
          <a:endParaRPr lang="en-PK" sz="2400" b="1" i="1" kern="1200" dirty="0">
            <a:solidFill>
              <a:schemeClr val="bg2"/>
            </a:solidFill>
          </a:endParaRPr>
        </a:p>
      </dsp:txBody>
      <dsp:txXfrm rot="16200000">
        <a:off x="2410828" y="1147438"/>
        <a:ext cx="2982309" cy="687433"/>
      </dsp:txXfrm>
    </dsp:sp>
    <dsp:sp modelId="{50A66399-08BB-4484-8285-208C32BD8CF4}">
      <dsp:nvSpPr>
        <dsp:cNvPr id="0" name=""/>
        <dsp:cNvSpPr/>
      </dsp:nvSpPr>
      <dsp:spPr>
        <a:xfrm rot="5400000">
          <a:off x="3308389" y="2857950"/>
          <a:ext cx="534126" cy="515575"/>
        </a:xfrm>
        <a:prstGeom prst="flowChartExtra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F84848-9BCD-45FD-BF7A-AE72DA4AEFD5}">
      <dsp:nvSpPr>
        <dsp:cNvPr id="0" name=""/>
        <dsp:cNvSpPr/>
      </dsp:nvSpPr>
      <dsp:spPr>
        <a:xfrm>
          <a:off x="4245699" y="0"/>
          <a:ext cx="2560689" cy="363696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just" defTabSz="622300">
            <a:lnSpc>
              <a:spcPct val="90000"/>
            </a:lnSpc>
            <a:spcBef>
              <a:spcPct val="0"/>
            </a:spcBef>
            <a:spcAft>
              <a:spcPct val="35000"/>
            </a:spcAft>
            <a:buNone/>
          </a:pPr>
          <a:r>
            <a:rPr lang="en-US" sz="1400" kern="1200" dirty="0">
              <a:solidFill>
                <a:schemeClr val="bg2"/>
              </a:solidFill>
            </a:rPr>
            <a:t>The advantages of electronic health records (EHRs) include their potential to improve healthcare using deep learning techniques, notably in medical imaging applications, claim Huang et al. (2020). They draw attention to the fact that whereas cutting-edge deep learning models for radiology currently only include pixel-value information, adding EHR data provides essential clinical context. </a:t>
          </a:r>
          <a:endParaRPr lang="en-PK" sz="1400" kern="1200" dirty="0">
            <a:solidFill>
              <a:schemeClr val="bg2"/>
            </a:solidFill>
          </a:endParaRPr>
        </a:p>
      </dsp:txBody>
      <dsp:txXfrm>
        <a:off x="4245699" y="0"/>
        <a:ext cx="2560689" cy="3636963"/>
      </dsp:txXfrm>
    </dsp:sp>
    <dsp:sp modelId="{B61D27EE-667C-48FA-B844-75CC2428DE55}">
      <dsp:nvSpPr>
        <dsp:cNvPr id="0" name=""/>
        <dsp:cNvSpPr/>
      </dsp:nvSpPr>
      <dsp:spPr>
        <a:xfrm>
          <a:off x="7115734" y="0"/>
          <a:ext cx="3437166" cy="3636963"/>
        </a:xfrm>
        <a:prstGeom prst="roundRect">
          <a:avLst>
            <a:gd name="adj" fmla="val 5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b="1" kern="1200" dirty="0">
              <a:solidFill>
                <a:schemeClr val="bg2"/>
              </a:solidFill>
            </a:rPr>
            <a:t>Challenges of EHR</a:t>
          </a:r>
          <a:endParaRPr lang="en-PK" sz="2400" b="1" kern="1200" dirty="0">
            <a:solidFill>
              <a:schemeClr val="bg2"/>
            </a:solidFill>
          </a:endParaRPr>
        </a:p>
      </dsp:txBody>
      <dsp:txXfrm rot="16200000">
        <a:off x="5968296" y="1147438"/>
        <a:ext cx="2982309" cy="687433"/>
      </dsp:txXfrm>
    </dsp:sp>
    <dsp:sp modelId="{0FE92043-C16B-40A9-9507-A843C14F2402}">
      <dsp:nvSpPr>
        <dsp:cNvPr id="0" name=""/>
        <dsp:cNvSpPr/>
      </dsp:nvSpPr>
      <dsp:spPr>
        <a:xfrm rot="5400000">
          <a:off x="6865856" y="2857950"/>
          <a:ext cx="534126" cy="515575"/>
        </a:xfrm>
        <a:prstGeom prst="flowChartExtra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DD2A3A-4051-4C74-B36A-BD281C81829A}">
      <dsp:nvSpPr>
        <dsp:cNvPr id="0" name=""/>
        <dsp:cNvSpPr/>
      </dsp:nvSpPr>
      <dsp:spPr>
        <a:xfrm>
          <a:off x="7803167" y="0"/>
          <a:ext cx="2560689" cy="363696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US" sz="1400" kern="1200" dirty="0">
              <a:solidFill>
                <a:schemeClr val="bg2"/>
              </a:solidFill>
            </a:rPr>
            <a:t>The burden on doctors is increased by documentation requirements that are fueled by billing and reimbursement</a:t>
          </a:r>
        </a:p>
        <a:p>
          <a:pPr marL="0" lvl="0" indent="0" algn="l" defTabSz="622300">
            <a:lnSpc>
              <a:spcPct val="90000"/>
            </a:lnSpc>
            <a:spcBef>
              <a:spcPct val="0"/>
            </a:spcBef>
            <a:spcAft>
              <a:spcPct val="35000"/>
            </a:spcAft>
            <a:buNone/>
          </a:pPr>
          <a:r>
            <a:rPr lang="en-US" sz="1400" kern="1200" dirty="0">
              <a:solidFill>
                <a:schemeClr val="bg2"/>
              </a:solidFill>
            </a:rPr>
            <a:t>Xiao et al. (2018) identified issues with data and label availability, model interpretability, transparency, and deployment simplicity.</a:t>
          </a:r>
          <a:endParaRPr lang="en-PK" sz="1400" kern="1200" dirty="0">
            <a:solidFill>
              <a:schemeClr val="bg2"/>
            </a:solidFill>
          </a:endParaRPr>
        </a:p>
      </dsp:txBody>
      <dsp:txXfrm>
        <a:off x="7803167" y="0"/>
        <a:ext cx="2560689" cy="36369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B1915-C14D-4487-A0E0-E74CD9077BA3}">
      <dsp:nvSpPr>
        <dsp:cNvPr id="0" name=""/>
        <dsp:cNvSpPr/>
      </dsp:nvSpPr>
      <dsp:spPr>
        <a:xfrm>
          <a:off x="7091452" y="1064022"/>
          <a:ext cx="2246314" cy="4991883"/>
        </a:xfrm>
        <a:prstGeom prst="wedgeRectCallout">
          <a:avLst>
            <a:gd name="adj1" fmla="val 0"/>
            <a:gd name="adj2" fmla="val 0"/>
          </a:avLst>
        </a:prstGeom>
        <a:solidFill>
          <a:schemeClr val="accent5">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txBody>
        <a:bodyPr spcFirstLastPara="0" vert="horz" wrap="square" lIns="44450" tIns="44450" rIns="44450" bIns="44450" numCol="1" spcCol="1270" anchor="t" anchorCtr="0">
          <a:noAutofit/>
        </a:bodyPr>
        <a:lstStyle/>
        <a:p>
          <a:pPr marL="0" lvl="0" indent="0" algn="r" defTabSz="622300">
            <a:lnSpc>
              <a:spcPct val="90000"/>
            </a:lnSpc>
            <a:spcBef>
              <a:spcPct val="0"/>
            </a:spcBef>
            <a:spcAft>
              <a:spcPct val="35000"/>
            </a:spcAft>
            <a:buFont typeface="Symbol" panose="05050102010706020507" pitchFamily="18" charset="2"/>
            <a:buNone/>
          </a:pPr>
          <a:r>
            <a:rPr lang="en-US" sz="1400" kern="1200" dirty="0"/>
            <a:t>The results of these investigations are essential for improving our comprehension and use of electronic health record systems.</a:t>
          </a:r>
          <a:endParaRPr lang="en-PK" sz="1400" kern="1200" dirty="0"/>
        </a:p>
        <a:p>
          <a:pPr marL="0" lvl="0" indent="0" algn="r" defTabSz="622300">
            <a:lnSpc>
              <a:spcPct val="90000"/>
            </a:lnSpc>
            <a:spcBef>
              <a:spcPct val="0"/>
            </a:spcBef>
            <a:spcAft>
              <a:spcPct val="35000"/>
            </a:spcAft>
            <a:buFont typeface="Symbol" panose="05050102010706020507" pitchFamily="18" charset="2"/>
            <a:buNone/>
          </a:pPr>
          <a:r>
            <a:rPr lang="en-US" sz="1400" kern="1200" dirty="0"/>
            <a:t>The challenges identified can be overcome with the help of adequate policies and procedures.</a:t>
          </a:r>
          <a:endParaRPr lang="en-PK" sz="1400" kern="1200" dirty="0"/>
        </a:p>
      </dsp:txBody>
      <dsp:txXfrm>
        <a:off x="7376538" y="1064022"/>
        <a:ext cx="1961228" cy="4991883"/>
      </dsp:txXfrm>
    </dsp:sp>
    <dsp:sp modelId="{D2D7517C-83CD-41BB-B446-E0EC7AEA8DCC}">
      <dsp:nvSpPr>
        <dsp:cNvPr id="0" name=""/>
        <dsp:cNvSpPr/>
      </dsp:nvSpPr>
      <dsp:spPr>
        <a:xfrm>
          <a:off x="7091452" y="0"/>
          <a:ext cx="2246314" cy="1065839"/>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800100">
            <a:lnSpc>
              <a:spcPct val="90000"/>
            </a:lnSpc>
            <a:spcBef>
              <a:spcPct val="0"/>
            </a:spcBef>
            <a:spcAft>
              <a:spcPct val="35000"/>
            </a:spcAft>
            <a:buNone/>
          </a:pPr>
          <a:r>
            <a:rPr lang="en-US" sz="1800" b="1" i="1" kern="1200" dirty="0">
              <a:solidFill>
                <a:schemeClr val="tx1"/>
              </a:solidFill>
            </a:rPr>
            <a:t>Importance</a:t>
          </a:r>
          <a:endParaRPr lang="en-PK" sz="1800" b="1" i="1" kern="1200" dirty="0">
            <a:solidFill>
              <a:schemeClr val="tx1"/>
            </a:solidFill>
          </a:endParaRPr>
        </a:p>
      </dsp:txBody>
      <dsp:txXfrm>
        <a:off x="7091452" y="0"/>
        <a:ext cx="2246314" cy="1065839"/>
      </dsp:txXfrm>
    </dsp:sp>
    <dsp:sp modelId="{D856F767-9F94-4FDD-9A01-877337EA5CC0}">
      <dsp:nvSpPr>
        <dsp:cNvPr id="0" name=""/>
        <dsp:cNvSpPr/>
      </dsp:nvSpPr>
      <dsp:spPr>
        <a:xfrm>
          <a:off x="4844463" y="1064022"/>
          <a:ext cx="2246314" cy="4635796"/>
        </a:xfrm>
        <a:prstGeom prst="wedgeRectCallout">
          <a:avLst>
            <a:gd name="adj1" fmla="val 62500"/>
            <a:gd name="adj2" fmla="val 20830"/>
          </a:avLst>
        </a:prstGeom>
        <a:solidFill>
          <a:schemeClr val="accent5">
            <a:tint val="50000"/>
            <a:hueOff val="10562943"/>
            <a:satOff val="-1855"/>
            <a:lumOff val="3994"/>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txBody>
        <a:bodyPr spcFirstLastPara="0" vert="horz" wrap="square" lIns="44450" tIns="44450" rIns="44450" bIns="44450" numCol="1" spcCol="1270" anchor="t" anchorCtr="0">
          <a:noAutofit/>
        </a:bodyPr>
        <a:lstStyle/>
        <a:p>
          <a:pPr marL="0" lvl="0" indent="0" algn="r" defTabSz="622300">
            <a:lnSpc>
              <a:spcPct val="90000"/>
            </a:lnSpc>
            <a:spcBef>
              <a:spcPct val="0"/>
            </a:spcBef>
            <a:spcAft>
              <a:spcPct val="35000"/>
            </a:spcAft>
            <a:buFont typeface="Symbol" panose="05050102010706020507" pitchFamily="18" charset="2"/>
            <a:buNone/>
          </a:pPr>
          <a:r>
            <a:rPr lang="en-US" sz="1400" kern="1200" dirty="0"/>
            <a:t>The study only uses articles published after 2016, which limits the study from the literature published before the year.</a:t>
          </a:r>
          <a:endParaRPr lang="en-PK" sz="1400" kern="1200" dirty="0"/>
        </a:p>
        <a:p>
          <a:pPr marL="0" lvl="0" indent="0" algn="r" defTabSz="622300">
            <a:lnSpc>
              <a:spcPct val="90000"/>
            </a:lnSpc>
            <a:spcBef>
              <a:spcPct val="0"/>
            </a:spcBef>
            <a:spcAft>
              <a:spcPct val="35000"/>
            </a:spcAft>
            <a:buFont typeface="Symbol" panose="05050102010706020507" pitchFamily="18" charset="2"/>
            <a:buNone/>
          </a:pPr>
          <a:r>
            <a:rPr lang="en-US" sz="1400" kern="1200" dirty="0"/>
            <a:t>No quantitative data were included in the study.</a:t>
          </a:r>
          <a:endParaRPr lang="en-PK" sz="1400" kern="1200" dirty="0"/>
        </a:p>
      </dsp:txBody>
      <dsp:txXfrm>
        <a:off x="5129549" y="1064022"/>
        <a:ext cx="1961228" cy="4635796"/>
      </dsp:txXfrm>
    </dsp:sp>
    <dsp:sp modelId="{AAA93AF0-9293-4E07-A923-C74CEEE9F191}">
      <dsp:nvSpPr>
        <dsp:cNvPr id="0" name=""/>
        <dsp:cNvSpPr/>
      </dsp:nvSpPr>
      <dsp:spPr>
        <a:xfrm>
          <a:off x="4844463" y="172593"/>
          <a:ext cx="2246314" cy="891429"/>
        </a:xfrm>
        <a:prstGeom prst="rect">
          <a:avLst/>
        </a:prstGeom>
        <a:solidFill>
          <a:schemeClr val="accent5">
            <a:hueOff val="10398092"/>
            <a:satOff val="-284"/>
            <a:lumOff val="-156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800100">
            <a:lnSpc>
              <a:spcPct val="90000"/>
            </a:lnSpc>
            <a:spcBef>
              <a:spcPct val="0"/>
            </a:spcBef>
            <a:spcAft>
              <a:spcPct val="35000"/>
            </a:spcAft>
            <a:buNone/>
          </a:pPr>
          <a:r>
            <a:rPr lang="en-US" sz="1800" b="1" i="1" kern="1200" dirty="0">
              <a:solidFill>
                <a:schemeClr val="tx1"/>
              </a:solidFill>
            </a:rPr>
            <a:t>Limitations</a:t>
          </a:r>
          <a:endParaRPr lang="en-PK" sz="1800" b="1" i="1" kern="1200" dirty="0">
            <a:solidFill>
              <a:schemeClr val="tx1"/>
            </a:solidFill>
          </a:endParaRPr>
        </a:p>
      </dsp:txBody>
      <dsp:txXfrm>
        <a:off x="4844463" y="172593"/>
        <a:ext cx="2246314" cy="891429"/>
      </dsp:txXfrm>
    </dsp:sp>
    <dsp:sp modelId="{DE9FF14E-07A3-4CB9-9655-7773391094DF}">
      <dsp:nvSpPr>
        <dsp:cNvPr id="0" name=""/>
        <dsp:cNvSpPr/>
      </dsp:nvSpPr>
      <dsp:spPr>
        <a:xfrm>
          <a:off x="2598149" y="1064022"/>
          <a:ext cx="2246314" cy="4279103"/>
        </a:xfrm>
        <a:prstGeom prst="wedgeRectCallout">
          <a:avLst>
            <a:gd name="adj1" fmla="val 62500"/>
            <a:gd name="adj2" fmla="val 20830"/>
          </a:avLst>
        </a:prstGeom>
        <a:solidFill>
          <a:schemeClr val="accent5">
            <a:tint val="50000"/>
            <a:hueOff val="21125887"/>
            <a:satOff val="-3711"/>
            <a:lumOff val="7989"/>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txBody>
        <a:bodyPr spcFirstLastPara="0" vert="horz" wrap="square" lIns="44450" tIns="44450" rIns="44450" bIns="44450" numCol="1" spcCol="1270" anchor="t" anchorCtr="0">
          <a:noAutofit/>
        </a:bodyPr>
        <a:lstStyle/>
        <a:p>
          <a:pPr marL="0" lvl="0" indent="0" algn="just" defTabSz="622300">
            <a:lnSpc>
              <a:spcPct val="90000"/>
            </a:lnSpc>
            <a:spcBef>
              <a:spcPct val="0"/>
            </a:spcBef>
            <a:spcAft>
              <a:spcPct val="35000"/>
            </a:spcAft>
            <a:buNone/>
          </a:pPr>
          <a:r>
            <a:rPr lang="en-US" sz="1400" kern="1200" dirty="0">
              <a:solidFill>
                <a:schemeClr val="tx1"/>
              </a:solidFill>
            </a:rPr>
            <a:t>Deep learning adoption can also improve EHR analysis and assist in clinical decision-making, as noted by </a:t>
          </a:r>
          <a:r>
            <a:rPr lang="en-US" sz="1400" kern="1200" dirty="0" err="1">
              <a:solidFill>
                <a:schemeClr val="tx1"/>
              </a:solidFill>
            </a:rPr>
            <a:t>Shickel</a:t>
          </a:r>
          <a:r>
            <a:rPr lang="en-US" sz="1400" kern="1200" dirty="0">
              <a:solidFill>
                <a:schemeClr val="tx1"/>
              </a:solidFill>
            </a:rPr>
            <a:t> et al. (2017). Improving EHR usability, </a:t>
          </a:r>
          <a:r>
            <a:rPr lang="en-US" sz="1400" kern="1200" dirty="0" err="1">
              <a:solidFill>
                <a:schemeClr val="tx1"/>
              </a:solidFill>
            </a:rPr>
            <a:t>optimising</a:t>
          </a:r>
          <a:r>
            <a:rPr lang="en-US" sz="1400" kern="1200" dirty="0">
              <a:solidFill>
                <a:schemeClr val="tx1"/>
              </a:solidFill>
            </a:rPr>
            <a:t> systems, and encouraging physician well-being by lowering administrative responsibilities are necessary to address the issues (Goldstein et al., 2017).</a:t>
          </a:r>
          <a:endParaRPr lang="en-PK" sz="1400" kern="1200" dirty="0">
            <a:solidFill>
              <a:schemeClr val="tx1"/>
            </a:solidFill>
          </a:endParaRPr>
        </a:p>
      </dsp:txBody>
      <dsp:txXfrm>
        <a:off x="2883234" y="1064022"/>
        <a:ext cx="1961228" cy="4279103"/>
      </dsp:txXfrm>
    </dsp:sp>
    <dsp:sp modelId="{A038E003-B2D0-436B-9D25-75774AB655B3}">
      <dsp:nvSpPr>
        <dsp:cNvPr id="0" name=""/>
        <dsp:cNvSpPr/>
      </dsp:nvSpPr>
      <dsp:spPr>
        <a:xfrm>
          <a:off x="2598149" y="350636"/>
          <a:ext cx="2246314" cy="713385"/>
        </a:xfrm>
        <a:prstGeom prst="rect">
          <a:avLst/>
        </a:prstGeom>
        <a:solidFill>
          <a:schemeClr val="accent5">
            <a:hueOff val="20796183"/>
            <a:satOff val="-568"/>
            <a:lumOff val="-313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800100">
            <a:lnSpc>
              <a:spcPct val="90000"/>
            </a:lnSpc>
            <a:spcBef>
              <a:spcPct val="0"/>
            </a:spcBef>
            <a:spcAft>
              <a:spcPct val="35000"/>
            </a:spcAft>
            <a:buNone/>
          </a:pPr>
          <a:r>
            <a:rPr lang="en-US" sz="1800" b="1" i="1" kern="1200" dirty="0">
              <a:solidFill>
                <a:schemeClr val="tx1"/>
              </a:solidFill>
            </a:rPr>
            <a:t>Recommendations </a:t>
          </a:r>
          <a:endParaRPr lang="en-PK" sz="1800" b="1" i="1" kern="1200" dirty="0">
            <a:solidFill>
              <a:schemeClr val="tx1"/>
            </a:solidFill>
          </a:endParaRPr>
        </a:p>
      </dsp:txBody>
      <dsp:txXfrm>
        <a:off x="2598149" y="350636"/>
        <a:ext cx="2246314" cy="71338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2F0E9-176B-436E-B4BB-3D350BA9864D}" type="datetimeFigureOut">
              <a:rPr lang="en-PK" smtClean="0"/>
              <a:t>08/11/2023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CBD05-1B88-463E-AB15-ADDDB673E781}" type="slidenum">
              <a:rPr lang="en-PK" smtClean="0"/>
              <a:t>‹#›</a:t>
            </a:fld>
            <a:endParaRPr lang="en-PK"/>
          </a:p>
        </p:txBody>
      </p:sp>
    </p:spTree>
    <p:extLst>
      <p:ext uri="{BB962C8B-B14F-4D97-AF65-F5344CB8AC3E}">
        <p14:creationId xmlns:p14="http://schemas.microsoft.com/office/powerpoint/2010/main" val="3099307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cpjournals.org/doi/abs/10.7326/M18-0139"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ieeexplore.ieee.org/abstract/document/8086133" TargetMode="External"/><Relationship Id="rId4" Type="http://schemas.openxmlformats.org/officeDocument/2006/relationships/hyperlink" Target="https://academic.oup.com/jamia/article/25/10/1419/503502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pPr>
            <a:r>
              <a:rPr lang="en-US" sz="1800" b="1" i="1" dirty="0">
                <a:solidFill>
                  <a:srgbClr val="000000"/>
                </a:solidFill>
                <a:effectLst/>
                <a:latin typeface="Times New Roman" panose="02020603050405020304" pitchFamily="18" charset="0"/>
              </a:rPr>
              <a:t>1.1	Definition of main concepts</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Electronic health record (EHR) systems are the key theme that the study focuses on. </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A </a:t>
            </a:r>
            <a:r>
              <a:rPr lang="en-US" sz="1800" dirty="0" err="1">
                <a:effectLst/>
                <a:latin typeface="Times New Roman" panose="02020603050405020304" pitchFamily="18" charset="0"/>
                <a:ea typeface="Calibri" panose="020F0502020204030204" pitchFamily="34" charset="0"/>
              </a:rPr>
              <a:t>digitalised</a:t>
            </a:r>
            <a:r>
              <a:rPr lang="en-US" sz="1800" dirty="0">
                <a:effectLst/>
                <a:latin typeface="Times New Roman" panose="02020603050405020304" pitchFamily="18" charset="0"/>
                <a:ea typeface="Calibri" panose="020F0502020204030204" pitchFamily="34" charset="0"/>
              </a:rPr>
              <a:t> repository of patient health information, including their medical history, diagnosis, treatments, and other pertinent information, is referred to as an electronic health record system (EHR). EHR systems are intended to take the role of conventional paper-based records, expediting healthcare operations, strengthening provider coordination, and </a:t>
            </a:r>
            <a:r>
              <a:rPr lang="en-US" sz="1800" dirty="0" err="1">
                <a:effectLst/>
                <a:latin typeface="Times New Roman" panose="02020603050405020304" pitchFamily="18" charset="0"/>
                <a:ea typeface="Calibri" panose="020F0502020204030204" pitchFamily="34" charset="0"/>
              </a:rPr>
              <a:t>optimising</a:t>
            </a:r>
            <a:r>
              <a:rPr lang="en-US" sz="1800" dirty="0">
                <a:effectLst/>
                <a:latin typeface="Times New Roman" panose="02020603050405020304" pitchFamily="18" charset="0"/>
                <a:ea typeface="Calibri" panose="020F0502020204030204" pitchFamily="34" charset="0"/>
              </a:rPr>
              <a:t> patient outcomes (</a:t>
            </a:r>
            <a:r>
              <a:rPr lang="en-US" sz="1800" dirty="0">
                <a:solidFill>
                  <a:srgbClr val="222222"/>
                </a:solidFill>
                <a:effectLst/>
                <a:latin typeface="Arial" panose="020B0604020202020204" pitchFamily="34" charset="0"/>
                <a:ea typeface="Calibri" panose="020F0502020204030204" pitchFamily="34" charset="0"/>
              </a:rPr>
              <a:t>Goldstein et al., 2017</a:t>
            </a:r>
            <a:r>
              <a:rPr lang="en-US" sz="1800" dirty="0">
                <a:effectLst/>
                <a:latin typeface="Times New Roman" panose="02020603050405020304" pitchFamily="18" charset="0"/>
                <a:ea typeface="Calibri" panose="020F0502020204030204" pitchFamily="34" charset="0"/>
              </a:rPr>
              <a:t>).</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1.2	Rationale of the research</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Healthcare </a:t>
            </a:r>
            <a:r>
              <a:rPr lang="en-US" sz="1800" dirty="0" err="1">
                <a:effectLst/>
                <a:latin typeface="Times New Roman" panose="02020603050405020304" pitchFamily="18" charset="0"/>
                <a:ea typeface="Calibri" panose="020F0502020204030204" pitchFamily="34" charset="0"/>
              </a:rPr>
              <a:t>practises</a:t>
            </a:r>
            <a:r>
              <a:rPr lang="en-US" sz="1800" dirty="0">
                <a:effectLst/>
                <a:latin typeface="Times New Roman" panose="02020603050405020304" pitchFamily="18" charset="0"/>
                <a:ea typeface="Calibri" panose="020F0502020204030204" pitchFamily="34" charset="0"/>
              </a:rPr>
              <a:t> have changed as a result of hospitals adopting EHR systems more often. It is essential to comprehend these systems' points of view, advantages, difficulties, and disadvantages to fully </a:t>
            </a:r>
            <a:r>
              <a:rPr lang="en-US" sz="1800" dirty="0" err="1">
                <a:effectLst/>
                <a:latin typeface="Times New Roman" panose="02020603050405020304" pitchFamily="18" charset="0"/>
                <a:ea typeface="Calibri" panose="020F0502020204030204" pitchFamily="34" charset="0"/>
              </a:rPr>
              <a:t>realise</a:t>
            </a:r>
            <a:r>
              <a:rPr lang="en-US" sz="1800" dirty="0">
                <a:effectLst/>
                <a:latin typeface="Times New Roman" panose="02020603050405020304" pitchFamily="18" charset="0"/>
                <a:ea typeface="Calibri" panose="020F0502020204030204" pitchFamily="34" charset="0"/>
              </a:rPr>
              <a:t> their potential. To fill the information gap and shed light on the effects of EHR systems on healthcare delivery, quality, and patient satisfaction, we are undertaking this study.</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1.3	Aim</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The primary goal of this research is a thorough evaluation of how the hospital EHR system is used. </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1.4	Objectives</a:t>
            </a:r>
            <a:endParaRPr lang="en-PK" sz="1800" b="1" i="1" dirty="0">
              <a:effectLst/>
              <a:latin typeface="Times New Roman" panose="02020603050405020304" pitchFamily="18"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evaluate the views and opinions of patients and healthcare workers on the use of EHR systems in hospitals.</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list and evaluate the many advantages EHR systems provide for healthcare </a:t>
            </a:r>
            <a:r>
              <a:rPr lang="en-US" sz="1800" dirty="0" err="1">
                <a:effectLst/>
                <a:latin typeface="Times New Roman" panose="02020603050405020304" pitchFamily="18" charset="0"/>
                <a:ea typeface="Arial" panose="020B0604020202020204" pitchFamily="34" charset="0"/>
              </a:rPr>
              <a:t>organisations</a:t>
            </a:r>
            <a:r>
              <a:rPr lang="en-US" sz="1800" dirty="0">
                <a:effectLst/>
                <a:latin typeface="Times New Roman" panose="02020603050405020304" pitchFamily="18" charset="0"/>
                <a:ea typeface="Arial" panose="020B0604020202020204" pitchFamily="34" charset="0"/>
              </a:rPr>
              <a:t>, such as increased productivity, accuracy, and data accessibility.</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look into and comprehend the difficulties and downsides associated with the installation and usage of EHR systems, such as potential disruptions to workflow and worries about data security.</a:t>
            </a:r>
            <a:endParaRPr lang="en-PK" sz="1800" dirty="0">
              <a:effectLst/>
              <a:latin typeface="Arial" panose="020B0604020202020204" pitchFamily="34" charset="0"/>
              <a:ea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2</a:t>
            </a:fld>
            <a:endParaRPr lang="en-PK"/>
          </a:p>
        </p:txBody>
      </p:sp>
    </p:spTree>
    <p:extLst>
      <p:ext uri="{BB962C8B-B14F-4D97-AF65-F5344CB8AC3E}">
        <p14:creationId xmlns:p14="http://schemas.microsoft.com/office/powerpoint/2010/main" val="239213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pPr>
            <a:r>
              <a:rPr lang="en-US" sz="1800" b="1" i="1" dirty="0">
                <a:solidFill>
                  <a:srgbClr val="000000"/>
                </a:solidFill>
                <a:effectLst/>
                <a:latin typeface="Times New Roman" panose="02020603050405020304" pitchFamily="18" charset="0"/>
              </a:rPr>
              <a:t>1.1	Definition of main concepts</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Electronic health record (EHR) systems are the key theme that the study focuses on. </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A </a:t>
            </a:r>
            <a:r>
              <a:rPr lang="en-US" sz="1800" dirty="0" err="1">
                <a:effectLst/>
                <a:latin typeface="Times New Roman" panose="02020603050405020304" pitchFamily="18" charset="0"/>
                <a:ea typeface="Calibri" panose="020F0502020204030204" pitchFamily="34" charset="0"/>
              </a:rPr>
              <a:t>digitalised</a:t>
            </a:r>
            <a:r>
              <a:rPr lang="en-US" sz="1800" dirty="0">
                <a:effectLst/>
                <a:latin typeface="Times New Roman" panose="02020603050405020304" pitchFamily="18" charset="0"/>
                <a:ea typeface="Calibri" panose="020F0502020204030204" pitchFamily="34" charset="0"/>
              </a:rPr>
              <a:t> repository of patient health information, including their medical history, diagnosis, treatments, and other pertinent information, is referred to as an electronic health record system (EHR). EHR systems are intended to take the role of conventional paper-based records, expediting healthcare operations, strengthening provider coordination, and </a:t>
            </a:r>
            <a:r>
              <a:rPr lang="en-US" sz="1800" dirty="0" err="1">
                <a:effectLst/>
                <a:latin typeface="Times New Roman" panose="02020603050405020304" pitchFamily="18" charset="0"/>
                <a:ea typeface="Calibri" panose="020F0502020204030204" pitchFamily="34" charset="0"/>
              </a:rPr>
              <a:t>optimising</a:t>
            </a:r>
            <a:r>
              <a:rPr lang="en-US" sz="1800" dirty="0">
                <a:effectLst/>
                <a:latin typeface="Times New Roman" panose="02020603050405020304" pitchFamily="18" charset="0"/>
                <a:ea typeface="Calibri" panose="020F0502020204030204" pitchFamily="34" charset="0"/>
              </a:rPr>
              <a:t> patient outcomes (</a:t>
            </a:r>
            <a:r>
              <a:rPr lang="en-US" sz="1800" dirty="0">
                <a:solidFill>
                  <a:srgbClr val="222222"/>
                </a:solidFill>
                <a:effectLst/>
                <a:latin typeface="Arial" panose="020B0604020202020204" pitchFamily="34" charset="0"/>
                <a:ea typeface="Calibri" panose="020F0502020204030204" pitchFamily="34" charset="0"/>
              </a:rPr>
              <a:t>Goldstein et al., 2017</a:t>
            </a:r>
            <a:r>
              <a:rPr lang="en-US" sz="1800" dirty="0">
                <a:effectLst/>
                <a:latin typeface="Times New Roman" panose="02020603050405020304" pitchFamily="18" charset="0"/>
                <a:ea typeface="Calibri" panose="020F0502020204030204" pitchFamily="34" charset="0"/>
              </a:rPr>
              <a:t>).</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1.2	Rationale of the research</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Healthcare </a:t>
            </a:r>
            <a:r>
              <a:rPr lang="en-US" sz="1800" dirty="0" err="1">
                <a:effectLst/>
                <a:latin typeface="Times New Roman" panose="02020603050405020304" pitchFamily="18" charset="0"/>
                <a:ea typeface="Calibri" panose="020F0502020204030204" pitchFamily="34" charset="0"/>
              </a:rPr>
              <a:t>practises</a:t>
            </a:r>
            <a:r>
              <a:rPr lang="en-US" sz="1800" dirty="0">
                <a:effectLst/>
                <a:latin typeface="Times New Roman" panose="02020603050405020304" pitchFamily="18" charset="0"/>
                <a:ea typeface="Calibri" panose="020F0502020204030204" pitchFamily="34" charset="0"/>
              </a:rPr>
              <a:t> have changed as a result of hospitals adopting EHR systems more often. It is essential to comprehend these systems' points of view, advantages, difficulties, and disadvantages to fully </a:t>
            </a:r>
            <a:r>
              <a:rPr lang="en-US" sz="1800" dirty="0" err="1">
                <a:effectLst/>
                <a:latin typeface="Times New Roman" panose="02020603050405020304" pitchFamily="18" charset="0"/>
                <a:ea typeface="Calibri" panose="020F0502020204030204" pitchFamily="34" charset="0"/>
              </a:rPr>
              <a:t>realise</a:t>
            </a:r>
            <a:r>
              <a:rPr lang="en-US" sz="1800" dirty="0">
                <a:effectLst/>
                <a:latin typeface="Times New Roman" panose="02020603050405020304" pitchFamily="18" charset="0"/>
                <a:ea typeface="Calibri" panose="020F0502020204030204" pitchFamily="34" charset="0"/>
              </a:rPr>
              <a:t> their potential. To fill the information gap and shed light on the effects of EHR systems on healthcare delivery, quality, and patient satisfaction, we are undertaking this study.</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1.3	Aim</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The primary goal of this research is a thorough evaluation of how the hospital EHR system is used. </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1.4	Objectives</a:t>
            </a:r>
            <a:endParaRPr lang="en-PK" sz="1800" b="1" i="1" dirty="0">
              <a:effectLst/>
              <a:latin typeface="Times New Roman" panose="02020603050405020304" pitchFamily="18"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evaluate the views and opinions of patients and healthcare workers on the use of EHR systems in hospitals.</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list and evaluate the many advantages EHR systems provide for healthcare </a:t>
            </a:r>
            <a:r>
              <a:rPr lang="en-US" sz="1800" dirty="0" err="1">
                <a:effectLst/>
                <a:latin typeface="Times New Roman" panose="02020603050405020304" pitchFamily="18" charset="0"/>
                <a:ea typeface="Arial" panose="020B0604020202020204" pitchFamily="34" charset="0"/>
              </a:rPr>
              <a:t>organisations</a:t>
            </a:r>
            <a:r>
              <a:rPr lang="en-US" sz="1800" dirty="0">
                <a:effectLst/>
                <a:latin typeface="Times New Roman" panose="02020603050405020304" pitchFamily="18" charset="0"/>
                <a:ea typeface="Arial" panose="020B0604020202020204" pitchFamily="34" charset="0"/>
              </a:rPr>
              <a:t>, such as increased productivity, accuracy, and data accessibility.</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To look into and comprehend the difficulties and downsides associated with the installation and usage of EHR systems, such as potential disruptions to workflow and worries about data security.</a:t>
            </a:r>
            <a:endParaRPr lang="en-PK" sz="1800" dirty="0">
              <a:effectLst/>
              <a:latin typeface="Arial" panose="020B0604020202020204" pitchFamily="34" charset="0"/>
              <a:ea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3</a:t>
            </a:fld>
            <a:endParaRPr lang="en-PK"/>
          </a:p>
        </p:txBody>
      </p:sp>
    </p:spTree>
    <p:extLst>
      <p:ext uri="{BB962C8B-B14F-4D97-AF65-F5344CB8AC3E}">
        <p14:creationId xmlns:p14="http://schemas.microsoft.com/office/powerpoint/2010/main" val="3161453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The transformation of patient information collection, storage, and access with the adoption of electronic health record (EHR) systems represents a critical turning point in the healthcare sector (Yadav et al., 2018). Before the development of EHRs, healthcare </a:t>
            </a:r>
            <a:r>
              <a:rPr lang="en-US" sz="1800" dirty="0" err="1">
                <a:effectLst/>
                <a:latin typeface="Times New Roman" panose="02020603050405020304" pitchFamily="18" charset="0"/>
                <a:ea typeface="Calibri" panose="020F0502020204030204" pitchFamily="34" charset="0"/>
              </a:rPr>
              <a:t>organisations</a:t>
            </a:r>
            <a:r>
              <a:rPr lang="en-US" sz="1800" dirty="0">
                <a:effectLst/>
                <a:latin typeface="Times New Roman" panose="02020603050405020304" pitchFamily="18" charset="0"/>
                <a:ea typeface="Calibri" panose="020F0502020204030204" pitchFamily="34" charset="0"/>
              </a:rPr>
              <a:t> mostly used clumsy paper records, which presented several difficulties such as data duplication, accessibility restrictions, and potential transcription mistakes (Shi et al., 2020). The demand for increased effectiveness, simpler processes, and improved patient care served as the driving force behind the switch to EHRs. EHR systems have gradually been adopted across various healthcare settings as a result of healthcare providers seeing the potential advantages of </a:t>
            </a:r>
            <a:r>
              <a:rPr lang="en-US" sz="1800" dirty="0" err="1">
                <a:effectLst/>
                <a:latin typeface="Times New Roman" panose="02020603050405020304" pitchFamily="18" charset="0"/>
                <a:ea typeface="Calibri" panose="020F0502020204030204" pitchFamily="34" charset="0"/>
              </a:rPr>
              <a:t>digitising</a:t>
            </a:r>
            <a:r>
              <a:rPr lang="en-US" sz="1800" dirty="0">
                <a:effectLst/>
                <a:latin typeface="Times New Roman" panose="02020603050405020304" pitchFamily="18" charset="0"/>
                <a:ea typeface="Calibri" panose="020F0502020204030204" pitchFamily="34" charset="0"/>
              </a:rPr>
              <a:t> patient data as technology developed. </a:t>
            </a:r>
            <a:endParaRPr lang="en-PK" sz="1800" dirty="0">
              <a:effectLst/>
              <a:latin typeface="Times New Roman" panose="02020603050405020304" pitchFamily="18" charset="0"/>
              <a:ea typeface="Calibri" panose="020F0502020204030204" pitchFamily="34" charset="0"/>
            </a:endParaRP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4</a:t>
            </a:fld>
            <a:endParaRPr lang="en-PK"/>
          </a:p>
        </p:txBody>
      </p:sp>
    </p:spTree>
    <p:extLst>
      <p:ext uri="{BB962C8B-B14F-4D97-AF65-F5344CB8AC3E}">
        <p14:creationId xmlns:p14="http://schemas.microsoft.com/office/powerpoint/2010/main" val="3877696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pPr>
            <a:r>
              <a:rPr lang="en-US" sz="1800" b="1" i="1" dirty="0">
                <a:solidFill>
                  <a:srgbClr val="000000"/>
                </a:solidFill>
                <a:effectLst/>
                <a:latin typeface="Times New Roman" panose="02020603050405020304" pitchFamily="18" charset="0"/>
              </a:rPr>
              <a:t>1	Data collection / Search strategy</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PubMed and Google Scholar are the two main databases used. To guarantee that the study represents the most recent advancements and trends in EHR systems, the search is limited to articles published after 2016. To hone down on relevant results, the search method employs Boolean operators and pertinent keywords. Many different permutations of the terms "electronic health record system," "EHR adoption," "EHR benefits," "EHR challenges," and "EHR perspectives" are used. Boolean operators like "AND" and "OR" are also used to narrow the search and include related or synonym phrases.</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3.2	Data analysis</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The data taken from the chosen articles are </a:t>
            </a:r>
            <a:r>
              <a:rPr lang="en-US" sz="1800" dirty="0" err="1">
                <a:effectLst/>
                <a:latin typeface="Times New Roman" panose="02020603050405020304" pitchFamily="18" charset="0"/>
                <a:ea typeface="Calibri" panose="020F0502020204030204" pitchFamily="34" charset="0"/>
              </a:rPr>
              <a:t>analysed</a:t>
            </a:r>
            <a:r>
              <a:rPr lang="en-US" sz="1800" dirty="0">
                <a:effectLst/>
                <a:latin typeface="Times New Roman" panose="02020603050405020304" pitchFamily="18" charset="0"/>
                <a:ea typeface="Calibri" panose="020F0502020204030204" pitchFamily="34" charset="0"/>
              </a:rPr>
              <a:t> using thematic analysis. </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3.3	Ethical considerations</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To provide due acknowledgement to the original writers of the publications </a:t>
            </a:r>
            <a:r>
              <a:rPr lang="en-US" sz="1800" dirty="0" err="1">
                <a:effectLst/>
                <a:latin typeface="Times New Roman" panose="02020603050405020304" pitchFamily="18" charset="0"/>
                <a:ea typeface="Calibri" panose="020F0502020204030204" pitchFamily="34" charset="0"/>
              </a:rPr>
              <a:t>utilised</a:t>
            </a:r>
            <a:r>
              <a:rPr lang="en-US" sz="1800" dirty="0">
                <a:effectLst/>
                <a:latin typeface="Times New Roman" panose="02020603050405020304" pitchFamily="18" charset="0"/>
                <a:ea typeface="Calibri" panose="020F0502020204030204" pitchFamily="34" charset="0"/>
              </a:rPr>
              <a:t> in the analysis, correct reference and referencing are followed. Data security and confidentiality are ensured during data gathering and analysis.</a:t>
            </a:r>
            <a:endParaRPr lang="en-PK" sz="1800" dirty="0">
              <a:effectLst/>
              <a:latin typeface="Times New Roman" panose="02020603050405020304" pitchFamily="18" charset="0"/>
              <a:ea typeface="Calibri" panose="020F0502020204030204" pitchFamily="34" charset="0"/>
            </a:endParaRP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5</a:t>
            </a:fld>
            <a:endParaRPr lang="en-PK"/>
          </a:p>
        </p:txBody>
      </p:sp>
    </p:spTree>
    <p:extLst>
      <p:ext uri="{BB962C8B-B14F-4D97-AF65-F5344CB8AC3E}">
        <p14:creationId xmlns:p14="http://schemas.microsoft.com/office/powerpoint/2010/main" val="396703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i="1" dirty="0">
                <a:effectLst/>
                <a:latin typeface="Times New Roman" panose="02020603050405020304" pitchFamily="18" charset="0"/>
                <a:ea typeface="Calibri" panose="020F0502020204030204" pitchFamily="34" charset="0"/>
              </a:rPr>
              <a:t>Citations</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b="1" i="1" dirty="0">
                <a:effectLst/>
                <a:latin typeface="Times New Roman" panose="02020603050405020304" pitchFamily="18" charset="0"/>
                <a:ea typeface="Calibri" panose="020F0502020204030204" pitchFamily="34" charset="0"/>
              </a:rPr>
              <a:t>Aim</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b="1" i="1" dirty="0">
                <a:effectLst/>
                <a:latin typeface="Times New Roman" panose="02020603050405020304" pitchFamily="18" charset="0"/>
                <a:ea typeface="Calibri" panose="020F0502020204030204" pitchFamily="34" charset="0"/>
              </a:rPr>
              <a:t>Method</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b="1" i="1" dirty="0">
                <a:effectLst/>
                <a:latin typeface="Times New Roman" panose="02020603050405020304" pitchFamily="18" charset="0"/>
                <a:ea typeface="Calibri" panose="020F0502020204030204" pitchFamily="34" charset="0"/>
              </a:rPr>
              <a:t>Location</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b="1" i="1" dirty="0">
                <a:effectLst/>
                <a:latin typeface="Times New Roman" panose="02020603050405020304" pitchFamily="18" charset="0"/>
                <a:ea typeface="Calibri" panose="020F0502020204030204" pitchFamily="34" charset="0"/>
              </a:rPr>
              <a:t>Findings</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Shaw et al. (2017)</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The research sought to build an understanding of eHealth.</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To learn about important informants' opinions and experiences with eHealth, the authors conducted </a:t>
            </a:r>
            <a:r>
              <a:rPr lang="en-US" sz="1800" dirty="0" err="1">
                <a:effectLst/>
                <a:latin typeface="Times New Roman" panose="02020603050405020304" pitchFamily="18" charset="0"/>
                <a:ea typeface="Calibri" panose="020F0502020204030204" pitchFamily="34" charset="0"/>
              </a:rPr>
              <a:t>semistructured</a:t>
            </a:r>
            <a:r>
              <a:rPr lang="en-US" sz="1800" dirty="0">
                <a:effectLst/>
                <a:latin typeface="Times New Roman" panose="02020603050405020304" pitchFamily="18" charset="0"/>
                <a:ea typeface="Calibri" panose="020F0502020204030204" pitchFamily="34" charset="0"/>
              </a:rPr>
              <a:t> interviews with them (N=25) </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Not mentioned</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Thematic analyses identified three significant but overlapping eHealth domains</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Huang et al. (2020)</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The study aimed to focus on the uses of electronic systems in healthcare.</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Current literature was researched to develop a review</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UK</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EHR is used for different clinical applications and has different benefits.</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Xiao et al. (2018)</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To show alternative deep learning architectures for examining various data sources.</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To find articles on deep learning research </a:t>
            </a:r>
            <a:r>
              <a:rPr lang="en-US" sz="1800" dirty="0" err="1">
                <a:effectLst/>
                <a:latin typeface="Times New Roman" panose="02020603050405020304" pitchFamily="18" charset="0"/>
                <a:ea typeface="Calibri" panose="020F0502020204030204" pitchFamily="34" charset="0"/>
              </a:rPr>
              <a:t>utilising</a:t>
            </a:r>
            <a:r>
              <a:rPr lang="en-US" sz="1800" dirty="0">
                <a:effectLst/>
                <a:latin typeface="Times New Roman" panose="02020603050405020304" pitchFamily="18" charset="0"/>
                <a:ea typeface="Calibri" panose="020F0502020204030204" pitchFamily="34" charset="0"/>
              </a:rPr>
              <a:t> EHR data published</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Not mentioned</a:t>
            </a:r>
            <a:endParaRPr lang="en-PK" sz="1800" dirty="0">
              <a:effectLst/>
              <a:latin typeface="Times New Roman" panose="02020603050405020304" pitchFamily="18" charset="0"/>
              <a:ea typeface="Calibri" panose="020F0502020204030204" pitchFamily="34" charset="0"/>
            </a:endParaRPr>
          </a:p>
          <a:p>
            <a:pPr algn="just">
              <a:lnSpc>
                <a:spcPct val="150000"/>
              </a:lnSpc>
            </a:pPr>
            <a:r>
              <a:rPr lang="en-US" sz="1800">
                <a:effectLst/>
                <a:latin typeface="Times New Roman" panose="02020603050405020304" pitchFamily="18" charset="0"/>
                <a:ea typeface="Calibri" panose="020F0502020204030204" pitchFamily="34" charset="0"/>
              </a:rPr>
              <a:t>The following analytics tasks were discovered and named by the authors: illness detection/classification, sequential clinical event prediction, idea embedding, data augmentation, and EHR data privacy.</a:t>
            </a:r>
            <a:endParaRPr lang="en-PK" sz="180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0FCBD05-1B88-463E-AB15-ADDDB673E781}" type="slidenum">
              <a:rPr lang="en-PK" smtClean="0"/>
              <a:t>6</a:t>
            </a:fld>
            <a:endParaRPr lang="en-PK"/>
          </a:p>
        </p:txBody>
      </p:sp>
    </p:spTree>
    <p:extLst>
      <p:ext uri="{BB962C8B-B14F-4D97-AF65-F5344CB8AC3E}">
        <p14:creationId xmlns:p14="http://schemas.microsoft.com/office/powerpoint/2010/main" val="688487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US" sz="1800" b="1" i="1" dirty="0">
                <a:effectLst/>
                <a:latin typeface="Times New Roman" panose="02020603050405020304" pitchFamily="18" charset="0"/>
                <a:ea typeface="Times New Roman" panose="02020603050405020304" pitchFamily="18" charset="0"/>
              </a:rPr>
              <a:t>4.2.1	Perspective on EHR</a:t>
            </a:r>
            <a:endParaRPr lang="en-PK" sz="1800" b="1" i="1" dirty="0">
              <a:effectLst/>
              <a:latin typeface="Times New Roman" panose="02020603050405020304" pitchFamily="18" charset="0"/>
              <a:ea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Shaw et al. (2017) sought to create a conceptual model of eHealth, concentrating in particular on the viewpoint of EHR use. They discovered three crucial themes through key informant interviews: health in our hands, engaging for health, and data enabling health. This approach </a:t>
            </a:r>
            <a:r>
              <a:rPr lang="en-US" sz="1800" dirty="0" err="1">
                <a:effectLst/>
                <a:latin typeface="Times New Roman" panose="02020603050405020304" pitchFamily="18" charset="0"/>
                <a:ea typeface="Calibri" panose="020F0502020204030204" pitchFamily="34" charset="0"/>
              </a:rPr>
              <a:t>emphasises</a:t>
            </a:r>
            <a:r>
              <a:rPr lang="en-US" sz="1800" dirty="0">
                <a:effectLst/>
                <a:latin typeface="Times New Roman" panose="02020603050405020304" pitchFamily="18" charset="0"/>
                <a:ea typeface="Calibri" panose="020F0502020204030204" pitchFamily="34" charset="0"/>
              </a:rPr>
              <a:t> the advantages of integrating digital technology across several EHR domains while providing explicit definitions and a taxonomy to aid in understanding EHR usage. It gives information about the complexity and possible overlaps in the usage of EHRs and concludes by recommending that successful projects should include components from all three areas.</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algn="just">
              <a:lnSpc>
                <a:spcPct val="150000"/>
              </a:lnSpc>
              <a:spcBef>
                <a:spcPts val="200"/>
              </a:spcBef>
            </a:pPr>
            <a:r>
              <a:rPr lang="en-US" sz="1800" b="1" i="1" dirty="0">
                <a:effectLst/>
                <a:highlight>
                  <a:srgbClr val="FFFF00"/>
                </a:highlight>
                <a:latin typeface="Times New Roman" panose="02020603050405020304" pitchFamily="18" charset="0"/>
                <a:ea typeface="Times New Roman" panose="02020603050405020304" pitchFamily="18" charset="0"/>
              </a:rPr>
              <a:t>4.2.2	Benefits of HER</a:t>
            </a:r>
            <a:endParaRPr lang="en-PK" sz="1800" b="1" i="1" dirty="0">
              <a:effectLst/>
              <a:latin typeface="Times New Roman" panose="02020603050405020304" pitchFamily="18" charset="0"/>
              <a:ea typeface="Times New Roman" panose="02020603050405020304" pitchFamily="18" charset="0"/>
            </a:endParaRPr>
          </a:p>
          <a:p>
            <a:pPr indent="457200" algn="just">
              <a:lnSpc>
                <a:spcPct val="150000"/>
              </a:lnSpc>
            </a:pPr>
            <a:r>
              <a:rPr lang="en-US" sz="1800" dirty="0">
                <a:effectLst/>
                <a:highlight>
                  <a:srgbClr val="FFFF00"/>
                </a:highlight>
                <a:latin typeface="Times New Roman" panose="02020603050405020304" pitchFamily="18" charset="0"/>
                <a:ea typeface="Calibri" panose="020F0502020204030204" pitchFamily="34" charset="0"/>
              </a:rPr>
              <a:t>The advantages of electronic health records (EHRs) include their potential to improve healthcare using deep learning techniques, notably in medical imaging applications, claim Huang et al. (2020). They draw attention to the fact that whereas cutting-edge deep learning models for radiology currently only include pixel-value information, adding EHR data provides essential clinical context. EHR data, which includes clinical history and laboratory data, helps doctors evaluate imaging results within a larger clinical context. Deep learning models may mimic this integration by integrating EHR data with medical imaging, which would ultimately result in enhanced diagnosis accuracy, well-informed clinical decision-making, and better patient outcomes.</a:t>
            </a:r>
            <a:endParaRPr lang="en-PK" sz="1800" dirty="0">
              <a:effectLst/>
              <a:latin typeface="Times New Roman" panose="02020603050405020304" pitchFamily="18" charset="0"/>
              <a:ea typeface="Calibri" panose="020F0502020204030204" pitchFamily="34" charset="0"/>
            </a:endParaRPr>
          </a:p>
          <a:p>
            <a:pPr indent="457200">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algn="just">
              <a:lnSpc>
                <a:spcPct val="150000"/>
              </a:lnSpc>
              <a:spcBef>
                <a:spcPts val="200"/>
              </a:spcBef>
            </a:pPr>
            <a:r>
              <a:rPr lang="en-US" sz="1800" b="1" i="1" dirty="0">
                <a:effectLst/>
                <a:latin typeface="Times New Roman" panose="02020603050405020304" pitchFamily="18" charset="0"/>
                <a:ea typeface="Times New Roman" panose="02020603050405020304" pitchFamily="18" charset="0"/>
              </a:rPr>
              <a:t>4.2.3	Challenges of EHR</a:t>
            </a:r>
            <a:endParaRPr lang="en-PK" sz="1800" b="1" i="1" dirty="0">
              <a:effectLst/>
              <a:latin typeface="Times New Roman" panose="02020603050405020304" pitchFamily="18" charset="0"/>
              <a:ea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In their investigation of physician burnout in the EHR age, Downing et al. (2018) found that EHR interaction can undermine patient-physician interactions and lead to professional discontent and burnout. The burden on doctors is increased by documentation requirements that are fueled by billing and reimbursement. In their comprehensive assessment of deep learning models for EHR data, Xiao et al. (2018) identified issues with data and label availability, model interpretability, transparency, and deployment simplicity. To lessen the strain on healthcare practitioners, usability enhancements in EHRs and system </a:t>
            </a:r>
            <a:r>
              <a:rPr lang="en-US" sz="1800" dirty="0" err="1">
                <a:effectLst/>
                <a:latin typeface="Times New Roman" panose="02020603050405020304" pitchFamily="18" charset="0"/>
                <a:ea typeface="Calibri" panose="020F0502020204030204" pitchFamily="34" charset="0"/>
              </a:rPr>
              <a:t>optimisation</a:t>
            </a:r>
            <a:r>
              <a:rPr lang="en-US" sz="1800" dirty="0">
                <a:effectLst/>
                <a:latin typeface="Times New Roman" panose="02020603050405020304" pitchFamily="18" charset="0"/>
                <a:ea typeface="Calibri" panose="020F0502020204030204" pitchFamily="34" charset="0"/>
              </a:rPr>
              <a:t> are required.</a:t>
            </a:r>
            <a:endParaRPr lang="en-PK"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0FCBD05-1B88-463E-AB15-ADDDB673E781}" type="slidenum">
              <a:rPr lang="en-PK" smtClean="0"/>
              <a:t>7</a:t>
            </a:fld>
            <a:endParaRPr lang="en-PK"/>
          </a:p>
        </p:txBody>
      </p:sp>
    </p:spTree>
    <p:extLst>
      <p:ext uri="{BB962C8B-B14F-4D97-AF65-F5344CB8AC3E}">
        <p14:creationId xmlns:p14="http://schemas.microsoft.com/office/powerpoint/2010/main" val="671196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defTabSz="457200" rtl="0" eaLnBrk="1" latinLnBrk="0" hangingPunct="1">
              <a:lnSpc>
                <a:spcPct val="150000"/>
              </a:lnSpc>
              <a:spcBef>
                <a:spcPct val="20000"/>
              </a:spcBef>
              <a:spcAft>
                <a:spcPts val="600"/>
              </a:spcAft>
              <a:buClr>
                <a:schemeClr val="accent1"/>
              </a:buClr>
              <a:buFont typeface="Wingdings 2" charset="2"/>
              <a:buChar char=""/>
            </a:pPr>
            <a:r>
              <a:rPr lang="en-US" sz="1800" kern="1200" dirty="0">
                <a:solidFill>
                  <a:schemeClr val="tx1"/>
                </a:solidFill>
                <a:latin typeface="+mn-lt"/>
                <a:ea typeface="+mn-ea"/>
                <a:cs typeface="+mn-cs"/>
              </a:rPr>
              <a:t>Analysis of research on the advantages, issues, and perspectives of EHRs offers insightful information about electronic health record systems. While Huang et al. (2020) thoroughly analyses the medical data fusion literature from 2012 to 2020 with an emphasis on various data fusion methods to combine EHR data with medical imaging. This review offers insightful information for researchers looking to apply multimodal fusion for improved medical imaging applications. Shaw et al. (2017) give a thorough conceptual model. Physician burnout is emphasized and data-related difficulties are mentioned by Xiao et al. (2018). These papers highlight typical obstacles to adopting EHRs which are also highlighted in other studies (Shi et al., 2018; Goldstein et al., 2017)</a:t>
            </a:r>
            <a:endParaRPr lang="en-PK" sz="18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60FCBD05-1B88-463E-AB15-ADDDB673E781}" type="slidenum">
              <a:rPr lang="en-PK" smtClean="0"/>
              <a:t>8</a:t>
            </a:fld>
            <a:endParaRPr lang="en-PK"/>
          </a:p>
        </p:txBody>
      </p:sp>
    </p:spTree>
    <p:extLst>
      <p:ext uri="{BB962C8B-B14F-4D97-AF65-F5344CB8AC3E}">
        <p14:creationId xmlns:p14="http://schemas.microsoft.com/office/powerpoint/2010/main" val="872874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pPr>
            <a:r>
              <a:rPr lang="en-US" sz="1800" b="1" i="1" dirty="0">
                <a:solidFill>
                  <a:srgbClr val="000000"/>
                </a:solidFill>
                <a:effectLst/>
                <a:latin typeface="Times New Roman" panose="02020603050405020304" pitchFamily="18" charset="0"/>
              </a:rPr>
              <a:t>Recommendations</a:t>
            </a:r>
            <a:endParaRPr lang="en-PK" sz="1800" b="1" i="1" dirty="0">
              <a:effectLst/>
              <a:latin typeface="Times New Roman" panose="02020603050405020304" pitchFamily="18"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According to the study's findings, it is advised to use the Shaw et al. (2017) conceptual model of eHealth to successfully integrate and use EHR systems. Deep learning adoption can also improve EHR analysis and assist in clinical decision-making, as noted by </a:t>
            </a:r>
            <a:r>
              <a:rPr lang="en-US" sz="1800" dirty="0" err="1">
                <a:effectLst/>
                <a:latin typeface="Times New Roman" panose="02020603050405020304" pitchFamily="18" charset="0"/>
                <a:ea typeface="Calibri" panose="020F0502020204030204" pitchFamily="34" charset="0"/>
              </a:rPr>
              <a:t>Shickel</a:t>
            </a:r>
            <a:r>
              <a:rPr lang="en-US" sz="1800" dirty="0">
                <a:effectLst/>
                <a:latin typeface="Times New Roman" panose="02020603050405020304" pitchFamily="18" charset="0"/>
                <a:ea typeface="Calibri" panose="020F0502020204030204" pitchFamily="34" charset="0"/>
              </a:rPr>
              <a:t> et al. (2017). Improving EHR usability, </a:t>
            </a:r>
            <a:r>
              <a:rPr lang="en-US" sz="1800" dirty="0" err="1">
                <a:effectLst/>
                <a:latin typeface="Times New Roman" panose="02020603050405020304" pitchFamily="18" charset="0"/>
                <a:ea typeface="Calibri" panose="020F0502020204030204" pitchFamily="34" charset="0"/>
              </a:rPr>
              <a:t>optimising</a:t>
            </a:r>
            <a:r>
              <a:rPr lang="en-US" sz="1800" dirty="0">
                <a:effectLst/>
                <a:latin typeface="Times New Roman" panose="02020603050405020304" pitchFamily="18" charset="0"/>
                <a:ea typeface="Calibri" panose="020F0502020204030204" pitchFamily="34" charset="0"/>
              </a:rPr>
              <a:t> systems, and encouraging physician well-being by lowering administrative responsibilities are necessary to address the issues (</a:t>
            </a:r>
            <a:r>
              <a:rPr lang="en-US" sz="1800" dirty="0">
                <a:solidFill>
                  <a:srgbClr val="222222"/>
                </a:solidFill>
                <a:effectLst/>
                <a:latin typeface="Arial" panose="020B0604020202020204" pitchFamily="34" charset="0"/>
                <a:ea typeface="Calibri" panose="020F0502020204030204" pitchFamily="34" charset="0"/>
              </a:rPr>
              <a:t>Goldstein et al., 2017</a:t>
            </a:r>
            <a:r>
              <a:rPr lang="en-US" sz="1800" dirty="0">
                <a:effectLst/>
                <a:latin typeface="Times New Roman" panose="02020603050405020304" pitchFamily="18" charset="0"/>
                <a:ea typeface="Calibri" panose="020F0502020204030204" pitchFamily="34" charset="0"/>
              </a:rPr>
              <a:t>).</a:t>
            </a:r>
            <a:endParaRPr lang="en-PK" sz="1800" dirty="0">
              <a:effectLst/>
              <a:latin typeface="Times New Roman" panose="02020603050405020304" pitchFamily="18" charset="0"/>
              <a:ea typeface="Calibri" panose="020F0502020204030204" pitchFamily="34" charset="0"/>
            </a:endParaRPr>
          </a:p>
          <a:p>
            <a:pPr indent="457200"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5.3	Importance of Findings</a:t>
            </a:r>
            <a:endParaRPr lang="en-PK" sz="1800" b="1" i="1" dirty="0">
              <a:effectLst/>
              <a:latin typeface="Times New Roman" panose="02020603050405020304" pitchFamily="18"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The results of these investigations are essential for improving our comprehension and use of electronic health record systems.</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The challenges identified can be overcome with the help of adequate policies and procedures.</a:t>
            </a:r>
            <a:endParaRPr lang="en-PK"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US" sz="1800" b="1" i="1" dirty="0">
                <a:solidFill>
                  <a:srgbClr val="000000"/>
                </a:solidFill>
                <a:effectLst/>
                <a:latin typeface="Times New Roman" panose="02020603050405020304" pitchFamily="18" charset="0"/>
              </a:rPr>
              <a:t>5.4	Limitations</a:t>
            </a:r>
            <a:endParaRPr lang="en-PK" sz="1800" b="1" i="1" dirty="0">
              <a:effectLst/>
              <a:latin typeface="Times New Roman" panose="02020603050405020304" pitchFamily="18"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The study only uses articles published after 2016, which limits the study from the literature published before the year.</a:t>
            </a:r>
            <a:endParaRPr lang="en-PK" sz="1800" dirty="0">
              <a:effectLst/>
              <a:latin typeface="Arial" panose="020B0604020202020204" pitchFamily="34" charset="0"/>
              <a:ea typeface="Arial" panose="020B0604020202020204" pitchFamily="34" charset="0"/>
            </a:endParaRPr>
          </a:p>
          <a:p>
            <a:pPr marL="342900" lvl="0" indent="-342900" algn="just">
              <a:lnSpc>
                <a:spcPct val="150000"/>
              </a:lnSpc>
              <a:spcBef>
                <a:spcPts val="1260"/>
              </a:spcBef>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rPr>
              <a:t>No quantitative data were included in the study.</a:t>
            </a:r>
            <a:endParaRPr lang="en-PK"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60FCBD05-1B88-463E-AB15-ADDDB673E781}" type="slidenum">
              <a:rPr lang="en-PK" smtClean="0"/>
              <a:t>9</a:t>
            </a:fld>
            <a:endParaRPr lang="en-PK"/>
          </a:p>
        </p:txBody>
      </p:sp>
    </p:spTree>
    <p:extLst>
      <p:ext uri="{BB962C8B-B14F-4D97-AF65-F5344CB8AC3E}">
        <p14:creationId xmlns:p14="http://schemas.microsoft.com/office/powerpoint/2010/main" val="1223029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The study </a:t>
            </a:r>
            <a:r>
              <a:rPr lang="en-US" sz="1800" dirty="0" err="1">
                <a:effectLst/>
                <a:latin typeface="Times New Roman" panose="02020603050405020304" pitchFamily="18" charset="0"/>
                <a:ea typeface="Calibri" panose="020F0502020204030204" pitchFamily="34" charset="0"/>
              </a:rPr>
              <a:t>analysed</a:t>
            </a:r>
            <a:r>
              <a:rPr lang="en-US" sz="1800" dirty="0">
                <a:effectLst/>
                <a:latin typeface="Times New Roman" panose="02020603050405020304" pitchFamily="18" charset="0"/>
                <a:ea typeface="Calibri" panose="020F0502020204030204" pitchFamily="34" charset="0"/>
              </a:rPr>
              <a:t> 4 articles published after 2016. The evaluation of studies on the use, advantages, and difficulties of electronic health record systems yields important insights.</a:t>
            </a:r>
            <a:endParaRPr lang="en-PK" sz="1800" dirty="0">
              <a:effectLst/>
              <a:latin typeface="Times New Roman" panose="02020603050405020304" pitchFamily="18" charset="0"/>
              <a:ea typeface="Calibri" panose="020F0502020204030204" pitchFamily="34" charset="0"/>
            </a:endParaRP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10</a:t>
            </a:fld>
            <a:endParaRPr lang="en-PK"/>
          </a:p>
        </p:txBody>
      </p:sp>
    </p:spTree>
    <p:extLst>
      <p:ext uri="{BB962C8B-B14F-4D97-AF65-F5344CB8AC3E}">
        <p14:creationId xmlns:p14="http://schemas.microsoft.com/office/powerpoint/2010/main" val="480524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40385" indent="-540385" algn="just">
              <a:lnSpc>
                <a:spcPct val="150000"/>
              </a:lnSpc>
            </a:pPr>
            <a:r>
              <a:rPr lang="en-US" sz="1800" dirty="0">
                <a:solidFill>
                  <a:srgbClr val="222222"/>
                </a:solidFill>
                <a:effectLst/>
                <a:latin typeface="Times New Roman" panose="02020603050405020304" pitchFamily="18" charset="0"/>
                <a:ea typeface="Calibri" panose="020F0502020204030204" pitchFamily="34" charset="0"/>
              </a:rPr>
              <a:t>Downing, N.L., Bates, D.W. and Longhurst, C.A., 2018. Physician burnout in the electronic health record era: are we ignoring the real cause?. </a:t>
            </a:r>
            <a:r>
              <a:rPr lang="en-PK" sz="1800" i="1" dirty="0">
                <a:effectLst/>
                <a:latin typeface="Times New Roman" panose="02020603050405020304" pitchFamily="18" charset="0"/>
                <a:ea typeface="Calibri" panose="020F0502020204030204" pitchFamily="34" charset="0"/>
              </a:rPr>
              <a:t>Annals of internal medicine</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169</a:t>
            </a:r>
            <a:r>
              <a:rPr lang="en-PK" sz="1800" dirty="0">
                <a:effectLst/>
                <a:latin typeface="Times New Roman" panose="02020603050405020304" pitchFamily="18" charset="0"/>
                <a:ea typeface="Calibri" panose="020F0502020204030204" pitchFamily="34" charset="0"/>
              </a:rPr>
              <a:t>(1), pp.50-51. </a:t>
            </a:r>
            <a:r>
              <a:rPr lang="en-PK" sz="1800" u="sng" dirty="0">
                <a:solidFill>
                  <a:srgbClr val="0563C1"/>
                </a:solidFill>
                <a:effectLst/>
                <a:latin typeface="Times New Roman" panose="02020603050405020304" pitchFamily="18" charset="0"/>
                <a:ea typeface="Calibri" panose="020F0502020204030204" pitchFamily="34" charset="0"/>
                <a:hlinkClick r:id="rId3"/>
              </a:rPr>
              <a:t>https://www.acpjournals.org/doi/abs/10.7326/M18-0139</a:t>
            </a:r>
            <a:r>
              <a:rPr lang="en-PK" sz="1800" dirty="0">
                <a:effectLst/>
                <a:latin typeface="Times New Roman" panose="02020603050405020304" pitchFamily="18" charset="0"/>
                <a:ea typeface="Calibri" panose="020F0502020204030204" pitchFamily="34" charset="0"/>
              </a:rPr>
              <a:t> </a:t>
            </a:r>
            <a:r>
              <a:rPr lang="en-US" sz="1800" dirty="0">
                <a:solidFill>
                  <a:srgbClr val="333333"/>
                </a:solidFill>
                <a:effectLst/>
                <a:latin typeface="Times New Roman" panose="02020603050405020304" pitchFamily="18" charset="0"/>
                <a:ea typeface="Calibri" panose="020F0502020204030204" pitchFamily="34" charset="0"/>
              </a:rPr>
              <a:t> </a:t>
            </a:r>
            <a:endParaRPr lang="en-PK" sz="1800" dirty="0">
              <a:effectLst/>
              <a:latin typeface="Times New Roman" panose="02020603050405020304" pitchFamily="18" charset="0"/>
              <a:ea typeface="Calibri" panose="020F0502020204030204" pitchFamily="34" charset="0"/>
            </a:endParaRPr>
          </a:p>
          <a:p>
            <a:pPr marL="540385" indent="-540385" algn="just">
              <a:lnSpc>
                <a:spcPct val="150000"/>
              </a:lnSpc>
            </a:pPr>
            <a:r>
              <a:rPr lang="en-US" sz="1800" dirty="0">
                <a:solidFill>
                  <a:srgbClr val="222222"/>
                </a:solidFill>
                <a:effectLst/>
                <a:latin typeface="Times New Roman" panose="02020603050405020304" pitchFamily="18" charset="0"/>
                <a:ea typeface="Calibri" panose="020F0502020204030204" pitchFamily="34" charset="0"/>
              </a:rPr>
              <a:t>Goldstein, B.A., </a:t>
            </a:r>
            <a:r>
              <a:rPr lang="en-US" sz="1800" dirty="0" err="1">
                <a:solidFill>
                  <a:srgbClr val="222222"/>
                </a:solidFill>
                <a:effectLst/>
                <a:latin typeface="Times New Roman" panose="02020603050405020304" pitchFamily="18" charset="0"/>
                <a:ea typeface="Calibri" panose="020F0502020204030204" pitchFamily="34" charset="0"/>
              </a:rPr>
              <a:t>Navar</a:t>
            </a:r>
            <a:r>
              <a:rPr lang="en-US" sz="1800" dirty="0">
                <a:solidFill>
                  <a:srgbClr val="222222"/>
                </a:solidFill>
                <a:effectLst/>
                <a:latin typeface="Times New Roman" panose="02020603050405020304" pitchFamily="18" charset="0"/>
                <a:ea typeface="Calibri" panose="020F0502020204030204" pitchFamily="34" charset="0"/>
              </a:rPr>
              <a:t>, A.M., </a:t>
            </a:r>
            <a:r>
              <a:rPr lang="en-US" sz="1800" dirty="0" err="1">
                <a:solidFill>
                  <a:srgbClr val="222222"/>
                </a:solidFill>
                <a:effectLst/>
                <a:latin typeface="Times New Roman" panose="02020603050405020304" pitchFamily="18" charset="0"/>
                <a:ea typeface="Calibri" panose="020F0502020204030204" pitchFamily="34" charset="0"/>
              </a:rPr>
              <a:t>Pencina</a:t>
            </a:r>
            <a:r>
              <a:rPr lang="en-US" sz="1800" dirty="0">
                <a:solidFill>
                  <a:srgbClr val="222222"/>
                </a:solidFill>
                <a:effectLst/>
                <a:latin typeface="Times New Roman" panose="02020603050405020304" pitchFamily="18" charset="0"/>
                <a:ea typeface="Calibri" panose="020F0502020204030204" pitchFamily="34" charset="0"/>
              </a:rPr>
              <a:t>, M.J. and Ioannidis, J.P., 2017. Opportunities and challenges in developing risk prediction models with electronic health records data: a systematic review. </a:t>
            </a:r>
            <a:r>
              <a:rPr lang="en-PK" sz="1800" i="1" dirty="0">
                <a:effectLst/>
                <a:latin typeface="Times New Roman" panose="02020603050405020304" pitchFamily="18" charset="0"/>
                <a:ea typeface="Calibri" panose="020F0502020204030204" pitchFamily="34" charset="0"/>
              </a:rPr>
              <a:t>Journal of the American Medical Informatics Association: JAMIA</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24</a:t>
            </a:r>
            <a:r>
              <a:rPr lang="en-PK" sz="1800" dirty="0">
                <a:effectLst/>
                <a:latin typeface="Times New Roman" panose="02020603050405020304" pitchFamily="18" charset="0"/>
                <a:ea typeface="Calibri" panose="020F0502020204030204" pitchFamily="34" charset="0"/>
              </a:rPr>
              <a:t>(1), p.198.</a:t>
            </a:r>
            <a:r>
              <a:rPr lang="en-US" sz="1800" dirty="0">
                <a:effectLst/>
                <a:latin typeface="Times New Roman" panose="02020603050405020304" pitchFamily="18" charset="0"/>
                <a:ea typeface="Calibri" panose="020F0502020204030204" pitchFamily="34" charset="0"/>
              </a:rPr>
              <a:t> </a:t>
            </a:r>
            <a:r>
              <a:rPr lang="en-US" sz="1800" dirty="0">
                <a:solidFill>
                  <a:srgbClr val="222222"/>
                </a:solidFill>
                <a:effectLst/>
                <a:latin typeface="Times New Roman" panose="02020603050405020304" pitchFamily="18" charset="0"/>
                <a:ea typeface="Calibri" panose="020F0502020204030204" pitchFamily="34" charset="0"/>
              </a:rPr>
              <a:t>ncbi.nlm.nih.gov/</a:t>
            </a:r>
            <a:r>
              <a:rPr lang="en-US" sz="1800" dirty="0" err="1">
                <a:solidFill>
                  <a:srgbClr val="222222"/>
                </a:solidFill>
                <a:effectLst/>
                <a:latin typeface="Times New Roman" panose="02020603050405020304" pitchFamily="18" charset="0"/>
                <a:ea typeface="Calibri" panose="020F0502020204030204" pitchFamily="34" charset="0"/>
              </a:rPr>
              <a:t>pmc</a:t>
            </a:r>
            <a:r>
              <a:rPr lang="en-US" sz="1800" dirty="0">
                <a:solidFill>
                  <a:srgbClr val="222222"/>
                </a:solidFill>
                <a:effectLst/>
                <a:latin typeface="Times New Roman" panose="02020603050405020304" pitchFamily="18" charset="0"/>
                <a:ea typeface="Calibri" panose="020F0502020204030204" pitchFamily="34" charset="0"/>
              </a:rPr>
              <a:t>/articles/PMC5201180/ </a:t>
            </a:r>
            <a:endParaRPr lang="en-PK" sz="1800" dirty="0">
              <a:effectLst/>
              <a:latin typeface="Times New Roman" panose="02020603050405020304" pitchFamily="18" charset="0"/>
              <a:ea typeface="Calibri" panose="020F0502020204030204" pitchFamily="34" charset="0"/>
            </a:endParaRPr>
          </a:p>
          <a:p>
            <a:pPr marL="540385" indent="-540385"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rPr>
              <a:t>Shaw, T., McGregor, D., Brunner, M., Keep, M., Janssen, A. and Barnet, S., 2017. What is eHealth (6)? Development of a conceptual model for eHealth: qualitative study with key informants. </a:t>
            </a:r>
            <a:r>
              <a:rPr lang="en-PK" sz="1800" i="1" dirty="0">
                <a:effectLst/>
                <a:latin typeface="Times New Roman" panose="02020603050405020304" pitchFamily="18" charset="0"/>
                <a:ea typeface="Calibri" panose="020F0502020204030204" pitchFamily="34" charset="0"/>
              </a:rPr>
              <a:t>Journal of medical Internet research</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19</a:t>
            </a:r>
            <a:r>
              <a:rPr lang="en-PK" sz="1800" dirty="0">
                <a:effectLst/>
                <a:latin typeface="Times New Roman" panose="02020603050405020304" pitchFamily="18" charset="0"/>
                <a:ea typeface="Calibri" panose="020F0502020204030204" pitchFamily="34" charset="0"/>
              </a:rPr>
              <a:t>(10), p.e324.</a:t>
            </a:r>
          </a:p>
          <a:p>
            <a:pPr marL="540385" indent="-540385" algn="just">
              <a:lnSpc>
                <a:spcPct val="150000"/>
              </a:lnSpc>
            </a:pPr>
            <a:r>
              <a:rPr lang="en-US" sz="1800" dirty="0">
                <a:solidFill>
                  <a:srgbClr val="222222"/>
                </a:solidFill>
                <a:effectLst/>
                <a:latin typeface="Times New Roman" panose="02020603050405020304" pitchFamily="18" charset="0"/>
                <a:ea typeface="Calibri" panose="020F0502020204030204" pitchFamily="34" charset="0"/>
              </a:rPr>
              <a:t>Shi, S., He, D., Li, L., Kumar, N., Khan, M.K. and Choo, K.K.R., 2020. Applications of blockchain in ensuring the security and privacy of electronic health record systems: A survey. </a:t>
            </a:r>
            <a:r>
              <a:rPr lang="en-PK" sz="1800" i="1" dirty="0">
                <a:effectLst/>
                <a:latin typeface="Times New Roman" panose="02020603050405020304" pitchFamily="18" charset="0"/>
                <a:ea typeface="Calibri" panose="020F0502020204030204" pitchFamily="34" charset="0"/>
              </a:rPr>
              <a:t>Computers &amp; security</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97</a:t>
            </a:r>
            <a:r>
              <a:rPr lang="en-PK" sz="1800" dirty="0">
                <a:effectLst/>
                <a:latin typeface="Times New Roman" panose="02020603050405020304" pitchFamily="18" charset="0"/>
                <a:ea typeface="Calibri" panose="020F0502020204030204" pitchFamily="34" charset="0"/>
              </a:rPr>
              <a:t>, p.101966. </a:t>
            </a:r>
            <a:r>
              <a:rPr lang="en-PK" sz="1800" u="sng" dirty="0">
                <a:solidFill>
                  <a:srgbClr val="0563C1"/>
                </a:solidFill>
                <a:effectLst/>
                <a:latin typeface="Times New Roman" panose="02020603050405020304" pitchFamily="18" charset="0"/>
                <a:ea typeface="Calibri" panose="020F0502020204030204" pitchFamily="34" charset="0"/>
                <a:hlinkClick r:id="rId4"/>
              </a:rPr>
              <a:t>https://academic.oup.com/jamia/article/25/10/1419/5035024</a:t>
            </a:r>
            <a:endParaRPr lang="en-PK" sz="1800" dirty="0">
              <a:effectLst/>
              <a:latin typeface="Times New Roman" panose="02020603050405020304" pitchFamily="18" charset="0"/>
              <a:ea typeface="Calibri" panose="020F0502020204030204" pitchFamily="34" charset="0"/>
            </a:endParaRPr>
          </a:p>
          <a:p>
            <a:pPr marL="540385" indent="-540385" algn="just">
              <a:lnSpc>
                <a:spcPct val="150000"/>
              </a:lnSpc>
            </a:pPr>
            <a:r>
              <a:rPr lang="en-PK" sz="1800" dirty="0" err="1">
                <a:solidFill>
                  <a:srgbClr val="000000"/>
                </a:solidFill>
                <a:effectLst/>
                <a:latin typeface="Times New Roman" panose="02020603050405020304" pitchFamily="18" charset="0"/>
                <a:ea typeface="Calibri" panose="020F0502020204030204" pitchFamily="34" charset="0"/>
              </a:rPr>
              <a:t>Shickel</a:t>
            </a:r>
            <a:r>
              <a:rPr lang="en-PK" sz="1800" dirty="0">
                <a:solidFill>
                  <a:srgbClr val="000000"/>
                </a:solidFill>
                <a:effectLst/>
                <a:latin typeface="Times New Roman" panose="02020603050405020304" pitchFamily="18" charset="0"/>
                <a:ea typeface="Calibri" panose="020F0502020204030204" pitchFamily="34" charset="0"/>
              </a:rPr>
              <a:t>, B., Tighe, P.J., </a:t>
            </a:r>
            <a:r>
              <a:rPr lang="en-PK" sz="1800" dirty="0" err="1">
                <a:solidFill>
                  <a:srgbClr val="000000"/>
                </a:solidFill>
                <a:effectLst/>
                <a:latin typeface="Times New Roman" panose="02020603050405020304" pitchFamily="18" charset="0"/>
                <a:ea typeface="Calibri" panose="020F0502020204030204" pitchFamily="34" charset="0"/>
              </a:rPr>
              <a:t>Bihorac</a:t>
            </a:r>
            <a:r>
              <a:rPr lang="en-PK" sz="1800" dirty="0">
                <a:solidFill>
                  <a:srgbClr val="000000"/>
                </a:solidFill>
                <a:effectLst/>
                <a:latin typeface="Times New Roman" panose="02020603050405020304" pitchFamily="18" charset="0"/>
                <a:ea typeface="Calibri" panose="020F0502020204030204" pitchFamily="34" charset="0"/>
              </a:rPr>
              <a:t>, A. and Rashidi, P., 2017. Deep EHR: a survey of recent advances in deep learning techniques for electronic health record (EHR) analysis. </a:t>
            </a:r>
            <a:r>
              <a:rPr lang="en-PK" sz="1800" i="1" dirty="0">
                <a:solidFill>
                  <a:srgbClr val="000000"/>
                </a:solidFill>
                <a:effectLst/>
                <a:latin typeface="Times New Roman" panose="02020603050405020304" pitchFamily="18" charset="0"/>
                <a:ea typeface="Calibri" panose="020F0502020204030204" pitchFamily="34" charset="0"/>
              </a:rPr>
              <a:t>IEEE journal of biomedical and health informatics</a:t>
            </a:r>
            <a:r>
              <a:rPr lang="en-PK" sz="1800" dirty="0">
                <a:solidFill>
                  <a:srgbClr val="000000"/>
                </a:solidFill>
                <a:effectLst/>
                <a:latin typeface="Times New Roman" panose="02020603050405020304" pitchFamily="18" charset="0"/>
                <a:ea typeface="Calibri" panose="020F0502020204030204" pitchFamily="34" charset="0"/>
              </a:rPr>
              <a:t>, </a:t>
            </a:r>
            <a:r>
              <a:rPr lang="en-PK" sz="1800" i="1" dirty="0">
                <a:solidFill>
                  <a:srgbClr val="000000"/>
                </a:solidFill>
                <a:effectLst/>
                <a:latin typeface="Times New Roman" panose="02020603050405020304" pitchFamily="18" charset="0"/>
                <a:ea typeface="Calibri" panose="020F0502020204030204" pitchFamily="34" charset="0"/>
              </a:rPr>
              <a:t>22</a:t>
            </a:r>
            <a:r>
              <a:rPr lang="en-PK" sz="1800" dirty="0">
                <a:solidFill>
                  <a:srgbClr val="000000"/>
                </a:solidFill>
                <a:effectLst/>
                <a:latin typeface="Times New Roman" panose="02020603050405020304" pitchFamily="18" charset="0"/>
                <a:ea typeface="Calibri" panose="020F0502020204030204" pitchFamily="34" charset="0"/>
              </a:rPr>
              <a:t>(5), pp.1589-1604. </a:t>
            </a:r>
            <a:r>
              <a:rPr lang="en-PK" sz="1800" u="sng" dirty="0">
                <a:solidFill>
                  <a:srgbClr val="000000"/>
                </a:solidFill>
                <a:effectLst/>
                <a:latin typeface="Times New Roman" panose="02020603050405020304" pitchFamily="18" charset="0"/>
                <a:ea typeface="Calibri" panose="020F0502020204030204" pitchFamily="34" charset="0"/>
                <a:hlinkClick r:id="rId5"/>
              </a:rPr>
              <a:t>https://ieeexplore.ieee.org/abstract/document/8086133</a:t>
            </a:r>
            <a:endParaRPr lang="en-PK" sz="1800" dirty="0">
              <a:effectLst/>
              <a:latin typeface="Times New Roman" panose="02020603050405020304" pitchFamily="18" charset="0"/>
              <a:ea typeface="Calibri" panose="020F0502020204030204" pitchFamily="34" charset="0"/>
            </a:endParaRPr>
          </a:p>
          <a:p>
            <a:pPr marL="540385" indent="-540385" algn="just">
              <a:lnSpc>
                <a:spcPct val="150000"/>
              </a:lnSpc>
            </a:pPr>
            <a:r>
              <a:rPr lang="en-US" sz="1800" dirty="0">
                <a:solidFill>
                  <a:srgbClr val="222222"/>
                </a:solidFill>
                <a:effectLst/>
                <a:latin typeface="Times New Roman" panose="02020603050405020304" pitchFamily="18" charset="0"/>
                <a:ea typeface="Calibri" panose="020F0502020204030204" pitchFamily="34" charset="0"/>
              </a:rPr>
              <a:t>Xiao, C., Choi, E. and Sun, J., 2018. Opportunities and challenges in developing deep learning models using electronic health records data: a systematic review. </a:t>
            </a:r>
            <a:r>
              <a:rPr lang="en-PK" sz="1800" i="1" dirty="0">
                <a:effectLst/>
                <a:latin typeface="Times New Roman" panose="02020603050405020304" pitchFamily="18" charset="0"/>
                <a:ea typeface="Calibri" panose="020F0502020204030204" pitchFamily="34" charset="0"/>
              </a:rPr>
              <a:t>Journal of the American Medical Informatics Association</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25</a:t>
            </a:r>
            <a:r>
              <a:rPr lang="en-PK" sz="1800" dirty="0">
                <a:effectLst/>
                <a:latin typeface="Times New Roman" panose="02020603050405020304" pitchFamily="18" charset="0"/>
                <a:ea typeface="Calibri" panose="020F0502020204030204" pitchFamily="34" charset="0"/>
              </a:rPr>
              <a:t>(10), pp.1419-1428. </a:t>
            </a:r>
            <a:r>
              <a:rPr lang="en-PK" sz="1800" u="sng" dirty="0">
                <a:solidFill>
                  <a:srgbClr val="0563C1"/>
                </a:solidFill>
                <a:effectLst/>
                <a:latin typeface="Times New Roman" panose="02020603050405020304" pitchFamily="18" charset="0"/>
                <a:ea typeface="Calibri" panose="020F0502020204030204" pitchFamily="34" charset="0"/>
                <a:hlinkClick r:id="rId4"/>
              </a:rPr>
              <a:t>https://academic.oup.com/jamia/article/25/10/1419/5035024</a:t>
            </a:r>
            <a:r>
              <a:rPr lang="en-PK" sz="1800" dirty="0">
                <a:effectLst/>
                <a:latin typeface="Times New Roman" panose="02020603050405020304" pitchFamily="18" charset="0"/>
                <a:ea typeface="Calibri" panose="020F0502020204030204" pitchFamily="34" charset="0"/>
              </a:rPr>
              <a:t> </a:t>
            </a:r>
          </a:p>
          <a:p>
            <a:pPr marL="540385" indent="-540385" algn="just">
              <a:lnSpc>
                <a:spcPct val="150000"/>
              </a:lnSpc>
            </a:pPr>
            <a:r>
              <a:rPr lang="en-US" sz="1800" dirty="0">
                <a:solidFill>
                  <a:srgbClr val="222222"/>
                </a:solidFill>
                <a:effectLst/>
                <a:latin typeface="Times New Roman" panose="02020603050405020304" pitchFamily="18" charset="0"/>
                <a:ea typeface="Calibri" panose="020F0502020204030204" pitchFamily="34" charset="0"/>
              </a:rPr>
              <a:t>Yadav, P., Steinbach, M., Kumar, V. and Simon, G., 2018. Mining electronic health records (EHRs) A survey. </a:t>
            </a:r>
            <a:r>
              <a:rPr lang="en-PK" sz="1800" i="1" dirty="0">
                <a:effectLst/>
                <a:latin typeface="Times New Roman" panose="02020603050405020304" pitchFamily="18" charset="0"/>
                <a:ea typeface="Calibri" panose="020F0502020204030204" pitchFamily="34" charset="0"/>
              </a:rPr>
              <a:t>ACM Computing Surveys (CSUR)</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50</a:t>
            </a:r>
            <a:r>
              <a:rPr lang="en-PK" sz="1800" dirty="0">
                <a:effectLst/>
                <a:latin typeface="Times New Roman" panose="02020603050405020304" pitchFamily="18" charset="0"/>
                <a:ea typeface="Calibri" panose="020F0502020204030204" pitchFamily="34" charset="0"/>
              </a:rPr>
              <a:t>(6), pp.1-40. Yadav, P., Steinbach, M., Kumar, V. and Simon, G., 2018. Mining electronic health records (</a:t>
            </a:r>
            <a:r>
              <a:rPr lang="en-PK" sz="1800" dirty="0" err="1">
                <a:effectLst/>
                <a:latin typeface="Times New Roman" panose="02020603050405020304" pitchFamily="18" charset="0"/>
                <a:ea typeface="Calibri" panose="020F0502020204030204" pitchFamily="34" charset="0"/>
              </a:rPr>
              <a:t>EHRs</a:t>
            </a:r>
            <a:r>
              <a:rPr lang="en-PK" sz="1800" dirty="0">
                <a:effectLst/>
                <a:latin typeface="Times New Roman" panose="02020603050405020304" pitchFamily="18" charset="0"/>
                <a:ea typeface="Calibri" panose="020F0502020204030204" pitchFamily="34" charset="0"/>
              </a:rPr>
              <a:t>) A survey. </a:t>
            </a:r>
            <a:r>
              <a:rPr lang="en-PK" sz="1800" i="1" dirty="0">
                <a:effectLst/>
                <a:latin typeface="Times New Roman" panose="02020603050405020304" pitchFamily="18" charset="0"/>
                <a:ea typeface="Calibri" panose="020F0502020204030204" pitchFamily="34" charset="0"/>
              </a:rPr>
              <a:t>ACM Computing Surveys (CSUR)</a:t>
            </a:r>
            <a:r>
              <a:rPr lang="en-PK" sz="1800" dirty="0">
                <a:effectLst/>
                <a:latin typeface="Times New Roman" panose="02020603050405020304" pitchFamily="18" charset="0"/>
                <a:ea typeface="Calibri" panose="020F0502020204030204" pitchFamily="34" charset="0"/>
              </a:rPr>
              <a:t>, </a:t>
            </a:r>
            <a:r>
              <a:rPr lang="en-PK" sz="1800" i="1" dirty="0">
                <a:effectLst/>
                <a:latin typeface="Times New Roman" panose="02020603050405020304" pitchFamily="18" charset="0"/>
                <a:ea typeface="Calibri" panose="020F0502020204030204" pitchFamily="34" charset="0"/>
              </a:rPr>
              <a:t>50</a:t>
            </a:r>
            <a:r>
              <a:rPr lang="en-PK" sz="1800" dirty="0">
                <a:effectLst/>
                <a:latin typeface="Times New Roman" panose="02020603050405020304" pitchFamily="18" charset="0"/>
                <a:ea typeface="Calibri" panose="020F0502020204030204" pitchFamily="34" charset="0"/>
              </a:rPr>
              <a:t>(6), pp.1-40. </a:t>
            </a:r>
          </a:p>
          <a:p>
            <a:endParaRPr lang="en-PK" dirty="0"/>
          </a:p>
        </p:txBody>
      </p:sp>
      <p:sp>
        <p:nvSpPr>
          <p:cNvPr id="4" name="Slide Number Placeholder 3"/>
          <p:cNvSpPr>
            <a:spLocks noGrp="1"/>
          </p:cNvSpPr>
          <p:nvPr>
            <p:ph type="sldNum" sz="quarter" idx="5"/>
          </p:nvPr>
        </p:nvSpPr>
        <p:spPr/>
        <p:txBody>
          <a:bodyPr/>
          <a:lstStyle/>
          <a:p>
            <a:fld id="{60FCBD05-1B88-463E-AB15-ADDDB673E781}" type="slidenum">
              <a:rPr lang="en-PK" smtClean="0"/>
              <a:t>11</a:t>
            </a:fld>
            <a:endParaRPr lang="en-PK"/>
          </a:p>
        </p:txBody>
      </p:sp>
    </p:spTree>
    <p:extLst>
      <p:ext uri="{BB962C8B-B14F-4D97-AF65-F5344CB8AC3E}">
        <p14:creationId xmlns:p14="http://schemas.microsoft.com/office/powerpoint/2010/main" val="345110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319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431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6570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8/11/2023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8885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8/11/2023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962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8/11/2023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5634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8/11/2023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7815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8/11/2023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86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8/11/2023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9883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8/11/2023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445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4920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8/11/2023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0108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8413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8/11/2023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7044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8/11/2023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529501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png"/><Relationship Id="rId18" Type="http://schemas.openxmlformats.org/officeDocument/2006/relationships/image" Target="../media/image7.svg"/><Relationship Id="rId3" Type="http://schemas.openxmlformats.org/officeDocument/2006/relationships/diagramData" Target="../diagrams/data3.xml"/><Relationship Id="rId21" Type="http://schemas.openxmlformats.org/officeDocument/2006/relationships/image" Target="../media/image10.png"/><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image" Target="../media/image6.png"/><Relationship Id="rId2" Type="http://schemas.openxmlformats.org/officeDocument/2006/relationships/notesSlide" Target="../notesSlides/notesSlide2.xml"/><Relationship Id="rId16" Type="http://schemas.openxmlformats.org/officeDocument/2006/relationships/image" Target="../media/image5.svg"/><Relationship Id="rId20" Type="http://schemas.openxmlformats.org/officeDocument/2006/relationships/image" Target="../media/image9.svg"/><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image" Target="../media/image4.png"/><Relationship Id="rId10" Type="http://schemas.openxmlformats.org/officeDocument/2006/relationships/diagramQuickStyle" Target="../diagrams/quickStyle4.xml"/><Relationship Id="rId19" Type="http://schemas.openxmlformats.org/officeDocument/2006/relationships/image" Target="../media/image8.png"/><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3.svg"/><Relationship Id="rId22"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58460-39F7-F17F-FD25-1627617852E7}"/>
              </a:ext>
            </a:extLst>
          </p:cNvPr>
          <p:cNvSpPr>
            <a:spLocks noGrp="1"/>
          </p:cNvSpPr>
          <p:nvPr>
            <p:ph type="ctrTitle"/>
          </p:nvPr>
        </p:nvSpPr>
        <p:spPr>
          <a:xfrm>
            <a:off x="810001" y="1449147"/>
            <a:ext cx="10572000" cy="1787539"/>
          </a:xfrm>
        </p:spPr>
        <p:txBody>
          <a:bodyPr/>
          <a:lstStyle/>
          <a:p>
            <a:pPr algn="ctr"/>
            <a:r>
              <a:rPr lang="en-US" dirty="0"/>
              <a:t>ELECTRONIC HEALTH RECORD SYSTEM</a:t>
            </a:r>
          </a:p>
        </p:txBody>
      </p:sp>
      <p:sp>
        <p:nvSpPr>
          <p:cNvPr id="3" name="Subtitle 2">
            <a:extLst>
              <a:ext uri="{FF2B5EF4-FFF2-40B4-BE49-F238E27FC236}">
                <a16:creationId xmlns:a16="http://schemas.microsoft.com/office/drawing/2014/main" id="{C3AF01DC-2DDC-0E9A-8D80-10301B9CF10C}"/>
              </a:ext>
            </a:extLst>
          </p:cNvPr>
          <p:cNvSpPr>
            <a:spLocks noGrp="1"/>
          </p:cNvSpPr>
          <p:nvPr>
            <p:ph type="subTitle" idx="1"/>
          </p:nvPr>
        </p:nvSpPr>
        <p:spPr>
          <a:xfrm>
            <a:off x="4055344" y="3437532"/>
            <a:ext cx="4081314" cy="434974"/>
          </a:xfrm>
        </p:spPr>
        <p:txBody>
          <a:bodyPr/>
          <a:lstStyle/>
          <a:p>
            <a:r>
              <a:rPr lang="en-US" dirty="0"/>
              <a:t>Systematic Literature Review.</a:t>
            </a:r>
          </a:p>
        </p:txBody>
      </p:sp>
      <p:sp>
        <p:nvSpPr>
          <p:cNvPr id="4" name="Subtitle 2">
            <a:extLst>
              <a:ext uri="{FF2B5EF4-FFF2-40B4-BE49-F238E27FC236}">
                <a16:creationId xmlns:a16="http://schemas.microsoft.com/office/drawing/2014/main" id="{C3AF01DC-2DDC-0E9A-8D80-10301B9CF10C}"/>
              </a:ext>
            </a:extLst>
          </p:cNvPr>
          <p:cNvSpPr txBox="1">
            <a:spLocks/>
          </p:cNvSpPr>
          <p:nvPr/>
        </p:nvSpPr>
        <p:spPr>
          <a:xfrm>
            <a:off x="3677971" y="4896216"/>
            <a:ext cx="5553113" cy="434974"/>
          </a:xfrm>
          <a:prstGeom prst="rect">
            <a:avLst/>
          </a:prstGeom>
          <a:effectLst>
            <a:outerShdw blurRad="50800" dir="14400000">
              <a:srgbClr val="000000">
                <a:alpha val="40000"/>
              </a:srgbClr>
            </a:outerShdw>
          </a:effectLst>
        </p:spPr>
        <p:txBody>
          <a:bodyPr vert="horz" lIns="91440" tIns="45720" rIns="91440" bIns="45720" rtlCol="0" anchor="t">
            <a:no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pPr marL="285750" indent="-285750">
              <a:buFontTx/>
              <a:buChar char="-"/>
            </a:pPr>
            <a:r>
              <a:rPr lang="en-US" dirty="0"/>
              <a:t>Module : Introduction to Research</a:t>
            </a:r>
          </a:p>
          <a:p>
            <a:pPr marL="285750" indent="-285750">
              <a:buFontTx/>
              <a:buChar char="-"/>
            </a:pPr>
            <a:r>
              <a:rPr lang="en-US" dirty="0"/>
              <a:t>Module Code : BMHP5005</a:t>
            </a:r>
          </a:p>
          <a:p>
            <a:pPr marL="285750" indent="-285750">
              <a:buFontTx/>
              <a:buChar char="-"/>
            </a:pPr>
            <a:r>
              <a:rPr lang="en-US" dirty="0"/>
              <a:t>Lecture name: </a:t>
            </a:r>
            <a:r>
              <a:rPr lang="en-US" dirty="0" err="1"/>
              <a:t>Eleni</a:t>
            </a:r>
            <a:r>
              <a:rPr lang="en-US" dirty="0"/>
              <a:t> </a:t>
            </a:r>
            <a:r>
              <a:rPr lang="en-US" dirty="0" err="1"/>
              <a:t>Koutsogeorgous</a:t>
            </a:r>
            <a:endParaRPr lang="en-US" dirty="0"/>
          </a:p>
          <a:p>
            <a:pPr marL="285750" indent="-285750">
              <a:buFontTx/>
              <a:buChar char="-"/>
            </a:pPr>
            <a:r>
              <a:rPr lang="en-US" dirty="0"/>
              <a:t>Student name: </a:t>
            </a:r>
            <a:r>
              <a:rPr lang="en-US" dirty="0" err="1"/>
              <a:t>Yelmi</a:t>
            </a:r>
            <a:r>
              <a:rPr lang="en-US" dirty="0"/>
              <a:t> </a:t>
            </a:r>
            <a:r>
              <a:rPr lang="en-US" dirty="0" err="1"/>
              <a:t>Sebastiao</a:t>
            </a:r>
            <a:endParaRPr lang="en-US" dirty="0"/>
          </a:p>
          <a:p>
            <a:pPr marL="285750" indent="-285750">
              <a:buFontTx/>
              <a:buChar char="-"/>
            </a:pPr>
            <a:r>
              <a:rPr lang="en-US" dirty="0"/>
              <a:t>Student ID : 2122805</a:t>
            </a:r>
          </a:p>
        </p:txBody>
      </p:sp>
    </p:spTree>
    <p:extLst>
      <p:ext uri="{BB962C8B-B14F-4D97-AF65-F5344CB8AC3E}">
        <p14:creationId xmlns:p14="http://schemas.microsoft.com/office/powerpoint/2010/main" val="582494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374A-EFF0-11F7-4200-E9D7EF51A983}"/>
              </a:ext>
            </a:extLst>
          </p:cNvPr>
          <p:cNvSpPr>
            <a:spLocks noGrp="1"/>
          </p:cNvSpPr>
          <p:nvPr>
            <p:ph type="title"/>
          </p:nvPr>
        </p:nvSpPr>
        <p:spPr/>
        <p:txBody>
          <a:bodyPr/>
          <a:lstStyle/>
          <a:p>
            <a:r>
              <a:rPr lang="en-US"/>
              <a:t>Introduction </a:t>
            </a:r>
            <a:endParaRPr lang="en-US" dirty="0"/>
          </a:p>
        </p:txBody>
      </p:sp>
      <p:graphicFrame>
        <p:nvGraphicFramePr>
          <p:cNvPr id="6" name="Content Placeholder 5">
            <a:extLst>
              <a:ext uri="{FF2B5EF4-FFF2-40B4-BE49-F238E27FC236}">
                <a16:creationId xmlns:a16="http://schemas.microsoft.com/office/drawing/2014/main" id="{81F6B882-D540-A715-DD07-CED004B94AB7}"/>
              </a:ext>
            </a:extLst>
          </p:cNvPr>
          <p:cNvGraphicFramePr>
            <a:graphicFrameLocks noGrp="1"/>
          </p:cNvGraphicFramePr>
          <p:nvPr>
            <p:ph sz="half" idx="1"/>
            <p:extLst>
              <p:ext uri="{D42A27DB-BD31-4B8C-83A1-F6EECF244321}">
                <p14:modId xmlns:p14="http://schemas.microsoft.com/office/powerpoint/2010/main" val="2855987468"/>
              </p:ext>
            </p:extLst>
          </p:nvPr>
        </p:nvGraphicFramePr>
        <p:xfrm>
          <a:off x="1202997" y="2580718"/>
          <a:ext cx="9786005" cy="3471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5D055D34-7E44-40C1-269A-07FFE5D5DA73}"/>
              </a:ext>
            </a:extLst>
          </p:cNvPr>
          <p:cNvGraphicFramePr/>
          <p:nvPr>
            <p:extLst>
              <p:ext uri="{D42A27DB-BD31-4B8C-83A1-F6EECF244321}">
                <p14:modId xmlns:p14="http://schemas.microsoft.com/office/powerpoint/2010/main" val="601553095"/>
              </p:ext>
            </p:extLst>
          </p:nvPr>
        </p:nvGraphicFramePr>
        <p:xfrm>
          <a:off x="6150147" y="2004376"/>
          <a:ext cx="5468053" cy="118832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8000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374A-EFF0-11F7-4200-E9D7EF51A983}"/>
              </a:ext>
            </a:extLst>
          </p:cNvPr>
          <p:cNvSpPr>
            <a:spLocks noGrp="1"/>
          </p:cNvSpPr>
          <p:nvPr>
            <p:ph type="title"/>
          </p:nvPr>
        </p:nvSpPr>
        <p:spPr/>
        <p:txBody>
          <a:bodyPr/>
          <a:lstStyle/>
          <a:p>
            <a:r>
              <a:rPr lang="en-US"/>
              <a:t>Introduction </a:t>
            </a:r>
            <a:endParaRPr lang="en-US" dirty="0"/>
          </a:p>
        </p:txBody>
      </p:sp>
      <p:graphicFrame>
        <p:nvGraphicFramePr>
          <p:cNvPr id="7" name="Content Placeholder 6">
            <a:extLst>
              <a:ext uri="{FF2B5EF4-FFF2-40B4-BE49-F238E27FC236}">
                <a16:creationId xmlns:a16="http://schemas.microsoft.com/office/drawing/2014/main" id="{6441BAAF-400D-E240-63A8-0E3ACA9B1D36}"/>
              </a:ext>
            </a:extLst>
          </p:cNvPr>
          <p:cNvGraphicFramePr>
            <a:graphicFrameLocks noGrp="1"/>
          </p:cNvGraphicFramePr>
          <p:nvPr>
            <p:ph sz="half" idx="2"/>
            <p:extLst>
              <p:ext uri="{D42A27DB-BD31-4B8C-83A1-F6EECF244321}">
                <p14:modId xmlns:p14="http://schemas.microsoft.com/office/powerpoint/2010/main" val="1596653252"/>
              </p:ext>
            </p:extLst>
          </p:nvPr>
        </p:nvGraphicFramePr>
        <p:xfrm>
          <a:off x="2765924" y="3223753"/>
          <a:ext cx="6943684" cy="4234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5D055D34-7E44-40C1-269A-07FFE5D5DA73}"/>
              </a:ext>
            </a:extLst>
          </p:cNvPr>
          <p:cNvGraphicFramePr/>
          <p:nvPr>
            <p:extLst>
              <p:ext uri="{D42A27DB-BD31-4B8C-83A1-F6EECF244321}">
                <p14:modId xmlns:p14="http://schemas.microsoft.com/office/powerpoint/2010/main" val="3271870712"/>
              </p:ext>
            </p:extLst>
          </p:nvPr>
        </p:nvGraphicFramePr>
        <p:xfrm>
          <a:off x="3416120" y="1952784"/>
          <a:ext cx="5468053" cy="118832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2" name="Graphic 11" descr="Arrow: Clockwise curve with solid fill">
            <a:extLst>
              <a:ext uri="{FF2B5EF4-FFF2-40B4-BE49-F238E27FC236}">
                <a16:creationId xmlns:a16="http://schemas.microsoft.com/office/drawing/2014/main" id="{BAB70461-F07C-5483-6256-D68643AEBC41}"/>
              </a:ext>
            </a:extLst>
          </p:cNvPr>
          <p:cNvPicPr>
            <a:picLocks noChangeAspect="1"/>
          </p:cNvPicPr>
          <p:nvPr/>
        </p:nvPicPr>
        <p:blipFill>
          <a:blip r:embed="rId13" cstate="hq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0800000">
            <a:off x="6857840" y="2773836"/>
            <a:ext cx="914400" cy="914400"/>
          </a:xfrm>
          <a:prstGeom prst="rect">
            <a:avLst/>
          </a:prstGeom>
        </p:spPr>
      </p:pic>
      <p:pic>
        <p:nvPicPr>
          <p:cNvPr id="13" name="Graphic 12" descr="Arrow: Clockwise curve with solid fill">
            <a:extLst>
              <a:ext uri="{FF2B5EF4-FFF2-40B4-BE49-F238E27FC236}">
                <a16:creationId xmlns:a16="http://schemas.microsoft.com/office/drawing/2014/main" id="{69C43FEA-4FAF-5922-F16A-93575FE05DC2}"/>
              </a:ext>
            </a:extLst>
          </p:cNvPr>
          <p:cNvPicPr>
            <a:picLocks noChangeAspect="1"/>
          </p:cNvPicPr>
          <p:nvPr/>
        </p:nvPicPr>
        <p:blipFill>
          <a:blip r:embed="rId13" cstate="hq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rot="10800000" flipH="1">
            <a:off x="4459491" y="2902886"/>
            <a:ext cx="785567" cy="914400"/>
          </a:xfrm>
          <a:prstGeom prst="rect">
            <a:avLst/>
          </a:prstGeom>
        </p:spPr>
      </p:pic>
      <p:pic>
        <p:nvPicPr>
          <p:cNvPr id="15" name="Graphic 14" descr="Arrow: Straight outline">
            <a:extLst>
              <a:ext uri="{FF2B5EF4-FFF2-40B4-BE49-F238E27FC236}">
                <a16:creationId xmlns:a16="http://schemas.microsoft.com/office/drawing/2014/main" id="{E5F9082B-3B37-DCDB-4EAC-009B47CBED36}"/>
              </a:ext>
            </a:extLst>
          </p:cNvPr>
          <p:cNvPicPr>
            <a:picLocks noChangeAspect="1"/>
          </p:cNvPicPr>
          <p:nvPr/>
        </p:nvPicPr>
        <p:blipFill>
          <a:blip r:embed="rId15" cstate="hq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16200000">
            <a:off x="5809133" y="3103108"/>
            <a:ext cx="651783" cy="651783"/>
          </a:xfrm>
          <a:prstGeom prst="rect">
            <a:avLst/>
          </a:prstGeom>
        </p:spPr>
      </p:pic>
      <p:pic>
        <p:nvPicPr>
          <p:cNvPr id="17" name="Graphic 16" descr="Badge 1 outline">
            <a:extLst>
              <a:ext uri="{FF2B5EF4-FFF2-40B4-BE49-F238E27FC236}">
                <a16:creationId xmlns:a16="http://schemas.microsoft.com/office/drawing/2014/main" id="{7F3D1F21-59D0-E92D-4121-763089E389CC}"/>
              </a:ext>
            </a:extLst>
          </p:cNvPr>
          <p:cNvPicPr>
            <a:picLocks noChangeAspect="1"/>
          </p:cNvPicPr>
          <p:nvPr/>
        </p:nvPicPr>
        <p:blipFill>
          <a:blip r:embed="rId17" cstate="hqprint">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3652045" y="4225916"/>
            <a:ext cx="652750" cy="652750"/>
          </a:xfrm>
          <a:prstGeom prst="rect">
            <a:avLst/>
          </a:prstGeom>
        </p:spPr>
      </p:pic>
      <p:pic>
        <p:nvPicPr>
          <p:cNvPr id="19" name="Graphic 18" descr="Badge outline">
            <a:extLst>
              <a:ext uri="{FF2B5EF4-FFF2-40B4-BE49-F238E27FC236}">
                <a16:creationId xmlns:a16="http://schemas.microsoft.com/office/drawing/2014/main" id="{E9A7705C-3F4C-2229-58FE-1CE3887D57B5}"/>
              </a:ext>
            </a:extLst>
          </p:cNvPr>
          <p:cNvPicPr>
            <a:picLocks noChangeAspect="1"/>
          </p:cNvPicPr>
          <p:nvPr/>
        </p:nvPicPr>
        <p:blipFill>
          <a:blip r:embed="rId19" cstate="hqprint">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5730424" y="3704931"/>
            <a:ext cx="652749" cy="652749"/>
          </a:xfrm>
          <a:prstGeom prst="rect">
            <a:avLst/>
          </a:prstGeom>
        </p:spPr>
      </p:pic>
      <p:pic>
        <p:nvPicPr>
          <p:cNvPr id="21" name="Graphic 20" descr="Badge 3 outline">
            <a:extLst>
              <a:ext uri="{FF2B5EF4-FFF2-40B4-BE49-F238E27FC236}">
                <a16:creationId xmlns:a16="http://schemas.microsoft.com/office/drawing/2014/main" id="{0C9457B7-3251-F0D5-7952-F548B4F5BB9D}"/>
              </a:ext>
            </a:extLst>
          </p:cNvPr>
          <p:cNvPicPr>
            <a:picLocks noChangeAspect="1"/>
          </p:cNvPicPr>
          <p:nvPr/>
        </p:nvPicPr>
        <p:blipFill>
          <a:blip r:embed="rId21" cstate="hqprint">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8034995" y="3165504"/>
            <a:ext cx="651783" cy="651783"/>
          </a:xfrm>
          <a:prstGeom prst="rect">
            <a:avLst/>
          </a:prstGeom>
        </p:spPr>
      </p:pic>
    </p:spTree>
    <p:extLst>
      <p:ext uri="{BB962C8B-B14F-4D97-AF65-F5344CB8AC3E}">
        <p14:creationId xmlns:p14="http://schemas.microsoft.com/office/powerpoint/2010/main" val="563189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C67F81-FEE1-10F8-857C-137237F8CE97}"/>
              </a:ext>
            </a:extLst>
          </p:cNvPr>
          <p:cNvSpPr>
            <a:spLocks noGrp="1"/>
          </p:cNvSpPr>
          <p:nvPr>
            <p:ph type="title"/>
          </p:nvPr>
        </p:nvSpPr>
        <p:spPr>
          <a:xfrm>
            <a:off x="556591" y="1741714"/>
            <a:ext cx="3518452" cy="4117749"/>
          </a:xfrm>
        </p:spPr>
        <p:txBody>
          <a:bodyPr anchor="t">
            <a:normAutofit/>
          </a:bodyPr>
          <a:lstStyle/>
          <a:p>
            <a:r>
              <a:rPr lang="en-US" dirty="0"/>
              <a:t>Background</a:t>
            </a:r>
            <a:endParaRPr lang="en-PK" dirty="0"/>
          </a:p>
        </p:txBody>
      </p:sp>
      <p:graphicFrame>
        <p:nvGraphicFramePr>
          <p:cNvPr id="4" name="Content Placeholder 3">
            <a:extLst>
              <a:ext uri="{FF2B5EF4-FFF2-40B4-BE49-F238E27FC236}">
                <a16:creationId xmlns:a16="http://schemas.microsoft.com/office/drawing/2014/main" id="{DAEB8D57-E729-D184-AE9C-FF15A21AC7F0}"/>
              </a:ext>
            </a:extLst>
          </p:cNvPr>
          <p:cNvGraphicFramePr>
            <a:graphicFrameLocks noGrp="1"/>
          </p:cNvGraphicFramePr>
          <p:nvPr>
            <p:ph idx="1"/>
            <p:extLst>
              <p:ext uri="{D42A27DB-BD31-4B8C-83A1-F6EECF244321}">
                <p14:modId xmlns:p14="http://schemas.microsoft.com/office/powerpoint/2010/main" val="813457363"/>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047499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6F86-BAF1-1A94-EED3-F8ED1F9EF136}"/>
              </a:ext>
            </a:extLst>
          </p:cNvPr>
          <p:cNvSpPr>
            <a:spLocks noGrp="1"/>
          </p:cNvSpPr>
          <p:nvPr>
            <p:ph type="title"/>
          </p:nvPr>
        </p:nvSpPr>
        <p:spPr/>
        <p:txBody>
          <a:bodyPr/>
          <a:lstStyle/>
          <a:p>
            <a:r>
              <a:rPr lang="en-US" dirty="0"/>
              <a:t>Methodology</a:t>
            </a:r>
            <a:endParaRPr lang="en-PK" dirty="0"/>
          </a:p>
        </p:txBody>
      </p:sp>
      <p:graphicFrame>
        <p:nvGraphicFramePr>
          <p:cNvPr id="4" name="Content Placeholder 3">
            <a:extLst>
              <a:ext uri="{FF2B5EF4-FFF2-40B4-BE49-F238E27FC236}">
                <a16:creationId xmlns:a16="http://schemas.microsoft.com/office/drawing/2014/main" id="{924B5594-5446-1D6C-BA4F-A5BE0EF62BB2}"/>
              </a:ext>
            </a:extLst>
          </p:cNvPr>
          <p:cNvGraphicFramePr>
            <a:graphicFrameLocks noGrp="1"/>
          </p:cNvGraphicFramePr>
          <p:nvPr>
            <p:ph idx="1"/>
            <p:extLst>
              <p:ext uri="{D42A27DB-BD31-4B8C-83A1-F6EECF244321}">
                <p14:modId xmlns:p14="http://schemas.microsoft.com/office/powerpoint/2010/main" val="3253871291"/>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383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BB1CB039-4444-F426-BA43-701034552DD7}"/>
              </a:ext>
            </a:extLst>
          </p:cNvPr>
          <p:cNvSpPr>
            <a:spLocks noGrp="1"/>
          </p:cNvSpPr>
          <p:nvPr>
            <p:ph type="title"/>
          </p:nvPr>
        </p:nvSpPr>
        <p:spPr>
          <a:xfrm>
            <a:off x="809999" y="476371"/>
            <a:ext cx="10571998" cy="970450"/>
          </a:xfrm>
        </p:spPr>
        <p:txBody>
          <a:bodyPr>
            <a:normAutofit/>
          </a:bodyPr>
          <a:lstStyle/>
          <a:p>
            <a:r>
              <a:rPr lang="en-US" dirty="0"/>
              <a:t>Results</a:t>
            </a:r>
            <a:endParaRPr lang="en-PK" dirty="0"/>
          </a:p>
        </p:txBody>
      </p:sp>
      <p:graphicFrame>
        <p:nvGraphicFramePr>
          <p:cNvPr id="4" name="Content Placeholder 3">
            <a:extLst>
              <a:ext uri="{FF2B5EF4-FFF2-40B4-BE49-F238E27FC236}">
                <a16:creationId xmlns:a16="http://schemas.microsoft.com/office/drawing/2014/main" id="{AC5CFEA6-7F54-B567-7373-AF1DCE5CFF48}"/>
              </a:ext>
            </a:extLst>
          </p:cNvPr>
          <p:cNvGraphicFramePr>
            <a:graphicFrameLocks noGrp="1"/>
          </p:cNvGraphicFramePr>
          <p:nvPr>
            <p:ph idx="1"/>
            <p:extLst>
              <p:ext uri="{D42A27DB-BD31-4B8C-83A1-F6EECF244321}">
                <p14:modId xmlns:p14="http://schemas.microsoft.com/office/powerpoint/2010/main" val="3307120486"/>
              </p:ext>
            </p:extLst>
          </p:nvPr>
        </p:nvGraphicFramePr>
        <p:xfrm>
          <a:off x="819147" y="2134614"/>
          <a:ext cx="10553701" cy="3644014"/>
        </p:xfrm>
        <a:graphic>
          <a:graphicData uri="http://schemas.openxmlformats.org/drawingml/2006/table">
            <a:tbl>
              <a:tblPr firstRow="1" firstCol="1" bandRow="1">
                <a:tableStyleId>{5C22544A-7EE6-4342-B048-85BDC9FD1C3A}</a:tableStyleId>
              </a:tblPr>
              <a:tblGrid>
                <a:gridCol w="930593">
                  <a:extLst>
                    <a:ext uri="{9D8B030D-6E8A-4147-A177-3AD203B41FA5}">
                      <a16:colId xmlns:a16="http://schemas.microsoft.com/office/drawing/2014/main" val="3834507618"/>
                    </a:ext>
                  </a:extLst>
                </a:gridCol>
                <a:gridCol w="2980214">
                  <a:extLst>
                    <a:ext uri="{9D8B030D-6E8A-4147-A177-3AD203B41FA5}">
                      <a16:colId xmlns:a16="http://schemas.microsoft.com/office/drawing/2014/main" val="1676744125"/>
                    </a:ext>
                  </a:extLst>
                </a:gridCol>
                <a:gridCol w="2980214">
                  <a:extLst>
                    <a:ext uri="{9D8B030D-6E8A-4147-A177-3AD203B41FA5}">
                      <a16:colId xmlns:a16="http://schemas.microsoft.com/office/drawing/2014/main" val="4195553819"/>
                    </a:ext>
                  </a:extLst>
                </a:gridCol>
                <a:gridCol w="682466">
                  <a:extLst>
                    <a:ext uri="{9D8B030D-6E8A-4147-A177-3AD203B41FA5}">
                      <a16:colId xmlns:a16="http://schemas.microsoft.com/office/drawing/2014/main" val="1465215827"/>
                    </a:ext>
                  </a:extLst>
                </a:gridCol>
                <a:gridCol w="2980214">
                  <a:extLst>
                    <a:ext uri="{9D8B030D-6E8A-4147-A177-3AD203B41FA5}">
                      <a16:colId xmlns:a16="http://schemas.microsoft.com/office/drawing/2014/main" val="298244457"/>
                    </a:ext>
                  </a:extLst>
                </a:gridCol>
              </a:tblGrid>
              <a:tr h="326457">
                <a:tc>
                  <a:txBody>
                    <a:bodyPr/>
                    <a:lstStyle/>
                    <a:p>
                      <a:pPr algn="ctr">
                        <a:lnSpc>
                          <a:spcPct val="150000"/>
                        </a:lnSpc>
                      </a:pPr>
                      <a:r>
                        <a:rPr lang="en-US" sz="1200">
                          <a:effectLst/>
                        </a:rPr>
                        <a:t>Citations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ctr">
                        <a:lnSpc>
                          <a:spcPct val="150000"/>
                        </a:lnSpc>
                      </a:pPr>
                      <a:r>
                        <a:rPr lang="en-US" sz="1200" dirty="0">
                          <a:effectLst/>
                        </a:rPr>
                        <a:t>Aim</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ctr">
                        <a:lnSpc>
                          <a:spcPct val="150000"/>
                        </a:lnSpc>
                      </a:pPr>
                      <a:r>
                        <a:rPr lang="en-US" sz="1200" dirty="0">
                          <a:effectLst/>
                        </a:rPr>
                        <a:t>Method</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ctr">
                        <a:lnSpc>
                          <a:spcPct val="150000"/>
                        </a:lnSpc>
                      </a:pPr>
                      <a:r>
                        <a:rPr lang="en-US" sz="1200">
                          <a:effectLst/>
                        </a:rPr>
                        <a:t>Location</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ctr">
                        <a:lnSpc>
                          <a:spcPct val="150000"/>
                        </a:lnSpc>
                      </a:pPr>
                      <a:r>
                        <a:rPr lang="en-US" sz="1200">
                          <a:effectLst/>
                        </a:rPr>
                        <a:t>Findings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extLst>
                  <a:ext uri="{0D108BD9-81ED-4DB2-BD59-A6C34878D82A}">
                    <a16:rowId xmlns:a16="http://schemas.microsoft.com/office/drawing/2014/main" val="3505365950"/>
                  </a:ext>
                </a:extLst>
              </a:tr>
              <a:tr h="954592">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Shaw et al. (2017)</a:t>
                      </a:r>
                      <a:endParaRPr lang="en-PK" sz="1200" kern="1200" dirty="0">
                        <a:solidFill>
                          <a:schemeClr val="dk1"/>
                        </a:solidFill>
                        <a:effectLst/>
                        <a:latin typeface="+mn-lt"/>
                        <a:ea typeface="+mn-ea"/>
                        <a:cs typeface="+mn-cs"/>
                      </a:endParaRPr>
                    </a:p>
                  </a:txBody>
                  <a:tcPr marL="22484" marR="22484" marT="0" marB="0"/>
                </a:tc>
                <a:tc>
                  <a:txBody>
                    <a:bodyPr/>
                    <a:lstStyle/>
                    <a:p>
                      <a:pPr algn="just">
                        <a:lnSpc>
                          <a:spcPct val="150000"/>
                        </a:lnSpc>
                      </a:pPr>
                      <a:r>
                        <a:rPr lang="en-US" sz="1200" dirty="0">
                          <a:effectLst/>
                        </a:rPr>
                        <a:t>The research sought to build an understanding of eHealth.</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just">
                        <a:lnSpc>
                          <a:spcPct val="150000"/>
                        </a:lnSpc>
                      </a:pPr>
                      <a:r>
                        <a:rPr lang="en-US" sz="1200" dirty="0">
                          <a:effectLst/>
                        </a:rPr>
                        <a:t>To learn about important informants' opinions and experiences with eHealth, the authors conducted </a:t>
                      </a:r>
                      <a:r>
                        <a:rPr lang="en-US" sz="1200" dirty="0" err="1">
                          <a:effectLst/>
                        </a:rPr>
                        <a:t>semistructured</a:t>
                      </a:r>
                      <a:r>
                        <a:rPr lang="en-US" sz="1200" dirty="0">
                          <a:effectLst/>
                        </a:rPr>
                        <a:t> interviews with them (N=25) </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lang="en-US" sz="1200" dirty="0">
                          <a:effectLst/>
                        </a:rPr>
                        <a:t>Not mentioned</a:t>
                      </a:r>
                      <a:endParaRPr lang="en-PK" sz="1200" dirty="0">
                        <a:effectLst/>
                      </a:endParaRPr>
                    </a:p>
                    <a:p>
                      <a:pPr algn="just">
                        <a:lnSpc>
                          <a:spcPct val="150000"/>
                        </a:lnSpc>
                      </a:pP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just">
                        <a:lnSpc>
                          <a:spcPct val="150000"/>
                        </a:lnSpc>
                      </a:pPr>
                      <a:r>
                        <a:rPr lang="en-US" sz="1200">
                          <a:effectLst/>
                        </a:rPr>
                        <a:t>Thematic analyses identified three significant but overlapping eHealth domains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extLst>
                  <a:ext uri="{0D108BD9-81ED-4DB2-BD59-A6C34878D82A}">
                    <a16:rowId xmlns:a16="http://schemas.microsoft.com/office/drawing/2014/main" val="2030854160"/>
                  </a:ext>
                </a:extLst>
              </a:tr>
              <a:tr h="640524">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Huang et al. (2020)</a:t>
                      </a:r>
                      <a:endParaRPr lang="en-PK" sz="1200" kern="1200" dirty="0">
                        <a:solidFill>
                          <a:schemeClr val="dk1"/>
                        </a:solidFill>
                        <a:effectLst/>
                        <a:latin typeface="+mn-lt"/>
                        <a:ea typeface="+mn-ea"/>
                        <a:cs typeface="+mn-cs"/>
                      </a:endParaRPr>
                    </a:p>
                  </a:txBody>
                  <a:tcPr marL="22484" marR="22484" marT="0" marB="0"/>
                </a:tc>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The study aimed to focus on the uses of e-health records in healthcare.</a:t>
                      </a:r>
                      <a:endParaRPr lang="en-PK" sz="1200" kern="1200" dirty="0">
                        <a:solidFill>
                          <a:schemeClr val="dk1"/>
                        </a:solidFill>
                        <a:effectLst/>
                        <a:latin typeface="+mn-lt"/>
                        <a:ea typeface="+mn-ea"/>
                        <a:cs typeface="+mn-cs"/>
                      </a:endParaRPr>
                    </a:p>
                  </a:txBody>
                  <a:tcPr marL="22484" marR="22484" marT="0" marB="0"/>
                </a:tc>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Current literature was researched to develop a review</a:t>
                      </a:r>
                      <a:endParaRPr lang="en-PK" sz="1200" kern="1200" dirty="0">
                        <a:solidFill>
                          <a:schemeClr val="dk1"/>
                        </a:solidFill>
                        <a:effectLst/>
                        <a:latin typeface="+mn-lt"/>
                        <a:ea typeface="+mn-ea"/>
                        <a:cs typeface="+mn-cs"/>
                      </a:endParaRPr>
                    </a:p>
                  </a:txBody>
                  <a:tcPr marL="22484" marR="22484" marT="0" marB="0"/>
                </a:tc>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UK</a:t>
                      </a:r>
                      <a:endParaRPr lang="en-PK" sz="1200" kern="1200" dirty="0">
                        <a:solidFill>
                          <a:schemeClr val="dk1"/>
                        </a:solidFill>
                        <a:effectLst/>
                        <a:latin typeface="+mn-lt"/>
                        <a:ea typeface="+mn-ea"/>
                        <a:cs typeface="+mn-cs"/>
                      </a:endParaRPr>
                    </a:p>
                  </a:txBody>
                  <a:tcPr marL="22484" marR="22484" marT="0" marB="0"/>
                </a:tc>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EHR is used for different clinical applications and has different benefits.</a:t>
                      </a:r>
                      <a:endParaRPr lang="en-PK" sz="1200" kern="1200" dirty="0">
                        <a:solidFill>
                          <a:schemeClr val="dk1"/>
                        </a:solidFill>
                        <a:effectLst/>
                        <a:latin typeface="+mn-lt"/>
                        <a:ea typeface="+mn-ea"/>
                        <a:cs typeface="+mn-cs"/>
                      </a:endParaRPr>
                    </a:p>
                  </a:txBody>
                  <a:tcPr marL="22484" marR="22484" marT="0" marB="0"/>
                </a:tc>
                <a:extLst>
                  <a:ext uri="{0D108BD9-81ED-4DB2-BD59-A6C34878D82A}">
                    <a16:rowId xmlns:a16="http://schemas.microsoft.com/office/drawing/2014/main" val="4123640934"/>
                  </a:ext>
                </a:extLst>
              </a:tr>
              <a:tr h="1491156">
                <a:tc>
                  <a:txBody>
                    <a:bodyPr/>
                    <a:lstStyle/>
                    <a:p>
                      <a:pPr marL="0" algn="just" defTabSz="457200" rtl="0" eaLnBrk="1" latinLnBrk="0" hangingPunct="1">
                        <a:lnSpc>
                          <a:spcPct val="150000"/>
                        </a:lnSpc>
                      </a:pPr>
                      <a:r>
                        <a:rPr lang="en-US" sz="1200" kern="1200" dirty="0">
                          <a:solidFill>
                            <a:schemeClr val="dk1"/>
                          </a:solidFill>
                          <a:effectLst/>
                          <a:latin typeface="+mn-lt"/>
                          <a:ea typeface="+mn-ea"/>
                          <a:cs typeface="+mn-cs"/>
                        </a:rPr>
                        <a:t>Xiao et al. (2018)</a:t>
                      </a:r>
                      <a:endParaRPr lang="en-PK" sz="1200" kern="1200" dirty="0">
                        <a:solidFill>
                          <a:schemeClr val="dk1"/>
                        </a:solidFill>
                        <a:effectLst/>
                        <a:latin typeface="+mn-lt"/>
                        <a:ea typeface="+mn-ea"/>
                        <a:cs typeface="+mn-cs"/>
                      </a:endParaRPr>
                    </a:p>
                  </a:txBody>
                  <a:tcPr marL="22484" marR="22484" marT="0" marB="0"/>
                </a:tc>
                <a:tc>
                  <a:txBody>
                    <a:bodyPr/>
                    <a:lstStyle/>
                    <a:p>
                      <a:pPr algn="just">
                        <a:lnSpc>
                          <a:spcPct val="150000"/>
                        </a:lnSpc>
                      </a:pPr>
                      <a:r>
                        <a:rPr lang="en-US" sz="1200">
                          <a:effectLst/>
                        </a:rPr>
                        <a:t>To show alternative deep learning architectures for examining various data sources.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just">
                        <a:lnSpc>
                          <a:spcPct val="150000"/>
                        </a:lnSpc>
                      </a:pPr>
                      <a:r>
                        <a:rPr lang="en-US" sz="1200" dirty="0">
                          <a:effectLst/>
                        </a:rPr>
                        <a:t>To find articles on deep learning research </a:t>
                      </a:r>
                      <a:r>
                        <a:rPr lang="en-US" sz="1200" dirty="0" err="1">
                          <a:effectLst/>
                        </a:rPr>
                        <a:t>utilising</a:t>
                      </a:r>
                      <a:r>
                        <a:rPr lang="en-US" sz="1200" dirty="0">
                          <a:effectLst/>
                        </a:rPr>
                        <a:t> EHR data published</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just">
                        <a:lnSpc>
                          <a:spcPct val="150000"/>
                        </a:lnSpc>
                      </a:pPr>
                      <a:r>
                        <a:rPr lang="en-US" sz="1200" dirty="0">
                          <a:effectLst/>
                        </a:rPr>
                        <a:t>Not mentioned</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tc>
                  <a:txBody>
                    <a:bodyPr/>
                    <a:lstStyle/>
                    <a:p>
                      <a:pPr algn="just">
                        <a:lnSpc>
                          <a:spcPct val="150000"/>
                        </a:lnSpc>
                      </a:pPr>
                      <a:r>
                        <a:rPr lang="en-US" sz="1200" dirty="0">
                          <a:effectLst/>
                        </a:rPr>
                        <a:t>The following analytics tasks were discovered and named by the authors: illness detection/classification, sequential clinical event prediction, idea embedding, data augmentation, and EHR data privacy.</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484" marR="22484" marT="0" marB="0"/>
                </a:tc>
                <a:extLst>
                  <a:ext uri="{0D108BD9-81ED-4DB2-BD59-A6C34878D82A}">
                    <a16:rowId xmlns:a16="http://schemas.microsoft.com/office/drawing/2014/main" val="1656272336"/>
                  </a:ext>
                </a:extLst>
              </a:tr>
            </a:tbl>
          </a:graphicData>
        </a:graphic>
      </p:graphicFrame>
    </p:spTree>
    <p:extLst>
      <p:ext uri="{BB962C8B-B14F-4D97-AF65-F5344CB8AC3E}">
        <p14:creationId xmlns:p14="http://schemas.microsoft.com/office/powerpoint/2010/main" val="388535008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2BFEB-41D7-E427-AC28-1E1BBD24CC74}"/>
              </a:ext>
            </a:extLst>
          </p:cNvPr>
          <p:cNvSpPr>
            <a:spLocks noGrp="1"/>
          </p:cNvSpPr>
          <p:nvPr>
            <p:ph type="title"/>
          </p:nvPr>
        </p:nvSpPr>
        <p:spPr/>
        <p:txBody>
          <a:bodyPr/>
          <a:lstStyle/>
          <a:p>
            <a:r>
              <a:rPr lang="en-US" dirty="0"/>
              <a:t>Results</a:t>
            </a:r>
            <a:endParaRPr lang="en-PK" dirty="0"/>
          </a:p>
        </p:txBody>
      </p:sp>
      <p:graphicFrame>
        <p:nvGraphicFramePr>
          <p:cNvPr id="4" name="Content Placeholder 3">
            <a:extLst>
              <a:ext uri="{FF2B5EF4-FFF2-40B4-BE49-F238E27FC236}">
                <a16:creationId xmlns:a16="http://schemas.microsoft.com/office/drawing/2014/main" id="{BA576ADB-B66C-7538-DC58-9CA54CB557E2}"/>
              </a:ext>
            </a:extLst>
          </p:cNvPr>
          <p:cNvGraphicFramePr>
            <a:graphicFrameLocks noGrp="1"/>
          </p:cNvGraphicFramePr>
          <p:nvPr>
            <p:ph idx="1"/>
            <p:extLst>
              <p:ext uri="{D42A27DB-BD31-4B8C-83A1-F6EECF244321}">
                <p14:modId xmlns:p14="http://schemas.microsoft.com/office/powerpoint/2010/main" val="1785839095"/>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798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B077F-EDA1-7385-1923-06B7A90C8899}"/>
              </a:ext>
            </a:extLst>
          </p:cNvPr>
          <p:cNvSpPr>
            <a:spLocks noGrp="1"/>
          </p:cNvSpPr>
          <p:nvPr>
            <p:ph type="title"/>
          </p:nvPr>
        </p:nvSpPr>
        <p:spPr/>
        <p:txBody>
          <a:bodyPr/>
          <a:lstStyle/>
          <a:p>
            <a:r>
              <a:rPr lang="en-US" dirty="0"/>
              <a:t>Discussion</a:t>
            </a:r>
            <a:endParaRPr lang="en-PK" dirty="0"/>
          </a:p>
        </p:txBody>
      </p:sp>
      <p:sp>
        <p:nvSpPr>
          <p:cNvPr id="3" name="Content Placeholder 2">
            <a:extLst>
              <a:ext uri="{FF2B5EF4-FFF2-40B4-BE49-F238E27FC236}">
                <a16:creationId xmlns:a16="http://schemas.microsoft.com/office/drawing/2014/main" id="{6A5372C8-1521-75A6-44A3-2197813DDA5B}"/>
              </a:ext>
            </a:extLst>
          </p:cNvPr>
          <p:cNvSpPr>
            <a:spLocks noGrp="1"/>
          </p:cNvSpPr>
          <p:nvPr>
            <p:ph idx="1"/>
          </p:nvPr>
        </p:nvSpPr>
        <p:spPr/>
        <p:txBody>
          <a:bodyPr>
            <a:normAutofit/>
          </a:bodyPr>
          <a:lstStyle/>
          <a:p>
            <a:r>
              <a:rPr lang="en-US" dirty="0"/>
              <a:t>Analysis of research on the advantages, issues, and perspectives of EHRs offers insightful information about electronic health record systems. </a:t>
            </a:r>
          </a:p>
          <a:p>
            <a:r>
              <a:rPr lang="en-US" dirty="0"/>
              <a:t>While Huang et al. (2020) thoroughly analyses the medical data fusion literature from 2012 to 2020 with an emphasis on various data fusion methods to combine EHR data with medical imaging. This review offers insightful information for researchers looking to apply multimodal fusion for improved medical imaging applications. </a:t>
            </a:r>
          </a:p>
          <a:p>
            <a:r>
              <a:rPr lang="en-US" dirty="0"/>
              <a:t>Physician burnout is </a:t>
            </a:r>
            <a:r>
              <a:rPr lang="en-US" dirty="0" err="1"/>
              <a:t>emphasised</a:t>
            </a:r>
            <a:r>
              <a:rPr lang="en-US" dirty="0"/>
              <a:t> and data-related difficulties are mentioned by Xiao et al. (2018). </a:t>
            </a:r>
          </a:p>
          <a:p>
            <a:r>
              <a:rPr lang="en-US" dirty="0"/>
              <a:t>These papers highlight typical obstacles to adopting EHRs which are also highlighted in other studies (Shi et al., 2018; Goldstein et al., 2017)</a:t>
            </a:r>
          </a:p>
          <a:p>
            <a:endParaRPr lang="en-US" dirty="0"/>
          </a:p>
          <a:p>
            <a:endParaRPr lang="en-PK" dirty="0"/>
          </a:p>
        </p:txBody>
      </p:sp>
    </p:spTree>
    <p:extLst>
      <p:ext uri="{BB962C8B-B14F-4D97-AF65-F5344CB8AC3E}">
        <p14:creationId xmlns:p14="http://schemas.microsoft.com/office/powerpoint/2010/main" val="3726868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C67F81-FEE1-10F8-857C-137237F8CE97}"/>
              </a:ext>
            </a:extLst>
          </p:cNvPr>
          <p:cNvSpPr>
            <a:spLocks noGrp="1"/>
          </p:cNvSpPr>
          <p:nvPr>
            <p:ph type="title"/>
          </p:nvPr>
        </p:nvSpPr>
        <p:spPr>
          <a:xfrm>
            <a:off x="556591" y="1741714"/>
            <a:ext cx="3518452" cy="4117749"/>
          </a:xfrm>
        </p:spPr>
        <p:txBody>
          <a:bodyPr anchor="t">
            <a:normAutofit/>
          </a:bodyPr>
          <a:lstStyle/>
          <a:p>
            <a:r>
              <a:rPr lang="en-US" dirty="0"/>
              <a:t>Discussion</a:t>
            </a:r>
            <a:endParaRPr lang="en-PK" dirty="0"/>
          </a:p>
        </p:txBody>
      </p:sp>
      <p:graphicFrame>
        <p:nvGraphicFramePr>
          <p:cNvPr id="8" name="Content Placeholder 3">
            <a:extLst>
              <a:ext uri="{FF2B5EF4-FFF2-40B4-BE49-F238E27FC236}">
                <a16:creationId xmlns:a16="http://schemas.microsoft.com/office/drawing/2014/main" id="{2C3271DF-DF9E-C336-C957-748BDC0B7ADC}"/>
              </a:ext>
            </a:extLst>
          </p:cNvPr>
          <p:cNvGraphicFramePr>
            <a:graphicFrameLocks/>
          </p:cNvGraphicFramePr>
          <p:nvPr>
            <p:extLst>
              <p:ext uri="{D42A27DB-BD31-4B8C-83A1-F6EECF244321}">
                <p14:modId xmlns:p14="http://schemas.microsoft.com/office/powerpoint/2010/main" val="1224758727"/>
              </p:ext>
            </p:extLst>
          </p:nvPr>
        </p:nvGraphicFramePr>
        <p:xfrm>
          <a:off x="2581362" y="401047"/>
          <a:ext cx="11935916" cy="60559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37771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F8BFF-B5BB-30B6-1F85-7FACAA0BD58D}"/>
              </a:ext>
            </a:extLst>
          </p:cNvPr>
          <p:cNvSpPr>
            <a:spLocks noGrp="1"/>
          </p:cNvSpPr>
          <p:nvPr>
            <p:ph type="title"/>
          </p:nvPr>
        </p:nvSpPr>
        <p:spPr/>
        <p:txBody>
          <a:bodyPr/>
          <a:lstStyle/>
          <a:p>
            <a:r>
              <a:rPr lang="en-US" dirty="0"/>
              <a:t>Conclusion</a:t>
            </a:r>
            <a:endParaRPr lang="en-PK" dirty="0"/>
          </a:p>
        </p:txBody>
      </p:sp>
      <p:sp>
        <p:nvSpPr>
          <p:cNvPr id="3" name="Content Placeholder 2">
            <a:extLst>
              <a:ext uri="{FF2B5EF4-FFF2-40B4-BE49-F238E27FC236}">
                <a16:creationId xmlns:a16="http://schemas.microsoft.com/office/drawing/2014/main" id="{DA10F0C1-DA17-04C9-8194-C65B6C2A42C3}"/>
              </a:ext>
            </a:extLst>
          </p:cNvPr>
          <p:cNvSpPr>
            <a:spLocks noGrp="1"/>
          </p:cNvSpPr>
          <p:nvPr>
            <p:ph idx="1"/>
          </p:nvPr>
        </p:nvSpPr>
        <p:spPr/>
        <p:txBody>
          <a:bodyPr/>
          <a:lstStyle/>
          <a:p>
            <a:r>
              <a:rPr lang="en-US" dirty="0"/>
              <a:t>The study </a:t>
            </a:r>
            <a:r>
              <a:rPr lang="en-US" dirty="0" err="1"/>
              <a:t>analysed</a:t>
            </a:r>
            <a:r>
              <a:rPr lang="en-US" dirty="0"/>
              <a:t> 4 articles published after 2016. The evaluation of studies on the use, advantages, and difficulties of electronic health record systems yields important insights.</a:t>
            </a:r>
            <a:endParaRPr lang="en-PK" dirty="0"/>
          </a:p>
        </p:txBody>
      </p:sp>
    </p:spTree>
    <p:extLst>
      <p:ext uri="{BB962C8B-B14F-4D97-AF65-F5344CB8AC3E}">
        <p14:creationId xmlns:p14="http://schemas.microsoft.com/office/powerpoint/2010/main" val="2069993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A5CE-90DB-9DF4-2F42-ACCEC3BEDC28}"/>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B5AE4C32-08AA-C7E6-5006-B12260C03E21}"/>
              </a:ext>
            </a:extLst>
          </p:cNvPr>
          <p:cNvSpPr>
            <a:spLocks noGrp="1"/>
          </p:cNvSpPr>
          <p:nvPr>
            <p:ph idx="1"/>
          </p:nvPr>
        </p:nvSpPr>
        <p:spPr/>
        <p:txBody>
          <a:bodyPr>
            <a:normAutofit fontScale="62500" lnSpcReduction="20000"/>
          </a:bodyPr>
          <a:lstStyle/>
          <a:p>
            <a:r>
              <a:rPr lang="en-US" dirty="0"/>
              <a:t>Downing, N.L., Bates, D.W. and Longhurst, C.A., 2018. Physician burnout in the electronic health record era: are we ignoring the real cause?. Annals of internal medicine, 169(1), pp.50-51. https://www.acpjournals.org/doi/abs/10.7326/M18-0139  </a:t>
            </a:r>
          </a:p>
          <a:p>
            <a:r>
              <a:rPr lang="en-US" dirty="0"/>
              <a:t>Goldstein, B.A., </a:t>
            </a:r>
            <a:r>
              <a:rPr lang="en-US" dirty="0" err="1"/>
              <a:t>Navar</a:t>
            </a:r>
            <a:r>
              <a:rPr lang="en-US" dirty="0"/>
              <a:t>, A.M., </a:t>
            </a:r>
            <a:r>
              <a:rPr lang="en-US" dirty="0" err="1"/>
              <a:t>Pencina</a:t>
            </a:r>
            <a:r>
              <a:rPr lang="en-US" dirty="0"/>
              <a:t>, M.J. and Ioannidis, J.P., 2017. Opportunities and challenges in developing risk prediction models with electronic health records data: a systematic review. Journal of the American Medical Informatics Association: JAMIA, 24(1), p.198. ncbi.nlm.nih.gov/</a:t>
            </a:r>
            <a:r>
              <a:rPr lang="en-US" dirty="0" err="1"/>
              <a:t>pmc</a:t>
            </a:r>
            <a:r>
              <a:rPr lang="en-US" dirty="0"/>
              <a:t>/articles/PMC5201180/ </a:t>
            </a:r>
          </a:p>
          <a:p>
            <a:r>
              <a:rPr lang="en-US" dirty="0"/>
              <a:t>Shaw, T., McGregor, D., Brunner, M., Keep, M., Janssen, A. and Barnet, S., 2017. What is eHealth (6)? Development of a conceptual model for eHealth: qualitative study with key informants. Journal of medical Internet research, 19(10), p.e324.</a:t>
            </a:r>
          </a:p>
          <a:p>
            <a:r>
              <a:rPr lang="en-US" dirty="0"/>
              <a:t>Shi, S., He, D., Li, L., Kumar, N., Khan, M.K. and Choo, K.K.R., 2020. Applications of blockchain in ensuring the security and privacy of electronic health record systems: A survey. Computers &amp; security, 97, p.101966. https://academic.oup.com/jamia/article/25/10/1419/5035024</a:t>
            </a:r>
          </a:p>
          <a:p>
            <a:r>
              <a:rPr lang="en-US" dirty="0" err="1"/>
              <a:t>Shickel</a:t>
            </a:r>
            <a:r>
              <a:rPr lang="en-US" dirty="0"/>
              <a:t>, B., Tighe, P.J., </a:t>
            </a:r>
            <a:r>
              <a:rPr lang="en-US" dirty="0" err="1"/>
              <a:t>Bihorac</a:t>
            </a:r>
            <a:r>
              <a:rPr lang="en-US" dirty="0"/>
              <a:t>, A. and Rashidi, P., 2017. Deep EHR: a survey of recent advances in deep learning techniques for electronic health record (EHR) analysis. IEEE journal of biomedical and health informatics, 22(5), pp.1589-1604. https://ieeexplore.ieee.org/abstract/document/8086133</a:t>
            </a:r>
          </a:p>
          <a:p>
            <a:r>
              <a:rPr lang="en-US" dirty="0"/>
              <a:t>Xiao, C., Choi, E. and Sun, J., 2018. Opportunities and challenges in developing deep learning models using electronic health records data: a systematic review. Journal of the American Medical Informatics Association, 25(10), pp.1419-1428. https://academic.oup.com/jamia/article/25/10/1419/5035024 </a:t>
            </a:r>
          </a:p>
          <a:p>
            <a:r>
              <a:rPr lang="en-US" dirty="0"/>
              <a:t>Yadav, P., Steinbach, M., Kumar, V. and Simon, G., 2018. Mining electronic health records (EHRs) A survey. ACM Computing Surveys (CSUR), 50(6), pp.1-40. Yadav, P., Steinbach, M., Kumar, V. and Simon, G., 2018. Mining electronic health records (EHRs) A survey. ACM Computing Surveys (CSUR), 50(6), pp.1-40. </a:t>
            </a:r>
          </a:p>
        </p:txBody>
      </p:sp>
    </p:spTree>
    <p:extLst>
      <p:ext uri="{BB962C8B-B14F-4D97-AF65-F5344CB8AC3E}">
        <p14:creationId xmlns:p14="http://schemas.microsoft.com/office/powerpoint/2010/main" val="21452299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3595</Words>
  <Application>Microsoft Office PowerPoint</Application>
  <PresentationFormat>Widescreen</PresentationFormat>
  <Paragraphs>174</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Symbol</vt:lpstr>
      <vt:lpstr>Times New Roman</vt:lpstr>
      <vt:lpstr>Wingdings 2</vt:lpstr>
      <vt:lpstr>Quotable</vt:lpstr>
      <vt:lpstr>ELECTRONIC HEALTH RECORD SYSTEM</vt:lpstr>
      <vt:lpstr>Introduction </vt:lpstr>
      <vt:lpstr>Introduction </vt:lpstr>
      <vt:lpstr>Background</vt:lpstr>
      <vt:lpstr>Methodology</vt:lpstr>
      <vt:lpstr>Results</vt:lpstr>
      <vt:lpstr>Results</vt:lpstr>
      <vt:lpstr>Discussion</vt:lpstr>
      <vt:lpstr>Discussion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ELECTRONIC HEALTH RECORD SYSTEM</dc:title>
  <dc:creator>user</dc:creator>
  <cp:lastModifiedBy>liliane Sebastiao</cp:lastModifiedBy>
  <cp:revision>1</cp:revision>
  <dcterms:created xsi:type="dcterms:W3CDTF">2022-11-04T14:02:00Z</dcterms:created>
  <dcterms:modified xsi:type="dcterms:W3CDTF">2023-08-11T11:34:56Z</dcterms:modified>
</cp:coreProperties>
</file>