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4" r:id="rId9"/>
  </p:sldIdLst>
  <p:sldSz cx="12179300" cy="6858000"/>
  <p:notesSz cx="12179300" cy="6858000"/>
  <p:embeddedFontLst>
    <p:embeddedFont>
      <p:font typeface="Calibri" panose="020F0502020204030204" pitchFamily="34" charset="0"/>
      <p:regular r:id="rId11"/>
      <p:bold r:id="rId12"/>
      <p:italic r:id="rId13"/>
      <p:boldItalic r:id="rId14"/>
    </p:embeddedFont>
    <p:embeddedFont>
      <p:font typeface="EEOOIH+TimesNewRomanPS-BoldMT" panose="020B0604020202020204"/>
      <p:regular r:id="rId15"/>
    </p:embeddedFont>
    <p:embeddedFont>
      <p:font typeface="JGEGIB+TimesNewRomanPSMT" panose="020B0604020202020204"/>
      <p:regular r:id="rId16"/>
    </p:embeddedFont>
    <p:embeddedFont>
      <p:font typeface="MTHNQS+ArialMT" panose="020B0604020202020204"/>
      <p:regular r:id="rId17"/>
    </p:embeddedFont>
    <p:embeddedFont>
      <p:font typeface="SWWWCS+PalatinoLinotype-Roman" panose="020B0604020202020204"/>
      <p:regular r:id="rId18"/>
    </p:embeddedFont>
    <p:embeddedFont>
      <p:font typeface="WFNROE+CenturyGothic-Bold" panose="020B0604020202020204"/>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68">
          <p15:clr>
            <a:srgbClr val="A4A3A4"/>
          </p15:clr>
        </p15:guide>
        <p15:guide id="2" pos="244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4" d="100"/>
          <a:sy n="54" d="100"/>
        </p:scale>
        <p:origin x="1356" y="72"/>
      </p:cViewPr>
      <p:guideLst>
        <p:guide orient="horz" pos="3168"/>
        <p:guide pos="244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23" Type="http://schemas.openxmlformats.org/officeDocument/2006/relationships/tableStyles" Target="tableStyles.xml"/><Relationship Id="rId10" Type="http://schemas.openxmlformats.org/officeDocument/2006/relationships/notesMaster" Target="notesMasters/notesMaster1.xml"/><Relationship Id="rId19"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78438"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899275" y="0"/>
            <a:ext cx="5276850" cy="344488"/>
          </a:xfrm>
          <a:prstGeom prst="rect">
            <a:avLst/>
          </a:prstGeom>
        </p:spPr>
        <p:txBody>
          <a:bodyPr vert="horz" lIns="91440" tIns="45720" rIns="91440" bIns="45720" rtlCol="0"/>
          <a:lstStyle>
            <a:lvl1pPr algn="r">
              <a:defRPr sz="1200"/>
            </a:lvl1pPr>
          </a:lstStyle>
          <a:p>
            <a:fld id="{2F95F710-43D3-4913-9A7A-230FCC3FE5AA}" type="datetimeFigureOut">
              <a:rPr lang="en-US" smtClean="0"/>
              <a:t>10/27/2023</a:t>
            </a:fld>
            <a:endParaRPr lang="en-US"/>
          </a:p>
        </p:txBody>
      </p:sp>
      <p:sp>
        <p:nvSpPr>
          <p:cNvPr id="4" name="Slide Image Placeholder 3"/>
          <p:cNvSpPr>
            <a:spLocks noGrp="1" noRot="1" noChangeAspect="1"/>
          </p:cNvSpPr>
          <p:nvPr>
            <p:ph type="sldImg" idx="2"/>
          </p:nvPr>
        </p:nvSpPr>
        <p:spPr>
          <a:xfrm>
            <a:off x="4033838" y="857250"/>
            <a:ext cx="411162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7613" y="3300413"/>
            <a:ext cx="9744075"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78438"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899275" y="6513513"/>
            <a:ext cx="5276850" cy="344487"/>
          </a:xfrm>
          <a:prstGeom prst="rect">
            <a:avLst/>
          </a:prstGeom>
        </p:spPr>
        <p:txBody>
          <a:bodyPr vert="horz" lIns="91440" tIns="45720" rIns="91440" bIns="45720" rtlCol="0" anchor="b"/>
          <a:lstStyle>
            <a:lvl1pPr algn="r">
              <a:defRPr sz="1200"/>
            </a:lvl1pPr>
          </a:lstStyle>
          <a:p>
            <a:fld id="{4BCE3597-694E-4E65-98DC-48F6E18FCEDE}" type="slidenum">
              <a:rPr lang="en-US" smtClean="0"/>
              <a:t>‹#›</a:t>
            </a:fld>
            <a:endParaRPr lang="en-US"/>
          </a:p>
        </p:txBody>
      </p:sp>
    </p:spTree>
    <p:extLst>
      <p:ext uri="{BB962C8B-B14F-4D97-AF65-F5344CB8AC3E}">
        <p14:creationId xmlns:p14="http://schemas.microsoft.com/office/powerpoint/2010/main" val="3029325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in the professional life of a hotel staff, it has different responsibilities to serve customers from different backgrounds and cultures. So, it’s important to make the employees able to learn different languages and adopt their cultures. It’s important the aim to satisfy the customers and perform in increasing the company values in getting competitive advantages.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BCE3597-694E-4E65-98DC-48F6E18FCEDE}" type="slidenum">
              <a:rPr lang="en-US" smtClean="0"/>
              <a:t>3</a:t>
            </a:fld>
            <a:endParaRPr lang="en-US"/>
          </a:p>
        </p:txBody>
      </p:sp>
    </p:spTree>
    <p:extLst>
      <p:ext uri="{BB962C8B-B14F-4D97-AF65-F5344CB8AC3E}">
        <p14:creationId xmlns:p14="http://schemas.microsoft.com/office/powerpoint/2010/main" val="1043817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Brand value: As the hotel service provider with multilingual capabilities will give a global value and help the Diversity Hotel &amp; Spa London to gain more clients. It will also add an extra advantage in the competitive market (Mody, Suess and Lehto, 2017).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Improved communication: The skills of multilingualism will help an employee to learn different languages and cultures which will allow them to treat the customers more in a better way (Jiang, 2022). It will also enhance the confidentiality in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Client satisfaction: By getting the right services the customers will be impressed with the hotel which will help to improve brand values. As people from different countries are guests of our nation, so satisfying them will also benefit the economy.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BCE3597-694E-4E65-98DC-48F6E18FCEDE}" type="slidenum">
              <a:rPr lang="en-US" smtClean="0"/>
              <a:t>4</a:t>
            </a:fld>
            <a:endParaRPr lang="en-US"/>
          </a:p>
        </p:txBody>
      </p:sp>
    </p:spTree>
    <p:extLst>
      <p:ext uri="{BB962C8B-B14F-4D97-AF65-F5344CB8AC3E}">
        <p14:creationId xmlns:p14="http://schemas.microsoft.com/office/powerpoint/2010/main" val="2872048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Understanding customers: Getting the skills to know different languages will benefit the employees and allow them to understand their needs. If the employees can serve them in the right approaches and with the culture it will enhance the customer's satisfaction (Shulman,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Cultural awareness: Along with the different languages there are differences between the cultures. So, if the employees get the scope to learn different languages it will also help to understand their cultures and resize their actions to satisfy them (Garrett and Cots, 2018).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Boost performances: Knowledge in different languages will also help the employees and give confidentiality to making better performances.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BCE3597-694E-4E65-98DC-48F6E18FCEDE}" type="slidenum">
              <a:rPr lang="en-US" smtClean="0"/>
              <a:t>5</a:t>
            </a:fld>
            <a:endParaRPr lang="en-US"/>
          </a:p>
        </p:txBody>
      </p:sp>
    </p:spTree>
    <p:extLst>
      <p:ext uri="{BB962C8B-B14F-4D97-AF65-F5344CB8AC3E}">
        <p14:creationId xmlns:p14="http://schemas.microsoft.com/office/powerpoint/2010/main" val="2692917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Acquiring the Italian language</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are the languages spoken by the Italian people and are included in our modern European languages. Almost 85 million people in this world use this language and 95% are native users.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one of the easiest languages to getting for people to speak in English (Belletti and Guasti, 2015). It has been estimated by FSI to get the languages in 24 weeks or 600 hours.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BCE3597-694E-4E65-98DC-48F6E18FCEDE}" type="slidenum">
              <a:rPr lang="en-US" smtClean="0"/>
              <a:t>6</a:t>
            </a:fld>
            <a:endParaRPr lang="en-US"/>
          </a:p>
        </p:txBody>
      </p:sp>
    </p:spTree>
    <p:extLst>
      <p:ext uri="{BB962C8B-B14F-4D97-AF65-F5344CB8AC3E}">
        <p14:creationId xmlns:p14="http://schemas.microsoft.com/office/powerpoint/2010/main" val="2853875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 this presentation has explained the way of being multilingual and aware of the different cultures. It will be beneficial to have acquired the knowledge and execution in the performances.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BCE3597-694E-4E65-98DC-48F6E18FCEDE}" type="slidenum">
              <a:rPr lang="en-US" smtClean="0"/>
              <a:t>7</a:t>
            </a:fld>
            <a:endParaRPr lang="en-US"/>
          </a:p>
        </p:txBody>
      </p:sp>
    </p:spTree>
    <p:extLst>
      <p:ext uri="{BB962C8B-B14F-4D97-AF65-F5344CB8AC3E}">
        <p14:creationId xmlns:p14="http://schemas.microsoft.com/office/powerpoint/2010/main" val="1803970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p:spTree>
      <p:nvGrpSpPr>
        <p:cNvPr id="1" name=""/>
        <p:cNvGrpSpPr/>
        <p:nvPr/>
      </p:nvGrpSpPr>
      <p:grpSpPr>
        <a:xfrm>
          <a:off x="0" y="0"/>
          <a:ext cx="0" cy="0"/>
          <a:chOff x="0" y="0"/>
          <a:chExt cx="0" cy="0"/>
        </a:xfrm>
      </p:grpSpPr>
      <p:sp>
        <p:nvSpPr>
          <p:cNvPr id="2" name="Header 1"/>
          <p:cNvSpPr>
            <a:spLocks noGrp="1"/>
          </p:cNvSpPr>
          <p:nvPr>
            <p:ph type="title"/>
          </p:nvPr>
        </p:nvSpPr>
        <p:spPr/>
        <p:txBody>
          <a:bodyPr/>
          <a:lstStyle/>
          <a:p>
            <a:r>
              <a:rPr lang="en-US"/>
              <a:t>Title</a:t>
            </a:r>
          </a:p>
        </p:txBody>
      </p:sp>
      <p:sp>
        <p:nvSpPr>
          <p:cNvPr id="3" name="Text 2"/>
          <p:cNvSpPr>
            <a:spLocks noGrp="1"/>
          </p:cNvSpPr>
          <p:nvPr>
            <p:ph type="body" idx="1"/>
          </p:nvPr>
        </p:nvSpPr>
        <p:spPr/>
        <p:txBody>
          <a:bodyPr/>
          <a:lstStyle/>
          <a:p>
            <a:pPr lvl="0"/>
            <a:r>
              <a:rPr lang="en-US"/>
              <a:t>Text</a:t>
            </a:r>
          </a:p>
          <a:p>
            <a:pPr lvl="1"/>
            <a:r>
              <a:rPr lang="en-US"/>
              <a:t>Second level</a:t>
            </a:r>
          </a:p>
          <a:p>
            <a:pPr lvl="2"/>
            <a:r>
              <a:rPr lang="en-US"/>
              <a:t>Third level</a:t>
            </a:r>
          </a:p>
          <a:p>
            <a:pPr lvl="3"/>
            <a:r>
              <a:rPr lang="en-US"/>
              <a:t>Fourth level</a:t>
            </a:r>
          </a:p>
          <a:p>
            <a:pPr lvl="4"/>
            <a:r>
              <a:rPr lang="en-US"/>
              <a:t>Fifth level</a:t>
            </a:r>
          </a:p>
        </p:txBody>
      </p:sp>
      <p:sp>
        <p:nvSpPr>
          <p:cNvPr id="4" name="Date 3"/>
          <p:cNvSpPr>
            <a:spLocks noGrp="1"/>
          </p:cNvSpPr>
          <p:nvPr>
            <p:ph type="dt" sz="half" idx="10"/>
          </p:nvPr>
        </p:nvSpPr>
        <p:spPr/>
        <p:txBody>
          <a:bodyPr/>
          <a:lstStyle/>
          <a:p>
            <a:fld id="{C16525B2-4347-4F72-BAF7-76B19438D329}" type="datetimeFigureOut">
              <a:rPr lang="en-US" smtClean="0"/>
              <a:t>10/27/2023</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10/27/2023</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12000_student_uwtsd_ac_uk/Documents/Recording-20231027_114726.webm?csf=1&amp;web=1&amp;e=LbVgb5&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0" y="0"/>
            <a:ext cx="12179300" cy="6858000"/>
          </a:xfrm>
          <a:prstGeom prst="rect">
            <a:avLst/>
          </a:prstGeom>
          <a:blipFill>
            <a:blip r:embed="rId2" cstate="print"/>
            <a:stretch>
              <a:fillRect/>
            </a:stretch>
          </a:blipFill>
        </p:spPr>
        <p:txBody>
          <a:bodyPr wrap="square" lIns="0" tIns="0" rIns="0" bIns="0" rtlCol="0">
            <a:spAutoFit/>
          </a:bodyPr>
          <a:lstStyle/>
          <a:p>
            <a:endParaRPr/>
          </a:p>
        </p:txBody>
      </p:sp>
      <p:sp>
        <p:nvSpPr>
          <p:cNvPr id="3" name="object 3"/>
          <p:cNvSpPr txBox="1"/>
          <p:nvPr/>
        </p:nvSpPr>
        <p:spPr>
          <a:xfrm>
            <a:off x="545034" y="1844824"/>
            <a:ext cx="6085124" cy="1354217"/>
          </a:xfrm>
          <a:prstGeom prst="rect">
            <a:avLst/>
          </a:prstGeom>
        </p:spPr>
        <p:txBody>
          <a:bodyPr vert="horz" wrap="square" lIns="0" tIns="0" rIns="0" bIns="0" rtlCol="0">
            <a:spAutoFit/>
          </a:bodyPr>
          <a:lstStyle/>
          <a:p>
            <a:r>
              <a:rPr lang="en-GB" sz="4400" b="1" i="1" dirty="0"/>
              <a:t>Foreign Languages and Cultural Awareness</a:t>
            </a:r>
            <a:endParaRPr lang="en-US" sz="4400" b="1" dirty="0"/>
          </a:p>
        </p:txBody>
      </p:sp>
      <p:sp>
        <p:nvSpPr>
          <p:cNvPr id="4" name="TextBox 3">
            <a:extLst>
              <a:ext uri="{FF2B5EF4-FFF2-40B4-BE49-F238E27FC236}">
                <a16:creationId xmlns:a16="http://schemas.microsoft.com/office/drawing/2014/main" id="{267D4AD3-CADB-ABD6-47F0-13082057F0C9}"/>
              </a:ext>
            </a:extLst>
          </p:cNvPr>
          <p:cNvSpPr txBox="1"/>
          <p:nvPr/>
        </p:nvSpPr>
        <p:spPr>
          <a:xfrm>
            <a:off x="4217442" y="3873207"/>
            <a:ext cx="4464496" cy="1200329"/>
          </a:xfrm>
          <a:prstGeom prst="rect">
            <a:avLst/>
          </a:prstGeom>
          <a:noFill/>
        </p:spPr>
        <p:txBody>
          <a:bodyPr wrap="square" rtlCol="0">
            <a:spAutoFit/>
          </a:bodyPr>
          <a:lstStyle/>
          <a:p>
            <a:r>
              <a:rPr lang="en-GB" b="1" dirty="0"/>
              <a:t>Student Name: Nargis Begum</a:t>
            </a:r>
          </a:p>
          <a:p>
            <a:r>
              <a:rPr lang="en-GB" b="1" dirty="0"/>
              <a:t>Student Id: 2212000</a:t>
            </a:r>
          </a:p>
          <a:p>
            <a:r>
              <a:rPr lang="en-GB" b="1" dirty="0"/>
              <a:t>Lecturer Name: Heidi Prosser</a:t>
            </a:r>
          </a:p>
          <a:p>
            <a:r>
              <a:rPr lang="en-GB" dirty="0">
                <a:hlinkClick r:id="rId3"/>
              </a:rPr>
              <a:t>Recording-20231027_114726.webm</a:t>
            </a:r>
            <a:endParaRPr 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0" y="0"/>
            <a:ext cx="12179300" cy="6858000"/>
          </a:xfrm>
          <a:prstGeom prst="rect">
            <a:avLst/>
          </a:prstGeom>
          <a:blipFill>
            <a:blip r:embed="rId2" cstate="print"/>
            <a:stretch>
              <a:fillRect/>
            </a:stretch>
          </a:blipFill>
        </p:spPr>
        <p:txBody>
          <a:bodyPr wrap="square" lIns="0" tIns="0" rIns="0" bIns="0" rtlCol="0">
            <a:spAutoFit/>
          </a:bodyPr>
          <a:lstStyle/>
          <a:p>
            <a:endParaRPr dirty="0"/>
          </a:p>
        </p:txBody>
      </p:sp>
      <p:sp>
        <p:nvSpPr>
          <p:cNvPr id="3" name="object 3"/>
          <p:cNvSpPr txBox="1"/>
          <p:nvPr/>
        </p:nvSpPr>
        <p:spPr>
          <a:xfrm>
            <a:off x="1156652" y="1014879"/>
            <a:ext cx="6428887" cy="598661"/>
          </a:xfrm>
          <a:prstGeom prst="rect">
            <a:avLst/>
          </a:prstGeom>
        </p:spPr>
        <p:txBody>
          <a:bodyPr vert="horz" wrap="square" lIns="0" tIns="0" rIns="0" bIns="0" rtlCol="0">
            <a:spAutoFit/>
          </a:bodyPr>
          <a:lstStyle/>
          <a:p>
            <a:pPr marL="0" marR="0">
              <a:lnSpc>
                <a:spcPts val="4413"/>
              </a:lnSpc>
              <a:spcBef>
                <a:spcPts val="0"/>
              </a:spcBef>
              <a:spcAft>
                <a:spcPts val="0"/>
              </a:spcAft>
            </a:pPr>
            <a:r>
              <a:rPr sz="3600" b="1" dirty="0">
                <a:solidFill>
                  <a:srgbClr val="4A66AC"/>
                </a:solidFill>
                <a:latin typeface="WFNROE+CenturyGothic-Bold"/>
                <a:cs typeface="WFNROE+CenturyGothic-Bold"/>
              </a:rPr>
              <a:t>Diversity Hotel &amp; Spa London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23300" y="34785"/>
            <a:ext cx="12179300" cy="6858000"/>
          </a:xfrm>
          <a:prstGeom prst="rect">
            <a:avLst/>
          </a:prstGeom>
          <a:blipFill>
            <a:blip r:embed="rId3" cstate="print"/>
            <a:stretch>
              <a:fillRect/>
            </a:stretch>
          </a:blipFill>
        </p:spPr>
        <p:txBody>
          <a:bodyPr wrap="square" lIns="0" tIns="0" rIns="0" bIns="0" rtlCol="0">
            <a:spAutoFit/>
          </a:bodyPr>
          <a:lstStyle/>
          <a:p>
            <a:endParaRPr dirty="0"/>
          </a:p>
        </p:txBody>
      </p:sp>
      <p:sp>
        <p:nvSpPr>
          <p:cNvPr id="3" name="object 3"/>
          <p:cNvSpPr txBox="1"/>
          <p:nvPr/>
        </p:nvSpPr>
        <p:spPr>
          <a:xfrm>
            <a:off x="1156652" y="1014879"/>
            <a:ext cx="2813223" cy="598661"/>
          </a:xfrm>
          <a:prstGeom prst="rect">
            <a:avLst/>
          </a:prstGeom>
        </p:spPr>
        <p:txBody>
          <a:bodyPr vert="horz" wrap="square" lIns="0" tIns="0" rIns="0" bIns="0" rtlCol="0">
            <a:spAutoFit/>
          </a:bodyPr>
          <a:lstStyle/>
          <a:p>
            <a:pPr marL="0" marR="0">
              <a:lnSpc>
                <a:spcPts val="4413"/>
              </a:lnSpc>
              <a:spcBef>
                <a:spcPts val="0"/>
              </a:spcBef>
              <a:spcAft>
                <a:spcPts val="0"/>
              </a:spcAft>
            </a:pPr>
            <a:r>
              <a:rPr sz="3600" b="1" dirty="0">
                <a:solidFill>
                  <a:srgbClr val="4A66AC"/>
                </a:solidFill>
                <a:latin typeface="WFNROE+CenturyGothic-Bold"/>
                <a:cs typeface="WFNROE+CenturyGothic-Bold"/>
              </a:rPr>
              <a:t>Introduction</a:t>
            </a:r>
          </a:p>
        </p:txBody>
      </p:sp>
      <p:sp>
        <p:nvSpPr>
          <p:cNvPr id="4" name="object 4"/>
          <p:cNvSpPr txBox="1"/>
          <p:nvPr/>
        </p:nvSpPr>
        <p:spPr>
          <a:xfrm>
            <a:off x="977082" y="1613540"/>
            <a:ext cx="6264696" cy="4365619"/>
          </a:xfrm>
          <a:prstGeom prst="rect">
            <a:avLst/>
          </a:prstGeom>
        </p:spPr>
        <p:txBody>
          <a:bodyPr vert="horz" wrap="square" lIns="0" tIns="0" rIns="0" bIns="0" rtlCol="0">
            <a:spAutoFit/>
          </a:bodyPr>
          <a:lstStyle/>
          <a:p>
            <a:pPr marL="0" marR="0" algn="just">
              <a:lnSpc>
                <a:spcPct val="150000"/>
              </a:lnSpc>
              <a:spcBef>
                <a:spcPts val="0"/>
              </a:spcBef>
              <a:spcAft>
                <a:spcPts val="0"/>
              </a:spcAft>
            </a:pPr>
            <a:r>
              <a:rPr sz="2400" dirty="0">
                <a:solidFill>
                  <a:srgbClr val="000000"/>
                </a:solidFill>
                <a:latin typeface="JGEGIB+TimesNewRomanPSMT"/>
                <a:cs typeface="JGEGIB+TimesNewRomanPSMT"/>
              </a:rPr>
              <a:t>As</a:t>
            </a:r>
            <a:r>
              <a:rPr sz="2400" spc="542"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in</a:t>
            </a:r>
            <a:r>
              <a:rPr sz="2400" spc="544"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the</a:t>
            </a:r>
            <a:r>
              <a:rPr sz="2400" spc="544"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professional</a:t>
            </a:r>
            <a:r>
              <a:rPr sz="2400" spc="55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life</a:t>
            </a:r>
            <a:r>
              <a:rPr sz="2400" spc="548"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of</a:t>
            </a:r>
            <a:r>
              <a:rPr sz="2400" spc="542"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a:t>
            </a:r>
            <a:r>
              <a:rPr sz="2400" spc="542"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hotel</a:t>
            </a:r>
            <a:r>
              <a:rPr sz="2400" spc="546"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staff,</a:t>
            </a:r>
            <a:r>
              <a:rPr sz="2400" spc="515"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it</a:t>
            </a:r>
            <a:r>
              <a:rPr sz="2400" spc="544"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has</a:t>
            </a:r>
            <a:r>
              <a:rPr sz="2400" spc="544"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different</a:t>
            </a:r>
            <a:r>
              <a:rPr lang="en-GB" sz="240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responsibilities</a:t>
            </a:r>
            <a:r>
              <a:rPr sz="2400" spc="32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to</a:t>
            </a:r>
            <a:r>
              <a:rPr sz="2400" spc="307"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serve</a:t>
            </a:r>
            <a:r>
              <a:rPr sz="2400" spc="309"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customers</a:t>
            </a:r>
            <a:r>
              <a:rPr sz="2400" spc="314"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from</a:t>
            </a:r>
            <a:r>
              <a:rPr sz="2400" spc="306"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different</a:t>
            </a:r>
            <a:r>
              <a:rPr sz="2400" spc="281"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backgrounds</a:t>
            </a:r>
            <a:r>
              <a:rPr lang="en-GB" sz="240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and</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cultures.</a:t>
            </a:r>
            <a:r>
              <a:rPr sz="2400" spc="249"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So,</a:t>
            </a:r>
            <a:r>
              <a:rPr sz="2400" spc="239"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it’s</a:t>
            </a:r>
            <a:r>
              <a:rPr sz="2400" spc="145"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important</a:t>
            </a:r>
            <a:r>
              <a:rPr sz="2400" spc="248"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to</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make</a:t>
            </a:r>
            <a:r>
              <a:rPr sz="2400" spc="246"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the</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employees</a:t>
            </a:r>
            <a:r>
              <a:rPr sz="2400" spc="25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able</a:t>
            </a:r>
            <a:r>
              <a:rPr sz="2400" spc="246"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to</a:t>
            </a:r>
            <a:r>
              <a:rPr lang="en-GB" sz="240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learn</a:t>
            </a:r>
            <a:r>
              <a:rPr sz="2400" spc="119"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different</a:t>
            </a:r>
            <a:r>
              <a:rPr sz="2400" spc="87"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languages</a:t>
            </a:r>
            <a:r>
              <a:rPr sz="2400" spc="12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and</a:t>
            </a:r>
            <a:r>
              <a:rPr sz="2400" spc="11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adopt</a:t>
            </a:r>
            <a:r>
              <a:rPr sz="2400" spc="112"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their</a:t>
            </a:r>
            <a:r>
              <a:rPr sz="2400" spc="116"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cultures.</a:t>
            </a:r>
            <a:r>
              <a:rPr sz="2400" spc="119"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It’s</a:t>
            </a:r>
            <a:r>
              <a:rPr sz="2400" spc="14"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important</a:t>
            </a:r>
            <a:r>
              <a:rPr lang="en-GB" sz="240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the</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aim</a:t>
            </a:r>
            <a:r>
              <a:rPr sz="2400" spc="245"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to</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satisfy</a:t>
            </a:r>
            <a:r>
              <a:rPr sz="2400" spc="246"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the</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customers</a:t>
            </a:r>
            <a:r>
              <a:rPr sz="2400" spc="249"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and</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perform</a:t>
            </a:r>
            <a:r>
              <a:rPr sz="2400" spc="245"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in</a:t>
            </a:r>
            <a:r>
              <a:rPr sz="2400" spc="243"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increasing</a:t>
            </a:r>
            <a:r>
              <a:rPr sz="2400" spc="251"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the</a:t>
            </a:r>
            <a:r>
              <a:rPr lang="en-GB" sz="2400" dirty="0">
                <a:solidFill>
                  <a:srgbClr val="000000"/>
                </a:solidFill>
                <a:latin typeface="JGEGIB+TimesNewRomanPSMT"/>
                <a:cs typeface="JGEGIB+TimesNewRomanPSMT"/>
              </a:rPr>
              <a:t> </a:t>
            </a:r>
            <a:r>
              <a:rPr sz="2400" dirty="0">
                <a:solidFill>
                  <a:srgbClr val="000000"/>
                </a:solidFill>
                <a:latin typeface="JGEGIB+TimesNewRomanPSMT"/>
                <a:cs typeface="JGEGIB+TimesNewRomanPSMT"/>
              </a:rPr>
              <a:t>company values in getting competitive advantages.</a:t>
            </a:r>
          </a:p>
        </p:txBody>
      </p:sp>
      <p:pic>
        <p:nvPicPr>
          <p:cNvPr id="6" name="Picture 5">
            <a:extLst>
              <a:ext uri="{FF2B5EF4-FFF2-40B4-BE49-F238E27FC236}">
                <a16:creationId xmlns:a16="http://schemas.microsoft.com/office/drawing/2014/main" id="{BA54D661-2BC8-92EB-3190-F0EC1427E60E}"/>
              </a:ext>
            </a:extLst>
          </p:cNvPr>
          <p:cNvPicPr>
            <a:picLocks noChangeAspect="1"/>
          </p:cNvPicPr>
          <p:nvPr/>
        </p:nvPicPr>
        <p:blipFill>
          <a:blip r:embed="rId4"/>
          <a:stretch>
            <a:fillRect/>
          </a:stretch>
        </p:blipFill>
        <p:spPr>
          <a:xfrm>
            <a:off x="10482138" y="424730"/>
            <a:ext cx="889479" cy="88947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0" y="0"/>
            <a:ext cx="12179300" cy="6858000"/>
          </a:xfrm>
          <a:prstGeom prst="rect">
            <a:avLst/>
          </a:prstGeom>
          <a:blipFill>
            <a:blip r:embed="rId3" cstate="print"/>
            <a:stretch>
              <a:fillRect/>
            </a:stretch>
          </a:blipFill>
        </p:spPr>
        <p:txBody>
          <a:bodyPr wrap="square" lIns="0" tIns="0" rIns="0" bIns="0" rtlCol="0">
            <a:spAutoFit/>
          </a:bodyPr>
          <a:lstStyle/>
          <a:p>
            <a:endParaRPr/>
          </a:p>
        </p:txBody>
      </p:sp>
      <p:sp>
        <p:nvSpPr>
          <p:cNvPr id="3" name="object 3"/>
          <p:cNvSpPr txBox="1"/>
          <p:nvPr/>
        </p:nvSpPr>
        <p:spPr>
          <a:xfrm>
            <a:off x="1156652" y="1014879"/>
            <a:ext cx="5805194" cy="598661"/>
          </a:xfrm>
          <a:prstGeom prst="rect">
            <a:avLst/>
          </a:prstGeom>
        </p:spPr>
        <p:txBody>
          <a:bodyPr vert="horz" wrap="square" lIns="0" tIns="0" rIns="0" bIns="0" rtlCol="0">
            <a:spAutoFit/>
          </a:bodyPr>
          <a:lstStyle/>
          <a:p>
            <a:pPr marL="0" marR="0">
              <a:lnSpc>
                <a:spcPts val="4413"/>
              </a:lnSpc>
              <a:spcBef>
                <a:spcPts val="0"/>
              </a:spcBef>
              <a:spcAft>
                <a:spcPts val="0"/>
              </a:spcAft>
            </a:pPr>
            <a:r>
              <a:rPr sz="3600" b="1" dirty="0">
                <a:solidFill>
                  <a:srgbClr val="4A66AC"/>
                </a:solidFill>
                <a:latin typeface="WFNROE+CenturyGothic-Bold"/>
                <a:cs typeface="WFNROE+CenturyGothic-Bold"/>
              </a:rPr>
              <a:t>Benefits of multilingualism</a:t>
            </a:r>
          </a:p>
        </p:txBody>
      </p:sp>
      <p:sp>
        <p:nvSpPr>
          <p:cNvPr id="4" name="object 4"/>
          <p:cNvSpPr txBox="1"/>
          <p:nvPr/>
        </p:nvSpPr>
        <p:spPr>
          <a:xfrm>
            <a:off x="4530677" y="2620141"/>
            <a:ext cx="1725067" cy="334906"/>
          </a:xfrm>
          <a:prstGeom prst="rect">
            <a:avLst/>
          </a:prstGeom>
        </p:spPr>
        <p:txBody>
          <a:bodyPr vert="horz" wrap="square" lIns="0" tIns="0" rIns="0" bIns="0" rtlCol="0">
            <a:spAutoFit/>
          </a:bodyPr>
          <a:lstStyle/>
          <a:p>
            <a:pPr marL="0" marR="0">
              <a:lnSpc>
                <a:spcPts val="2337"/>
              </a:lnSpc>
              <a:spcBef>
                <a:spcPts val="0"/>
              </a:spcBef>
              <a:spcAft>
                <a:spcPts val="0"/>
              </a:spcAft>
            </a:pPr>
            <a:r>
              <a:rPr sz="2300" dirty="0">
                <a:solidFill>
                  <a:srgbClr val="000000"/>
                </a:solidFill>
                <a:latin typeface="SWWWCS+PalatinoLinotype-Roman"/>
                <a:cs typeface="SWWWCS+PalatinoLinotype-Roman"/>
              </a:rPr>
              <a:t>Brand value</a:t>
            </a:r>
          </a:p>
        </p:txBody>
      </p:sp>
      <p:sp>
        <p:nvSpPr>
          <p:cNvPr id="5" name="object 5"/>
          <p:cNvSpPr txBox="1"/>
          <p:nvPr/>
        </p:nvSpPr>
        <p:spPr>
          <a:xfrm>
            <a:off x="4302917" y="3578505"/>
            <a:ext cx="2173851" cy="650374"/>
          </a:xfrm>
          <a:prstGeom prst="rect">
            <a:avLst/>
          </a:prstGeom>
        </p:spPr>
        <p:txBody>
          <a:bodyPr vert="horz" wrap="square" lIns="0" tIns="0" rIns="0" bIns="0" rtlCol="0">
            <a:spAutoFit/>
          </a:bodyPr>
          <a:lstStyle/>
          <a:p>
            <a:pPr marL="368414" marR="0">
              <a:lnSpc>
                <a:spcPts val="2337"/>
              </a:lnSpc>
              <a:spcBef>
                <a:spcPts val="0"/>
              </a:spcBef>
              <a:spcAft>
                <a:spcPts val="0"/>
              </a:spcAft>
            </a:pPr>
            <a:r>
              <a:rPr sz="2300" dirty="0">
                <a:solidFill>
                  <a:srgbClr val="000000"/>
                </a:solidFill>
                <a:latin typeface="SWWWCS+PalatinoLinotype-Roman"/>
                <a:cs typeface="SWWWCS+PalatinoLinotype-Roman"/>
              </a:rPr>
              <a:t>Improved</a:t>
            </a:r>
          </a:p>
          <a:p>
            <a:pPr marL="0" marR="0">
              <a:lnSpc>
                <a:spcPts val="2337"/>
              </a:lnSpc>
              <a:spcBef>
                <a:spcPts val="196"/>
              </a:spcBef>
              <a:spcAft>
                <a:spcPts val="0"/>
              </a:spcAft>
            </a:pPr>
            <a:r>
              <a:rPr sz="2300" dirty="0">
                <a:solidFill>
                  <a:srgbClr val="000000"/>
                </a:solidFill>
                <a:latin typeface="SWWWCS+PalatinoLinotype-Roman"/>
                <a:cs typeface="SWWWCS+PalatinoLinotype-Roman"/>
              </a:rPr>
              <a:t>communication</a:t>
            </a:r>
          </a:p>
        </p:txBody>
      </p:sp>
      <p:sp>
        <p:nvSpPr>
          <p:cNvPr id="6" name="object 6"/>
          <p:cNvSpPr txBox="1"/>
          <p:nvPr/>
        </p:nvSpPr>
        <p:spPr>
          <a:xfrm>
            <a:off x="4156867" y="4852339"/>
            <a:ext cx="2462920" cy="334906"/>
          </a:xfrm>
          <a:prstGeom prst="rect">
            <a:avLst/>
          </a:prstGeom>
        </p:spPr>
        <p:txBody>
          <a:bodyPr vert="horz" wrap="square" lIns="0" tIns="0" rIns="0" bIns="0" rtlCol="0">
            <a:spAutoFit/>
          </a:bodyPr>
          <a:lstStyle/>
          <a:p>
            <a:pPr marL="0" marR="0">
              <a:lnSpc>
                <a:spcPts val="2337"/>
              </a:lnSpc>
              <a:spcBef>
                <a:spcPts val="0"/>
              </a:spcBef>
              <a:spcAft>
                <a:spcPts val="0"/>
              </a:spcAft>
            </a:pPr>
            <a:r>
              <a:rPr sz="2300" dirty="0">
                <a:solidFill>
                  <a:srgbClr val="000000"/>
                </a:solidFill>
                <a:latin typeface="SWWWCS+PalatinoLinotype-Roman"/>
                <a:cs typeface="SWWWCS+PalatinoLinotype-Roman"/>
              </a:rPr>
              <a:t>Client satisfaction</a:t>
            </a:r>
          </a:p>
        </p:txBody>
      </p:sp>
      <p:pic>
        <p:nvPicPr>
          <p:cNvPr id="8" name="Picture 7">
            <a:extLst>
              <a:ext uri="{FF2B5EF4-FFF2-40B4-BE49-F238E27FC236}">
                <a16:creationId xmlns:a16="http://schemas.microsoft.com/office/drawing/2014/main" id="{249C829B-6DD1-E4A1-200B-639CAE0A33D9}"/>
              </a:ext>
            </a:extLst>
          </p:cNvPr>
          <p:cNvPicPr>
            <a:picLocks noChangeAspect="1"/>
          </p:cNvPicPr>
          <p:nvPr/>
        </p:nvPicPr>
        <p:blipFill>
          <a:blip r:embed="rId4"/>
          <a:stretch>
            <a:fillRect/>
          </a:stretch>
        </p:blipFill>
        <p:spPr>
          <a:xfrm>
            <a:off x="10050090" y="156760"/>
            <a:ext cx="1157449" cy="115744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0" y="0"/>
            <a:ext cx="12179300" cy="6858000"/>
          </a:xfrm>
          <a:prstGeom prst="rect">
            <a:avLst/>
          </a:prstGeom>
          <a:blipFill>
            <a:blip r:embed="rId3" cstate="print"/>
            <a:stretch>
              <a:fillRect/>
            </a:stretch>
          </a:blipFill>
        </p:spPr>
        <p:txBody>
          <a:bodyPr wrap="square" lIns="0" tIns="0" rIns="0" bIns="0" rtlCol="0">
            <a:spAutoFit/>
          </a:bodyPr>
          <a:lstStyle/>
          <a:p>
            <a:endParaRPr/>
          </a:p>
        </p:txBody>
      </p:sp>
      <p:sp>
        <p:nvSpPr>
          <p:cNvPr id="3" name="object 3"/>
          <p:cNvSpPr txBox="1"/>
          <p:nvPr/>
        </p:nvSpPr>
        <p:spPr>
          <a:xfrm>
            <a:off x="1156652" y="1014879"/>
            <a:ext cx="8083880" cy="598661"/>
          </a:xfrm>
          <a:prstGeom prst="rect">
            <a:avLst/>
          </a:prstGeom>
        </p:spPr>
        <p:txBody>
          <a:bodyPr vert="horz" wrap="square" lIns="0" tIns="0" rIns="0" bIns="0" rtlCol="0">
            <a:spAutoFit/>
          </a:bodyPr>
          <a:lstStyle/>
          <a:p>
            <a:pPr marL="0" marR="0">
              <a:lnSpc>
                <a:spcPts val="4413"/>
              </a:lnSpc>
              <a:spcBef>
                <a:spcPts val="0"/>
              </a:spcBef>
              <a:spcAft>
                <a:spcPts val="0"/>
              </a:spcAft>
            </a:pPr>
            <a:r>
              <a:rPr sz="3600" b="1" dirty="0">
                <a:solidFill>
                  <a:srgbClr val="4A66AC"/>
                </a:solidFill>
                <a:latin typeface="WFNROE+CenturyGothic-Bold"/>
                <a:cs typeface="WFNROE+CenturyGothic-Bold"/>
              </a:rPr>
              <a:t>Importance of language awareness</a:t>
            </a:r>
          </a:p>
        </p:txBody>
      </p:sp>
      <p:sp>
        <p:nvSpPr>
          <p:cNvPr id="4" name="object 4"/>
          <p:cNvSpPr txBox="1"/>
          <p:nvPr/>
        </p:nvSpPr>
        <p:spPr>
          <a:xfrm>
            <a:off x="3493770" y="2197132"/>
            <a:ext cx="2029073" cy="623753"/>
          </a:xfrm>
          <a:prstGeom prst="rect">
            <a:avLst/>
          </a:prstGeom>
        </p:spPr>
        <p:txBody>
          <a:bodyPr vert="horz" wrap="square" lIns="0" tIns="0" rIns="0" bIns="0" rtlCol="0">
            <a:spAutoFit/>
          </a:bodyPr>
          <a:lstStyle/>
          <a:p>
            <a:pPr marL="0" marR="0">
              <a:lnSpc>
                <a:spcPts val="2235"/>
              </a:lnSpc>
              <a:spcBef>
                <a:spcPts val="0"/>
              </a:spcBef>
              <a:spcAft>
                <a:spcPts val="0"/>
              </a:spcAft>
            </a:pPr>
            <a:r>
              <a:rPr sz="2200" dirty="0">
                <a:solidFill>
                  <a:srgbClr val="FFFFFF"/>
                </a:solidFill>
                <a:latin typeface="SWWWCS+PalatinoLinotype-Roman"/>
                <a:cs typeface="SWWWCS+PalatinoLinotype-Roman"/>
              </a:rPr>
              <a:t>Understanding</a:t>
            </a:r>
          </a:p>
          <a:p>
            <a:pPr marL="306387" marR="0">
              <a:lnSpc>
                <a:spcPts val="2235"/>
              </a:lnSpc>
              <a:spcBef>
                <a:spcPts val="190"/>
              </a:spcBef>
              <a:spcAft>
                <a:spcPts val="0"/>
              </a:spcAft>
            </a:pPr>
            <a:r>
              <a:rPr sz="2200" dirty="0">
                <a:solidFill>
                  <a:srgbClr val="FFFFFF"/>
                </a:solidFill>
                <a:latin typeface="SWWWCS+PalatinoLinotype-Roman"/>
                <a:cs typeface="SWWWCS+PalatinoLinotype-Roman"/>
              </a:rPr>
              <a:t>customers</a:t>
            </a:r>
          </a:p>
        </p:txBody>
      </p:sp>
      <p:sp>
        <p:nvSpPr>
          <p:cNvPr id="5" name="object 5"/>
          <p:cNvSpPr txBox="1"/>
          <p:nvPr/>
        </p:nvSpPr>
        <p:spPr>
          <a:xfrm>
            <a:off x="3790415" y="3652849"/>
            <a:ext cx="1442305" cy="623754"/>
          </a:xfrm>
          <a:prstGeom prst="rect">
            <a:avLst/>
          </a:prstGeom>
        </p:spPr>
        <p:txBody>
          <a:bodyPr vert="horz" wrap="square" lIns="0" tIns="0" rIns="0" bIns="0" rtlCol="0">
            <a:spAutoFit/>
          </a:bodyPr>
          <a:lstStyle/>
          <a:p>
            <a:pPr marL="122454" marR="0">
              <a:lnSpc>
                <a:spcPts val="2235"/>
              </a:lnSpc>
              <a:spcBef>
                <a:spcPts val="0"/>
              </a:spcBef>
              <a:spcAft>
                <a:spcPts val="0"/>
              </a:spcAft>
            </a:pPr>
            <a:r>
              <a:rPr sz="2200" dirty="0">
                <a:solidFill>
                  <a:srgbClr val="FFFFFF"/>
                </a:solidFill>
                <a:latin typeface="SWWWCS+PalatinoLinotype-Roman"/>
                <a:cs typeface="SWWWCS+PalatinoLinotype-Roman"/>
              </a:rPr>
              <a:t>Cultural</a:t>
            </a:r>
          </a:p>
          <a:p>
            <a:pPr marL="0" marR="0">
              <a:lnSpc>
                <a:spcPts val="2235"/>
              </a:lnSpc>
              <a:spcBef>
                <a:spcPts val="190"/>
              </a:spcBef>
              <a:spcAft>
                <a:spcPts val="0"/>
              </a:spcAft>
            </a:pPr>
            <a:r>
              <a:rPr sz="2200" dirty="0">
                <a:solidFill>
                  <a:srgbClr val="FFFFFF"/>
                </a:solidFill>
                <a:latin typeface="SWWWCS+PalatinoLinotype-Roman"/>
                <a:cs typeface="SWWWCS+PalatinoLinotype-Roman"/>
              </a:rPr>
              <a:t>awareness</a:t>
            </a:r>
          </a:p>
        </p:txBody>
      </p:sp>
      <p:sp>
        <p:nvSpPr>
          <p:cNvPr id="6" name="object 6"/>
          <p:cNvSpPr txBox="1"/>
          <p:nvPr/>
        </p:nvSpPr>
        <p:spPr>
          <a:xfrm>
            <a:off x="3585051" y="5108568"/>
            <a:ext cx="1845716" cy="623754"/>
          </a:xfrm>
          <a:prstGeom prst="rect">
            <a:avLst/>
          </a:prstGeom>
        </p:spPr>
        <p:txBody>
          <a:bodyPr vert="horz" wrap="square" lIns="0" tIns="0" rIns="0" bIns="0" rtlCol="0">
            <a:spAutoFit/>
          </a:bodyPr>
          <a:lstStyle/>
          <a:p>
            <a:pPr marL="504030" marR="0">
              <a:lnSpc>
                <a:spcPts val="2235"/>
              </a:lnSpc>
              <a:spcBef>
                <a:spcPts val="0"/>
              </a:spcBef>
              <a:spcAft>
                <a:spcPts val="0"/>
              </a:spcAft>
            </a:pPr>
            <a:r>
              <a:rPr sz="2200" dirty="0">
                <a:solidFill>
                  <a:srgbClr val="FFFFFF"/>
                </a:solidFill>
                <a:latin typeface="SWWWCS+PalatinoLinotype-Roman"/>
                <a:cs typeface="SWWWCS+PalatinoLinotype-Roman"/>
              </a:rPr>
              <a:t>Boost</a:t>
            </a:r>
          </a:p>
          <a:p>
            <a:pPr marL="0" marR="0">
              <a:lnSpc>
                <a:spcPts val="2235"/>
              </a:lnSpc>
              <a:spcBef>
                <a:spcPts val="190"/>
              </a:spcBef>
              <a:spcAft>
                <a:spcPts val="0"/>
              </a:spcAft>
            </a:pPr>
            <a:r>
              <a:rPr sz="2200" dirty="0">
                <a:solidFill>
                  <a:srgbClr val="FFFFFF"/>
                </a:solidFill>
                <a:latin typeface="SWWWCS+PalatinoLinotype-Roman"/>
                <a:cs typeface="SWWWCS+PalatinoLinotype-Roman"/>
              </a:rPr>
              <a:t>performances</a:t>
            </a:r>
          </a:p>
        </p:txBody>
      </p:sp>
      <p:pic>
        <p:nvPicPr>
          <p:cNvPr id="7" name="Picture 6">
            <a:extLst>
              <a:ext uri="{FF2B5EF4-FFF2-40B4-BE49-F238E27FC236}">
                <a16:creationId xmlns:a16="http://schemas.microsoft.com/office/drawing/2014/main" id="{5EC41FDB-FD5B-E685-4069-75478393FBFE}"/>
              </a:ext>
            </a:extLst>
          </p:cNvPr>
          <p:cNvPicPr>
            <a:picLocks noChangeAspect="1"/>
          </p:cNvPicPr>
          <p:nvPr/>
        </p:nvPicPr>
        <p:blipFill>
          <a:blip r:embed="rId4"/>
          <a:stretch>
            <a:fillRect/>
          </a:stretch>
        </p:blipFill>
        <p:spPr>
          <a:xfrm>
            <a:off x="10050090" y="156760"/>
            <a:ext cx="1157449" cy="115744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0" y="0"/>
            <a:ext cx="12179300" cy="6858000"/>
          </a:xfrm>
          <a:prstGeom prst="rect">
            <a:avLst/>
          </a:prstGeom>
          <a:blipFill>
            <a:blip r:embed="rId3" cstate="print"/>
            <a:stretch>
              <a:fillRect/>
            </a:stretch>
          </a:blipFill>
        </p:spPr>
        <p:txBody>
          <a:bodyPr wrap="square" lIns="0" tIns="0" rIns="0" bIns="0" rtlCol="0">
            <a:spAutoFit/>
          </a:bodyPr>
          <a:lstStyle/>
          <a:p>
            <a:endParaRPr/>
          </a:p>
        </p:txBody>
      </p:sp>
      <p:sp>
        <p:nvSpPr>
          <p:cNvPr id="3" name="object 3"/>
          <p:cNvSpPr txBox="1"/>
          <p:nvPr/>
        </p:nvSpPr>
        <p:spPr>
          <a:xfrm>
            <a:off x="1156652" y="622420"/>
            <a:ext cx="6131133" cy="544413"/>
          </a:xfrm>
          <a:prstGeom prst="rect">
            <a:avLst/>
          </a:prstGeom>
        </p:spPr>
        <p:txBody>
          <a:bodyPr vert="horz" wrap="square" lIns="0" tIns="0" rIns="0" bIns="0" rtlCol="0">
            <a:spAutoFit/>
          </a:bodyPr>
          <a:lstStyle/>
          <a:p>
            <a:pPr marL="0" marR="0">
              <a:lnSpc>
                <a:spcPts val="3986"/>
              </a:lnSpc>
              <a:spcBef>
                <a:spcPts val="0"/>
              </a:spcBef>
              <a:spcAft>
                <a:spcPts val="0"/>
              </a:spcAft>
            </a:pPr>
            <a:r>
              <a:rPr sz="3600" b="1" dirty="0">
                <a:solidFill>
                  <a:srgbClr val="2F5496"/>
                </a:solidFill>
                <a:latin typeface="EEOOIH+TimesNewRomanPS-BoldMT"/>
                <a:cs typeface="EEOOIH+TimesNewRomanPS-BoldMT"/>
              </a:rPr>
              <a:t>Acquiring the Italian language</a:t>
            </a:r>
          </a:p>
        </p:txBody>
      </p:sp>
      <p:sp>
        <p:nvSpPr>
          <p:cNvPr id="4" name="object 4"/>
          <p:cNvSpPr txBox="1"/>
          <p:nvPr/>
        </p:nvSpPr>
        <p:spPr>
          <a:xfrm>
            <a:off x="1156652" y="1960593"/>
            <a:ext cx="2906502" cy="277192"/>
          </a:xfrm>
          <a:prstGeom prst="rect">
            <a:avLst/>
          </a:prstGeom>
        </p:spPr>
        <p:txBody>
          <a:bodyPr vert="horz" wrap="square" lIns="0" tIns="0" rIns="0" bIns="0" rtlCol="0">
            <a:spAutoFit/>
          </a:bodyPr>
          <a:lstStyle/>
          <a:p>
            <a:pPr marL="0" marR="0">
              <a:lnSpc>
                <a:spcPts val="1882"/>
              </a:lnSpc>
              <a:spcBef>
                <a:spcPts val="0"/>
              </a:spcBef>
              <a:spcAft>
                <a:spcPts val="0"/>
              </a:spcAft>
            </a:pPr>
            <a:r>
              <a:rPr sz="1400" dirty="0">
                <a:solidFill>
                  <a:srgbClr val="595959"/>
                </a:solidFill>
                <a:latin typeface="MTHNQS+ArialMT"/>
                <a:cs typeface="MTHNQS+ArialMT"/>
              </a:rPr>
              <a:t>•</a:t>
            </a:r>
            <a:r>
              <a:rPr sz="1400" spc="1371" dirty="0">
                <a:solidFill>
                  <a:srgbClr val="595959"/>
                </a:solidFill>
                <a:latin typeface="MTHNQS+ArialMT"/>
                <a:cs typeface="MTHNQS+ArialMT"/>
              </a:rPr>
              <a:t> </a:t>
            </a:r>
            <a:r>
              <a:rPr sz="1700" dirty="0">
                <a:solidFill>
                  <a:srgbClr val="000000"/>
                </a:solidFill>
                <a:latin typeface="JGEGIB+TimesNewRomanPSMT"/>
                <a:cs typeface="JGEGIB+TimesNewRomanPSMT"/>
              </a:rPr>
              <a:t>Spoken by the Italian people</a:t>
            </a:r>
          </a:p>
        </p:txBody>
      </p:sp>
      <p:sp>
        <p:nvSpPr>
          <p:cNvPr id="5" name="object 5"/>
          <p:cNvSpPr txBox="1"/>
          <p:nvPr/>
        </p:nvSpPr>
        <p:spPr>
          <a:xfrm>
            <a:off x="1156652" y="2424905"/>
            <a:ext cx="4320680" cy="1205816"/>
          </a:xfrm>
          <a:prstGeom prst="rect">
            <a:avLst/>
          </a:prstGeom>
        </p:spPr>
        <p:txBody>
          <a:bodyPr vert="horz" wrap="square" lIns="0" tIns="0" rIns="0" bIns="0" rtlCol="0">
            <a:spAutoFit/>
          </a:bodyPr>
          <a:lstStyle/>
          <a:p>
            <a:pPr marL="0" marR="0">
              <a:lnSpc>
                <a:spcPts val="1882"/>
              </a:lnSpc>
              <a:spcBef>
                <a:spcPts val="0"/>
              </a:spcBef>
              <a:spcAft>
                <a:spcPts val="0"/>
              </a:spcAft>
            </a:pPr>
            <a:r>
              <a:rPr sz="1400" dirty="0">
                <a:solidFill>
                  <a:srgbClr val="595959"/>
                </a:solidFill>
                <a:latin typeface="MTHNQS+ArialMT"/>
                <a:cs typeface="MTHNQS+ArialMT"/>
              </a:rPr>
              <a:t>•</a:t>
            </a:r>
            <a:r>
              <a:rPr sz="1400" spc="1371" dirty="0">
                <a:solidFill>
                  <a:srgbClr val="595959"/>
                </a:solidFill>
                <a:latin typeface="MTHNQS+ArialMT"/>
                <a:cs typeface="MTHNQS+ArialMT"/>
              </a:rPr>
              <a:t> </a:t>
            </a:r>
            <a:r>
              <a:rPr sz="1700" dirty="0">
                <a:solidFill>
                  <a:srgbClr val="000000"/>
                </a:solidFill>
                <a:latin typeface="JGEGIB+TimesNewRomanPSMT"/>
                <a:cs typeface="JGEGIB+TimesNewRomanPSMT"/>
              </a:rPr>
              <a:t>Included in our modern European languages.</a:t>
            </a:r>
          </a:p>
          <a:p>
            <a:pPr marL="0" marR="0">
              <a:lnSpc>
                <a:spcPts val="1882"/>
              </a:lnSpc>
              <a:spcBef>
                <a:spcPts val="1723"/>
              </a:spcBef>
              <a:spcAft>
                <a:spcPts val="0"/>
              </a:spcAft>
            </a:pPr>
            <a:r>
              <a:rPr sz="1400" dirty="0">
                <a:solidFill>
                  <a:srgbClr val="595959"/>
                </a:solidFill>
                <a:latin typeface="MTHNQS+ArialMT"/>
                <a:cs typeface="MTHNQS+ArialMT"/>
              </a:rPr>
              <a:t>•</a:t>
            </a:r>
            <a:r>
              <a:rPr sz="1400" spc="1371" dirty="0">
                <a:solidFill>
                  <a:srgbClr val="595959"/>
                </a:solidFill>
                <a:latin typeface="MTHNQS+ArialMT"/>
                <a:cs typeface="MTHNQS+ArialMT"/>
              </a:rPr>
              <a:t> </a:t>
            </a:r>
            <a:r>
              <a:rPr sz="1700" dirty="0">
                <a:solidFill>
                  <a:srgbClr val="000000"/>
                </a:solidFill>
                <a:latin typeface="JGEGIB+TimesNewRomanPSMT"/>
                <a:cs typeface="JGEGIB+TimesNewRomanPSMT"/>
              </a:rPr>
              <a:t>85 million people use this language</a:t>
            </a:r>
          </a:p>
          <a:p>
            <a:pPr marL="0" marR="0">
              <a:lnSpc>
                <a:spcPts val="1882"/>
              </a:lnSpc>
              <a:spcBef>
                <a:spcPts val="1773"/>
              </a:spcBef>
              <a:spcAft>
                <a:spcPts val="0"/>
              </a:spcAft>
            </a:pPr>
            <a:r>
              <a:rPr sz="1400" dirty="0">
                <a:solidFill>
                  <a:srgbClr val="595959"/>
                </a:solidFill>
                <a:latin typeface="MTHNQS+ArialMT"/>
                <a:cs typeface="MTHNQS+ArialMT"/>
              </a:rPr>
              <a:t>•</a:t>
            </a:r>
            <a:r>
              <a:rPr sz="1400" spc="1371" dirty="0">
                <a:solidFill>
                  <a:srgbClr val="595959"/>
                </a:solidFill>
                <a:latin typeface="MTHNQS+ArialMT"/>
                <a:cs typeface="MTHNQS+ArialMT"/>
              </a:rPr>
              <a:t> </a:t>
            </a:r>
            <a:r>
              <a:rPr sz="1700" dirty="0">
                <a:solidFill>
                  <a:srgbClr val="000000"/>
                </a:solidFill>
                <a:latin typeface="JGEGIB+TimesNewRomanPSMT"/>
                <a:cs typeface="JGEGIB+TimesNewRomanPSMT"/>
              </a:rPr>
              <a:t>95% are native users.</a:t>
            </a:r>
          </a:p>
        </p:txBody>
      </p:sp>
      <p:sp>
        <p:nvSpPr>
          <p:cNvPr id="6" name="object 6"/>
          <p:cNvSpPr txBox="1"/>
          <p:nvPr/>
        </p:nvSpPr>
        <p:spPr>
          <a:xfrm>
            <a:off x="1156652" y="3817842"/>
            <a:ext cx="1881408" cy="277192"/>
          </a:xfrm>
          <a:prstGeom prst="rect">
            <a:avLst/>
          </a:prstGeom>
        </p:spPr>
        <p:txBody>
          <a:bodyPr vert="horz" wrap="square" lIns="0" tIns="0" rIns="0" bIns="0" rtlCol="0">
            <a:spAutoFit/>
          </a:bodyPr>
          <a:lstStyle/>
          <a:p>
            <a:pPr marL="0" marR="0">
              <a:lnSpc>
                <a:spcPts val="1882"/>
              </a:lnSpc>
              <a:spcBef>
                <a:spcPts val="0"/>
              </a:spcBef>
              <a:spcAft>
                <a:spcPts val="0"/>
              </a:spcAft>
            </a:pPr>
            <a:r>
              <a:rPr sz="1400" dirty="0">
                <a:solidFill>
                  <a:srgbClr val="595959"/>
                </a:solidFill>
                <a:latin typeface="MTHNQS+ArialMT"/>
                <a:cs typeface="MTHNQS+ArialMT"/>
              </a:rPr>
              <a:t>•</a:t>
            </a:r>
            <a:r>
              <a:rPr sz="1400" spc="1371" dirty="0">
                <a:solidFill>
                  <a:srgbClr val="595959"/>
                </a:solidFill>
                <a:latin typeface="MTHNQS+ArialMT"/>
                <a:cs typeface="MTHNQS+ArialMT"/>
              </a:rPr>
              <a:t> </a:t>
            </a:r>
            <a:r>
              <a:rPr sz="1700" dirty="0">
                <a:solidFill>
                  <a:srgbClr val="000000"/>
                </a:solidFill>
                <a:latin typeface="JGEGIB+TimesNewRomanPSMT"/>
                <a:cs typeface="JGEGIB+TimesNewRomanPSMT"/>
              </a:rPr>
              <a:t>Easiest language</a:t>
            </a:r>
          </a:p>
        </p:txBody>
      </p:sp>
      <p:sp>
        <p:nvSpPr>
          <p:cNvPr id="7" name="object 7"/>
          <p:cNvSpPr txBox="1"/>
          <p:nvPr/>
        </p:nvSpPr>
        <p:spPr>
          <a:xfrm>
            <a:off x="1156652" y="4282154"/>
            <a:ext cx="5993041" cy="277192"/>
          </a:xfrm>
          <a:prstGeom prst="rect">
            <a:avLst/>
          </a:prstGeom>
        </p:spPr>
        <p:txBody>
          <a:bodyPr vert="horz" wrap="square" lIns="0" tIns="0" rIns="0" bIns="0" rtlCol="0">
            <a:spAutoFit/>
          </a:bodyPr>
          <a:lstStyle/>
          <a:p>
            <a:pPr marL="0" marR="0">
              <a:lnSpc>
                <a:spcPts val="1882"/>
              </a:lnSpc>
              <a:spcBef>
                <a:spcPts val="0"/>
              </a:spcBef>
              <a:spcAft>
                <a:spcPts val="0"/>
              </a:spcAft>
            </a:pPr>
            <a:r>
              <a:rPr sz="1400" dirty="0">
                <a:solidFill>
                  <a:srgbClr val="595959"/>
                </a:solidFill>
                <a:latin typeface="MTHNQS+ArialMT"/>
                <a:cs typeface="MTHNQS+ArialMT"/>
              </a:rPr>
              <a:t>•</a:t>
            </a:r>
            <a:r>
              <a:rPr sz="1400" spc="1371" dirty="0">
                <a:solidFill>
                  <a:srgbClr val="595959"/>
                </a:solidFill>
                <a:latin typeface="MTHNQS+ArialMT"/>
                <a:cs typeface="MTHNQS+ArialMT"/>
              </a:rPr>
              <a:t> </a:t>
            </a:r>
            <a:r>
              <a:rPr sz="1700" dirty="0">
                <a:solidFill>
                  <a:srgbClr val="000000"/>
                </a:solidFill>
                <a:latin typeface="JGEGIB+TimesNewRomanPSMT"/>
                <a:cs typeface="JGEGIB+TimesNewRomanPSMT"/>
              </a:rPr>
              <a:t>Estimated by FSI to get the languages in 24 weeks or 600 hours.</a:t>
            </a:r>
          </a:p>
        </p:txBody>
      </p:sp>
      <p:sp>
        <p:nvSpPr>
          <p:cNvPr id="8" name="object 8"/>
          <p:cNvSpPr txBox="1"/>
          <p:nvPr/>
        </p:nvSpPr>
        <p:spPr>
          <a:xfrm>
            <a:off x="1156652" y="4771866"/>
            <a:ext cx="3143081" cy="277192"/>
          </a:xfrm>
          <a:prstGeom prst="rect">
            <a:avLst/>
          </a:prstGeom>
        </p:spPr>
        <p:txBody>
          <a:bodyPr vert="horz" wrap="square" lIns="0" tIns="0" rIns="0" bIns="0" rtlCol="0">
            <a:spAutoFit/>
          </a:bodyPr>
          <a:lstStyle/>
          <a:p>
            <a:pPr marL="0" marR="0">
              <a:lnSpc>
                <a:spcPts val="1882"/>
              </a:lnSpc>
              <a:spcBef>
                <a:spcPts val="0"/>
              </a:spcBef>
              <a:spcAft>
                <a:spcPts val="0"/>
              </a:spcAft>
            </a:pPr>
            <a:r>
              <a:rPr sz="1700" b="1" dirty="0">
                <a:solidFill>
                  <a:srgbClr val="2F5496"/>
                </a:solidFill>
                <a:latin typeface="EEOOIH+TimesNewRomanPS-BoldMT"/>
                <a:cs typeface="EEOOIH+TimesNewRomanPS-BoldMT"/>
              </a:rPr>
              <a:t>Required to be polite in business</a:t>
            </a:r>
          </a:p>
        </p:txBody>
      </p:sp>
      <p:sp>
        <p:nvSpPr>
          <p:cNvPr id="9" name="object 9"/>
          <p:cNvSpPr txBox="1"/>
          <p:nvPr/>
        </p:nvSpPr>
        <p:spPr>
          <a:xfrm>
            <a:off x="1156652" y="5134578"/>
            <a:ext cx="2765615" cy="277192"/>
          </a:xfrm>
          <a:prstGeom prst="rect">
            <a:avLst/>
          </a:prstGeom>
        </p:spPr>
        <p:txBody>
          <a:bodyPr vert="horz" wrap="square" lIns="0" tIns="0" rIns="0" bIns="0" rtlCol="0">
            <a:spAutoFit/>
          </a:bodyPr>
          <a:lstStyle/>
          <a:p>
            <a:pPr marL="0" marR="0">
              <a:lnSpc>
                <a:spcPts val="1882"/>
              </a:lnSpc>
              <a:spcBef>
                <a:spcPts val="0"/>
              </a:spcBef>
              <a:spcAft>
                <a:spcPts val="0"/>
              </a:spcAft>
            </a:pPr>
            <a:r>
              <a:rPr sz="1400" dirty="0">
                <a:solidFill>
                  <a:srgbClr val="595959"/>
                </a:solidFill>
                <a:latin typeface="MTHNQS+ArialMT"/>
                <a:cs typeface="MTHNQS+ArialMT"/>
              </a:rPr>
              <a:t>•</a:t>
            </a:r>
            <a:r>
              <a:rPr sz="1400" spc="921" dirty="0">
                <a:solidFill>
                  <a:srgbClr val="595959"/>
                </a:solidFill>
                <a:latin typeface="MTHNQS+ArialMT"/>
                <a:cs typeface="MTHNQS+ArialMT"/>
              </a:rPr>
              <a:t> </a:t>
            </a:r>
            <a:r>
              <a:rPr sz="1700" dirty="0">
                <a:solidFill>
                  <a:srgbClr val="000000"/>
                </a:solidFill>
                <a:latin typeface="JGEGIB+TimesNewRomanPSMT"/>
                <a:cs typeface="JGEGIB+TimesNewRomanPSMT"/>
              </a:rPr>
              <a:t>Formal in its behaviour and</a:t>
            </a:r>
          </a:p>
        </p:txBody>
      </p:sp>
      <p:sp>
        <p:nvSpPr>
          <p:cNvPr id="10" name="object 10"/>
          <p:cNvSpPr txBox="1"/>
          <p:nvPr/>
        </p:nvSpPr>
        <p:spPr>
          <a:xfrm>
            <a:off x="1156652" y="5598890"/>
            <a:ext cx="2356735" cy="277192"/>
          </a:xfrm>
          <a:prstGeom prst="rect">
            <a:avLst/>
          </a:prstGeom>
        </p:spPr>
        <p:txBody>
          <a:bodyPr vert="horz" wrap="square" lIns="0" tIns="0" rIns="0" bIns="0" rtlCol="0">
            <a:spAutoFit/>
          </a:bodyPr>
          <a:lstStyle/>
          <a:p>
            <a:pPr marL="0" marR="0">
              <a:lnSpc>
                <a:spcPts val="1882"/>
              </a:lnSpc>
              <a:spcBef>
                <a:spcPts val="0"/>
              </a:spcBef>
              <a:spcAft>
                <a:spcPts val="0"/>
              </a:spcAft>
            </a:pPr>
            <a:r>
              <a:rPr sz="1400" dirty="0">
                <a:solidFill>
                  <a:srgbClr val="595959"/>
                </a:solidFill>
                <a:latin typeface="MTHNQS+ArialMT"/>
                <a:cs typeface="MTHNQS+ArialMT"/>
              </a:rPr>
              <a:t>•</a:t>
            </a:r>
            <a:r>
              <a:rPr sz="1400" spc="921" dirty="0">
                <a:solidFill>
                  <a:srgbClr val="595959"/>
                </a:solidFill>
                <a:latin typeface="MTHNQS+ArialMT"/>
                <a:cs typeface="MTHNQS+ArialMT"/>
              </a:rPr>
              <a:t> </a:t>
            </a:r>
            <a:r>
              <a:rPr sz="1700" dirty="0">
                <a:solidFill>
                  <a:srgbClr val="000000"/>
                </a:solidFill>
                <a:latin typeface="JGEGIB+TimesNewRomanPSMT"/>
                <a:cs typeface="JGEGIB+TimesNewRomanPSMT"/>
              </a:rPr>
              <a:t>Give effective services</a:t>
            </a:r>
          </a:p>
        </p:txBody>
      </p:sp>
      <p:pic>
        <p:nvPicPr>
          <p:cNvPr id="11" name="Picture 10">
            <a:extLst>
              <a:ext uri="{FF2B5EF4-FFF2-40B4-BE49-F238E27FC236}">
                <a16:creationId xmlns:a16="http://schemas.microsoft.com/office/drawing/2014/main" id="{77987F86-9AEE-837F-EFAC-B3BE6EA24B5F}"/>
              </a:ext>
            </a:extLst>
          </p:cNvPr>
          <p:cNvPicPr>
            <a:picLocks noChangeAspect="1"/>
          </p:cNvPicPr>
          <p:nvPr/>
        </p:nvPicPr>
        <p:blipFill>
          <a:blip r:embed="rId4"/>
          <a:stretch>
            <a:fillRect/>
          </a:stretch>
        </p:blipFill>
        <p:spPr>
          <a:xfrm>
            <a:off x="10050090" y="156760"/>
            <a:ext cx="1157449" cy="115744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1"/>
          <p:cNvSpPr/>
          <p:nvPr/>
        </p:nvSpPr>
        <p:spPr>
          <a:xfrm>
            <a:off x="0" y="0"/>
            <a:ext cx="12179300" cy="6858000"/>
          </a:xfrm>
          <a:prstGeom prst="rect">
            <a:avLst/>
          </a:prstGeom>
          <a:blipFill>
            <a:blip r:embed="rId3" cstate="print"/>
            <a:stretch>
              <a:fillRect/>
            </a:stretch>
          </a:blipFill>
        </p:spPr>
        <p:txBody>
          <a:bodyPr wrap="square" lIns="0" tIns="0" rIns="0" bIns="0" rtlCol="0">
            <a:spAutoFit/>
          </a:bodyPr>
          <a:lstStyle/>
          <a:p>
            <a:endParaRPr dirty="0"/>
          </a:p>
        </p:txBody>
      </p:sp>
      <p:sp>
        <p:nvSpPr>
          <p:cNvPr id="3" name="object 3"/>
          <p:cNvSpPr txBox="1"/>
          <p:nvPr/>
        </p:nvSpPr>
        <p:spPr>
          <a:xfrm>
            <a:off x="1156652" y="1014879"/>
            <a:ext cx="2630388" cy="598661"/>
          </a:xfrm>
          <a:prstGeom prst="rect">
            <a:avLst/>
          </a:prstGeom>
        </p:spPr>
        <p:txBody>
          <a:bodyPr vert="horz" wrap="square" lIns="0" tIns="0" rIns="0" bIns="0" rtlCol="0">
            <a:spAutoFit/>
          </a:bodyPr>
          <a:lstStyle/>
          <a:p>
            <a:pPr marL="0" marR="0">
              <a:lnSpc>
                <a:spcPts val="4413"/>
              </a:lnSpc>
              <a:spcBef>
                <a:spcPts val="0"/>
              </a:spcBef>
              <a:spcAft>
                <a:spcPts val="0"/>
              </a:spcAft>
            </a:pPr>
            <a:r>
              <a:rPr sz="3600" b="1" dirty="0">
                <a:solidFill>
                  <a:srgbClr val="4A66AC"/>
                </a:solidFill>
                <a:latin typeface="WFNROE+CenturyGothic-Bold"/>
                <a:cs typeface="WFNROE+CenturyGothic-Bold"/>
              </a:rPr>
              <a:t>Conclusion</a:t>
            </a:r>
          </a:p>
        </p:txBody>
      </p:sp>
      <p:sp>
        <p:nvSpPr>
          <p:cNvPr id="4" name="object 4"/>
          <p:cNvSpPr txBox="1"/>
          <p:nvPr/>
        </p:nvSpPr>
        <p:spPr>
          <a:xfrm>
            <a:off x="1049090" y="2492896"/>
            <a:ext cx="5704003" cy="2585323"/>
          </a:xfrm>
          <a:prstGeom prst="rect">
            <a:avLst/>
          </a:prstGeom>
        </p:spPr>
        <p:txBody>
          <a:bodyPr vert="horz" wrap="square" lIns="0" tIns="0" rIns="0" bIns="0" rtlCol="0">
            <a:spAutoFit/>
          </a:bodyPr>
          <a:lstStyle/>
          <a:p>
            <a:pPr marL="0" marR="0" algn="just">
              <a:spcBef>
                <a:spcPts val="0"/>
              </a:spcBef>
              <a:spcAft>
                <a:spcPts val="0"/>
              </a:spcAft>
            </a:pPr>
            <a:r>
              <a:rPr sz="2800" dirty="0">
                <a:solidFill>
                  <a:srgbClr val="000000"/>
                </a:solidFill>
                <a:latin typeface="JGEGIB+TimesNewRomanPSMT"/>
                <a:cs typeface="JGEGIB+TimesNewRomanPSMT"/>
              </a:rPr>
              <a:t>So,</a:t>
            </a:r>
            <a:r>
              <a:rPr sz="2800" spc="192"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this</a:t>
            </a:r>
            <a:r>
              <a:rPr sz="2800" spc="197"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presentation</a:t>
            </a:r>
            <a:r>
              <a:rPr sz="2800" spc="206"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has</a:t>
            </a:r>
            <a:r>
              <a:rPr lang="en-GB" sz="2800" spc="197"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explained</a:t>
            </a:r>
            <a:r>
              <a:rPr sz="2800" spc="204"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the</a:t>
            </a:r>
            <a:r>
              <a:rPr sz="2800" spc="197"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way</a:t>
            </a:r>
            <a:r>
              <a:rPr sz="2800" spc="198"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of</a:t>
            </a:r>
            <a:r>
              <a:rPr sz="2800" spc="194"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being</a:t>
            </a:r>
            <a:r>
              <a:rPr lang="en-GB" sz="2800"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multilingual</a:t>
            </a:r>
            <a:r>
              <a:rPr sz="2800" spc="444"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and</a:t>
            </a:r>
            <a:r>
              <a:rPr sz="2800" spc="436"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aware</a:t>
            </a:r>
            <a:r>
              <a:rPr sz="2800" spc="440"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of</a:t>
            </a:r>
            <a:r>
              <a:rPr sz="2800" spc="434"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the</a:t>
            </a:r>
            <a:r>
              <a:rPr sz="2800" spc="436"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different</a:t>
            </a:r>
            <a:r>
              <a:rPr sz="2800" spc="409"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cultures.</a:t>
            </a:r>
            <a:r>
              <a:rPr sz="2800" spc="442"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It</a:t>
            </a:r>
            <a:r>
              <a:rPr lang="en-GB" sz="2800"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will</a:t>
            </a:r>
            <a:r>
              <a:rPr sz="2800" spc="17"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be</a:t>
            </a:r>
            <a:r>
              <a:rPr sz="2800" spc="14"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beneficial</a:t>
            </a:r>
            <a:r>
              <a:rPr sz="2800" spc="27"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to</a:t>
            </a:r>
            <a:r>
              <a:rPr sz="2800" spc="15"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have</a:t>
            </a:r>
            <a:r>
              <a:rPr sz="2800" spc="17"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acquired</a:t>
            </a:r>
            <a:r>
              <a:rPr sz="2800" spc="23"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the</a:t>
            </a:r>
            <a:r>
              <a:rPr sz="2800" spc="15"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knowledge</a:t>
            </a:r>
            <a:r>
              <a:rPr sz="2800" spc="18"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and</a:t>
            </a:r>
            <a:r>
              <a:rPr lang="en-GB" sz="2800" dirty="0">
                <a:solidFill>
                  <a:srgbClr val="000000"/>
                </a:solidFill>
                <a:latin typeface="JGEGIB+TimesNewRomanPSMT"/>
                <a:cs typeface="JGEGIB+TimesNewRomanPSMT"/>
              </a:rPr>
              <a:t> </a:t>
            </a:r>
            <a:r>
              <a:rPr sz="2800" dirty="0">
                <a:solidFill>
                  <a:srgbClr val="000000"/>
                </a:solidFill>
                <a:latin typeface="JGEGIB+TimesNewRomanPSMT"/>
                <a:cs typeface="JGEGIB+TimesNewRomanPSMT"/>
              </a:rPr>
              <a:t>execution in the performances.</a:t>
            </a:r>
          </a:p>
        </p:txBody>
      </p:sp>
      <p:pic>
        <p:nvPicPr>
          <p:cNvPr id="5" name="Picture 4">
            <a:extLst>
              <a:ext uri="{FF2B5EF4-FFF2-40B4-BE49-F238E27FC236}">
                <a16:creationId xmlns:a16="http://schemas.microsoft.com/office/drawing/2014/main" id="{57A3F6E3-8EA7-F2AF-F22D-E48223035CDA}"/>
              </a:ext>
            </a:extLst>
          </p:cNvPr>
          <p:cNvPicPr>
            <a:picLocks noChangeAspect="1"/>
          </p:cNvPicPr>
          <p:nvPr/>
        </p:nvPicPr>
        <p:blipFill>
          <a:blip r:embed="rId4"/>
          <a:stretch>
            <a:fillRect/>
          </a:stretch>
        </p:blipFill>
        <p:spPr>
          <a:xfrm>
            <a:off x="10050090" y="156760"/>
            <a:ext cx="1157449" cy="115744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pic>
        <p:nvPicPr>
          <p:cNvPr id="4" name="Picture 3"/>
          <p:cNvPicPr>
            <a:picLocks noChangeAspect="1"/>
          </p:cNvPicPr>
          <p:nvPr/>
        </p:nvPicPr>
        <p:blipFill>
          <a:blip r:embed="rId2"/>
          <a:stretch>
            <a:fillRect/>
          </a:stretch>
        </p:blipFill>
        <p:spPr>
          <a:xfrm>
            <a:off x="0" y="21216"/>
            <a:ext cx="12217211" cy="6836784"/>
          </a:xfrm>
          <a:prstGeom prst="rect">
            <a:avLst/>
          </a:prstGeom>
        </p:spPr>
      </p:pic>
    </p:spTree>
    <p:extLst>
      <p:ext uri="{BB962C8B-B14F-4D97-AF65-F5344CB8AC3E}">
        <p14:creationId xmlns:p14="http://schemas.microsoft.com/office/powerpoint/2010/main" val="2417689253"/>
      </p:ext>
    </p:extLst>
  </p:cSld>
  <p:clrMapOvr>
    <a:masterClrMapping/>
  </p:clrMapOvr>
</p:sld>
</file>

<file path=ppt/theme/theme1.xml><?xml version="1.0" encoding="utf-8"?>
<a:theme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TotalTime>
  <Words>639</Words>
  <Application>Microsoft Office PowerPoint</Application>
  <PresentationFormat>Custom</PresentationFormat>
  <Paragraphs>49</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EEOOIH+TimesNewRomanPS-BoldMT</vt:lpstr>
      <vt:lpstr>JGEGIB+TimesNewRomanPSMT</vt:lpstr>
      <vt:lpstr>MTHNQS+ArialMT</vt:lpstr>
      <vt:lpstr>Calibri</vt:lpstr>
      <vt:lpstr>SWWWCS+PalatinoLinotype-Roman</vt:lpstr>
      <vt:lpstr>WFNROE+CenturyGothic-Bold</vt:lpstr>
      <vt:lpstr>Theme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Nazifa Kadir 2020 (N0950998)</cp:lastModifiedBy>
  <cp:revision>1</cp:revision>
  <dcterms:modified xsi:type="dcterms:W3CDTF">2023-10-27T10:50:18Z</dcterms:modified>
</cp:coreProperties>
</file>