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914" r:id="rId1"/>
  </p:sldMasterIdLst>
  <p:notesMasterIdLst>
    <p:notesMasterId r:id="rId31"/>
  </p:notesMasterIdLst>
  <p:sldIdLst>
    <p:sldId id="440" r:id="rId2"/>
    <p:sldId id="589" r:id="rId3"/>
    <p:sldId id="844" r:id="rId4"/>
    <p:sldId id="944" r:id="rId5"/>
    <p:sldId id="808" r:id="rId6"/>
    <p:sldId id="979" r:id="rId7"/>
    <p:sldId id="644" r:id="rId8"/>
    <p:sldId id="849" r:id="rId9"/>
    <p:sldId id="1011" r:id="rId10"/>
    <p:sldId id="992" r:id="rId11"/>
    <p:sldId id="1013" r:id="rId12"/>
    <p:sldId id="702" r:id="rId13"/>
    <p:sldId id="1014" r:id="rId14"/>
    <p:sldId id="1015" r:id="rId15"/>
    <p:sldId id="1016" r:id="rId16"/>
    <p:sldId id="1017" r:id="rId17"/>
    <p:sldId id="1018" r:id="rId18"/>
    <p:sldId id="1019" r:id="rId19"/>
    <p:sldId id="1020" r:id="rId20"/>
    <p:sldId id="1021" r:id="rId21"/>
    <p:sldId id="1022" r:id="rId22"/>
    <p:sldId id="1023" r:id="rId23"/>
    <p:sldId id="1024" r:id="rId24"/>
    <p:sldId id="1025" r:id="rId25"/>
    <p:sldId id="1026" r:id="rId26"/>
    <p:sldId id="646" r:id="rId27"/>
    <p:sldId id="1027" r:id="rId28"/>
    <p:sldId id="994" r:id="rId29"/>
    <p:sldId id="787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ia Evans" initials="NE" lastIdx="1" clrIdx="0">
    <p:extLst>
      <p:ext uri="{19B8F6BF-5375-455C-9EA6-DF929625EA0E}">
        <p15:presenceInfo xmlns:p15="http://schemas.microsoft.com/office/powerpoint/2012/main" userId="S::n.evans@uwtsd.ac.uk::73f80963-43f3-41cc-b629-1f52622eac7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23000"/>
    <a:srgbClr val="06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7937"/>
    <p:restoredTop sz="94618"/>
  </p:normalViewPr>
  <p:slideViewPr>
    <p:cSldViewPr snapToGrid="0" snapToObjects="1">
      <p:cViewPr varScale="1">
        <p:scale>
          <a:sx n="84" d="100"/>
          <a:sy n="84" d="100"/>
        </p:scale>
        <p:origin x="208" y="3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189539-E974-C645-A8DA-9179B30E7F25}" type="datetimeFigureOut">
              <a:rPr lang="en-US" smtClean="0"/>
              <a:t>2/4/21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5E24C4-56FA-BE4C-91B5-DDF185ED00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3797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8AED8A-F357-D24F-B67B-0021F2FF37E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25704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5E24C4-56FA-BE4C-91B5-DDF185ED00C9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9088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5E24C4-56FA-BE4C-91B5-DDF185ED00C9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15712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2/4/21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21343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2/4/21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3317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2/4/21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79488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2/4/21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370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2/4/21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7329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2/4/21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04952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2/4/21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7061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2/4/21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670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2/4/21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0321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2/4/21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4157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2/4/21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634834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2/4/21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89418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2/4/21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072284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2/4/21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65394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2/4/21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59240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2/4/21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6806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2/4/21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63502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D9E7B-4A78-EF40-B3B5-845A43CF71A9}" type="datetimeFigureOut">
              <a:rPr lang="en-US" smtClean="0"/>
              <a:t>2/4/21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7528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5" r:id="rId1"/>
    <p:sldLayoutId id="2147483916" r:id="rId2"/>
    <p:sldLayoutId id="2147483917" r:id="rId3"/>
    <p:sldLayoutId id="2147483918" r:id="rId4"/>
    <p:sldLayoutId id="2147483919" r:id="rId5"/>
    <p:sldLayoutId id="2147483920" r:id="rId6"/>
    <p:sldLayoutId id="2147483921" r:id="rId7"/>
    <p:sldLayoutId id="2147483922" r:id="rId8"/>
    <p:sldLayoutId id="2147483923" r:id="rId9"/>
    <p:sldLayoutId id="2147483924" r:id="rId10"/>
    <p:sldLayoutId id="2147483925" r:id="rId11"/>
    <p:sldLayoutId id="2147483926" r:id="rId12"/>
    <p:sldLayoutId id="2147483927" r:id="rId13"/>
    <p:sldLayoutId id="2147483928" r:id="rId14"/>
    <p:sldLayoutId id="2147483929" r:id="rId15"/>
    <p:sldLayoutId id="2147483930" r:id="rId16"/>
    <p:sldLayoutId id="214748393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n.evans@uwtsd.ac.uk" TargetMode="External"/><Relationship Id="rId4" Type="http://schemas.openxmlformats.org/officeDocument/2006/relationships/image" Target="../media/image2.tif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tiff"/><Relationship Id="rId3" Type="http://schemas.openxmlformats.org/officeDocument/2006/relationships/image" Target="../media/image6.png"/><Relationship Id="rId7" Type="http://schemas.openxmlformats.org/officeDocument/2006/relationships/image" Target="../media/image10.tif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tiff"/><Relationship Id="rId5" Type="http://schemas.openxmlformats.org/officeDocument/2006/relationships/image" Target="../media/image8.tiff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uwtsd.hosted.panopto.com/Panopto/Pages/Viewer.aspx?id=90f4e280-ab46-42e8-b329-ac520107056c" TargetMode="External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1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3.png"/><Relationship Id="rId4" Type="http://schemas.openxmlformats.org/officeDocument/2006/relationships/notesSlide" Target="../notesSlides/notesSlide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13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6.tif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698C23-9D8C-4446-BE17-A73B1E48D74F}"/>
              </a:ext>
            </a:extLst>
          </p:cNvPr>
          <p:cNvSpPr txBox="1">
            <a:spLocks/>
          </p:cNvSpPr>
          <p:nvPr/>
        </p:nvSpPr>
        <p:spPr>
          <a:xfrm>
            <a:off x="462793" y="229249"/>
            <a:ext cx="11091897" cy="271912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11500" b="1" cap="all" dirty="0">
                <a:solidFill>
                  <a:srgbClr val="FF0000"/>
                </a:solidFill>
                <a:latin typeface="Segoe Script" panose="020B0804020000000003" pitchFamily="34" charset="0"/>
                <a:ea typeface="Ayuthaya" pitchFamily="2" charset="-34"/>
                <a:cs typeface="Ayuthaya" pitchFamily="2" charset="-34"/>
              </a:rPr>
              <a:t>Y </a:t>
            </a:r>
            <a:r>
              <a:rPr lang="en-US" sz="11500" b="1" cap="all" dirty="0" err="1">
                <a:solidFill>
                  <a:srgbClr val="FF0000"/>
                </a:solidFill>
                <a:latin typeface="Segoe Script" panose="020B0804020000000003" pitchFamily="34" charset="0"/>
                <a:ea typeface="Ayuthaya" pitchFamily="2" charset="-34"/>
                <a:cs typeface="Ayuthaya" pitchFamily="2" charset="-34"/>
              </a:rPr>
              <a:t>Gymraeg</a:t>
            </a:r>
            <a:endParaRPr lang="en-US" sz="11500" b="1" cap="all" dirty="0">
              <a:solidFill>
                <a:srgbClr val="FF0000"/>
              </a:solidFill>
              <a:latin typeface="Segoe Script" panose="020B0804020000000003" pitchFamily="34" charset="0"/>
              <a:ea typeface="Ayuthaya" pitchFamily="2" charset="-34"/>
              <a:cs typeface="Ayuthaya" pitchFamily="2" charset="-34"/>
            </a:endParaRPr>
          </a:p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b="1" cap="all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B.A. </a:t>
            </a:r>
            <a:r>
              <a:rPr lang="en-US" sz="5400" b="1" cap="all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AddysG</a:t>
            </a:r>
            <a:r>
              <a:rPr lang="en-US" sz="5400" b="1" cap="all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1C </a:t>
            </a:r>
            <a:r>
              <a:rPr lang="en-US" sz="1600" b="1" cap="all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 </a:t>
            </a:r>
            <a:endParaRPr lang="en-US" sz="5400" b="1" cap="all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8ED56267-21D4-EC43-A714-9CE239FF8FD9}"/>
              </a:ext>
            </a:extLst>
          </p:cNvPr>
          <p:cNvSpPr txBox="1">
            <a:spLocks/>
          </p:cNvSpPr>
          <p:nvPr/>
        </p:nvSpPr>
        <p:spPr>
          <a:xfrm>
            <a:off x="2923309" y="5554352"/>
            <a:ext cx="6666740" cy="1081975"/>
          </a:xfrm>
          <a:prstGeom prst="rect">
            <a:avLst/>
          </a:prstGeom>
        </p:spPr>
        <p:txBody>
          <a:bodyPr anchor="t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spcAft>
                <a:spcPts val="600"/>
              </a:spcAft>
            </a:pPr>
            <a:r>
              <a:rPr lang="en-US" sz="2400" b="1" kern="0" dirty="0" err="1">
                <a:solidFill>
                  <a:schemeClr val="tx1"/>
                </a:solidFill>
                <a:latin typeface="American Typewriter"/>
              </a:rPr>
              <a:t>Dydd</a:t>
            </a:r>
            <a:r>
              <a:rPr lang="en-US" sz="2400" b="1" kern="0" dirty="0">
                <a:solidFill>
                  <a:schemeClr val="tx1"/>
                </a:solidFill>
                <a:latin typeface="American Typewriter"/>
              </a:rPr>
              <a:t> </a:t>
            </a:r>
            <a:r>
              <a:rPr lang="en-US" sz="2400" b="1" kern="0" dirty="0" err="1">
                <a:solidFill>
                  <a:schemeClr val="tx1"/>
                </a:solidFill>
                <a:latin typeface="American Typewriter"/>
              </a:rPr>
              <a:t>Mawrth</a:t>
            </a:r>
            <a:r>
              <a:rPr lang="en-US" sz="2400" b="1" kern="0" dirty="0">
                <a:solidFill>
                  <a:schemeClr val="tx1"/>
                </a:solidFill>
                <a:latin typeface="American Typewriter"/>
              </a:rPr>
              <a:t>, y </a:t>
            </a:r>
            <a:r>
              <a:rPr lang="en-US" sz="2400" b="1" kern="0" dirty="0" err="1">
                <a:solidFill>
                  <a:schemeClr val="tx1"/>
                </a:solidFill>
                <a:latin typeface="American Typewriter"/>
              </a:rPr>
              <a:t>nawfed</a:t>
            </a:r>
            <a:r>
              <a:rPr lang="en-US" sz="2400" b="1" kern="0" dirty="0">
                <a:solidFill>
                  <a:schemeClr val="tx1"/>
                </a:solidFill>
                <a:latin typeface="American Typewriter"/>
              </a:rPr>
              <a:t> o </a:t>
            </a:r>
            <a:r>
              <a:rPr lang="en-US" sz="2400" b="1" kern="0" dirty="0" err="1">
                <a:solidFill>
                  <a:schemeClr val="tx1"/>
                </a:solidFill>
                <a:latin typeface="American Typewriter"/>
              </a:rPr>
              <a:t>Chwefror</a:t>
            </a:r>
            <a:r>
              <a:rPr lang="en-US" sz="2400" b="1" kern="0" dirty="0">
                <a:solidFill>
                  <a:schemeClr val="tx1"/>
                </a:solidFill>
                <a:latin typeface="American Typewriter"/>
              </a:rPr>
              <a:t>, 2021</a:t>
            </a:r>
          </a:p>
          <a:p>
            <a:pPr algn="ctr">
              <a:spcAft>
                <a:spcPts val="600"/>
              </a:spcAft>
            </a:pPr>
            <a:r>
              <a:rPr lang="en-US" sz="2400" b="1" kern="0" dirty="0">
                <a:solidFill>
                  <a:schemeClr val="tx1"/>
                </a:solidFill>
                <a:latin typeface="American Typewriter"/>
              </a:rPr>
              <a:t>9.2.2021</a:t>
            </a:r>
            <a:endParaRPr lang="en-US" sz="3600" b="1" kern="0" dirty="0">
              <a:solidFill>
                <a:schemeClr val="tx1"/>
              </a:solidFill>
              <a:latin typeface="American Typewriter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4A33D40-BDCB-3B41-B047-F11EF13385F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73" t="19687" r="736" b="30368"/>
          <a:stretch/>
        </p:blipFill>
        <p:spPr>
          <a:xfrm>
            <a:off x="4267200" y="3177637"/>
            <a:ext cx="3622629" cy="2147455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  <p:sp>
        <p:nvSpPr>
          <p:cNvPr id="5" name="6-Point Star 4">
            <a:extLst>
              <a:ext uri="{FF2B5EF4-FFF2-40B4-BE49-F238E27FC236}">
                <a16:creationId xmlns:a16="http://schemas.microsoft.com/office/drawing/2014/main" id="{E4FFBF73-F58C-C445-8285-9D920FB109F5}"/>
              </a:ext>
            </a:extLst>
          </p:cNvPr>
          <p:cNvSpPr/>
          <p:nvPr/>
        </p:nvSpPr>
        <p:spPr>
          <a:xfrm>
            <a:off x="8675721" y="2325230"/>
            <a:ext cx="3097824" cy="3458690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159790-7F13-CC46-AA1D-0607A78B1EAB}"/>
              </a:ext>
            </a:extLst>
          </p:cNvPr>
          <p:cNvSpPr txBox="1"/>
          <p:nvPr/>
        </p:nvSpPr>
        <p:spPr>
          <a:xfrm>
            <a:off x="9345478" y="3363132"/>
            <a:ext cx="189079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err="1">
                <a:solidFill>
                  <a:schemeClr val="bg1"/>
                </a:solidFill>
              </a:rPr>
              <a:t>Darlith</a:t>
            </a:r>
            <a:endParaRPr lang="en-US" sz="4000" b="1" dirty="0">
              <a:solidFill>
                <a:schemeClr val="bg1"/>
              </a:solidFill>
            </a:endParaRPr>
          </a:p>
          <a:p>
            <a:pPr algn="ctr"/>
            <a:r>
              <a:rPr lang="en-US" sz="4000" b="1" dirty="0">
                <a:solidFill>
                  <a:schemeClr val="bg1"/>
                </a:solidFill>
              </a:rPr>
              <a:t>15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7A3C4D8-29FC-8E40-B887-093F9FA3B1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806" y="6095339"/>
            <a:ext cx="3606800" cy="5588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A091DE0-5742-B94C-A688-8A55858287FA}"/>
              </a:ext>
            </a:extLst>
          </p:cNvPr>
          <p:cNvSpPr txBox="1"/>
          <p:nvPr/>
        </p:nvSpPr>
        <p:spPr>
          <a:xfrm>
            <a:off x="9002111" y="6095339"/>
            <a:ext cx="2926654" cy="369332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hlinkClick r:id="rId5"/>
              </a:rPr>
              <a:t>n.evans@uwtsd.ac.uk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9542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3E5711-6209-41AE-A70C-E8BB5C3EBE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5743" y="160812"/>
            <a:ext cx="7018240" cy="1565728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en-GB" sz="4400" b="1" dirty="0">
                <a:latin typeface="+mj-lt"/>
              </a:rPr>
              <a:t>Heddiw, </a:t>
            </a:r>
            <a:r>
              <a:rPr lang="en-GB" sz="4400" b="1" dirty="0" err="1">
                <a:latin typeface="+mj-lt"/>
              </a:rPr>
              <a:t>fe</a:t>
            </a:r>
            <a:r>
              <a:rPr lang="en-GB" sz="4400" b="1" dirty="0">
                <a:latin typeface="+mj-lt"/>
              </a:rPr>
              <a:t> </a:t>
            </a:r>
            <a:r>
              <a:rPr lang="en-GB" sz="4400" b="1" dirty="0" err="1">
                <a:latin typeface="+mj-lt"/>
              </a:rPr>
              <a:t>fyddwn</a:t>
            </a:r>
            <a:r>
              <a:rPr lang="en-GB" sz="4400" b="1" dirty="0">
                <a:latin typeface="+mj-lt"/>
              </a:rPr>
              <a:t> </a:t>
            </a:r>
            <a:r>
              <a:rPr lang="en-GB" sz="4400" b="1" dirty="0" err="1">
                <a:latin typeface="+mj-lt"/>
              </a:rPr>
              <a:t>ni</a:t>
            </a:r>
            <a:r>
              <a:rPr lang="en-GB" sz="4400" b="1" dirty="0">
                <a:latin typeface="+mj-lt"/>
              </a:rPr>
              <a:t> </a:t>
            </a:r>
            <a:r>
              <a:rPr lang="en-GB" sz="4400" b="1" dirty="0" err="1">
                <a:latin typeface="+mj-lt"/>
              </a:rPr>
              <a:t>yn</a:t>
            </a:r>
            <a:r>
              <a:rPr lang="en-GB" sz="4400" b="1" dirty="0">
                <a:latin typeface="+mj-lt"/>
              </a:rPr>
              <a:t>…</a:t>
            </a:r>
            <a:br>
              <a:rPr lang="en-GB" sz="4400" b="1" dirty="0">
                <a:latin typeface="+mj-lt"/>
              </a:rPr>
            </a:br>
            <a:r>
              <a:rPr lang="en-GB" sz="4400" b="1" dirty="0">
                <a:latin typeface="+mj-lt"/>
              </a:rPr>
              <a:t>Today we will…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9536E36-6D9E-904D-B7B7-807A48CD57DA}"/>
              </a:ext>
            </a:extLst>
          </p:cNvPr>
          <p:cNvSpPr txBox="1"/>
          <p:nvPr/>
        </p:nvSpPr>
        <p:spPr>
          <a:xfrm>
            <a:off x="278481" y="1866061"/>
            <a:ext cx="5687464" cy="3539430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28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/>
              <a:t>gwneud</a:t>
            </a:r>
            <a:r>
              <a:rPr lang="en-US" sz="2800" b="1" dirty="0"/>
              <a:t> y </a:t>
            </a:r>
            <a:r>
              <a:rPr lang="en-US" sz="2800" b="1" dirty="0" err="1"/>
              <a:t>gofrestr</a:t>
            </a:r>
            <a:r>
              <a:rPr lang="en-US" sz="2800" b="1" dirty="0"/>
              <a:t> </a:t>
            </a:r>
            <a:r>
              <a:rPr lang="en-US" sz="2800" b="1" dirty="0" err="1"/>
              <a:t>yn</a:t>
            </a:r>
            <a:r>
              <a:rPr lang="en-US" sz="2800" b="1" dirty="0"/>
              <a:t> </a:t>
            </a:r>
            <a:r>
              <a:rPr lang="en-US" sz="2800" b="1" dirty="0" err="1"/>
              <a:t>Gymraeg</a:t>
            </a:r>
            <a:r>
              <a:rPr lang="en-US" sz="2800" b="1" dirty="0"/>
              <a:t>;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/>
              <a:t>adolygu</a:t>
            </a:r>
            <a:r>
              <a:rPr lang="en-US" sz="2800" b="1" dirty="0"/>
              <a:t> </a:t>
            </a:r>
            <a:r>
              <a:rPr lang="en-US" sz="2800" b="1" dirty="0" err="1"/>
              <a:t>patrymau</a:t>
            </a:r>
            <a:r>
              <a:rPr lang="en-US" sz="2800" b="1" dirty="0"/>
              <a:t>;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/>
              <a:t>dysgu</a:t>
            </a:r>
            <a:r>
              <a:rPr lang="en-US" sz="2800" b="1" dirty="0"/>
              <a:t> </a:t>
            </a:r>
            <a:r>
              <a:rPr lang="en-US" sz="2800" b="1" dirty="0" err="1"/>
              <a:t>sut</a:t>
            </a:r>
            <a:r>
              <a:rPr lang="en-US" sz="2800" b="1" dirty="0"/>
              <a:t> </a:t>
            </a:r>
            <a:r>
              <a:rPr lang="en-US" sz="2800" b="1" dirty="0" err="1"/>
              <a:t>i</a:t>
            </a:r>
            <a:r>
              <a:rPr lang="en-US" sz="2800" b="1" dirty="0"/>
              <a:t> </a:t>
            </a:r>
            <a:r>
              <a:rPr lang="en-US" sz="2800" b="1" dirty="0" err="1"/>
              <a:t>ddechrau</a:t>
            </a:r>
            <a:r>
              <a:rPr lang="en-US" sz="2800" b="1" dirty="0"/>
              <a:t> a </a:t>
            </a:r>
            <a:r>
              <a:rPr lang="en-US" sz="2800" b="1" dirty="0" err="1"/>
              <a:t>chloi</a:t>
            </a:r>
            <a:r>
              <a:rPr lang="en-US" sz="2800" b="1" dirty="0"/>
              <a:t> </a:t>
            </a:r>
            <a:r>
              <a:rPr lang="en-US" sz="2800" b="1" dirty="0" err="1"/>
              <a:t>gwers</a:t>
            </a:r>
            <a:r>
              <a:rPr lang="en-US" sz="2800" b="1" dirty="0"/>
              <a:t> </a:t>
            </a:r>
            <a:r>
              <a:rPr lang="en-US" sz="2800" b="1" dirty="0" err="1"/>
              <a:t>yn</a:t>
            </a:r>
            <a:r>
              <a:rPr lang="en-US" sz="2800" b="1" dirty="0"/>
              <a:t> </a:t>
            </a:r>
            <a:r>
              <a:rPr lang="en-US" sz="2800" b="1" dirty="0" err="1"/>
              <a:t>Gymraeg</a:t>
            </a:r>
            <a:r>
              <a:rPr lang="en-US" sz="2800" b="1" dirty="0"/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7ECCAF5-CFED-C040-ACD7-109CD2960EC2}"/>
              </a:ext>
            </a:extLst>
          </p:cNvPr>
          <p:cNvSpPr txBox="1"/>
          <p:nvPr/>
        </p:nvSpPr>
        <p:spPr>
          <a:xfrm>
            <a:off x="6164188" y="1862294"/>
            <a:ext cx="5768490" cy="3539430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sz="28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b="1" dirty="0"/>
              <a:t>conduct the register in Welsh;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8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b="1" dirty="0"/>
              <a:t>revise Welsh patterns;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8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b="1" dirty="0"/>
              <a:t>learn how to open and close a lesson through the medium of Welsh.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E192C25-3B3A-C74D-97B2-59BCB75D3E4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73" t="19687" r="736" b="30368"/>
          <a:stretch/>
        </p:blipFill>
        <p:spPr>
          <a:xfrm>
            <a:off x="10037975" y="597110"/>
            <a:ext cx="1169272" cy="693132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FFB2455-D6F9-514D-A0BF-8E9897B75E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44" y="6317250"/>
            <a:ext cx="2766236" cy="42857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5A7933C-9E22-6B41-A206-5BFB13787AD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73" t="19687" r="736" b="30368"/>
          <a:stretch/>
        </p:blipFill>
        <p:spPr>
          <a:xfrm>
            <a:off x="802479" y="597110"/>
            <a:ext cx="1169272" cy="693132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2150002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352549" y="1601923"/>
            <a:ext cx="5837960" cy="5020549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>
            <a:noAutofit/>
          </a:bodyPr>
          <a:lstStyle/>
          <a:p>
            <a:r>
              <a:rPr lang="en-GB" sz="3000" b="1" dirty="0" err="1"/>
              <a:t>Sut</a:t>
            </a:r>
            <a:r>
              <a:rPr lang="en-GB" sz="3000" b="1" dirty="0"/>
              <a:t> </a:t>
            </a:r>
            <a:r>
              <a:rPr lang="en-GB" sz="3000" b="1" dirty="0" err="1">
                <a:solidFill>
                  <a:srgbClr val="FF0000"/>
                </a:solidFill>
              </a:rPr>
              <a:t>mae</a:t>
            </a:r>
            <a:r>
              <a:rPr lang="en-GB" sz="3000" b="1" dirty="0" err="1"/>
              <a:t>’r</a:t>
            </a:r>
            <a:r>
              <a:rPr lang="en-GB" sz="3000" b="1" dirty="0"/>
              <a:t> </a:t>
            </a:r>
            <a:r>
              <a:rPr lang="en-GB" sz="3000" b="1" dirty="0" err="1"/>
              <a:t>tywydd</a:t>
            </a:r>
            <a:r>
              <a:rPr lang="en-GB" sz="3000" b="1" dirty="0"/>
              <a:t> </a:t>
            </a:r>
            <a:r>
              <a:rPr lang="en-GB" sz="3000" b="1" dirty="0" err="1"/>
              <a:t>heddiw</a:t>
            </a:r>
            <a:r>
              <a:rPr lang="en-GB" sz="3000" b="1" dirty="0"/>
              <a:t>?</a:t>
            </a:r>
          </a:p>
          <a:p>
            <a:r>
              <a:rPr lang="en-GB" sz="3000" b="1" dirty="0">
                <a:solidFill>
                  <a:srgbClr val="FF0000"/>
                </a:solidFill>
              </a:rPr>
              <a:t>Mae</a:t>
            </a:r>
            <a:r>
              <a:rPr lang="en-GB" sz="3000" b="1" dirty="0"/>
              <a:t> </a:t>
            </a:r>
            <a:r>
              <a:rPr lang="en-GB" sz="3000" b="1" dirty="0" err="1"/>
              <a:t>hi’n</a:t>
            </a:r>
            <a:r>
              <a:rPr lang="en-GB" sz="3000" b="1" dirty="0"/>
              <a:t> </a:t>
            </a:r>
            <a:r>
              <a:rPr lang="en-GB" sz="3000" b="1" dirty="0" err="1"/>
              <a:t>wyntog</a:t>
            </a:r>
            <a:r>
              <a:rPr lang="en-GB" sz="3000" b="1" dirty="0"/>
              <a:t>.</a:t>
            </a:r>
          </a:p>
          <a:p>
            <a:pPr marL="0" indent="0">
              <a:buNone/>
            </a:pPr>
            <a:endParaRPr lang="en-GB" sz="3000" b="1" dirty="0"/>
          </a:p>
          <a:p>
            <a:r>
              <a:rPr lang="en-GB" sz="3000" b="1" dirty="0" err="1"/>
              <a:t>Sut</a:t>
            </a:r>
            <a:r>
              <a:rPr lang="en-GB" sz="3000" b="1" dirty="0"/>
              <a:t> </a:t>
            </a:r>
            <a:r>
              <a:rPr lang="en-GB" sz="3000" b="1" dirty="0" err="1">
                <a:solidFill>
                  <a:srgbClr val="FF0000"/>
                </a:solidFill>
              </a:rPr>
              <a:t>oedd</a:t>
            </a:r>
            <a:r>
              <a:rPr lang="en-GB" sz="3000" b="1" dirty="0"/>
              <a:t> y </a:t>
            </a:r>
            <a:r>
              <a:rPr lang="en-GB" sz="3000" b="1" dirty="0" err="1"/>
              <a:t>tywydd</a:t>
            </a:r>
            <a:r>
              <a:rPr lang="en-GB" sz="3000" b="1" dirty="0"/>
              <a:t> </a:t>
            </a:r>
            <a:r>
              <a:rPr lang="en-GB" sz="3000" b="1" dirty="0" err="1"/>
              <a:t>ddoe</a:t>
            </a:r>
            <a:r>
              <a:rPr lang="en-GB" sz="3000" b="1" dirty="0"/>
              <a:t>?</a:t>
            </a:r>
          </a:p>
          <a:p>
            <a:r>
              <a:rPr lang="en-GB" sz="3000" b="1" dirty="0" err="1">
                <a:solidFill>
                  <a:srgbClr val="FF0000"/>
                </a:solidFill>
              </a:rPr>
              <a:t>Roedd</a:t>
            </a:r>
            <a:r>
              <a:rPr lang="en-GB" sz="3000" b="1" dirty="0"/>
              <a:t> </a:t>
            </a:r>
            <a:r>
              <a:rPr lang="en-GB" sz="3000" b="1" dirty="0" err="1"/>
              <a:t>hi’n</a:t>
            </a:r>
            <a:r>
              <a:rPr lang="en-GB" sz="3000" b="1" dirty="0"/>
              <a:t> </a:t>
            </a:r>
            <a:r>
              <a:rPr lang="en-GB" sz="3000" b="1" dirty="0" err="1"/>
              <a:t>braf</a:t>
            </a:r>
            <a:r>
              <a:rPr lang="en-GB" sz="3000" b="1" dirty="0"/>
              <a:t>.</a:t>
            </a:r>
          </a:p>
          <a:p>
            <a:pPr marL="0" indent="0">
              <a:buNone/>
            </a:pPr>
            <a:endParaRPr lang="en-GB" sz="3000" b="1" dirty="0"/>
          </a:p>
          <a:p>
            <a:r>
              <a:rPr lang="en-GB" sz="3000" b="1" dirty="0" err="1"/>
              <a:t>Sut</a:t>
            </a:r>
            <a:r>
              <a:rPr lang="en-GB" sz="3000" b="1" dirty="0"/>
              <a:t> </a:t>
            </a:r>
            <a:r>
              <a:rPr lang="en-GB" sz="3000" b="1" dirty="0" err="1">
                <a:solidFill>
                  <a:srgbClr val="FF0000"/>
                </a:solidFill>
              </a:rPr>
              <a:t>bydd</a:t>
            </a:r>
            <a:r>
              <a:rPr lang="en-GB" sz="3000" b="1" dirty="0"/>
              <a:t> y </a:t>
            </a:r>
            <a:r>
              <a:rPr lang="en-GB" sz="3000" b="1" dirty="0" err="1"/>
              <a:t>tywydd</a:t>
            </a:r>
            <a:r>
              <a:rPr lang="en-GB" sz="3000" b="1" dirty="0"/>
              <a:t> </a:t>
            </a:r>
            <a:r>
              <a:rPr lang="en-GB" sz="3000" b="1" dirty="0" err="1"/>
              <a:t>yfory</a:t>
            </a:r>
            <a:r>
              <a:rPr lang="en-GB" sz="3000" b="1" dirty="0"/>
              <a:t>?</a:t>
            </a:r>
          </a:p>
          <a:p>
            <a:r>
              <a:rPr lang="en-GB" sz="3000" b="1" dirty="0" err="1">
                <a:solidFill>
                  <a:srgbClr val="FF0000"/>
                </a:solidFill>
              </a:rPr>
              <a:t>Bydd</a:t>
            </a:r>
            <a:r>
              <a:rPr lang="en-GB" sz="3000" b="1" dirty="0"/>
              <a:t> </a:t>
            </a:r>
            <a:r>
              <a:rPr lang="en-GB" sz="3000" b="1" dirty="0" err="1"/>
              <a:t>hi’n</a:t>
            </a:r>
            <a:r>
              <a:rPr lang="en-GB" sz="3000" b="1" dirty="0"/>
              <a:t> </a:t>
            </a:r>
            <a:r>
              <a:rPr lang="en-GB" sz="3000" b="1" dirty="0" err="1"/>
              <a:t>bwrw</a:t>
            </a:r>
            <a:r>
              <a:rPr lang="en-GB" sz="3000" b="1" dirty="0"/>
              <a:t> </a:t>
            </a:r>
            <a:r>
              <a:rPr lang="en-GB" sz="3000" b="1" dirty="0" err="1"/>
              <a:t>eira</a:t>
            </a:r>
            <a:r>
              <a:rPr lang="en-GB" sz="3000" b="1" dirty="0"/>
              <a:t>!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E077DE-288E-5945-83B0-148C1F83233A}"/>
              </a:ext>
            </a:extLst>
          </p:cNvPr>
          <p:cNvSpPr txBox="1"/>
          <p:nvPr/>
        </p:nvSpPr>
        <p:spPr>
          <a:xfrm>
            <a:off x="715240" y="214299"/>
            <a:ext cx="11061123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b="1" dirty="0" err="1"/>
              <a:t>Trafod</a:t>
            </a:r>
            <a:r>
              <a:rPr lang="en-US" sz="3600" b="1" dirty="0"/>
              <a:t> y </a:t>
            </a:r>
            <a:r>
              <a:rPr lang="en-US" sz="3600" b="1" dirty="0" err="1"/>
              <a:t>tywydd</a:t>
            </a:r>
            <a:r>
              <a:rPr lang="en-US" sz="3600" b="1" dirty="0"/>
              <a:t>…         Discussing the weather …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212A96F-6534-5441-B32F-08A47B29E6B2}"/>
              </a:ext>
            </a:extLst>
          </p:cNvPr>
          <p:cNvSpPr txBox="1"/>
          <p:nvPr/>
        </p:nvSpPr>
        <p:spPr>
          <a:xfrm>
            <a:off x="8513619" y="1740469"/>
            <a:ext cx="2763980" cy="81560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/>
              <a:t>Amser</a:t>
            </a:r>
            <a:r>
              <a:rPr lang="en-US" b="1" dirty="0"/>
              <a:t> </a:t>
            </a:r>
            <a:r>
              <a:rPr lang="en-US" b="1" dirty="0" err="1"/>
              <a:t>presennol</a:t>
            </a:r>
            <a:endParaRPr lang="en-US" b="1" dirty="0"/>
          </a:p>
          <a:p>
            <a:pPr algn="ctr"/>
            <a:endParaRPr lang="en-US" sz="1050" i="1" dirty="0"/>
          </a:p>
          <a:p>
            <a:pPr algn="ctr"/>
            <a:r>
              <a:rPr lang="en-US" i="1" dirty="0"/>
              <a:t>Present tense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BFF736A-6EA4-364F-8CE2-9E504A5F9109}"/>
              </a:ext>
            </a:extLst>
          </p:cNvPr>
          <p:cNvSpPr txBox="1"/>
          <p:nvPr/>
        </p:nvSpPr>
        <p:spPr>
          <a:xfrm>
            <a:off x="8513619" y="3435916"/>
            <a:ext cx="2763980" cy="81560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/>
              <a:t>Amser</a:t>
            </a:r>
            <a:r>
              <a:rPr lang="en-US" b="1" dirty="0"/>
              <a:t> </a:t>
            </a:r>
            <a:r>
              <a:rPr lang="en-US" b="1" dirty="0" err="1"/>
              <a:t>gorffennol</a:t>
            </a:r>
            <a:endParaRPr lang="en-US" b="1" dirty="0"/>
          </a:p>
          <a:p>
            <a:pPr algn="ctr"/>
            <a:endParaRPr lang="en-US" sz="1050" i="1" dirty="0"/>
          </a:p>
          <a:p>
            <a:pPr algn="ctr"/>
            <a:r>
              <a:rPr lang="en-US" i="1" dirty="0"/>
              <a:t>Past tense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817761C-E341-9540-B863-C8AA56CEBF55}"/>
              </a:ext>
            </a:extLst>
          </p:cNvPr>
          <p:cNvSpPr txBox="1"/>
          <p:nvPr/>
        </p:nvSpPr>
        <p:spPr>
          <a:xfrm>
            <a:off x="8513619" y="5333989"/>
            <a:ext cx="2763980" cy="81560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Y </a:t>
            </a:r>
            <a:r>
              <a:rPr lang="en-US" b="1" dirty="0" err="1"/>
              <a:t>dyfodol</a:t>
            </a:r>
            <a:endParaRPr lang="en-US" b="1" dirty="0"/>
          </a:p>
          <a:p>
            <a:pPr algn="ctr"/>
            <a:endParaRPr lang="en-US" sz="1050" i="1" dirty="0"/>
          </a:p>
          <a:p>
            <a:pPr algn="ctr"/>
            <a:r>
              <a:rPr lang="en-US" i="1" dirty="0"/>
              <a:t>Future tense</a:t>
            </a:r>
          </a:p>
        </p:txBody>
      </p:sp>
    </p:spTree>
    <p:extLst>
      <p:ext uri="{BB962C8B-B14F-4D97-AF65-F5344CB8AC3E}">
        <p14:creationId xmlns:p14="http://schemas.microsoft.com/office/powerpoint/2010/main" val="1797044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EC43BBF-0E71-C94C-B913-3BA674642039}"/>
              </a:ext>
            </a:extLst>
          </p:cNvPr>
          <p:cNvSpPr txBox="1"/>
          <p:nvPr/>
        </p:nvSpPr>
        <p:spPr>
          <a:xfrm>
            <a:off x="3056659" y="1572044"/>
            <a:ext cx="6276108" cy="10464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err="1">
                <a:solidFill>
                  <a:srgbClr val="FF0000"/>
                </a:solidFill>
              </a:rPr>
              <a:t>Ydy</a:t>
            </a:r>
            <a:r>
              <a:rPr lang="en-US" sz="4400" b="1" dirty="0"/>
              <a:t> </a:t>
            </a:r>
            <a:r>
              <a:rPr lang="en-US" sz="4400" b="1" dirty="0" err="1"/>
              <a:t>hi’n</a:t>
            </a:r>
            <a:r>
              <a:rPr lang="en-US" sz="4400" b="1" dirty="0"/>
              <a:t> ….. </a:t>
            </a:r>
            <a:r>
              <a:rPr lang="en-US" sz="4400" b="1" dirty="0" err="1"/>
              <a:t>heddiw</a:t>
            </a:r>
            <a:r>
              <a:rPr lang="en-US" sz="4400" b="1" dirty="0"/>
              <a:t>?</a:t>
            </a:r>
          </a:p>
          <a:p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FA67A8D-E94A-D84E-85A3-DFFB90B692C2}"/>
              </a:ext>
            </a:extLst>
          </p:cNvPr>
          <p:cNvSpPr txBox="1"/>
          <p:nvPr/>
        </p:nvSpPr>
        <p:spPr>
          <a:xfrm>
            <a:off x="353292" y="5167412"/>
            <a:ext cx="4170218" cy="14773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>
                <a:solidFill>
                  <a:srgbClr val="FF0000"/>
                </a:solidFill>
              </a:rPr>
              <a:t>Ydy</a:t>
            </a:r>
            <a:r>
              <a:rPr lang="en-US" sz="3600" b="1" dirty="0"/>
              <a:t>, </a:t>
            </a:r>
            <a:r>
              <a:rPr lang="en-US" sz="3600" b="1" dirty="0" err="1"/>
              <a:t>mae</a:t>
            </a:r>
            <a:r>
              <a:rPr lang="en-US" sz="3600" b="1" dirty="0"/>
              <a:t> </a:t>
            </a:r>
            <a:r>
              <a:rPr lang="en-US" sz="3600" b="1" dirty="0" err="1"/>
              <a:t>hi’n</a:t>
            </a:r>
            <a:r>
              <a:rPr lang="en-US" sz="3600" b="1" dirty="0"/>
              <a:t> …. </a:t>
            </a:r>
            <a:r>
              <a:rPr lang="en-US" sz="3600" b="1" dirty="0" err="1"/>
              <a:t>heddiw</a:t>
            </a:r>
            <a:r>
              <a:rPr lang="en-US" sz="3600" b="1" dirty="0"/>
              <a:t>.</a:t>
            </a:r>
          </a:p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8150B54-1BF7-D84D-91C3-A7A90AFA612C}"/>
              </a:ext>
            </a:extLst>
          </p:cNvPr>
          <p:cNvSpPr txBox="1"/>
          <p:nvPr/>
        </p:nvSpPr>
        <p:spPr>
          <a:xfrm>
            <a:off x="6147954" y="5167412"/>
            <a:ext cx="5950527" cy="14773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>
                <a:solidFill>
                  <a:srgbClr val="FF0000"/>
                </a:solidFill>
              </a:rPr>
              <a:t>Nac</a:t>
            </a:r>
            <a:r>
              <a:rPr lang="en-US" sz="3600" b="1" dirty="0">
                <a:solidFill>
                  <a:srgbClr val="FF0000"/>
                </a:solidFill>
              </a:rPr>
              <a:t> </a:t>
            </a:r>
            <a:r>
              <a:rPr lang="en-US" sz="3600" b="1" dirty="0" err="1">
                <a:solidFill>
                  <a:srgbClr val="FF0000"/>
                </a:solidFill>
              </a:rPr>
              <a:t>ydy</a:t>
            </a:r>
            <a:r>
              <a:rPr lang="en-US" sz="3600" b="1" dirty="0"/>
              <a:t>, </a:t>
            </a:r>
            <a:r>
              <a:rPr lang="en-US" sz="3600" b="1" dirty="0" err="1"/>
              <a:t>dydy</a:t>
            </a:r>
            <a:r>
              <a:rPr lang="en-US" sz="3600" b="1" dirty="0"/>
              <a:t> hi </a:t>
            </a:r>
            <a:r>
              <a:rPr lang="en-US" sz="3600" b="1" dirty="0" err="1"/>
              <a:t>ddim</a:t>
            </a:r>
            <a:r>
              <a:rPr lang="en-US" sz="3600" b="1" dirty="0"/>
              <a:t> </a:t>
            </a:r>
            <a:r>
              <a:rPr lang="en-US" sz="3600" b="1" dirty="0" err="1"/>
              <a:t>yn</a:t>
            </a:r>
            <a:r>
              <a:rPr lang="en-US" sz="3600" b="1" dirty="0"/>
              <a:t> ….. </a:t>
            </a:r>
            <a:r>
              <a:rPr lang="en-US" sz="3600" b="1" dirty="0" err="1"/>
              <a:t>heddiw</a:t>
            </a:r>
            <a:r>
              <a:rPr lang="en-US" sz="3600" b="1" dirty="0"/>
              <a:t>.</a:t>
            </a:r>
          </a:p>
          <a:p>
            <a:endParaRPr lang="en-US" dirty="0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1D115D71-C63A-354F-9F89-91065ED0FE9A}"/>
              </a:ext>
            </a:extLst>
          </p:cNvPr>
          <p:cNvCxnSpPr>
            <a:cxnSpLocks/>
          </p:cNvCxnSpPr>
          <p:nvPr/>
        </p:nvCxnSpPr>
        <p:spPr>
          <a:xfrm flipH="1">
            <a:off x="2341418" y="2743200"/>
            <a:ext cx="1898073" cy="2202873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prstDash val="solid"/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55E1E8D4-8857-E245-ADDD-F8593BCC4E1C}"/>
              </a:ext>
            </a:extLst>
          </p:cNvPr>
          <p:cNvCxnSpPr>
            <a:cxnSpLocks/>
          </p:cNvCxnSpPr>
          <p:nvPr/>
        </p:nvCxnSpPr>
        <p:spPr>
          <a:xfrm>
            <a:off x="8136083" y="2743200"/>
            <a:ext cx="1589808" cy="2202873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prstDash val="solid"/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10" name="12-Point Star 9">
            <a:extLst>
              <a:ext uri="{FF2B5EF4-FFF2-40B4-BE49-F238E27FC236}">
                <a16:creationId xmlns:a16="http://schemas.microsoft.com/office/drawing/2014/main" id="{4749507F-AE2F-CB40-96AB-E097959BFC4E}"/>
              </a:ext>
            </a:extLst>
          </p:cNvPr>
          <p:cNvSpPr/>
          <p:nvPr/>
        </p:nvSpPr>
        <p:spPr>
          <a:xfrm>
            <a:off x="197426" y="0"/>
            <a:ext cx="3245426" cy="2528550"/>
          </a:xfrm>
          <a:prstGeom prst="star12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u="sng" dirty="0"/>
              <a:t>RHEOL:</a:t>
            </a:r>
          </a:p>
          <a:p>
            <a:pPr algn="ctr"/>
            <a:r>
              <a:rPr lang="en-US" b="1" dirty="0" err="1"/>
              <a:t>Ydy</a:t>
            </a:r>
            <a:r>
              <a:rPr lang="en-US" b="1" dirty="0"/>
              <a:t> </a:t>
            </a:r>
            <a:r>
              <a:rPr lang="en-US" dirty="0" err="1"/>
              <a:t>yn</a:t>
            </a:r>
            <a:r>
              <a:rPr lang="en-US" dirty="0"/>
              <a:t> y </a:t>
            </a:r>
            <a:r>
              <a:rPr lang="en-US" dirty="0" err="1"/>
              <a:t>cwestiwn</a:t>
            </a:r>
            <a:r>
              <a:rPr lang="en-US" dirty="0"/>
              <a:t> =  </a:t>
            </a:r>
          </a:p>
          <a:p>
            <a:pPr algn="ctr"/>
            <a:r>
              <a:rPr lang="en-US" b="1" dirty="0" err="1"/>
              <a:t>Ydy</a:t>
            </a:r>
            <a:r>
              <a:rPr lang="en-US" b="1" dirty="0"/>
              <a:t> / </a:t>
            </a:r>
            <a:r>
              <a:rPr lang="en-US" b="1" dirty="0" err="1"/>
              <a:t>Nac</a:t>
            </a:r>
            <a:r>
              <a:rPr lang="en-US" b="1" dirty="0"/>
              <a:t> </a:t>
            </a:r>
            <a:r>
              <a:rPr lang="en-US" b="1" dirty="0" err="1"/>
              <a:t>ydy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yr</a:t>
            </a:r>
            <a:r>
              <a:rPr lang="en-US" dirty="0"/>
              <a:t> </a:t>
            </a:r>
            <a:r>
              <a:rPr lang="en-US" dirty="0" err="1"/>
              <a:t>ateb</a:t>
            </a:r>
            <a:endParaRPr lang="en-US" dirty="0"/>
          </a:p>
        </p:txBody>
      </p:sp>
      <p:sp>
        <p:nvSpPr>
          <p:cNvPr id="11" name="12-Point Star 10">
            <a:extLst>
              <a:ext uri="{FF2B5EF4-FFF2-40B4-BE49-F238E27FC236}">
                <a16:creationId xmlns:a16="http://schemas.microsoft.com/office/drawing/2014/main" id="{3A5818E7-4C0F-A044-8A8B-9906AE1F5206}"/>
              </a:ext>
            </a:extLst>
          </p:cNvPr>
          <p:cNvSpPr/>
          <p:nvPr/>
        </p:nvSpPr>
        <p:spPr>
          <a:xfrm>
            <a:off x="8946574" y="34782"/>
            <a:ext cx="3245426" cy="2528550"/>
          </a:xfrm>
          <a:prstGeom prst="star12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u="sng" dirty="0"/>
              <a:t>RULE:</a:t>
            </a:r>
          </a:p>
          <a:p>
            <a:pPr algn="ctr"/>
            <a:r>
              <a:rPr lang="en-US" b="1" dirty="0" err="1"/>
              <a:t>Ydy</a:t>
            </a:r>
            <a:r>
              <a:rPr lang="en-US" b="1" dirty="0"/>
              <a:t> </a:t>
            </a:r>
            <a:r>
              <a:rPr lang="en-US" dirty="0"/>
              <a:t>in the question =</a:t>
            </a:r>
          </a:p>
          <a:p>
            <a:pPr algn="ctr"/>
            <a:r>
              <a:rPr lang="en-US" b="1" dirty="0" err="1"/>
              <a:t>Ydy</a:t>
            </a:r>
            <a:r>
              <a:rPr lang="en-US" b="1" dirty="0"/>
              <a:t> / </a:t>
            </a:r>
            <a:r>
              <a:rPr lang="en-US" b="1" dirty="0" err="1"/>
              <a:t>Nac</a:t>
            </a:r>
            <a:r>
              <a:rPr lang="en-US" b="1" dirty="0"/>
              <a:t> </a:t>
            </a:r>
            <a:r>
              <a:rPr lang="en-US" b="1" dirty="0" err="1"/>
              <a:t>ydy</a:t>
            </a:r>
            <a:r>
              <a:rPr lang="en-US" b="1" dirty="0"/>
              <a:t> </a:t>
            </a:r>
            <a:r>
              <a:rPr lang="en-US" dirty="0"/>
              <a:t>in the answer.</a:t>
            </a:r>
          </a:p>
        </p:txBody>
      </p:sp>
      <p:sp>
        <p:nvSpPr>
          <p:cNvPr id="9" name="Oval Callout 8">
            <a:extLst>
              <a:ext uri="{FF2B5EF4-FFF2-40B4-BE49-F238E27FC236}">
                <a16:creationId xmlns:a16="http://schemas.microsoft.com/office/drawing/2014/main" id="{86A8BC63-827E-7E4D-B98F-148D70B599F3}"/>
              </a:ext>
            </a:extLst>
          </p:cNvPr>
          <p:cNvSpPr/>
          <p:nvPr/>
        </p:nvSpPr>
        <p:spPr>
          <a:xfrm>
            <a:off x="4145974" y="2760236"/>
            <a:ext cx="1780308" cy="879944"/>
          </a:xfrm>
          <a:prstGeom prst="wedgeEllipseCallout">
            <a:avLst>
              <a:gd name="adj1" fmla="val -25097"/>
              <a:gd name="adj2" fmla="val 3367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bwrw</a:t>
            </a:r>
            <a:r>
              <a:rPr lang="en-US" b="1" dirty="0"/>
              <a:t> </a:t>
            </a:r>
            <a:r>
              <a:rPr lang="en-US" b="1" dirty="0" err="1"/>
              <a:t>glaw</a:t>
            </a:r>
            <a:endParaRPr lang="en-US" b="1" dirty="0"/>
          </a:p>
        </p:txBody>
      </p:sp>
      <p:sp>
        <p:nvSpPr>
          <p:cNvPr id="12" name="Oval Callout 11">
            <a:extLst>
              <a:ext uri="{FF2B5EF4-FFF2-40B4-BE49-F238E27FC236}">
                <a16:creationId xmlns:a16="http://schemas.microsoft.com/office/drawing/2014/main" id="{D0BCE8DB-A1D7-3F4D-964C-F0634EC3CE44}"/>
              </a:ext>
            </a:extLst>
          </p:cNvPr>
          <p:cNvSpPr/>
          <p:nvPr/>
        </p:nvSpPr>
        <p:spPr>
          <a:xfrm>
            <a:off x="6317676" y="2766983"/>
            <a:ext cx="1780308" cy="879944"/>
          </a:xfrm>
          <a:prstGeom prst="wedgeEllipseCallout">
            <a:avLst>
              <a:gd name="adj1" fmla="val -25097"/>
              <a:gd name="adj2" fmla="val 3367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bwrw</a:t>
            </a:r>
            <a:r>
              <a:rPr lang="en-US" b="1" dirty="0"/>
              <a:t> </a:t>
            </a:r>
            <a:r>
              <a:rPr lang="en-US" b="1" dirty="0" err="1"/>
              <a:t>eira</a:t>
            </a:r>
            <a:endParaRPr lang="en-US" b="1" dirty="0"/>
          </a:p>
        </p:txBody>
      </p:sp>
      <p:sp>
        <p:nvSpPr>
          <p:cNvPr id="13" name="Oval Callout 12">
            <a:extLst>
              <a:ext uri="{FF2B5EF4-FFF2-40B4-BE49-F238E27FC236}">
                <a16:creationId xmlns:a16="http://schemas.microsoft.com/office/drawing/2014/main" id="{0D67EC94-20E7-184C-9780-280BD36DF106}"/>
              </a:ext>
            </a:extLst>
          </p:cNvPr>
          <p:cNvSpPr/>
          <p:nvPr/>
        </p:nvSpPr>
        <p:spPr>
          <a:xfrm>
            <a:off x="3056659" y="3963824"/>
            <a:ext cx="1780308" cy="879944"/>
          </a:xfrm>
          <a:prstGeom prst="wedgeEllipseCallout">
            <a:avLst>
              <a:gd name="adj1" fmla="val -25097"/>
              <a:gd name="adj2" fmla="val 3367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braf</a:t>
            </a:r>
            <a:endParaRPr lang="en-US" b="1" dirty="0"/>
          </a:p>
        </p:txBody>
      </p:sp>
      <p:sp>
        <p:nvSpPr>
          <p:cNvPr id="14" name="Oval Callout 13">
            <a:extLst>
              <a:ext uri="{FF2B5EF4-FFF2-40B4-BE49-F238E27FC236}">
                <a16:creationId xmlns:a16="http://schemas.microsoft.com/office/drawing/2014/main" id="{8815D05D-157E-2D4C-9058-A489A19C2F24}"/>
              </a:ext>
            </a:extLst>
          </p:cNvPr>
          <p:cNvSpPr/>
          <p:nvPr/>
        </p:nvSpPr>
        <p:spPr>
          <a:xfrm>
            <a:off x="5250875" y="3955825"/>
            <a:ext cx="1780308" cy="879944"/>
          </a:xfrm>
          <a:prstGeom prst="wedgeEllipseCallout">
            <a:avLst>
              <a:gd name="adj1" fmla="val -25097"/>
              <a:gd name="adj2" fmla="val 3367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oer</a:t>
            </a:r>
            <a:endParaRPr lang="en-US" b="1" dirty="0"/>
          </a:p>
        </p:txBody>
      </p:sp>
      <p:sp>
        <p:nvSpPr>
          <p:cNvPr id="15" name="Oval Callout 14">
            <a:extLst>
              <a:ext uri="{FF2B5EF4-FFF2-40B4-BE49-F238E27FC236}">
                <a16:creationId xmlns:a16="http://schemas.microsoft.com/office/drawing/2014/main" id="{A7CB9775-4446-9E47-98F3-CDC1F8DED792}"/>
              </a:ext>
            </a:extLst>
          </p:cNvPr>
          <p:cNvSpPr/>
          <p:nvPr/>
        </p:nvSpPr>
        <p:spPr>
          <a:xfrm>
            <a:off x="7334252" y="3934864"/>
            <a:ext cx="1780308" cy="879944"/>
          </a:xfrm>
          <a:prstGeom prst="wedgeEllipseCallout">
            <a:avLst>
              <a:gd name="adj1" fmla="val -25097"/>
              <a:gd name="adj2" fmla="val 3367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rhewllyd</a:t>
            </a:r>
            <a:endParaRPr lang="en-US" b="1" dirty="0"/>
          </a:p>
        </p:txBody>
      </p:sp>
      <p:sp>
        <p:nvSpPr>
          <p:cNvPr id="16" name="Oval Callout 15">
            <a:extLst>
              <a:ext uri="{FF2B5EF4-FFF2-40B4-BE49-F238E27FC236}">
                <a16:creationId xmlns:a16="http://schemas.microsoft.com/office/drawing/2014/main" id="{C68EF49D-83BB-F14D-AD0B-F080F824752E}"/>
              </a:ext>
            </a:extLst>
          </p:cNvPr>
          <p:cNvSpPr/>
          <p:nvPr/>
        </p:nvSpPr>
        <p:spPr>
          <a:xfrm>
            <a:off x="1423558" y="3083880"/>
            <a:ext cx="1780308" cy="879944"/>
          </a:xfrm>
          <a:prstGeom prst="wedgeEllipseCallout">
            <a:avLst>
              <a:gd name="adj1" fmla="val -25097"/>
              <a:gd name="adj2" fmla="val 3367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stormus</a:t>
            </a:r>
            <a:endParaRPr lang="en-US" b="1" dirty="0"/>
          </a:p>
        </p:txBody>
      </p:sp>
      <p:sp>
        <p:nvSpPr>
          <p:cNvPr id="17" name="Oval Callout 16">
            <a:extLst>
              <a:ext uri="{FF2B5EF4-FFF2-40B4-BE49-F238E27FC236}">
                <a16:creationId xmlns:a16="http://schemas.microsoft.com/office/drawing/2014/main" id="{B92F5C40-A5ED-5349-B862-EE6D4AF9282C}"/>
              </a:ext>
            </a:extLst>
          </p:cNvPr>
          <p:cNvSpPr/>
          <p:nvPr/>
        </p:nvSpPr>
        <p:spPr>
          <a:xfrm>
            <a:off x="9123217" y="3083880"/>
            <a:ext cx="1780308" cy="879944"/>
          </a:xfrm>
          <a:prstGeom prst="wedgeEllipseCallout">
            <a:avLst>
              <a:gd name="adj1" fmla="val -25097"/>
              <a:gd name="adj2" fmla="val 3367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boeth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8690658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A3453B-0506-2D47-A138-344F7B3AAE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2666" y="234643"/>
            <a:ext cx="11294534" cy="798290"/>
          </a:xfrm>
          <a:solidFill>
            <a:schemeClr val="tx1"/>
          </a:solidFill>
        </p:spPr>
        <p:txBody>
          <a:bodyPr/>
          <a:lstStyle/>
          <a:p>
            <a:r>
              <a:rPr lang="en-US" b="1" dirty="0" err="1">
                <a:solidFill>
                  <a:schemeClr val="bg1"/>
                </a:solidFill>
              </a:rPr>
              <a:t>Yn</a:t>
            </a:r>
            <a:r>
              <a:rPr lang="en-US" b="1" dirty="0">
                <a:solidFill>
                  <a:schemeClr val="bg1"/>
                </a:solidFill>
              </a:rPr>
              <a:t> y </a:t>
            </a:r>
            <a:r>
              <a:rPr lang="en-US" b="1" dirty="0" err="1">
                <a:solidFill>
                  <a:schemeClr val="bg1"/>
                </a:solidFill>
              </a:rPr>
              <a:t>dosbarth</a:t>
            </a:r>
            <a:r>
              <a:rPr lang="en-US" b="1" dirty="0">
                <a:solidFill>
                  <a:schemeClr val="bg1"/>
                </a:solidFill>
              </a:rPr>
              <a:t>…                    In the classroom …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33C1A07-341C-0F4E-B31A-5D52D9F9B2A7}"/>
              </a:ext>
            </a:extLst>
          </p:cNvPr>
          <p:cNvSpPr txBox="1"/>
          <p:nvPr/>
        </p:nvSpPr>
        <p:spPr>
          <a:xfrm>
            <a:off x="2585546" y="1371600"/>
            <a:ext cx="7441324" cy="132343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sz="1600" dirty="0"/>
          </a:p>
          <a:p>
            <a:pPr algn="ctr"/>
            <a:r>
              <a:rPr lang="en-US" sz="4400" b="1" i="1" dirty="0"/>
              <a:t>Which day is it today?                     </a:t>
            </a:r>
          </a:p>
          <a:p>
            <a:endParaRPr lang="en-US" sz="2000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50461FE-A75C-474A-9FE6-A6A238D989FA}"/>
              </a:ext>
            </a:extLst>
          </p:cNvPr>
          <p:cNvSpPr txBox="1"/>
          <p:nvPr/>
        </p:nvSpPr>
        <p:spPr>
          <a:xfrm>
            <a:off x="592666" y="3637205"/>
            <a:ext cx="10873047" cy="276998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sz="1600" dirty="0"/>
          </a:p>
          <a:p>
            <a:pPr algn="ctr"/>
            <a:r>
              <a:rPr lang="en-US" sz="4800" b="1" dirty="0"/>
              <a:t>Pa </a:t>
            </a:r>
            <a:r>
              <a:rPr lang="en-US" sz="4800" b="1" dirty="0" err="1">
                <a:solidFill>
                  <a:srgbClr val="FF0000"/>
                </a:solidFill>
              </a:rPr>
              <a:t>dd</a:t>
            </a:r>
            <a:r>
              <a:rPr lang="en-US" sz="4800" b="1" dirty="0" err="1"/>
              <a:t>iwrnod</a:t>
            </a:r>
            <a:r>
              <a:rPr lang="en-US" sz="4800" b="1" dirty="0"/>
              <a:t> </a:t>
            </a:r>
            <a:r>
              <a:rPr lang="en-US" sz="4800" b="1" dirty="0" err="1"/>
              <a:t>ydy</a:t>
            </a:r>
            <a:r>
              <a:rPr lang="en-US" sz="4800" b="1" dirty="0"/>
              <a:t> hi </a:t>
            </a:r>
            <a:r>
              <a:rPr lang="en-US" sz="4800" b="1" dirty="0" err="1"/>
              <a:t>heddiw</a:t>
            </a:r>
            <a:r>
              <a:rPr lang="en-US" sz="4800" b="1" dirty="0"/>
              <a:t>?</a:t>
            </a:r>
          </a:p>
          <a:p>
            <a:endParaRPr lang="en-US" sz="3600" b="1" dirty="0"/>
          </a:p>
          <a:p>
            <a:pPr algn="ctr"/>
            <a:r>
              <a:rPr lang="en-US" sz="4800" b="1" dirty="0"/>
              <a:t>Pa </a:t>
            </a:r>
            <a:r>
              <a:rPr lang="en-US" sz="4800" b="1" dirty="0" err="1">
                <a:solidFill>
                  <a:srgbClr val="FF0000"/>
                </a:solidFill>
              </a:rPr>
              <a:t>dd</a:t>
            </a:r>
            <a:r>
              <a:rPr lang="en-US" sz="4800" b="1" dirty="0" err="1"/>
              <a:t>ydd</a:t>
            </a:r>
            <a:r>
              <a:rPr lang="en-US" sz="4800" b="1" dirty="0"/>
              <a:t> </a:t>
            </a:r>
            <a:r>
              <a:rPr lang="en-US" sz="4800" b="1" dirty="0" err="1"/>
              <a:t>ydy</a:t>
            </a:r>
            <a:r>
              <a:rPr lang="en-US" sz="4800" b="1" dirty="0"/>
              <a:t> hi </a:t>
            </a:r>
            <a:r>
              <a:rPr lang="en-US" sz="4800" b="1" dirty="0" err="1"/>
              <a:t>heddiw</a:t>
            </a:r>
            <a:r>
              <a:rPr lang="en-US" sz="4800" b="1" dirty="0"/>
              <a:t>?</a:t>
            </a:r>
          </a:p>
          <a:p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96491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EC43BBF-0E71-C94C-B913-3BA674642039}"/>
              </a:ext>
            </a:extLst>
          </p:cNvPr>
          <p:cNvSpPr txBox="1"/>
          <p:nvPr/>
        </p:nvSpPr>
        <p:spPr>
          <a:xfrm>
            <a:off x="3056659" y="1309377"/>
            <a:ext cx="6276108" cy="135421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err="1">
                <a:solidFill>
                  <a:srgbClr val="FF0000"/>
                </a:solidFill>
              </a:rPr>
              <a:t>Ydy</a:t>
            </a:r>
            <a:r>
              <a:rPr lang="en-US" sz="4400" b="1" dirty="0"/>
              <a:t> </a:t>
            </a:r>
            <a:r>
              <a:rPr lang="en-US" sz="4400" b="1" dirty="0" err="1"/>
              <a:t>hi’n</a:t>
            </a:r>
            <a:r>
              <a:rPr lang="en-US" sz="4400" b="1" dirty="0"/>
              <a:t> ….. </a:t>
            </a:r>
            <a:r>
              <a:rPr lang="en-US" sz="4400" b="1" dirty="0" err="1"/>
              <a:t>heddiw</a:t>
            </a:r>
            <a:r>
              <a:rPr lang="en-US" sz="4400" b="1" dirty="0"/>
              <a:t>?</a:t>
            </a:r>
          </a:p>
          <a:p>
            <a:pPr algn="ctr"/>
            <a:r>
              <a:rPr lang="en-US" sz="2000" b="1" i="1" dirty="0"/>
              <a:t>Is it …… today?</a:t>
            </a:r>
          </a:p>
          <a:p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FA67A8D-E94A-D84E-85A3-DFFB90B692C2}"/>
              </a:ext>
            </a:extLst>
          </p:cNvPr>
          <p:cNvSpPr txBox="1"/>
          <p:nvPr/>
        </p:nvSpPr>
        <p:spPr>
          <a:xfrm>
            <a:off x="353292" y="5167412"/>
            <a:ext cx="4170218" cy="14773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>
                <a:solidFill>
                  <a:srgbClr val="FF0000"/>
                </a:solidFill>
              </a:rPr>
              <a:t>Ydy</a:t>
            </a:r>
            <a:r>
              <a:rPr lang="en-US" sz="3600" b="1" dirty="0"/>
              <a:t>, </a:t>
            </a:r>
            <a:r>
              <a:rPr lang="en-US" sz="3600" b="1" dirty="0" err="1"/>
              <a:t>mae</a:t>
            </a:r>
            <a:r>
              <a:rPr lang="en-US" sz="3600" b="1" dirty="0"/>
              <a:t> </a:t>
            </a:r>
            <a:r>
              <a:rPr lang="en-US" sz="3600" b="1" dirty="0" err="1"/>
              <a:t>hi’n</a:t>
            </a:r>
            <a:r>
              <a:rPr lang="en-US" sz="3600" b="1" dirty="0"/>
              <a:t> …. </a:t>
            </a:r>
            <a:r>
              <a:rPr lang="en-US" sz="3600" b="1" dirty="0" err="1"/>
              <a:t>heddiw</a:t>
            </a:r>
            <a:r>
              <a:rPr lang="en-US" sz="3600" b="1" dirty="0"/>
              <a:t>.</a:t>
            </a:r>
          </a:p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8150B54-1BF7-D84D-91C3-A7A90AFA612C}"/>
              </a:ext>
            </a:extLst>
          </p:cNvPr>
          <p:cNvSpPr txBox="1"/>
          <p:nvPr/>
        </p:nvSpPr>
        <p:spPr>
          <a:xfrm>
            <a:off x="6147954" y="5167412"/>
            <a:ext cx="5950527" cy="14773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>
                <a:solidFill>
                  <a:srgbClr val="FF0000"/>
                </a:solidFill>
              </a:rPr>
              <a:t>Nac</a:t>
            </a:r>
            <a:r>
              <a:rPr lang="en-US" sz="3600" b="1" dirty="0">
                <a:solidFill>
                  <a:srgbClr val="FF0000"/>
                </a:solidFill>
              </a:rPr>
              <a:t> </a:t>
            </a:r>
            <a:r>
              <a:rPr lang="en-US" sz="3600" b="1" dirty="0" err="1">
                <a:solidFill>
                  <a:srgbClr val="FF0000"/>
                </a:solidFill>
              </a:rPr>
              <a:t>ydy</a:t>
            </a:r>
            <a:r>
              <a:rPr lang="en-US" sz="3600" b="1" dirty="0"/>
              <a:t>, </a:t>
            </a:r>
            <a:r>
              <a:rPr lang="en-US" sz="3600" b="1" dirty="0" err="1"/>
              <a:t>dydy</a:t>
            </a:r>
            <a:r>
              <a:rPr lang="en-US" sz="3600" b="1" dirty="0"/>
              <a:t> hi </a:t>
            </a:r>
            <a:r>
              <a:rPr lang="en-US" sz="3600" b="1" dirty="0" err="1"/>
              <a:t>ddim</a:t>
            </a:r>
            <a:r>
              <a:rPr lang="en-US" sz="3600" b="1" dirty="0"/>
              <a:t> </a:t>
            </a:r>
            <a:r>
              <a:rPr lang="en-US" sz="3600" b="1" dirty="0" err="1"/>
              <a:t>yn</a:t>
            </a:r>
            <a:r>
              <a:rPr lang="en-US" sz="3600" b="1" dirty="0"/>
              <a:t> ….. </a:t>
            </a:r>
            <a:r>
              <a:rPr lang="en-US" sz="3600" b="1" dirty="0" err="1"/>
              <a:t>heddiw</a:t>
            </a:r>
            <a:r>
              <a:rPr lang="en-US" sz="3600" b="1" dirty="0"/>
              <a:t>.</a:t>
            </a:r>
          </a:p>
          <a:p>
            <a:endParaRPr lang="en-US" dirty="0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1D115D71-C63A-354F-9F89-91065ED0FE9A}"/>
              </a:ext>
            </a:extLst>
          </p:cNvPr>
          <p:cNvCxnSpPr>
            <a:cxnSpLocks/>
          </p:cNvCxnSpPr>
          <p:nvPr/>
        </p:nvCxnSpPr>
        <p:spPr>
          <a:xfrm flipH="1">
            <a:off x="2341418" y="2743200"/>
            <a:ext cx="1898073" cy="2202873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prstDash val="solid"/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55E1E8D4-8857-E245-ADDD-F8593BCC4E1C}"/>
              </a:ext>
            </a:extLst>
          </p:cNvPr>
          <p:cNvCxnSpPr>
            <a:cxnSpLocks/>
          </p:cNvCxnSpPr>
          <p:nvPr/>
        </p:nvCxnSpPr>
        <p:spPr>
          <a:xfrm>
            <a:off x="8136083" y="2743200"/>
            <a:ext cx="1589808" cy="2202873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prstDash val="solid"/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10" name="12-Point Star 9">
            <a:extLst>
              <a:ext uri="{FF2B5EF4-FFF2-40B4-BE49-F238E27FC236}">
                <a16:creationId xmlns:a16="http://schemas.microsoft.com/office/drawing/2014/main" id="{4749507F-AE2F-CB40-96AB-E097959BFC4E}"/>
              </a:ext>
            </a:extLst>
          </p:cNvPr>
          <p:cNvSpPr/>
          <p:nvPr/>
        </p:nvSpPr>
        <p:spPr>
          <a:xfrm>
            <a:off x="197426" y="0"/>
            <a:ext cx="3245426" cy="2528550"/>
          </a:xfrm>
          <a:prstGeom prst="star12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u="sng" dirty="0"/>
              <a:t>RHEOL:</a:t>
            </a:r>
          </a:p>
          <a:p>
            <a:pPr algn="ctr"/>
            <a:r>
              <a:rPr lang="en-US" b="1" dirty="0" err="1"/>
              <a:t>Ydy</a:t>
            </a:r>
            <a:r>
              <a:rPr lang="en-US" b="1" dirty="0"/>
              <a:t> </a:t>
            </a:r>
            <a:r>
              <a:rPr lang="en-US" dirty="0" err="1"/>
              <a:t>yn</a:t>
            </a:r>
            <a:r>
              <a:rPr lang="en-US" dirty="0"/>
              <a:t> y </a:t>
            </a:r>
            <a:r>
              <a:rPr lang="en-US" dirty="0" err="1"/>
              <a:t>cwestiwn</a:t>
            </a:r>
            <a:r>
              <a:rPr lang="en-US" dirty="0"/>
              <a:t> =  </a:t>
            </a:r>
          </a:p>
          <a:p>
            <a:pPr algn="ctr"/>
            <a:r>
              <a:rPr lang="en-US" b="1" dirty="0" err="1"/>
              <a:t>Ydy</a:t>
            </a:r>
            <a:r>
              <a:rPr lang="en-US" b="1" dirty="0"/>
              <a:t> / </a:t>
            </a:r>
            <a:r>
              <a:rPr lang="en-US" b="1" dirty="0" err="1"/>
              <a:t>Nac</a:t>
            </a:r>
            <a:r>
              <a:rPr lang="en-US" b="1" dirty="0"/>
              <a:t> </a:t>
            </a:r>
            <a:r>
              <a:rPr lang="en-US" b="1" dirty="0" err="1"/>
              <a:t>ydy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yr</a:t>
            </a:r>
            <a:r>
              <a:rPr lang="en-US" dirty="0"/>
              <a:t> </a:t>
            </a:r>
            <a:r>
              <a:rPr lang="en-US" dirty="0" err="1"/>
              <a:t>ateb</a:t>
            </a:r>
            <a:endParaRPr lang="en-US" dirty="0"/>
          </a:p>
        </p:txBody>
      </p:sp>
      <p:sp>
        <p:nvSpPr>
          <p:cNvPr id="11" name="12-Point Star 10">
            <a:extLst>
              <a:ext uri="{FF2B5EF4-FFF2-40B4-BE49-F238E27FC236}">
                <a16:creationId xmlns:a16="http://schemas.microsoft.com/office/drawing/2014/main" id="{3A5818E7-4C0F-A044-8A8B-9906AE1F5206}"/>
              </a:ext>
            </a:extLst>
          </p:cNvPr>
          <p:cNvSpPr/>
          <p:nvPr/>
        </p:nvSpPr>
        <p:spPr>
          <a:xfrm>
            <a:off x="8946574" y="34782"/>
            <a:ext cx="3245426" cy="2528550"/>
          </a:xfrm>
          <a:prstGeom prst="star12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u="sng" dirty="0"/>
              <a:t>RULE:</a:t>
            </a:r>
          </a:p>
          <a:p>
            <a:pPr algn="ctr"/>
            <a:r>
              <a:rPr lang="en-US" b="1" dirty="0" err="1"/>
              <a:t>Ydy</a:t>
            </a:r>
            <a:r>
              <a:rPr lang="en-US" b="1" dirty="0"/>
              <a:t> </a:t>
            </a:r>
            <a:r>
              <a:rPr lang="en-US" dirty="0"/>
              <a:t>in the question =</a:t>
            </a:r>
          </a:p>
          <a:p>
            <a:pPr algn="ctr"/>
            <a:r>
              <a:rPr lang="en-US" b="1" dirty="0" err="1"/>
              <a:t>Ydy</a:t>
            </a:r>
            <a:r>
              <a:rPr lang="en-US" b="1" dirty="0"/>
              <a:t> / </a:t>
            </a:r>
            <a:r>
              <a:rPr lang="en-US" b="1" dirty="0" err="1"/>
              <a:t>Nac</a:t>
            </a:r>
            <a:r>
              <a:rPr lang="en-US" b="1" dirty="0"/>
              <a:t> </a:t>
            </a:r>
            <a:r>
              <a:rPr lang="en-US" b="1" dirty="0" err="1"/>
              <a:t>ydy</a:t>
            </a:r>
            <a:r>
              <a:rPr lang="en-US" b="1" dirty="0"/>
              <a:t> </a:t>
            </a:r>
            <a:r>
              <a:rPr lang="en-US" dirty="0"/>
              <a:t>in the answer.</a:t>
            </a:r>
          </a:p>
        </p:txBody>
      </p:sp>
      <p:sp>
        <p:nvSpPr>
          <p:cNvPr id="9" name="Oval Callout 8">
            <a:extLst>
              <a:ext uri="{FF2B5EF4-FFF2-40B4-BE49-F238E27FC236}">
                <a16:creationId xmlns:a16="http://schemas.microsoft.com/office/drawing/2014/main" id="{86A8BC63-827E-7E4D-B98F-148D70B599F3}"/>
              </a:ext>
            </a:extLst>
          </p:cNvPr>
          <p:cNvSpPr/>
          <p:nvPr/>
        </p:nvSpPr>
        <p:spPr>
          <a:xfrm>
            <a:off x="4145974" y="2760236"/>
            <a:ext cx="1780308" cy="879944"/>
          </a:xfrm>
          <a:prstGeom prst="wedgeEllipseCallout">
            <a:avLst>
              <a:gd name="adj1" fmla="val -25097"/>
              <a:gd name="adj2" fmla="val 3367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Ddydd</a:t>
            </a:r>
            <a:r>
              <a:rPr lang="en-US" b="1" dirty="0"/>
              <a:t> </a:t>
            </a:r>
            <a:r>
              <a:rPr lang="en-US" b="1" dirty="0" err="1"/>
              <a:t>Llun</a:t>
            </a:r>
            <a:endParaRPr lang="en-US" b="1" dirty="0"/>
          </a:p>
        </p:txBody>
      </p:sp>
      <p:sp>
        <p:nvSpPr>
          <p:cNvPr id="12" name="Oval Callout 11">
            <a:extLst>
              <a:ext uri="{FF2B5EF4-FFF2-40B4-BE49-F238E27FC236}">
                <a16:creationId xmlns:a16="http://schemas.microsoft.com/office/drawing/2014/main" id="{D0BCE8DB-A1D7-3F4D-964C-F0634EC3CE44}"/>
              </a:ext>
            </a:extLst>
          </p:cNvPr>
          <p:cNvSpPr/>
          <p:nvPr/>
        </p:nvSpPr>
        <p:spPr>
          <a:xfrm>
            <a:off x="6317676" y="2766983"/>
            <a:ext cx="1780308" cy="879944"/>
          </a:xfrm>
          <a:prstGeom prst="wedgeEllipseCallout">
            <a:avLst>
              <a:gd name="adj1" fmla="val -25097"/>
              <a:gd name="adj2" fmla="val 3367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Ddydd</a:t>
            </a:r>
            <a:r>
              <a:rPr lang="en-US" b="1" dirty="0"/>
              <a:t> </a:t>
            </a:r>
            <a:r>
              <a:rPr lang="en-US" b="1" dirty="0" err="1"/>
              <a:t>Mawrth</a:t>
            </a:r>
            <a:endParaRPr lang="en-US" b="1" dirty="0"/>
          </a:p>
        </p:txBody>
      </p:sp>
      <p:sp>
        <p:nvSpPr>
          <p:cNvPr id="13" name="Oval Callout 12">
            <a:extLst>
              <a:ext uri="{FF2B5EF4-FFF2-40B4-BE49-F238E27FC236}">
                <a16:creationId xmlns:a16="http://schemas.microsoft.com/office/drawing/2014/main" id="{0D67EC94-20E7-184C-9780-280BD36DF106}"/>
              </a:ext>
            </a:extLst>
          </p:cNvPr>
          <p:cNvSpPr/>
          <p:nvPr/>
        </p:nvSpPr>
        <p:spPr>
          <a:xfrm>
            <a:off x="3056659" y="3963824"/>
            <a:ext cx="1780308" cy="879944"/>
          </a:xfrm>
          <a:prstGeom prst="wedgeEllipseCallout">
            <a:avLst>
              <a:gd name="adj1" fmla="val -25097"/>
              <a:gd name="adj2" fmla="val 3367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Ddydd</a:t>
            </a:r>
            <a:r>
              <a:rPr lang="en-US" b="1" dirty="0"/>
              <a:t> </a:t>
            </a:r>
            <a:r>
              <a:rPr lang="en-US" b="1" dirty="0" err="1"/>
              <a:t>Iau</a:t>
            </a:r>
            <a:endParaRPr lang="en-US" b="1" dirty="0"/>
          </a:p>
        </p:txBody>
      </p:sp>
      <p:sp>
        <p:nvSpPr>
          <p:cNvPr id="14" name="Oval Callout 13">
            <a:extLst>
              <a:ext uri="{FF2B5EF4-FFF2-40B4-BE49-F238E27FC236}">
                <a16:creationId xmlns:a16="http://schemas.microsoft.com/office/drawing/2014/main" id="{8815D05D-157E-2D4C-9058-A489A19C2F24}"/>
              </a:ext>
            </a:extLst>
          </p:cNvPr>
          <p:cNvSpPr/>
          <p:nvPr/>
        </p:nvSpPr>
        <p:spPr>
          <a:xfrm>
            <a:off x="5250875" y="3955825"/>
            <a:ext cx="1780308" cy="879944"/>
          </a:xfrm>
          <a:prstGeom prst="wedgeEllipseCallout">
            <a:avLst>
              <a:gd name="adj1" fmla="val -25097"/>
              <a:gd name="adj2" fmla="val 3367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Ddydd</a:t>
            </a:r>
            <a:r>
              <a:rPr lang="en-US" b="1" dirty="0"/>
              <a:t> </a:t>
            </a:r>
            <a:r>
              <a:rPr lang="en-US" b="1" dirty="0" err="1"/>
              <a:t>Gwener</a:t>
            </a:r>
            <a:endParaRPr lang="en-US" b="1" dirty="0"/>
          </a:p>
        </p:txBody>
      </p:sp>
      <p:sp>
        <p:nvSpPr>
          <p:cNvPr id="15" name="Oval Callout 14">
            <a:extLst>
              <a:ext uri="{FF2B5EF4-FFF2-40B4-BE49-F238E27FC236}">
                <a16:creationId xmlns:a16="http://schemas.microsoft.com/office/drawing/2014/main" id="{A7CB9775-4446-9E47-98F3-CDC1F8DED792}"/>
              </a:ext>
            </a:extLst>
          </p:cNvPr>
          <p:cNvSpPr/>
          <p:nvPr/>
        </p:nvSpPr>
        <p:spPr>
          <a:xfrm>
            <a:off x="7334252" y="3934864"/>
            <a:ext cx="1780308" cy="879944"/>
          </a:xfrm>
          <a:prstGeom prst="wedgeEllipseCallout">
            <a:avLst>
              <a:gd name="adj1" fmla="val -25097"/>
              <a:gd name="adj2" fmla="val 3367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Ddydd</a:t>
            </a:r>
            <a:r>
              <a:rPr lang="en-US" b="1" dirty="0"/>
              <a:t> </a:t>
            </a:r>
            <a:r>
              <a:rPr lang="en-US" b="1" dirty="0" err="1"/>
              <a:t>Sadwrn</a:t>
            </a:r>
            <a:endParaRPr lang="en-US" b="1" dirty="0"/>
          </a:p>
        </p:txBody>
      </p:sp>
      <p:sp>
        <p:nvSpPr>
          <p:cNvPr id="16" name="Oval Callout 15">
            <a:extLst>
              <a:ext uri="{FF2B5EF4-FFF2-40B4-BE49-F238E27FC236}">
                <a16:creationId xmlns:a16="http://schemas.microsoft.com/office/drawing/2014/main" id="{C68EF49D-83BB-F14D-AD0B-F080F824752E}"/>
              </a:ext>
            </a:extLst>
          </p:cNvPr>
          <p:cNvSpPr/>
          <p:nvPr/>
        </p:nvSpPr>
        <p:spPr>
          <a:xfrm>
            <a:off x="1423558" y="3083880"/>
            <a:ext cx="1780308" cy="879944"/>
          </a:xfrm>
          <a:prstGeom prst="wedgeEllipseCallout">
            <a:avLst>
              <a:gd name="adj1" fmla="val -25097"/>
              <a:gd name="adj2" fmla="val 3367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Ddydd</a:t>
            </a:r>
            <a:r>
              <a:rPr lang="en-US" b="1" dirty="0"/>
              <a:t> Sul</a:t>
            </a:r>
          </a:p>
        </p:txBody>
      </p:sp>
      <p:sp>
        <p:nvSpPr>
          <p:cNvPr id="17" name="Oval Callout 16">
            <a:extLst>
              <a:ext uri="{FF2B5EF4-FFF2-40B4-BE49-F238E27FC236}">
                <a16:creationId xmlns:a16="http://schemas.microsoft.com/office/drawing/2014/main" id="{B92F5C40-A5ED-5349-B862-EE6D4AF9282C}"/>
              </a:ext>
            </a:extLst>
          </p:cNvPr>
          <p:cNvSpPr/>
          <p:nvPr/>
        </p:nvSpPr>
        <p:spPr>
          <a:xfrm>
            <a:off x="9123217" y="3083880"/>
            <a:ext cx="1780308" cy="879944"/>
          </a:xfrm>
          <a:prstGeom prst="wedgeEllipseCallout">
            <a:avLst>
              <a:gd name="adj1" fmla="val -25097"/>
              <a:gd name="adj2" fmla="val 3367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Ddydd</a:t>
            </a:r>
            <a:r>
              <a:rPr lang="en-US" b="1" dirty="0"/>
              <a:t> </a:t>
            </a:r>
            <a:r>
              <a:rPr lang="en-US" b="1" dirty="0" err="1"/>
              <a:t>Mercher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8123715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EE91EF-DCA4-1342-9E41-113173DFE2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638" y="176786"/>
            <a:ext cx="11687688" cy="787309"/>
          </a:xfrm>
          <a:solidFill>
            <a:schemeClr val="tx1"/>
          </a:solidFill>
        </p:spPr>
        <p:txBody>
          <a:bodyPr>
            <a:normAutofit/>
          </a:bodyPr>
          <a:lstStyle/>
          <a:p>
            <a:pPr algn="ctr"/>
            <a:r>
              <a:rPr lang="en-US" sz="4000" b="1" dirty="0" err="1">
                <a:solidFill>
                  <a:schemeClr val="bg1"/>
                </a:solidFill>
              </a:rPr>
              <a:t>Amser</a:t>
            </a:r>
            <a:r>
              <a:rPr lang="en-US" sz="4000" b="1" dirty="0">
                <a:solidFill>
                  <a:schemeClr val="bg1"/>
                </a:solidFill>
              </a:rPr>
              <a:t> </a:t>
            </a:r>
            <a:r>
              <a:rPr lang="en-US" sz="4000" b="1" dirty="0" err="1">
                <a:solidFill>
                  <a:schemeClr val="bg1"/>
                </a:solidFill>
              </a:rPr>
              <a:t>cofrestru</a:t>
            </a:r>
            <a:r>
              <a:rPr lang="en-US" sz="4000" b="1" dirty="0">
                <a:solidFill>
                  <a:schemeClr val="bg1"/>
                </a:solidFill>
              </a:rPr>
              <a:t> ...              Registration time ...</a:t>
            </a:r>
            <a:r>
              <a:rPr lang="en-US" b="1" dirty="0">
                <a:latin typeface="Segoe Print"/>
              </a:rPr>
              <a:t> </a:t>
            </a:r>
            <a:endParaRPr lang="en-US" dirty="0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949B03B4-DE8A-C844-882D-E779969E50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15367"/>
            <a:ext cx="2856992" cy="44263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5FE26C0-452F-8E48-A19E-3FF3210926F8}"/>
              </a:ext>
            </a:extLst>
          </p:cNvPr>
          <p:cNvSpPr txBox="1"/>
          <p:nvPr/>
        </p:nvSpPr>
        <p:spPr>
          <a:xfrm>
            <a:off x="837340" y="1085547"/>
            <a:ext cx="4944595" cy="961802"/>
          </a:xfrm>
          <a:prstGeom prst="rect">
            <a:avLst/>
          </a:prstGeom>
          <a:solidFill>
            <a:schemeClr val="tx2"/>
          </a:solidFill>
          <a:ln w="57150">
            <a:solidFill>
              <a:schemeClr val="bg1"/>
            </a:solidFill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sz="2800" b="1" dirty="0" err="1">
                <a:solidFill>
                  <a:schemeClr val="bg1"/>
                </a:solidFill>
              </a:rPr>
              <a:t>Ydy</a:t>
            </a:r>
            <a:r>
              <a:rPr lang="en-US" sz="2800" b="1" dirty="0">
                <a:solidFill>
                  <a:schemeClr val="bg1"/>
                </a:solidFill>
              </a:rPr>
              <a:t>  ….....  </a:t>
            </a:r>
            <a:r>
              <a:rPr lang="en-US" sz="2800" b="1" dirty="0" err="1">
                <a:solidFill>
                  <a:schemeClr val="bg1"/>
                </a:solidFill>
              </a:rPr>
              <a:t>yma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heddiw</a:t>
            </a:r>
            <a:r>
              <a:rPr lang="en-US" sz="2800" b="1" dirty="0">
                <a:solidFill>
                  <a:schemeClr val="bg1"/>
                </a:solidFill>
              </a:rPr>
              <a:t>?</a:t>
            </a:r>
          </a:p>
          <a:p>
            <a:pPr algn="ctr"/>
            <a:endParaRPr lang="en-US" sz="1050" b="1" dirty="0">
              <a:solidFill>
                <a:schemeClr val="bg1"/>
              </a:solidFill>
            </a:endParaRPr>
          </a:p>
          <a:p>
            <a:pPr algn="ctr"/>
            <a:r>
              <a:rPr lang="en-US" b="1" i="1" dirty="0">
                <a:solidFill>
                  <a:schemeClr val="bg1"/>
                </a:solidFill>
              </a:rPr>
              <a:t>Is …… here today?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CE3C58E-2EDE-BC40-ADE5-98B8C72759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0135671"/>
              </p:ext>
            </p:extLst>
          </p:nvPr>
        </p:nvGraphicFramePr>
        <p:xfrm>
          <a:off x="363372" y="2267222"/>
          <a:ext cx="4002276" cy="370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4724">
                  <a:extLst>
                    <a:ext uri="{9D8B030D-6E8A-4147-A177-3AD203B41FA5}">
                      <a16:colId xmlns:a16="http://schemas.microsoft.com/office/drawing/2014/main" val="4152480405"/>
                    </a:ext>
                  </a:extLst>
                </a:gridCol>
                <a:gridCol w="3027552">
                  <a:extLst>
                    <a:ext uri="{9D8B030D-6E8A-4147-A177-3AD203B41FA5}">
                      <a16:colId xmlns:a16="http://schemas.microsoft.com/office/drawing/2014/main" val="3977496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err="1"/>
                        <a:t>Rhif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Pwy</a:t>
                      </a:r>
                      <a:r>
                        <a:rPr lang="en-US" dirty="0"/>
                        <a:t>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867877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378598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941660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352306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461989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189921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458933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831020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582302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0984554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FD37CF4F-0FBF-1648-989C-65B93D8F38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2318786"/>
              </p:ext>
            </p:extLst>
          </p:nvPr>
        </p:nvGraphicFramePr>
        <p:xfrm>
          <a:off x="7649251" y="2336127"/>
          <a:ext cx="3905294" cy="407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1104">
                  <a:extLst>
                    <a:ext uri="{9D8B030D-6E8A-4147-A177-3AD203B41FA5}">
                      <a16:colId xmlns:a16="http://schemas.microsoft.com/office/drawing/2014/main" val="4152480405"/>
                    </a:ext>
                  </a:extLst>
                </a:gridCol>
                <a:gridCol w="2954190">
                  <a:extLst>
                    <a:ext uri="{9D8B030D-6E8A-4147-A177-3AD203B41FA5}">
                      <a16:colId xmlns:a16="http://schemas.microsoft.com/office/drawing/2014/main" val="3977496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err="1"/>
                        <a:t>Rhif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Pwy</a:t>
                      </a:r>
                      <a:r>
                        <a:rPr lang="en-US" dirty="0"/>
                        <a:t>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867877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941660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352306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461989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189921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458933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831020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582302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340854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739480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28635342"/>
                  </a:ext>
                </a:extLst>
              </a:tr>
            </a:tbl>
          </a:graphicData>
        </a:graphic>
      </p:graphicFrame>
      <p:pic>
        <p:nvPicPr>
          <p:cNvPr id="16" name="Picture 15">
            <a:extLst>
              <a:ext uri="{FF2B5EF4-FFF2-40B4-BE49-F238E27FC236}">
                <a16:creationId xmlns:a16="http://schemas.microsoft.com/office/drawing/2014/main" id="{9602AD11-8007-5347-BE8B-D9D3DF21A1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1130" y="3761169"/>
            <a:ext cx="2880703" cy="230456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0B01190-B45A-3644-A073-814CEC1458D7}"/>
              </a:ext>
            </a:extLst>
          </p:cNvPr>
          <p:cNvSpPr txBox="1"/>
          <p:nvPr/>
        </p:nvSpPr>
        <p:spPr>
          <a:xfrm>
            <a:off x="7091930" y="1035534"/>
            <a:ext cx="4296508" cy="1061829"/>
          </a:xfrm>
          <a:prstGeom prst="rect">
            <a:avLst/>
          </a:prstGeom>
          <a:solidFill>
            <a:schemeClr val="tx2"/>
          </a:solidFill>
          <a:ln w="57150">
            <a:solidFill>
              <a:schemeClr val="bg1"/>
            </a:solidFill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sz="3200" b="1" dirty="0" err="1">
                <a:solidFill>
                  <a:schemeClr val="bg1"/>
                </a:solidFill>
              </a:rPr>
              <a:t>Sut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wyt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ti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heddiw</a:t>
            </a:r>
            <a:r>
              <a:rPr lang="en-US" sz="3200" b="1" dirty="0">
                <a:solidFill>
                  <a:schemeClr val="bg1"/>
                </a:solidFill>
              </a:rPr>
              <a:t>?</a:t>
            </a:r>
          </a:p>
          <a:p>
            <a:pPr algn="ctr"/>
            <a:endParaRPr lang="en-US" sz="1100" b="1" dirty="0">
              <a:solidFill>
                <a:schemeClr val="bg1"/>
              </a:solidFill>
            </a:endParaRPr>
          </a:p>
          <a:p>
            <a:pPr algn="ctr"/>
            <a:r>
              <a:rPr lang="en-US" sz="2000" b="1" i="1" dirty="0">
                <a:solidFill>
                  <a:schemeClr val="bg1"/>
                </a:solidFill>
              </a:rPr>
              <a:t>How are you today?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709C8DF-270B-FB4B-ADB9-3FD7AEB11C8E}"/>
              </a:ext>
            </a:extLst>
          </p:cNvPr>
          <p:cNvSpPr txBox="1"/>
          <p:nvPr/>
        </p:nvSpPr>
        <p:spPr>
          <a:xfrm>
            <a:off x="4906917" y="2168801"/>
            <a:ext cx="2369127" cy="1246495"/>
          </a:xfrm>
          <a:prstGeom prst="rect">
            <a:avLst/>
          </a:prstGeom>
          <a:solidFill>
            <a:schemeClr val="tx2"/>
          </a:solidFill>
          <a:ln w="57150">
            <a:solidFill>
              <a:schemeClr val="bg1"/>
            </a:solidFill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 + </a:t>
            </a:r>
          </a:p>
          <a:p>
            <a:pPr algn="ctr"/>
            <a:r>
              <a:rPr lang="en-US" sz="3200" b="1" dirty="0" err="1">
                <a:solidFill>
                  <a:schemeClr val="bg1"/>
                </a:solidFill>
              </a:rPr>
              <a:t>Ydy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hi’n</a:t>
            </a:r>
            <a:r>
              <a:rPr lang="en-US" sz="3200" b="1" dirty="0">
                <a:solidFill>
                  <a:schemeClr val="bg1"/>
                </a:solidFill>
              </a:rPr>
              <a:t> …</a:t>
            </a:r>
          </a:p>
          <a:p>
            <a:pPr algn="ctr"/>
            <a:endParaRPr lang="en-US" sz="11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78527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DB3170D-0798-0446-8C0D-9758BB8F24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44" y="6317250"/>
            <a:ext cx="2766236" cy="428572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4E5BCAB9-51A0-AD4D-B4FC-4845A0E70F21}"/>
              </a:ext>
            </a:extLst>
          </p:cNvPr>
          <p:cNvSpPr txBox="1">
            <a:spLocks/>
          </p:cNvSpPr>
          <p:nvPr/>
        </p:nvSpPr>
        <p:spPr>
          <a:xfrm>
            <a:off x="209862" y="271042"/>
            <a:ext cx="11527436" cy="693054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b="1">
                <a:solidFill>
                  <a:schemeClr val="bg1"/>
                </a:solidFill>
                <a:latin typeface="Segoe Print"/>
              </a:rPr>
              <a:t>Amser cofrestru             Registration time</a:t>
            </a:r>
            <a:r>
              <a:rPr lang="en-US" b="1">
                <a:latin typeface="Segoe Print"/>
              </a:rPr>
              <a:t> 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004D4A2-6F4E-914C-8B40-94EC0C311BD9}"/>
              </a:ext>
            </a:extLst>
          </p:cNvPr>
          <p:cNvSpPr txBox="1"/>
          <p:nvPr/>
        </p:nvSpPr>
        <p:spPr>
          <a:xfrm>
            <a:off x="2082017" y="1274164"/>
            <a:ext cx="8859786" cy="584775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/>
              <a:t>Ydych</a:t>
            </a:r>
            <a:r>
              <a:rPr lang="en-US" sz="3200" b="1" dirty="0"/>
              <a:t> </a:t>
            </a:r>
            <a:r>
              <a:rPr lang="en-US" sz="3200" b="1" dirty="0" err="1"/>
              <a:t>chi’n</a:t>
            </a:r>
            <a:r>
              <a:rPr lang="en-US" sz="3200" b="1" dirty="0"/>
              <a:t> </a:t>
            </a:r>
            <a:r>
              <a:rPr lang="en-US" sz="3200" b="1" dirty="0" err="1"/>
              <a:t>cofio</a:t>
            </a:r>
            <a:r>
              <a:rPr lang="en-US" sz="3200" b="1" dirty="0"/>
              <a:t>?      Do you remember?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DFEFBBA-5C00-B845-8EE0-986B073B7E3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71" t="13326"/>
          <a:stretch/>
        </p:blipFill>
        <p:spPr>
          <a:xfrm>
            <a:off x="4389454" y="2241349"/>
            <a:ext cx="3076347" cy="273394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77A886D-8851-9845-B1AB-2D5AAABE01C0}"/>
              </a:ext>
            </a:extLst>
          </p:cNvPr>
          <p:cNvSpPr txBox="1"/>
          <p:nvPr/>
        </p:nvSpPr>
        <p:spPr>
          <a:xfrm>
            <a:off x="299328" y="2596116"/>
            <a:ext cx="3981727" cy="5232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Where is the book?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56BD82A-E047-764E-9080-E97BE2C8CD02}"/>
              </a:ext>
            </a:extLst>
          </p:cNvPr>
          <p:cNvSpPr txBox="1"/>
          <p:nvPr/>
        </p:nvSpPr>
        <p:spPr>
          <a:xfrm>
            <a:off x="3950861" y="5616767"/>
            <a:ext cx="4163098" cy="5232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Is is cold today?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EC2A895-91D7-5E49-A46A-08D3BEE60DBE}"/>
              </a:ext>
            </a:extLst>
          </p:cNvPr>
          <p:cNvSpPr txBox="1"/>
          <p:nvPr/>
        </p:nvSpPr>
        <p:spPr>
          <a:xfrm>
            <a:off x="6984924" y="4385149"/>
            <a:ext cx="4835082" cy="5232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The pencil is red.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9126358-9FF0-B740-B3D2-5D0CD81633B9}"/>
              </a:ext>
            </a:extLst>
          </p:cNvPr>
          <p:cNvSpPr txBox="1"/>
          <p:nvPr/>
        </p:nvSpPr>
        <p:spPr>
          <a:xfrm>
            <a:off x="4298515" y="6304194"/>
            <a:ext cx="3397020" cy="378568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/>
              <a:t>Ydy</a:t>
            </a:r>
            <a:r>
              <a:rPr lang="en-US" b="1" dirty="0"/>
              <a:t> </a:t>
            </a:r>
            <a:r>
              <a:rPr lang="en-US" b="1" dirty="0" err="1"/>
              <a:t>hi’n</a:t>
            </a:r>
            <a:r>
              <a:rPr lang="en-US" b="1" dirty="0"/>
              <a:t> </a:t>
            </a:r>
            <a:r>
              <a:rPr lang="en-US" b="1" dirty="0" err="1"/>
              <a:t>oer</a:t>
            </a:r>
            <a:r>
              <a:rPr lang="en-US" b="1" dirty="0"/>
              <a:t> </a:t>
            </a:r>
            <a:r>
              <a:rPr lang="en-US" b="1" dirty="0" err="1"/>
              <a:t>heddiw</a:t>
            </a:r>
            <a:r>
              <a:rPr lang="en-US" b="1" dirty="0"/>
              <a:t>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E40DDB9-4541-044E-9CEA-FA10052423E1}"/>
              </a:ext>
            </a:extLst>
          </p:cNvPr>
          <p:cNvSpPr txBox="1"/>
          <p:nvPr/>
        </p:nvSpPr>
        <p:spPr>
          <a:xfrm>
            <a:off x="527371" y="5161872"/>
            <a:ext cx="3680107" cy="369332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Pa </a:t>
            </a:r>
            <a:r>
              <a:rPr lang="en-US" b="1" dirty="0" err="1"/>
              <a:t>liw</a:t>
            </a:r>
            <a:r>
              <a:rPr lang="en-US" b="1" dirty="0"/>
              <a:t> </a:t>
            </a:r>
            <a:r>
              <a:rPr lang="en-US" b="1" dirty="0" err="1"/>
              <a:t>ydy’r</a:t>
            </a:r>
            <a:r>
              <a:rPr lang="en-US" b="1" dirty="0"/>
              <a:t> </a:t>
            </a:r>
            <a:r>
              <a:rPr lang="en-US" b="1" dirty="0" err="1"/>
              <a:t>llyfr</a:t>
            </a:r>
            <a:r>
              <a:rPr lang="en-US" b="1" dirty="0"/>
              <a:t>?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68373FA-4E5E-134A-A3E5-4442F1D68C19}"/>
              </a:ext>
            </a:extLst>
          </p:cNvPr>
          <p:cNvSpPr txBox="1"/>
          <p:nvPr/>
        </p:nvSpPr>
        <p:spPr>
          <a:xfrm>
            <a:off x="8228982" y="4976866"/>
            <a:ext cx="3078675" cy="369332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/>
              <a:t>Mae’r</a:t>
            </a:r>
            <a:r>
              <a:rPr lang="en-US" b="1" dirty="0"/>
              <a:t> </a:t>
            </a:r>
            <a:r>
              <a:rPr lang="en-US" b="1" dirty="0" err="1"/>
              <a:t>pensil</a:t>
            </a:r>
            <a:r>
              <a:rPr lang="en-US" b="1" dirty="0"/>
              <a:t> </a:t>
            </a:r>
            <a:r>
              <a:rPr lang="en-US" b="1" dirty="0" err="1"/>
              <a:t>yn</a:t>
            </a:r>
            <a:r>
              <a:rPr lang="en-US" b="1" dirty="0"/>
              <a:t> </a:t>
            </a:r>
            <a:r>
              <a:rPr lang="en-US" b="1" dirty="0" err="1"/>
              <a:t>goch</a:t>
            </a:r>
            <a:r>
              <a:rPr lang="en-US" b="1" dirty="0"/>
              <a:t>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4060AF4-2E04-F548-85FA-1C801F94E847}"/>
              </a:ext>
            </a:extLst>
          </p:cNvPr>
          <p:cNvSpPr txBox="1"/>
          <p:nvPr/>
        </p:nvSpPr>
        <p:spPr>
          <a:xfrm>
            <a:off x="664961" y="3323536"/>
            <a:ext cx="3076335" cy="369332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/>
              <a:t>Ble</a:t>
            </a:r>
            <a:r>
              <a:rPr lang="en-US" b="1" dirty="0"/>
              <a:t> </a:t>
            </a:r>
            <a:r>
              <a:rPr lang="en-US" b="1" dirty="0" err="1"/>
              <a:t>mae’r</a:t>
            </a:r>
            <a:r>
              <a:rPr lang="en-US" b="1" dirty="0"/>
              <a:t> </a:t>
            </a:r>
            <a:r>
              <a:rPr lang="en-US" b="1" dirty="0" err="1"/>
              <a:t>llyfr</a:t>
            </a:r>
            <a:r>
              <a:rPr lang="en-US" b="1" dirty="0"/>
              <a:t>?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D88521E-F9FA-8A4B-8D36-51216B523A09}"/>
              </a:ext>
            </a:extLst>
          </p:cNvPr>
          <p:cNvSpPr txBox="1"/>
          <p:nvPr/>
        </p:nvSpPr>
        <p:spPr>
          <a:xfrm>
            <a:off x="345397" y="4130615"/>
            <a:ext cx="4044056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Which </a:t>
            </a:r>
            <a:r>
              <a:rPr lang="en-US" sz="2800" b="1" dirty="0" err="1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colour</a:t>
            </a:r>
            <a:r>
              <a:rPr lang="en-US" sz="2800" b="1" dirty="0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 is the book?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056E0AD-BE65-5E47-89CE-D78CAC6BA7F3}"/>
              </a:ext>
            </a:extLst>
          </p:cNvPr>
          <p:cNvSpPr txBox="1"/>
          <p:nvPr/>
        </p:nvSpPr>
        <p:spPr>
          <a:xfrm>
            <a:off x="7235756" y="2409597"/>
            <a:ext cx="4956244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The boy is sitting on the floor.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AE38D8B-1628-8C4F-B9D4-93BAB4B7E990}"/>
              </a:ext>
            </a:extLst>
          </p:cNvPr>
          <p:cNvSpPr txBox="1"/>
          <p:nvPr/>
        </p:nvSpPr>
        <p:spPr>
          <a:xfrm>
            <a:off x="8113959" y="3510416"/>
            <a:ext cx="3078675" cy="646331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/>
              <a:t>Mae’r</a:t>
            </a:r>
            <a:r>
              <a:rPr lang="en-US" b="1" dirty="0"/>
              <a:t> </a:t>
            </a:r>
            <a:r>
              <a:rPr lang="en-US" b="1" dirty="0" err="1"/>
              <a:t>bachgen</a:t>
            </a:r>
            <a:r>
              <a:rPr lang="en-US" b="1" dirty="0"/>
              <a:t> </a:t>
            </a:r>
            <a:r>
              <a:rPr lang="en-US" b="1" dirty="0" err="1"/>
              <a:t>yn</a:t>
            </a:r>
            <a:r>
              <a:rPr lang="en-US" b="1" dirty="0"/>
              <a:t> </a:t>
            </a:r>
            <a:r>
              <a:rPr lang="en-US" b="1" dirty="0" err="1"/>
              <a:t>eistedd</a:t>
            </a:r>
            <a:r>
              <a:rPr lang="en-US" b="1" dirty="0"/>
              <a:t> </a:t>
            </a:r>
            <a:r>
              <a:rPr lang="en-US" b="1" dirty="0" err="1"/>
              <a:t>ar</a:t>
            </a:r>
            <a:r>
              <a:rPr lang="en-US" b="1" dirty="0"/>
              <a:t> y </a:t>
            </a:r>
            <a:r>
              <a:rPr lang="en-US" b="1" dirty="0" err="1"/>
              <a:t>llawr</a:t>
            </a:r>
            <a:r>
              <a:rPr lang="en-US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7081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9" grpId="0" animBg="1"/>
      <p:bldP spid="14" grpId="0" animBg="1"/>
      <p:bldP spid="15" grpId="0" animBg="1"/>
      <p:bldP spid="17" grpId="0" animBg="1"/>
      <p:bldP spid="18" grpId="0" animBg="1"/>
      <p:bldP spid="16" grpId="0" animBg="1"/>
      <p:bldP spid="19" grpId="0" animBg="1"/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0-Point Star 1">
            <a:extLst>
              <a:ext uri="{FF2B5EF4-FFF2-40B4-BE49-F238E27FC236}">
                <a16:creationId xmlns:a16="http://schemas.microsoft.com/office/drawing/2014/main" id="{8644184B-CE5D-A54D-977B-B43B68FB036F}"/>
              </a:ext>
            </a:extLst>
          </p:cNvPr>
          <p:cNvSpPr/>
          <p:nvPr/>
        </p:nvSpPr>
        <p:spPr>
          <a:xfrm>
            <a:off x="559357" y="52654"/>
            <a:ext cx="7118252" cy="2802137"/>
          </a:xfrm>
          <a:prstGeom prst="star10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/>
              <a:t>Sut</a:t>
            </a:r>
            <a:r>
              <a:rPr lang="en-US" sz="4800" b="1" dirty="0"/>
              <a:t> </a:t>
            </a:r>
            <a:r>
              <a:rPr lang="en-US" sz="4800" b="1" dirty="0" err="1"/>
              <a:t>mae</a:t>
            </a:r>
            <a:r>
              <a:rPr lang="en-US" sz="4800" b="1" dirty="0"/>
              <a:t> </a:t>
            </a:r>
            <a:r>
              <a:rPr lang="en-US" sz="4800" b="1" dirty="0" err="1"/>
              <a:t>gofyn</a:t>
            </a:r>
            <a:r>
              <a:rPr lang="en-US" sz="4800" b="1" dirty="0"/>
              <a:t> </a:t>
            </a:r>
            <a:r>
              <a:rPr lang="en-US" sz="4800" b="1" dirty="0" err="1"/>
              <a:t>cwestiynau</a:t>
            </a:r>
            <a:r>
              <a:rPr lang="en-US" sz="4800" b="1" dirty="0"/>
              <a:t>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8E3827-94CF-2D4D-931F-9EF4925D0DD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71" t="13326"/>
          <a:stretch/>
        </p:blipFill>
        <p:spPr>
          <a:xfrm>
            <a:off x="5045945" y="3078133"/>
            <a:ext cx="2166424" cy="192529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8AD5360-939F-1644-BF15-AC8D94451661}"/>
              </a:ext>
            </a:extLst>
          </p:cNvPr>
          <p:cNvSpPr txBox="1"/>
          <p:nvPr/>
        </p:nvSpPr>
        <p:spPr>
          <a:xfrm>
            <a:off x="443298" y="3078133"/>
            <a:ext cx="3249637" cy="769441"/>
          </a:xfrm>
          <a:prstGeom prst="rect">
            <a:avLst/>
          </a:prstGeom>
          <a:solidFill>
            <a:srgbClr val="FFC000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Beth </a:t>
            </a:r>
            <a:r>
              <a:rPr lang="en-US" sz="2800" b="1" dirty="0" err="1"/>
              <a:t>ydy</a:t>
            </a:r>
            <a:r>
              <a:rPr lang="en-US" sz="2800" b="1" dirty="0"/>
              <a:t> </a:t>
            </a:r>
            <a:r>
              <a:rPr lang="en-US" sz="2800" b="1" dirty="0" err="1"/>
              <a:t>hwn</a:t>
            </a:r>
            <a:r>
              <a:rPr lang="en-US" sz="2800" b="1" dirty="0"/>
              <a:t>?  </a:t>
            </a:r>
          </a:p>
          <a:p>
            <a:pPr algn="ctr"/>
            <a:r>
              <a:rPr lang="en-US" sz="1600" b="1" i="1" dirty="0"/>
              <a:t>(</a:t>
            </a:r>
            <a:r>
              <a:rPr lang="en-US" sz="1600" b="1" i="1" dirty="0" err="1"/>
              <a:t>gwrywaidd</a:t>
            </a:r>
            <a:r>
              <a:rPr lang="en-US" sz="1600" b="1" i="1" dirty="0"/>
              <a:t> / masculine)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D76C0AC-DE29-A945-882D-AE1EFCD2F684}"/>
              </a:ext>
            </a:extLst>
          </p:cNvPr>
          <p:cNvSpPr txBox="1"/>
          <p:nvPr/>
        </p:nvSpPr>
        <p:spPr>
          <a:xfrm>
            <a:off x="868846" y="4200819"/>
            <a:ext cx="3249637" cy="769441"/>
          </a:xfrm>
          <a:prstGeom prst="rect">
            <a:avLst/>
          </a:prstGeom>
          <a:solidFill>
            <a:srgbClr val="FFC000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Beth </a:t>
            </a:r>
            <a:r>
              <a:rPr lang="en-US" sz="2800" b="1" dirty="0" err="1"/>
              <a:t>ydy</a:t>
            </a:r>
            <a:r>
              <a:rPr lang="en-US" sz="2800" b="1" dirty="0"/>
              <a:t> hon?  </a:t>
            </a:r>
          </a:p>
          <a:p>
            <a:pPr algn="ctr"/>
            <a:r>
              <a:rPr lang="en-US" sz="1600" b="1" i="1" dirty="0"/>
              <a:t>(</a:t>
            </a:r>
            <a:r>
              <a:rPr lang="en-US" sz="1600" b="1" i="1" dirty="0" err="1"/>
              <a:t>benywaidd</a:t>
            </a:r>
            <a:r>
              <a:rPr lang="en-US" sz="1600" b="1" i="1" dirty="0"/>
              <a:t> / feminine)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E420A6C-D7F6-E549-ADF5-6184E1608F66}"/>
              </a:ext>
            </a:extLst>
          </p:cNvPr>
          <p:cNvSpPr txBox="1"/>
          <p:nvPr/>
        </p:nvSpPr>
        <p:spPr>
          <a:xfrm>
            <a:off x="1513615" y="5450115"/>
            <a:ext cx="3249637" cy="523220"/>
          </a:xfrm>
          <a:prstGeom prst="rect">
            <a:avLst/>
          </a:prstGeom>
          <a:solidFill>
            <a:srgbClr val="FFC000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Pa </a:t>
            </a:r>
            <a:r>
              <a:rPr lang="en-US" sz="2800" b="1" dirty="0" err="1"/>
              <a:t>liw</a:t>
            </a:r>
            <a:r>
              <a:rPr lang="en-US" sz="2800" b="1" dirty="0"/>
              <a:t> </a:t>
            </a:r>
            <a:r>
              <a:rPr lang="en-US" sz="2800" b="1" dirty="0" err="1"/>
              <a:t>ydy</a:t>
            </a:r>
            <a:r>
              <a:rPr lang="en-US" sz="2800" b="1" dirty="0"/>
              <a:t> …?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7EB682B-0F0C-A74D-B5AA-09F6274D910B}"/>
              </a:ext>
            </a:extLst>
          </p:cNvPr>
          <p:cNvSpPr txBox="1"/>
          <p:nvPr/>
        </p:nvSpPr>
        <p:spPr>
          <a:xfrm>
            <a:off x="7212369" y="5450115"/>
            <a:ext cx="3249637" cy="523220"/>
          </a:xfrm>
          <a:prstGeom prst="rect">
            <a:avLst/>
          </a:prstGeom>
          <a:solidFill>
            <a:srgbClr val="FFC000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/>
              <a:t>Sawl</a:t>
            </a:r>
            <a:r>
              <a:rPr lang="en-US" sz="2800" b="1" dirty="0"/>
              <a:t> … </a:t>
            </a:r>
            <a:r>
              <a:rPr lang="en-US" sz="2800" b="1" dirty="0" err="1"/>
              <a:t>sy</a:t>
            </a:r>
            <a:r>
              <a:rPr lang="en-US" sz="2800" b="1" dirty="0"/>
              <a:t> ……? 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9047CE4-A493-FB46-8A37-467B22DAD7CB}"/>
              </a:ext>
            </a:extLst>
          </p:cNvPr>
          <p:cNvSpPr txBox="1"/>
          <p:nvPr/>
        </p:nvSpPr>
        <p:spPr>
          <a:xfrm>
            <a:off x="7437452" y="4200819"/>
            <a:ext cx="4061880" cy="523220"/>
          </a:xfrm>
          <a:prstGeom prst="rect">
            <a:avLst/>
          </a:prstGeom>
          <a:solidFill>
            <a:srgbClr val="FFC000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Faint o … </a:t>
            </a:r>
            <a:r>
              <a:rPr lang="en-US" sz="2800" b="1" dirty="0" err="1"/>
              <a:t>sy</a:t>
            </a:r>
            <a:r>
              <a:rPr lang="en-US" sz="2800" b="1" dirty="0"/>
              <a:t> ……? 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BF0BE2A-3935-B34D-B05B-DC0C8E343413}"/>
              </a:ext>
            </a:extLst>
          </p:cNvPr>
          <p:cNvSpPr txBox="1"/>
          <p:nvPr/>
        </p:nvSpPr>
        <p:spPr>
          <a:xfrm>
            <a:off x="8419679" y="3160458"/>
            <a:ext cx="3249637" cy="523220"/>
          </a:xfrm>
          <a:prstGeom prst="rect">
            <a:avLst/>
          </a:prstGeom>
          <a:solidFill>
            <a:srgbClr val="FFC000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/>
              <a:t>Ble</a:t>
            </a:r>
            <a:r>
              <a:rPr lang="en-US" sz="2800" b="1" dirty="0"/>
              <a:t> </a:t>
            </a:r>
            <a:r>
              <a:rPr lang="en-US" sz="2800" b="1" dirty="0" err="1"/>
              <a:t>mae</a:t>
            </a:r>
            <a:r>
              <a:rPr lang="en-US" sz="2800" b="1" dirty="0"/>
              <a:t> ……?  </a:t>
            </a:r>
          </a:p>
        </p:txBody>
      </p:sp>
      <p:sp>
        <p:nvSpPr>
          <p:cNvPr id="11" name="10-Point Star 10">
            <a:extLst>
              <a:ext uri="{FF2B5EF4-FFF2-40B4-BE49-F238E27FC236}">
                <a16:creationId xmlns:a16="http://schemas.microsoft.com/office/drawing/2014/main" id="{EB45837E-9B84-6B40-88F8-0219895248AA}"/>
              </a:ext>
            </a:extLst>
          </p:cNvPr>
          <p:cNvSpPr/>
          <p:nvPr/>
        </p:nvSpPr>
        <p:spPr>
          <a:xfrm>
            <a:off x="8208335" y="137915"/>
            <a:ext cx="3878489" cy="2631614"/>
          </a:xfrm>
          <a:prstGeom prst="star10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</a:rPr>
              <a:t>Think about the questioning patterns which have learnt.</a:t>
            </a:r>
          </a:p>
        </p:txBody>
      </p:sp>
    </p:spTree>
    <p:extLst>
      <p:ext uri="{BB962C8B-B14F-4D97-AF65-F5344CB8AC3E}">
        <p14:creationId xmlns:p14="http://schemas.microsoft.com/office/powerpoint/2010/main" val="1571424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8B4E152-FA98-9540-B89D-022A965C31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82501" y="3119146"/>
            <a:ext cx="1836843" cy="2293769"/>
          </a:xfrm>
          <a:prstGeom prst="rect">
            <a:avLst/>
          </a:prstGeom>
        </p:spPr>
      </p:pic>
      <p:pic>
        <p:nvPicPr>
          <p:cNvPr id="5" name="Picture 5" descr="A close up of a logo&#10;&#10;Description generated with high confidence">
            <a:extLst>
              <a:ext uri="{FF2B5EF4-FFF2-40B4-BE49-F238E27FC236}">
                <a16:creationId xmlns:a16="http://schemas.microsoft.com/office/drawing/2014/main" id="{907D1779-ECED-F54C-8E8E-DC31493354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4865" y="4392117"/>
            <a:ext cx="1723182" cy="2309419"/>
          </a:xfrm>
          <a:prstGeom prst="rect">
            <a:avLst/>
          </a:prstGeom>
        </p:spPr>
      </p:pic>
      <p:pic>
        <p:nvPicPr>
          <p:cNvPr id="6" name="Picture 7" descr="A picture containing screenshot&#10;&#10;Description generated with very high confidence">
            <a:extLst>
              <a:ext uri="{FF2B5EF4-FFF2-40B4-BE49-F238E27FC236}">
                <a16:creationId xmlns:a16="http://schemas.microsoft.com/office/drawing/2014/main" id="{5C33D8D2-5F56-6C47-93E3-1D7A5017B4A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-4027" t="16000" r="2013" b="16667"/>
          <a:stretch/>
        </p:blipFill>
        <p:spPr>
          <a:xfrm>
            <a:off x="6532608" y="233101"/>
            <a:ext cx="4185359" cy="2766701"/>
          </a:xfrm>
          <a:prstGeom prst="rect">
            <a:avLst/>
          </a:prstGeom>
        </p:spPr>
      </p:pic>
      <p:sp>
        <p:nvSpPr>
          <p:cNvPr id="2" name="10-Point Star 1">
            <a:extLst>
              <a:ext uri="{FF2B5EF4-FFF2-40B4-BE49-F238E27FC236}">
                <a16:creationId xmlns:a16="http://schemas.microsoft.com/office/drawing/2014/main" id="{A14F4553-BBDB-C949-8B08-49940C71FC7A}"/>
              </a:ext>
            </a:extLst>
          </p:cNvPr>
          <p:cNvSpPr/>
          <p:nvPr/>
        </p:nvSpPr>
        <p:spPr>
          <a:xfrm>
            <a:off x="1190085" y="472943"/>
            <a:ext cx="4536158" cy="2456271"/>
          </a:xfrm>
          <a:prstGeom prst="star10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/>
              <a:t>Defnyddio</a:t>
            </a:r>
            <a:r>
              <a:rPr lang="en-US" sz="2400" b="1" dirty="0"/>
              <a:t> </a:t>
            </a:r>
            <a:r>
              <a:rPr lang="en-US" sz="2400" b="1" dirty="0" err="1"/>
              <a:t>llyfrau</a:t>
            </a:r>
            <a:r>
              <a:rPr lang="en-US" sz="2400" b="1" dirty="0"/>
              <a:t> </a:t>
            </a:r>
            <a:r>
              <a:rPr lang="en-US" sz="2400" b="1" dirty="0" err="1"/>
              <a:t>geiriau</a:t>
            </a:r>
            <a:r>
              <a:rPr lang="en-US" sz="2400" b="1" dirty="0"/>
              <a:t> a </a:t>
            </a:r>
            <a:r>
              <a:rPr lang="en-US" sz="2400" b="1" dirty="0" err="1"/>
              <a:t>matiau</a:t>
            </a:r>
            <a:r>
              <a:rPr lang="en-US" sz="2400" b="1" dirty="0"/>
              <a:t> </a:t>
            </a:r>
            <a:r>
              <a:rPr lang="en-US" sz="2400" b="1" dirty="0" err="1"/>
              <a:t>iaith</a:t>
            </a:r>
            <a:endParaRPr lang="en-US" sz="2400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1BDB83-DA05-A54F-A0D0-6FB575943AA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9391" r="28855" b="9907"/>
          <a:stretch/>
        </p:blipFill>
        <p:spPr>
          <a:xfrm>
            <a:off x="6114067" y="4373614"/>
            <a:ext cx="1880610" cy="234642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A874305-B360-F240-B969-46F270A0F18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4144" y="2792948"/>
            <a:ext cx="1862007" cy="251258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8CE5C0B-314B-E74F-967F-3A7111F4BA6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66761" y="2792948"/>
            <a:ext cx="2059482" cy="237632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E01C49F-1EE6-0044-9DB0-F9948D48AFA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050935" y="4616971"/>
            <a:ext cx="2083584" cy="2083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5751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97AFE66-E5BA-6A49-BE9E-6195A3F5B0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220" y="2179984"/>
            <a:ext cx="6922394" cy="4562696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  <p:sp>
        <p:nvSpPr>
          <p:cNvPr id="6" name="10-Point Star 5">
            <a:extLst>
              <a:ext uri="{FF2B5EF4-FFF2-40B4-BE49-F238E27FC236}">
                <a16:creationId xmlns:a16="http://schemas.microsoft.com/office/drawing/2014/main" id="{51A99479-516B-D848-9A71-89858C63EE1C}"/>
              </a:ext>
            </a:extLst>
          </p:cNvPr>
          <p:cNvSpPr/>
          <p:nvPr/>
        </p:nvSpPr>
        <p:spPr>
          <a:xfrm rot="21063454">
            <a:off x="147202" y="85060"/>
            <a:ext cx="3657600" cy="2179984"/>
          </a:xfrm>
          <a:prstGeom prst="star10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chemeClr val="tx1"/>
                </a:solidFill>
              </a:rPr>
              <a:t>Think of 10 different question you could ask about this language mat.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DFD6120-B183-B049-A6DC-7B389AE1F837}"/>
              </a:ext>
            </a:extLst>
          </p:cNvPr>
          <p:cNvSpPr txBox="1"/>
          <p:nvPr/>
        </p:nvSpPr>
        <p:spPr>
          <a:xfrm>
            <a:off x="7464055" y="340927"/>
            <a:ext cx="4550735" cy="6401753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en-US" sz="2800" b="1" dirty="0" err="1"/>
              <a:t>Ble</a:t>
            </a:r>
            <a:r>
              <a:rPr lang="en-US" sz="2800" b="1" dirty="0"/>
              <a:t> </a:t>
            </a:r>
            <a:r>
              <a:rPr lang="en-US" sz="2800" b="1" dirty="0" err="1"/>
              <a:t>mae</a:t>
            </a:r>
            <a:r>
              <a:rPr lang="en-US" sz="2800" b="1" dirty="0"/>
              <a:t> ….</a:t>
            </a:r>
          </a:p>
          <a:p>
            <a:pPr marL="342900" indent="-342900">
              <a:buAutoNum type="arabicPeriod"/>
            </a:pPr>
            <a:endParaRPr lang="en-US" sz="2800" b="1" dirty="0"/>
          </a:p>
          <a:p>
            <a:pPr marL="342900" indent="-342900">
              <a:buAutoNum type="arabicPeriod"/>
            </a:pPr>
            <a:endParaRPr lang="en-US" sz="2800" b="1" dirty="0"/>
          </a:p>
          <a:p>
            <a:pPr marL="342900" indent="-342900">
              <a:buAutoNum type="arabicPeriod"/>
            </a:pPr>
            <a:endParaRPr lang="en-US" sz="2800" b="1" dirty="0"/>
          </a:p>
          <a:p>
            <a:pPr marL="342900" indent="-342900">
              <a:buAutoNum type="arabicPeriod"/>
            </a:pPr>
            <a:endParaRPr lang="en-US" sz="2800" b="1" dirty="0"/>
          </a:p>
          <a:p>
            <a:pPr marL="342900" indent="-342900">
              <a:buAutoNum type="arabicPeriod"/>
            </a:pPr>
            <a:endParaRPr lang="en-US" sz="2800" b="1" dirty="0"/>
          </a:p>
          <a:p>
            <a:pPr marL="342900" indent="-342900">
              <a:buAutoNum type="arabicPeriod"/>
            </a:pPr>
            <a:endParaRPr lang="en-US" sz="2800" b="1" dirty="0"/>
          </a:p>
          <a:p>
            <a:pPr marL="342900" indent="-342900">
              <a:buAutoNum type="arabicPeriod"/>
            </a:pPr>
            <a:endParaRPr lang="en-US" sz="2800" b="1" dirty="0"/>
          </a:p>
          <a:p>
            <a:pPr marL="342900" indent="-342900">
              <a:buAutoNum type="arabicPeriod"/>
            </a:pPr>
            <a:endParaRPr lang="en-US" sz="2800" b="1" dirty="0"/>
          </a:p>
          <a:p>
            <a:pPr marL="342900" indent="-342900">
              <a:buAutoNum type="arabicPeriod"/>
            </a:pPr>
            <a:endParaRPr lang="en-US" sz="2800" b="1" dirty="0"/>
          </a:p>
          <a:p>
            <a:pPr marL="342900" indent="-342900">
              <a:buAutoNum type="arabicPeriod"/>
            </a:pPr>
            <a:endParaRPr lang="en-US" sz="2800" b="1" dirty="0"/>
          </a:p>
          <a:p>
            <a:pPr marL="342900" indent="-342900">
              <a:buAutoNum type="arabicPeriod"/>
            </a:pPr>
            <a:endParaRPr lang="en-US" sz="2800" b="1" dirty="0"/>
          </a:p>
          <a:p>
            <a:endParaRPr lang="en-US" sz="2800" b="1" dirty="0"/>
          </a:p>
          <a:p>
            <a:endParaRPr lang="en-US" sz="2800" b="1" dirty="0"/>
          </a:p>
          <a:p>
            <a:pPr marL="342900" indent="-342900">
              <a:buAutoNum type="arabicPeriod"/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6367088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4199D1-1925-5442-88CC-4FBA0975E208}"/>
              </a:ext>
            </a:extLst>
          </p:cNvPr>
          <p:cNvSpPr/>
          <p:nvPr/>
        </p:nvSpPr>
        <p:spPr>
          <a:xfrm>
            <a:off x="552450" y="2286000"/>
            <a:ext cx="11258550" cy="209996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oubleWave1">
              <a:avLst/>
            </a:prstTxWarp>
            <a:spAutoFit/>
          </a:bodyPr>
          <a:lstStyle/>
          <a:p>
            <a:pPr algn="ctr"/>
            <a:r>
              <a:rPr lang="en-US" sz="5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Ar</a:t>
            </a:r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5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ddechrau’r</a:t>
            </a:r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5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wers</a:t>
            </a:r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…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3EA97E-A0AE-B444-9EB2-7F2901CDA9C7}"/>
              </a:ext>
            </a:extLst>
          </p:cNvPr>
          <p:cNvSpPr txBox="1"/>
          <p:nvPr/>
        </p:nvSpPr>
        <p:spPr>
          <a:xfrm>
            <a:off x="2724150" y="4876800"/>
            <a:ext cx="7353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At the beginning of the lesson …</a:t>
            </a:r>
          </a:p>
        </p:txBody>
      </p:sp>
    </p:spTree>
    <p:extLst>
      <p:ext uri="{BB962C8B-B14F-4D97-AF65-F5344CB8AC3E}">
        <p14:creationId xmlns:p14="http://schemas.microsoft.com/office/powerpoint/2010/main" val="23570311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0BF24E8-73D9-7B4C-800F-520BE961193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65312" y="1472562"/>
          <a:ext cx="11468100" cy="5059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79679">
                  <a:extLst>
                    <a:ext uri="{9D8B030D-6E8A-4147-A177-3AD203B41FA5}">
                      <a16:colId xmlns:a16="http://schemas.microsoft.com/office/drawing/2014/main" val="97462451"/>
                    </a:ext>
                  </a:extLst>
                </a:gridCol>
                <a:gridCol w="5688421">
                  <a:extLst>
                    <a:ext uri="{9D8B030D-6E8A-4147-A177-3AD203B41FA5}">
                      <a16:colId xmlns:a16="http://schemas.microsoft.com/office/drawing/2014/main" val="173283859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Croeso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i’r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wers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 ……</a:t>
                      </a:r>
                    </a:p>
                    <a:p>
                      <a:r>
                        <a:rPr lang="en-US" sz="2400" b="1" i="0" dirty="0">
                          <a:solidFill>
                            <a:sysClr val="windowText" lastClr="000000"/>
                          </a:solidFill>
                        </a:rPr>
                        <a:t>(</a:t>
                      </a:r>
                      <a:r>
                        <a:rPr lang="en-US" sz="2400" b="1" i="0" dirty="0" err="1">
                          <a:solidFill>
                            <a:sysClr val="windowText" lastClr="000000"/>
                          </a:solidFill>
                        </a:rPr>
                        <a:t>Gymraeg</a:t>
                      </a:r>
                      <a:r>
                        <a:rPr lang="en-US" sz="2400" b="1" i="0" dirty="0">
                          <a:solidFill>
                            <a:sysClr val="windowText" lastClr="000000"/>
                          </a:solidFill>
                        </a:rPr>
                        <a:t> / </a:t>
                      </a:r>
                      <a:r>
                        <a:rPr lang="en-US" sz="2400" b="1" i="0" dirty="0" err="1">
                          <a:solidFill>
                            <a:sysClr val="windowText" lastClr="000000"/>
                          </a:solidFill>
                        </a:rPr>
                        <a:t>Fathemateg</a:t>
                      </a:r>
                      <a:r>
                        <a:rPr lang="en-US" sz="2400" b="1" i="0" dirty="0">
                          <a:solidFill>
                            <a:sysClr val="windowText" lastClr="000000"/>
                          </a:solidFill>
                        </a:rPr>
                        <a:t> / </a:t>
                      </a:r>
                      <a:r>
                        <a:rPr lang="en-US" sz="2400" b="1" i="0" dirty="0" err="1">
                          <a:solidFill>
                            <a:sysClr val="windowText" lastClr="000000"/>
                          </a:solidFill>
                        </a:rPr>
                        <a:t>Saesneg</a:t>
                      </a:r>
                      <a:r>
                        <a:rPr lang="en-US" sz="2400" b="1" i="0" dirty="0">
                          <a:solidFill>
                            <a:sysClr val="windowText" lastClr="000000"/>
                          </a:solidFill>
                        </a:rPr>
                        <a:t>)</a:t>
                      </a:r>
                    </a:p>
                    <a:p>
                      <a:endParaRPr lang="en-US" sz="1000" b="1" i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i="1" dirty="0">
                          <a:solidFill>
                            <a:sysClr val="windowText" lastClr="000000"/>
                          </a:solidFill>
                        </a:rPr>
                        <a:t>Welcome to the ….. lesson.</a:t>
                      </a:r>
                    </a:p>
                    <a:p>
                      <a:r>
                        <a:rPr lang="en-US" sz="2400" b="1" i="1" dirty="0">
                          <a:solidFill>
                            <a:sysClr val="windowText" lastClr="000000"/>
                          </a:solidFill>
                        </a:rPr>
                        <a:t>(Welsh / Mathematics / English)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79062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Edrychwch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arna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’ </a:t>
                      </a:r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i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.</a:t>
                      </a:r>
                    </a:p>
                    <a:p>
                      <a:endParaRPr lang="en-US" sz="1000" b="1" i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i="1" dirty="0">
                          <a:solidFill>
                            <a:sysClr val="windowText" lastClr="000000"/>
                          </a:solidFill>
                        </a:rPr>
                        <a:t>Look at me.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29726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Gwrandewch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arna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’ </a:t>
                      </a:r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i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.</a:t>
                      </a:r>
                    </a:p>
                    <a:p>
                      <a:endParaRPr lang="en-US" sz="1000" b="1" i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i="1" dirty="0">
                          <a:solidFill>
                            <a:sysClr val="windowText" lastClr="000000"/>
                          </a:solidFill>
                        </a:rPr>
                        <a:t>Listen to me.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10415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Edrychwch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ar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 y </a:t>
                      </a:r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bwrdd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gwyn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.</a:t>
                      </a:r>
                    </a:p>
                    <a:p>
                      <a:endParaRPr lang="en-US" sz="1000" b="1" i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i="1" dirty="0">
                          <a:solidFill>
                            <a:sysClr val="windowText" lastClr="000000"/>
                          </a:solidFill>
                        </a:rPr>
                        <a:t>Look at the whiteboard.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10244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Agorwch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eich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llyfrau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.</a:t>
                      </a:r>
                    </a:p>
                    <a:p>
                      <a:endParaRPr lang="en-US" sz="1000" b="1" i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i="1" dirty="0">
                          <a:solidFill>
                            <a:sysClr val="windowText" lastClr="000000"/>
                          </a:solidFill>
                        </a:rPr>
                        <a:t>Open your books.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99101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Ysgrifennwch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 y </a:t>
                      </a:r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dyddiad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.</a:t>
                      </a:r>
                    </a:p>
                    <a:p>
                      <a:endParaRPr lang="en-US" sz="1000" b="1" i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i="1" dirty="0">
                          <a:solidFill>
                            <a:sysClr val="windowText" lastClr="000000"/>
                          </a:solidFill>
                        </a:rPr>
                        <a:t>Write the date.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09918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Ewch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i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dudalen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 …</a:t>
                      </a:r>
                    </a:p>
                    <a:p>
                      <a:endParaRPr lang="en-US" sz="1000" b="1" i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i="1" dirty="0">
                          <a:solidFill>
                            <a:sysClr val="windowText" lastClr="000000"/>
                          </a:solidFill>
                        </a:rPr>
                        <a:t>Go to page …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9108568"/>
                  </a:ext>
                </a:extLst>
              </a:tr>
            </a:tbl>
          </a:graphicData>
        </a:graphic>
      </p:graphicFrame>
      <p:sp>
        <p:nvSpPr>
          <p:cNvPr id="7" name="Google Shape;442;p59">
            <a:extLst>
              <a:ext uri="{FF2B5EF4-FFF2-40B4-BE49-F238E27FC236}">
                <a16:creationId xmlns:a16="http://schemas.microsoft.com/office/drawing/2014/main" id="{B1581DBC-0AA7-0748-BEF0-FCD22F25510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51012" y="182568"/>
            <a:ext cx="11582400" cy="8573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entury Gothic"/>
              <a:buNone/>
            </a:pPr>
            <a:r>
              <a:rPr lang="en-GB" sz="5000" b="1" i="0" u="none" strike="noStrike" cap="none" dirty="0" err="1">
                <a:solidFill>
                  <a:schemeClr val="bg1"/>
                </a:solidFill>
                <a:latin typeface="Segoe Print" panose="02000800000000000000" pitchFamily="2" charset="0"/>
                <a:ea typeface="Calibri"/>
                <a:cs typeface="Calibri"/>
                <a:sym typeface="Calibri"/>
              </a:rPr>
              <a:t>Agor</a:t>
            </a:r>
            <a:r>
              <a:rPr lang="en-GB" sz="5000" b="1" i="0" u="none" strike="noStrike" cap="none" dirty="0">
                <a:solidFill>
                  <a:schemeClr val="bg1"/>
                </a:solidFill>
                <a:latin typeface="Segoe Print" panose="02000800000000000000" pitchFamily="2" charset="0"/>
                <a:ea typeface="Calibri"/>
                <a:cs typeface="Calibri"/>
                <a:sym typeface="Calibri"/>
              </a:rPr>
              <a:t> y </a:t>
            </a:r>
            <a:r>
              <a:rPr lang="en-GB" sz="5000" b="1" i="0" u="none" strike="noStrike" cap="none" dirty="0" err="1">
                <a:solidFill>
                  <a:schemeClr val="bg1"/>
                </a:solidFill>
                <a:latin typeface="Segoe Print" panose="02000800000000000000" pitchFamily="2" charset="0"/>
                <a:ea typeface="Calibri"/>
                <a:cs typeface="Calibri"/>
                <a:sym typeface="Calibri"/>
              </a:rPr>
              <a:t>wers</a:t>
            </a:r>
            <a:r>
              <a:rPr lang="en-GB" sz="5000" b="1" i="0" u="none" strike="noStrike" cap="none" dirty="0">
                <a:solidFill>
                  <a:schemeClr val="bg1"/>
                </a:solidFill>
                <a:latin typeface="Segoe Print" panose="02000800000000000000" pitchFamily="2" charset="0"/>
                <a:ea typeface="Calibri"/>
                <a:cs typeface="Calibri"/>
                <a:sym typeface="Calibri"/>
              </a:rPr>
              <a:t>          Lesson openers</a:t>
            </a:r>
            <a:endParaRPr sz="5000" b="1" i="0" u="none" strike="noStrike" cap="none" dirty="0">
              <a:solidFill>
                <a:schemeClr val="bg1"/>
              </a:solidFill>
              <a:latin typeface="Segoe Print" panose="02000800000000000000" pitchFamily="2" charset="0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752490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DB3170D-0798-0446-8C0D-9758BB8F24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428"/>
            <a:ext cx="2766236" cy="428572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4E5BCAB9-51A0-AD4D-B4FC-4845A0E70F21}"/>
              </a:ext>
            </a:extLst>
          </p:cNvPr>
          <p:cNvSpPr txBox="1">
            <a:spLocks/>
          </p:cNvSpPr>
          <p:nvPr/>
        </p:nvSpPr>
        <p:spPr>
          <a:xfrm>
            <a:off x="209862" y="271042"/>
            <a:ext cx="11527436" cy="693054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chemeClr val="bg1"/>
                </a:solidFill>
                <a:latin typeface="Segoe Print"/>
              </a:rPr>
              <a:t>Help </a:t>
            </a:r>
            <a:r>
              <a:rPr lang="en-US" b="1" dirty="0" err="1">
                <a:solidFill>
                  <a:schemeClr val="bg1"/>
                </a:solidFill>
                <a:latin typeface="Segoe Print"/>
              </a:rPr>
              <a:t>llaw</a:t>
            </a:r>
            <a:r>
              <a:rPr lang="en-US" b="1" dirty="0">
                <a:solidFill>
                  <a:schemeClr val="bg1"/>
                </a:solidFill>
                <a:latin typeface="Segoe Print"/>
              </a:rPr>
              <a:t> …             A helping hand…</a:t>
            </a:r>
            <a:r>
              <a:rPr lang="en-US" b="1" dirty="0">
                <a:latin typeface="Segoe Print"/>
              </a:rPr>
              <a:t> </a:t>
            </a:r>
            <a:endParaRPr lang="en-US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E455540-2417-A940-93C1-911DF966AFF6}"/>
              </a:ext>
            </a:extLst>
          </p:cNvPr>
          <p:cNvSpPr txBox="1"/>
          <p:nvPr/>
        </p:nvSpPr>
        <p:spPr>
          <a:xfrm>
            <a:off x="580779" y="2250212"/>
            <a:ext cx="11293601" cy="280076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76200">
            <a:solidFill>
              <a:schemeClr val="accent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i="1" dirty="0">
                <a:hlinkClick r:id="rId3"/>
              </a:rPr>
              <a:t>https://uwtsd.hosted.panopto.com/Panopto/Pages/Viewer.aspx?id=90f4e280-ab46-42e8-b329-ac520107056c</a:t>
            </a:r>
            <a:endParaRPr lang="en-US" sz="4400" b="1" i="1" dirty="0"/>
          </a:p>
          <a:p>
            <a:pPr algn="ctr"/>
            <a:endParaRPr lang="en-US" sz="4400" b="1" i="1" dirty="0"/>
          </a:p>
        </p:txBody>
      </p:sp>
    </p:spTree>
    <p:extLst>
      <p:ext uri="{BB962C8B-B14F-4D97-AF65-F5344CB8AC3E}">
        <p14:creationId xmlns:p14="http://schemas.microsoft.com/office/powerpoint/2010/main" val="14027375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5680F0E4-4AD0-274A-998E-4C7D42B2371C}"/>
              </a:ext>
            </a:extLst>
          </p:cNvPr>
          <p:cNvSpPr txBox="1">
            <a:spLocks/>
          </p:cNvSpPr>
          <p:nvPr/>
        </p:nvSpPr>
        <p:spPr>
          <a:xfrm>
            <a:off x="3208957" y="211853"/>
            <a:ext cx="6017924" cy="705610"/>
          </a:xfrm>
          <a:prstGeom prst="rect">
            <a:avLst/>
          </a:prstGeom>
          <a:solidFill>
            <a:schemeClr val="tx1"/>
          </a:solidFill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800" b="1" dirty="0">
                <a:solidFill>
                  <a:schemeClr val="bg1"/>
                </a:solidFill>
                <a:latin typeface="Segoe Print" panose="02000800000000000000" pitchFamily="2" charset="0"/>
              </a:rPr>
              <a:t>Beth </a:t>
            </a:r>
            <a:r>
              <a:rPr lang="en-US" sz="2800" b="1" dirty="0" err="1">
                <a:solidFill>
                  <a:schemeClr val="bg1"/>
                </a:solidFill>
                <a:latin typeface="Segoe Print" panose="02000800000000000000" pitchFamily="2" charset="0"/>
              </a:rPr>
              <a:t>ydy</a:t>
            </a:r>
            <a:r>
              <a:rPr lang="en-US" sz="2800" b="1" dirty="0">
                <a:solidFill>
                  <a:schemeClr val="bg1"/>
                </a:solidFill>
                <a:latin typeface="Segoe Print" panose="02000800000000000000" pitchFamily="2" charset="0"/>
              </a:rPr>
              <a:t> nod y </a:t>
            </a:r>
            <a:r>
              <a:rPr lang="en-US" sz="2800" b="1" dirty="0" err="1">
                <a:solidFill>
                  <a:schemeClr val="bg1"/>
                </a:solidFill>
                <a:latin typeface="Segoe Print" panose="02000800000000000000" pitchFamily="2" charset="0"/>
              </a:rPr>
              <a:t>wers</a:t>
            </a:r>
            <a:r>
              <a:rPr lang="en-US" sz="2800" b="1" dirty="0">
                <a:solidFill>
                  <a:schemeClr val="bg1"/>
                </a:solidFill>
                <a:latin typeface="Segoe Print" panose="02000800000000000000" pitchFamily="2" charset="0"/>
              </a:rPr>
              <a:t>?                  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B532B5BE-6574-6546-AF12-90E384ED081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21252" y="1129662"/>
          <a:ext cx="10908748" cy="472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54374">
                  <a:extLst>
                    <a:ext uri="{9D8B030D-6E8A-4147-A177-3AD203B41FA5}">
                      <a16:colId xmlns:a16="http://schemas.microsoft.com/office/drawing/2014/main" val="97462451"/>
                    </a:ext>
                  </a:extLst>
                </a:gridCol>
                <a:gridCol w="5454374">
                  <a:extLst>
                    <a:ext uri="{9D8B030D-6E8A-4147-A177-3AD203B41FA5}">
                      <a16:colId xmlns:a16="http://schemas.microsoft.com/office/drawing/2014/main" val="173283859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Nod y </a:t>
                      </a:r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wers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ydy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 …</a:t>
                      </a:r>
                    </a:p>
                  </a:txBody>
                  <a:tcPr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dysgu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cyfrif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yn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Gymraeg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.</a:t>
                      </a:r>
                    </a:p>
                    <a:p>
                      <a:r>
                        <a:rPr lang="en-US" sz="1800" b="1" i="1" dirty="0">
                          <a:solidFill>
                            <a:sysClr val="windowText" lastClr="000000"/>
                          </a:solidFill>
                        </a:rPr>
                        <a:t>learn how to to count in Welsh.</a:t>
                      </a:r>
                    </a:p>
                  </a:txBody>
                  <a:tcPr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79062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1" i="1" dirty="0">
                          <a:solidFill>
                            <a:sysClr val="windowText" lastClr="000000"/>
                          </a:solidFill>
                        </a:rPr>
                        <a:t>The aim of the lesson is to …</a:t>
                      </a:r>
                    </a:p>
                  </a:txBody>
                  <a:tcPr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dysgu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 am y </a:t>
                      </a:r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Celtiaid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.</a:t>
                      </a:r>
                    </a:p>
                    <a:p>
                      <a:r>
                        <a:rPr lang="en-US" sz="1800" b="1" i="1" dirty="0">
                          <a:solidFill>
                            <a:sysClr val="windowText" lastClr="000000"/>
                          </a:solidFill>
                        </a:rPr>
                        <a:t>learn about the Celts.</a:t>
                      </a:r>
                    </a:p>
                  </a:txBody>
                  <a:tcPr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29726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2800" b="1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adolygu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rhifau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yn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Gymraeg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.</a:t>
                      </a:r>
                    </a:p>
                    <a:p>
                      <a:r>
                        <a:rPr lang="en-US" sz="1800" b="1" i="1" dirty="0">
                          <a:solidFill>
                            <a:sysClr val="windowText" lastClr="000000"/>
                          </a:solidFill>
                        </a:rPr>
                        <a:t>revise numbers in Welsh.</a:t>
                      </a:r>
                    </a:p>
                  </a:txBody>
                  <a:tcPr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10415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2800" b="1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dysgu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 am y </a:t>
                      </a:r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tywydd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.</a:t>
                      </a:r>
                    </a:p>
                    <a:p>
                      <a:r>
                        <a:rPr lang="en-US" sz="1600" b="1" i="1" dirty="0">
                          <a:solidFill>
                            <a:sysClr val="windowText" lastClr="000000"/>
                          </a:solidFill>
                        </a:rPr>
                        <a:t>learn about the weather.</a:t>
                      </a:r>
                    </a:p>
                  </a:txBody>
                  <a:tcPr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10244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2800" b="1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ysgrifennu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llythyr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personol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.</a:t>
                      </a:r>
                    </a:p>
                    <a:p>
                      <a:r>
                        <a:rPr lang="en-US" sz="1800" b="1" i="1" dirty="0">
                          <a:solidFill>
                            <a:sysClr val="windowText" lastClr="000000"/>
                          </a:solidFill>
                        </a:rPr>
                        <a:t>write a personal letter.</a:t>
                      </a:r>
                    </a:p>
                  </a:txBody>
                  <a:tcPr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99101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2800" b="1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dysgu’r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Wyddor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Gymraeg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.</a:t>
                      </a:r>
                    </a:p>
                    <a:p>
                      <a:r>
                        <a:rPr lang="en-US" sz="1800" b="1" i="1" dirty="0">
                          <a:solidFill>
                            <a:sysClr val="windowText" lastClr="000000"/>
                          </a:solidFill>
                        </a:rPr>
                        <a:t>learn the Welsh Alphabet.</a:t>
                      </a:r>
                    </a:p>
                  </a:txBody>
                  <a:tcPr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0991886"/>
                  </a:ext>
                </a:extLst>
              </a:tr>
            </a:tbl>
          </a:graphicData>
        </a:graphic>
      </p:graphicFrame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7F6F279-7E14-5D48-960D-561B590BB86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333310" y="6128862"/>
            <a:ext cx="812800" cy="8128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EB990B9-FA4D-9643-AF05-3BB55F4E50B9}"/>
              </a:ext>
            </a:extLst>
          </p:cNvPr>
          <p:cNvSpPr txBox="1"/>
          <p:nvPr/>
        </p:nvSpPr>
        <p:spPr>
          <a:xfrm>
            <a:off x="2441049" y="6350596"/>
            <a:ext cx="4393096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/>
              <a:t>Eich</a:t>
            </a:r>
            <a:r>
              <a:rPr lang="en-US" b="1" dirty="0"/>
              <a:t> </a:t>
            </a:r>
            <a:r>
              <a:rPr lang="en-US" b="1" dirty="0" err="1"/>
              <a:t>tro</a:t>
            </a:r>
            <a:r>
              <a:rPr lang="en-US" b="1" dirty="0"/>
              <a:t> chi ….. It’s your turn …</a:t>
            </a:r>
          </a:p>
        </p:txBody>
      </p:sp>
    </p:spTree>
    <p:extLst>
      <p:ext uri="{BB962C8B-B14F-4D97-AF65-F5344CB8AC3E}">
        <p14:creationId xmlns:p14="http://schemas.microsoft.com/office/powerpoint/2010/main" val="1262936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02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5680F0E4-4AD0-274A-998E-4C7D42B2371C}"/>
              </a:ext>
            </a:extLst>
          </p:cNvPr>
          <p:cNvSpPr txBox="1">
            <a:spLocks/>
          </p:cNvSpPr>
          <p:nvPr/>
        </p:nvSpPr>
        <p:spPr>
          <a:xfrm>
            <a:off x="3208957" y="211853"/>
            <a:ext cx="6017924" cy="705610"/>
          </a:xfrm>
          <a:prstGeom prst="rect">
            <a:avLst/>
          </a:prstGeom>
          <a:solidFill>
            <a:schemeClr val="tx1"/>
          </a:solidFill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>
                <a:solidFill>
                  <a:schemeClr val="bg1"/>
                </a:solidFill>
                <a:latin typeface="Segoe Print" panose="02000800000000000000" pitchFamily="2" charset="0"/>
              </a:rPr>
              <a:t>Beth </a:t>
            </a:r>
            <a:r>
              <a:rPr lang="en-US" sz="2800" b="1" dirty="0" err="1">
                <a:solidFill>
                  <a:schemeClr val="bg1"/>
                </a:solidFill>
                <a:latin typeface="Segoe Print" panose="02000800000000000000" pitchFamily="2" charset="0"/>
              </a:rPr>
              <a:t>ydy</a:t>
            </a:r>
            <a:r>
              <a:rPr lang="en-US" sz="2800" b="1" dirty="0">
                <a:solidFill>
                  <a:schemeClr val="bg1"/>
                </a:solidFill>
                <a:latin typeface="Segoe Print" panose="02000800000000000000" pitchFamily="2" charset="0"/>
              </a:rPr>
              <a:t> nod y </a:t>
            </a:r>
            <a:r>
              <a:rPr lang="en-US" sz="2800" b="1" dirty="0" err="1">
                <a:solidFill>
                  <a:schemeClr val="bg1"/>
                </a:solidFill>
                <a:latin typeface="Segoe Print" panose="02000800000000000000" pitchFamily="2" charset="0"/>
              </a:rPr>
              <a:t>wers</a:t>
            </a:r>
            <a:r>
              <a:rPr lang="en-US" sz="2800" b="1" dirty="0">
                <a:solidFill>
                  <a:schemeClr val="bg1"/>
                </a:solidFill>
                <a:latin typeface="Segoe Print" panose="02000800000000000000" pitchFamily="2" charset="0"/>
              </a:rPr>
              <a:t>?                  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B532B5BE-6574-6546-AF12-90E384ED081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41739" y="1331474"/>
          <a:ext cx="10908748" cy="402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54374">
                  <a:extLst>
                    <a:ext uri="{9D8B030D-6E8A-4147-A177-3AD203B41FA5}">
                      <a16:colId xmlns:a16="http://schemas.microsoft.com/office/drawing/2014/main" val="97462451"/>
                    </a:ext>
                  </a:extLst>
                </a:gridCol>
                <a:gridCol w="5454374">
                  <a:extLst>
                    <a:ext uri="{9D8B030D-6E8A-4147-A177-3AD203B41FA5}">
                      <a16:colId xmlns:a16="http://schemas.microsoft.com/office/drawing/2014/main" val="173283859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Nod y </a:t>
                      </a:r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wers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FF0000"/>
                          </a:solidFill>
                        </a:rPr>
                        <a:t>heddiw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ydy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 …</a:t>
                      </a:r>
                    </a:p>
                  </a:txBody>
                  <a:tcPr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dysgu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cyfrif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yn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Gymraeg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.</a:t>
                      </a:r>
                    </a:p>
                    <a:p>
                      <a:endParaRPr lang="en-US" sz="10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79062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1" i="1" dirty="0">
                          <a:solidFill>
                            <a:sysClr val="windowText" lastClr="000000"/>
                          </a:solidFill>
                        </a:rPr>
                        <a:t>The aim of </a:t>
                      </a:r>
                      <a:r>
                        <a:rPr lang="en-US" sz="1800" b="1" i="1" dirty="0">
                          <a:solidFill>
                            <a:srgbClr val="FF0000"/>
                          </a:solidFill>
                        </a:rPr>
                        <a:t>today’</a:t>
                      </a:r>
                      <a:r>
                        <a:rPr lang="en-US" sz="1800" b="1" i="1" dirty="0">
                          <a:solidFill>
                            <a:sysClr val="windowText" lastClr="000000"/>
                          </a:solidFill>
                        </a:rPr>
                        <a:t>s lesson is …</a:t>
                      </a:r>
                    </a:p>
                  </a:txBody>
                  <a:tcPr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dysgu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 am y </a:t>
                      </a:r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Celtiaid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.</a:t>
                      </a:r>
                    </a:p>
                    <a:p>
                      <a:endParaRPr lang="en-US" sz="10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29726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28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adolygu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rhifau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yn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Gymraeg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.</a:t>
                      </a:r>
                    </a:p>
                    <a:p>
                      <a:endParaRPr lang="en-US" sz="10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10415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2800" b="1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dysgu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 am y </a:t>
                      </a:r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tywydd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.</a:t>
                      </a:r>
                    </a:p>
                    <a:p>
                      <a:endParaRPr lang="en-US" sz="10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10244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2800" b="1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ysgrifennu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llythyr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personol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.</a:t>
                      </a:r>
                    </a:p>
                    <a:p>
                      <a:endParaRPr lang="en-US" sz="10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99101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2800" b="1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dysgu’r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Wyddor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Gymraeg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.</a:t>
                      </a:r>
                    </a:p>
                    <a:p>
                      <a:endParaRPr lang="en-US" sz="10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0991886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1102567F-F8FB-FF4A-9C6E-1214509CE701}"/>
              </a:ext>
            </a:extLst>
          </p:cNvPr>
          <p:cNvSpPr txBox="1"/>
          <p:nvPr/>
        </p:nvSpPr>
        <p:spPr>
          <a:xfrm>
            <a:off x="1824823" y="6266934"/>
            <a:ext cx="4393096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/>
              <a:t>Eich</a:t>
            </a:r>
            <a:r>
              <a:rPr lang="en-US" b="1" dirty="0"/>
              <a:t> </a:t>
            </a:r>
            <a:r>
              <a:rPr lang="en-US" b="1" dirty="0" err="1"/>
              <a:t>tro</a:t>
            </a:r>
            <a:r>
              <a:rPr lang="en-US" b="1" dirty="0"/>
              <a:t> chi ….. It’s your turn …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8876874-FE80-E54C-A056-D96BE2B440B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656444" y="60452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924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54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D9D1BE6-C6E0-3B49-A071-37CB6E917E6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813340" y="1550504"/>
          <a:ext cx="8960678" cy="34231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80339">
                  <a:extLst>
                    <a:ext uri="{9D8B030D-6E8A-4147-A177-3AD203B41FA5}">
                      <a16:colId xmlns:a16="http://schemas.microsoft.com/office/drawing/2014/main" val="3948440812"/>
                    </a:ext>
                  </a:extLst>
                </a:gridCol>
                <a:gridCol w="4480339">
                  <a:extLst>
                    <a:ext uri="{9D8B030D-6E8A-4147-A177-3AD203B41FA5}">
                      <a16:colId xmlns:a16="http://schemas.microsoft.com/office/drawing/2014/main" val="259115035"/>
                    </a:ext>
                  </a:extLst>
                </a:gridCol>
              </a:tblGrid>
              <a:tr h="1141037">
                <a:tc>
                  <a:txBody>
                    <a:bodyPr/>
                    <a:lstStyle/>
                    <a:p>
                      <a:r>
                        <a:rPr lang="en-US" sz="4400" b="1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</a:rPr>
                        <a:t>Rydw</a:t>
                      </a:r>
                      <a:r>
                        <a:rPr lang="en-US" sz="4400" b="1" dirty="0">
                          <a:ln>
                            <a:noFill/>
                          </a:ln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4400" b="1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</a:rPr>
                        <a:t>i</a:t>
                      </a:r>
                      <a:r>
                        <a:rPr lang="en-US" sz="4400" b="1" dirty="0">
                          <a:ln>
                            <a:noFill/>
                          </a:ln>
                          <a:solidFill>
                            <a:srgbClr val="FF0000"/>
                          </a:solidFill>
                        </a:rPr>
                        <a:t> </a:t>
                      </a:r>
                    </a:p>
                  </a:txBody>
                  <a:tcPr>
                    <a:lnL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4400" b="1" dirty="0">
                          <a:ln>
                            <a:noFill/>
                          </a:ln>
                          <a:solidFill>
                            <a:srgbClr val="FF0000"/>
                          </a:solidFill>
                        </a:rPr>
                        <a:t>I</a:t>
                      </a:r>
                      <a:r>
                        <a:rPr lang="en-US" sz="4400" b="1" dirty="0">
                          <a:ln>
                            <a:noFill/>
                          </a:ln>
                          <a:solidFill>
                            <a:schemeClr val="tx1"/>
                          </a:solidFill>
                        </a:rPr>
                        <a:t> am </a:t>
                      </a:r>
                    </a:p>
                  </a:txBody>
                  <a:tcPr>
                    <a:lnL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1011549"/>
                  </a:ext>
                </a:extLst>
              </a:tr>
              <a:tr h="1141037">
                <a:tc>
                  <a:txBody>
                    <a:bodyPr/>
                    <a:lstStyle/>
                    <a:p>
                      <a:r>
                        <a:rPr lang="en-US" sz="4400" b="1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</a:rPr>
                        <a:t>Rydyn</a:t>
                      </a:r>
                      <a:r>
                        <a:rPr lang="en-US" sz="4400" b="1" dirty="0">
                          <a:ln>
                            <a:noFill/>
                          </a:ln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4400" b="1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</a:rPr>
                        <a:t>ni</a:t>
                      </a:r>
                      <a:endParaRPr lang="en-US" sz="4400" b="1" dirty="0">
                        <a:ln>
                          <a:noFill/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4400" b="1" dirty="0">
                          <a:ln>
                            <a:noFill/>
                          </a:ln>
                          <a:solidFill>
                            <a:srgbClr val="FF0000"/>
                          </a:solidFill>
                        </a:rPr>
                        <a:t>We</a:t>
                      </a:r>
                      <a:r>
                        <a:rPr lang="en-US" sz="4400" b="1" dirty="0">
                          <a:ln>
                            <a:noFill/>
                          </a:ln>
                          <a:solidFill>
                            <a:schemeClr val="tx1"/>
                          </a:solidFill>
                        </a:rPr>
                        <a:t> are</a:t>
                      </a:r>
                    </a:p>
                  </a:txBody>
                  <a:tcPr>
                    <a:lnL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4032723"/>
                  </a:ext>
                </a:extLst>
              </a:tr>
              <a:tr h="1141037">
                <a:tc>
                  <a:txBody>
                    <a:bodyPr/>
                    <a:lstStyle/>
                    <a:p>
                      <a:r>
                        <a:rPr lang="en-US" sz="4400" b="1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</a:rPr>
                        <a:t>Rydych</a:t>
                      </a:r>
                      <a:r>
                        <a:rPr lang="en-US" sz="4400" b="1" dirty="0">
                          <a:ln>
                            <a:noFill/>
                          </a:ln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4400" b="1" dirty="0">
                          <a:ln>
                            <a:noFill/>
                          </a:ln>
                          <a:solidFill>
                            <a:srgbClr val="FF0000"/>
                          </a:solidFill>
                        </a:rPr>
                        <a:t>chi</a:t>
                      </a:r>
                      <a:r>
                        <a:rPr lang="en-US" sz="4400" b="1" dirty="0">
                          <a:ln>
                            <a:noFill/>
                          </a:ln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>
                    <a:lnL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4400" b="1" dirty="0">
                          <a:ln>
                            <a:noFill/>
                          </a:ln>
                          <a:solidFill>
                            <a:srgbClr val="FF0000"/>
                          </a:solidFill>
                        </a:rPr>
                        <a:t>You</a:t>
                      </a:r>
                      <a:r>
                        <a:rPr lang="en-US" sz="4400" b="1" dirty="0">
                          <a:ln>
                            <a:noFill/>
                          </a:ln>
                          <a:solidFill>
                            <a:schemeClr val="tx1"/>
                          </a:solidFill>
                        </a:rPr>
                        <a:t> are (</a:t>
                      </a:r>
                      <a:r>
                        <a:rPr lang="en-US" sz="4400" b="1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</a:rPr>
                        <a:t>pl</a:t>
                      </a:r>
                      <a:r>
                        <a:rPr lang="en-US" sz="4400" b="1" dirty="0">
                          <a:ln>
                            <a:noFill/>
                          </a:ln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lnL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5288850"/>
                  </a:ext>
                </a:extLst>
              </a:tr>
            </a:tbl>
          </a:graphicData>
        </a:graphic>
      </p:graphicFrame>
      <p:sp>
        <p:nvSpPr>
          <p:cNvPr id="3" name="Title 1">
            <a:extLst>
              <a:ext uri="{FF2B5EF4-FFF2-40B4-BE49-F238E27FC236}">
                <a16:creationId xmlns:a16="http://schemas.microsoft.com/office/drawing/2014/main" id="{6E9EB323-3A09-2F4C-A857-8E17F4D5B796}"/>
              </a:ext>
            </a:extLst>
          </p:cNvPr>
          <p:cNvSpPr txBox="1">
            <a:spLocks/>
          </p:cNvSpPr>
          <p:nvPr/>
        </p:nvSpPr>
        <p:spPr>
          <a:xfrm>
            <a:off x="1073426" y="211853"/>
            <a:ext cx="10018644" cy="705610"/>
          </a:xfrm>
          <a:prstGeom prst="rect">
            <a:avLst/>
          </a:prstGeom>
          <a:solidFill>
            <a:schemeClr val="tx1"/>
          </a:solidFill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>
                <a:solidFill>
                  <a:schemeClr val="bg1"/>
                </a:solidFill>
                <a:latin typeface="Segoe Print" panose="02000800000000000000" pitchFamily="2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Segoe Print" panose="02000800000000000000" pitchFamily="2" charset="0"/>
              </a:rPr>
              <a:t>I’ch</a:t>
            </a:r>
            <a:r>
              <a:rPr lang="en-US" sz="2800" b="1" dirty="0">
                <a:solidFill>
                  <a:schemeClr val="bg1"/>
                </a:solidFill>
                <a:latin typeface="Segoe Print" panose="02000800000000000000" pitchFamily="2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Segoe Print" panose="02000800000000000000" pitchFamily="2" charset="0"/>
              </a:rPr>
              <a:t>atgoffa</a:t>
            </a:r>
            <a:r>
              <a:rPr lang="en-US" sz="2800" b="1" dirty="0">
                <a:solidFill>
                  <a:schemeClr val="bg1"/>
                </a:solidFill>
                <a:latin typeface="Segoe Print" panose="02000800000000000000" pitchFamily="2" charset="0"/>
              </a:rPr>
              <a:t> …                   just a reminder…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13902652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5680F0E4-4AD0-274A-998E-4C7D42B2371C}"/>
              </a:ext>
            </a:extLst>
          </p:cNvPr>
          <p:cNvSpPr txBox="1">
            <a:spLocks/>
          </p:cNvSpPr>
          <p:nvPr/>
        </p:nvSpPr>
        <p:spPr>
          <a:xfrm>
            <a:off x="3208957" y="211853"/>
            <a:ext cx="6017924" cy="705610"/>
          </a:xfrm>
          <a:prstGeom prst="rect">
            <a:avLst/>
          </a:prstGeom>
          <a:solidFill>
            <a:schemeClr val="tx1"/>
          </a:solidFill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>
                <a:solidFill>
                  <a:schemeClr val="bg1"/>
                </a:solidFill>
                <a:latin typeface="Segoe Print" panose="02000800000000000000" pitchFamily="2" charset="0"/>
              </a:rPr>
              <a:t>Beth </a:t>
            </a:r>
            <a:r>
              <a:rPr lang="en-US" sz="2800" b="1" dirty="0" err="1">
                <a:solidFill>
                  <a:schemeClr val="bg1"/>
                </a:solidFill>
                <a:latin typeface="Segoe Print" panose="02000800000000000000" pitchFamily="2" charset="0"/>
              </a:rPr>
              <a:t>ydy</a:t>
            </a:r>
            <a:r>
              <a:rPr lang="en-US" sz="2800" b="1" dirty="0">
                <a:solidFill>
                  <a:schemeClr val="bg1"/>
                </a:solidFill>
                <a:latin typeface="Segoe Print" panose="02000800000000000000" pitchFamily="2" charset="0"/>
              </a:rPr>
              <a:t> nod y </a:t>
            </a:r>
            <a:r>
              <a:rPr lang="en-US" sz="2800" b="1" dirty="0" err="1">
                <a:solidFill>
                  <a:schemeClr val="bg1"/>
                </a:solidFill>
                <a:latin typeface="Segoe Print" panose="02000800000000000000" pitchFamily="2" charset="0"/>
              </a:rPr>
              <a:t>wers</a:t>
            </a:r>
            <a:r>
              <a:rPr lang="en-US" sz="2800" b="1" dirty="0">
                <a:solidFill>
                  <a:schemeClr val="bg1"/>
                </a:solidFill>
                <a:latin typeface="Segoe Print" panose="02000800000000000000" pitchFamily="2" charset="0"/>
              </a:rPr>
              <a:t>?                  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B532B5BE-6574-6546-AF12-90E384ED081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81495" y="1112813"/>
          <a:ext cx="10908748" cy="4876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54374">
                  <a:extLst>
                    <a:ext uri="{9D8B030D-6E8A-4147-A177-3AD203B41FA5}">
                      <a16:colId xmlns:a16="http://schemas.microsoft.com/office/drawing/2014/main" val="97462451"/>
                    </a:ext>
                  </a:extLst>
                </a:gridCol>
                <a:gridCol w="5454374">
                  <a:extLst>
                    <a:ext uri="{9D8B030D-6E8A-4147-A177-3AD203B41FA5}">
                      <a16:colId xmlns:a16="http://schemas.microsoft.com/office/drawing/2014/main" val="173283859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Heddiw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, </a:t>
                      </a:r>
                      <a:r>
                        <a:rPr lang="en-US" sz="2800" b="1" dirty="0" err="1">
                          <a:solidFill>
                            <a:srgbClr val="FF0000"/>
                          </a:solidFill>
                        </a:rPr>
                        <a:t>rydych</a:t>
                      </a:r>
                      <a:r>
                        <a:rPr lang="en-US" sz="2800" b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FF0000"/>
                          </a:solidFill>
                        </a:rPr>
                        <a:t>chi’n</a:t>
                      </a:r>
                      <a:r>
                        <a:rPr lang="en-US" sz="2800" b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mynd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i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 …</a:t>
                      </a:r>
                    </a:p>
                  </a:txBody>
                  <a:tcPr>
                    <a:lnL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dirty="0" err="1">
                          <a:solidFill>
                            <a:srgbClr val="00B050"/>
                          </a:solidFill>
                        </a:rPr>
                        <a:t>r</a:t>
                      </a:r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edeg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.</a:t>
                      </a:r>
                    </a:p>
                    <a:p>
                      <a:r>
                        <a:rPr lang="en-US" sz="1600" b="1" i="1" dirty="0">
                          <a:solidFill>
                            <a:sysClr val="windowText" lastClr="000000"/>
                          </a:solidFill>
                        </a:rPr>
                        <a:t>run.</a:t>
                      </a:r>
                    </a:p>
                  </a:txBody>
                  <a:tcPr>
                    <a:lnL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79062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1" i="1" dirty="0">
                          <a:solidFill>
                            <a:sysClr val="windowText" lastClr="000000"/>
                          </a:solidFill>
                        </a:rPr>
                        <a:t>Today, </a:t>
                      </a:r>
                      <a:r>
                        <a:rPr lang="en-US" sz="1800" b="1" i="1" dirty="0">
                          <a:solidFill>
                            <a:srgbClr val="FF0000"/>
                          </a:solidFill>
                        </a:rPr>
                        <a:t>you are </a:t>
                      </a:r>
                      <a:r>
                        <a:rPr lang="en-US" sz="1800" b="1" i="1" dirty="0">
                          <a:solidFill>
                            <a:sysClr val="windowText" lastClr="000000"/>
                          </a:solidFill>
                        </a:rPr>
                        <a:t>going to …</a:t>
                      </a:r>
                    </a:p>
                  </a:txBody>
                  <a:tcPr>
                    <a:lnL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dirty="0" err="1">
                          <a:solidFill>
                            <a:srgbClr val="00B050"/>
                          </a:solidFill>
                        </a:rPr>
                        <a:t>b</a:t>
                      </a:r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eintio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.</a:t>
                      </a:r>
                    </a:p>
                    <a:p>
                      <a:r>
                        <a:rPr lang="en-US" sz="1800" b="1" i="1" dirty="0">
                          <a:solidFill>
                            <a:sysClr val="windowText" lastClr="000000"/>
                          </a:solidFill>
                        </a:rPr>
                        <a:t>paint.</a:t>
                      </a:r>
                    </a:p>
                  </a:txBody>
                  <a:tcPr>
                    <a:lnL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29726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28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dirty="0" err="1">
                          <a:solidFill>
                            <a:srgbClr val="00B050"/>
                          </a:solidFill>
                        </a:rPr>
                        <a:t>g</a:t>
                      </a:r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anu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.</a:t>
                      </a:r>
                    </a:p>
                    <a:p>
                      <a:r>
                        <a:rPr lang="en-US" sz="1800" b="1" i="1" dirty="0">
                          <a:solidFill>
                            <a:sysClr val="windowText" lastClr="000000"/>
                          </a:solidFill>
                        </a:rPr>
                        <a:t>sing.</a:t>
                      </a:r>
                    </a:p>
                  </a:txBody>
                  <a:tcPr>
                    <a:lnL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10415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28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dirty="0" err="1">
                          <a:solidFill>
                            <a:srgbClr val="00B050"/>
                          </a:solidFill>
                        </a:rPr>
                        <a:t>w</a:t>
                      </a:r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ylio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rhaglen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deledu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.</a:t>
                      </a:r>
                    </a:p>
                    <a:p>
                      <a:r>
                        <a:rPr lang="en-US" sz="1600" b="1" i="1" dirty="0">
                          <a:solidFill>
                            <a:sysClr val="windowText" lastClr="000000"/>
                          </a:solidFill>
                        </a:rPr>
                        <a:t>watch a tv </a:t>
                      </a:r>
                      <a:r>
                        <a:rPr lang="en-US" sz="1600" b="1" i="1" dirty="0" err="1">
                          <a:solidFill>
                            <a:sysClr val="windowText" lastClr="000000"/>
                          </a:solidFill>
                        </a:rPr>
                        <a:t>programme</a:t>
                      </a:r>
                      <a:r>
                        <a:rPr lang="en-US" sz="1600" b="1" i="1" dirty="0">
                          <a:solidFill>
                            <a:sysClr val="windowText" lastClr="000000"/>
                          </a:solidFill>
                        </a:rPr>
                        <a:t>.</a:t>
                      </a:r>
                    </a:p>
                  </a:txBody>
                  <a:tcPr>
                    <a:lnL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10244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28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dirty="0" err="1">
                          <a:solidFill>
                            <a:srgbClr val="00B050"/>
                          </a:solidFill>
                        </a:rPr>
                        <a:t>g</a:t>
                      </a:r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oginio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bisgedi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.</a:t>
                      </a:r>
                    </a:p>
                    <a:p>
                      <a:r>
                        <a:rPr lang="en-US" sz="1800" b="1" i="1" dirty="0">
                          <a:solidFill>
                            <a:sysClr val="windowText" lastClr="000000"/>
                          </a:solidFill>
                        </a:rPr>
                        <a:t>cook biscuits.</a:t>
                      </a:r>
                    </a:p>
                  </a:txBody>
                  <a:tcPr>
                    <a:lnL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99101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2800" b="1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dirty="0" err="1">
                          <a:solidFill>
                            <a:srgbClr val="00B050"/>
                          </a:solidFill>
                        </a:rPr>
                        <a:t>dd</a:t>
                      </a:r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ysgu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 am </a:t>
                      </a:r>
                      <a:r>
                        <a:rPr lang="en-US" sz="2800" b="1" dirty="0" err="1">
                          <a:solidFill>
                            <a:sysClr val="windowText" lastClr="000000"/>
                          </a:solidFill>
                        </a:rPr>
                        <a:t>Kyffin</a:t>
                      </a:r>
                      <a:r>
                        <a:rPr lang="en-US" sz="2800" b="1" dirty="0">
                          <a:solidFill>
                            <a:sysClr val="windowText" lastClr="000000"/>
                          </a:solidFill>
                        </a:rPr>
                        <a:t> Williams.</a:t>
                      </a:r>
                    </a:p>
                    <a:p>
                      <a:r>
                        <a:rPr lang="en-US" sz="1800" b="1" i="1" dirty="0">
                          <a:solidFill>
                            <a:sysClr val="windowText" lastClr="000000"/>
                          </a:solidFill>
                        </a:rPr>
                        <a:t>learn about </a:t>
                      </a:r>
                      <a:r>
                        <a:rPr lang="en-US" sz="1800" b="1" i="1" dirty="0" err="1">
                          <a:solidFill>
                            <a:sysClr val="windowText" lastClr="000000"/>
                          </a:solidFill>
                        </a:rPr>
                        <a:t>Kyffin</a:t>
                      </a:r>
                      <a:r>
                        <a:rPr lang="en-US" sz="1800" b="1" i="1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1800" b="1" i="1" dirty="0" err="1">
                          <a:solidFill>
                            <a:sysClr val="windowText" lastClr="000000"/>
                          </a:solidFill>
                        </a:rPr>
                        <a:t>Wiliams</a:t>
                      </a:r>
                      <a:r>
                        <a:rPr lang="en-US" sz="1800" b="1" i="1" dirty="0">
                          <a:solidFill>
                            <a:sysClr val="windowText" lastClr="000000"/>
                          </a:solidFill>
                        </a:rPr>
                        <a:t>.</a:t>
                      </a:r>
                    </a:p>
                  </a:txBody>
                  <a:tcPr>
                    <a:lnL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0991886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F51C9F38-EEB0-C440-8CE6-B869EB311DDB}"/>
              </a:ext>
            </a:extLst>
          </p:cNvPr>
          <p:cNvSpPr txBox="1"/>
          <p:nvPr/>
        </p:nvSpPr>
        <p:spPr>
          <a:xfrm>
            <a:off x="1824823" y="6266934"/>
            <a:ext cx="4393096" cy="369332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/>
              <a:t>Eich</a:t>
            </a:r>
            <a:r>
              <a:rPr lang="en-US" b="1" dirty="0"/>
              <a:t> </a:t>
            </a:r>
            <a:r>
              <a:rPr lang="en-US" b="1" dirty="0" err="1"/>
              <a:t>tro</a:t>
            </a:r>
            <a:r>
              <a:rPr lang="en-US" b="1" dirty="0"/>
              <a:t> chi ….. It’s your turn …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74CBC4B8-75EB-3F45-A4E7-37B83793405D}"/>
              </a:ext>
            </a:extLst>
          </p:cNvPr>
          <p:cNvCxnSpPr>
            <a:cxnSpLocks/>
          </p:cNvCxnSpPr>
          <p:nvPr/>
        </p:nvCxnSpPr>
        <p:spPr>
          <a:xfrm flipH="1">
            <a:off x="3498574" y="1411356"/>
            <a:ext cx="2351597" cy="1808922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10-Point Star 8">
            <a:extLst>
              <a:ext uri="{FF2B5EF4-FFF2-40B4-BE49-F238E27FC236}">
                <a16:creationId xmlns:a16="http://schemas.microsoft.com/office/drawing/2014/main" id="{9672F234-D63D-8E45-B9BC-BCF3FC66D55B}"/>
              </a:ext>
            </a:extLst>
          </p:cNvPr>
          <p:cNvSpPr/>
          <p:nvPr/>
        </p:nvSpPr>
        <p:spPr>
          <a:xfrm>
            <a:off x="548861" y="2902226"/>
            <a:ext cx="3200400" cy="1709531"/>
          </a:xfrm>
          <a:prstGeom prst="star10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 dirty="0">
              <a:solidFill>
                <a:schemeClr val="tx1"/>
              </a:solidFill>
            </a:endParaRPr>
          </a:p>
          <a:p>
            <a:pPr algn="ctr"/>
            <a:r>
              <a:rPr lang="en-US" sz="2400" b="1" dirty="0">
                <a:solidFill>
                  <a:schemeClr val="tx1"/>
                </a:solidFill>
              </a:rPr>
              <a:t>Mae </a:t>
            </a:r>
            <a:r>
              <a:rPr lang="en-US" sz="2400" b="1" dirty="0" err="1">
                <a:solidFill>
                  <a:schemeClr val="tx1"/>
                </a:solidFill>
              </a:rPr>
              <a:t>treiglad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meddal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ar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ôl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i</a:t>
            </a:r>
            <a:r>
              <a:rPr lang="en-US" sz="2400" b="1" dirty="0">
                <a:solidFill>
                  <a:schemeClr val="tx1"/>
                </a:solidFill>
              </a:rPr>
              <a:t>…</a:t>
            </a:r>
          </a:p>
          <a:p>
            <a:pPr algn="ctr"/>
            <a:endParaRPr lang="en-US" dirty="0"/>
          </a:p>
          <a:p>
            <a:pPr algn="ctr"/>
            <a:endParaRPr lang="en-US" dirty="0"/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78100CC-8F20-A842-BD7B-6E5E399C72B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279860" y="60452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2907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36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4199D1-1925-5442-88CC-4FBA0975E208}"/>
              </a:ext>
            </a:extLst>
          </p:cNvPr>
          <p:cNvSpPr/>
          <p:nvPr/>
        </p:nvSpPr>
        <p:spPr>
          <a:xfrm>
            <a:off x="171450" y="2286000"/>
            <a:ext cx="11868150" cy="209996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oubleWave1">
              <a:avLst/>
            </a:prstTxWarp>
            <a:spAutoFit/>
          </a:bodyPr>
          <a:lstStyle/>
          <a:p>
            <a:pPr algn="ctr"/>
            <a:r>
              <a:rPr lang="en-US" sz="5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Yn</a:t>
            </a:r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5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ystod</a:t>
            </a:r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y </a:t>
            </a:r>
            <a:r>
              <a:rPr lang="en-US" sz="5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wers</a:t>
            </a:r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…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3EA97E-A0AE-B444-9EB2-7F2901CDA9C7}"/>
              </a:ext>
            </a:extLst>
          </p:cNvPr>
          <p:cNvSpPr txBox="1"/>
          <p:nvPr/>
        </p:nvSpPr>
        <p:spPr>
          <a:xfrm>
            <a:off x="2724150" y="4876800"/>
            <a:ext cx="7353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During the lesson …</a:t>
            </a:r>
          </a:p>
        </p:txBody>
      </p:sp>
    </p:spTree>
    <p:extLst>
      <p:ext uri="{BB962C8B-B14F-4D97-AF65-F5344CB8AC3E}">
        <p14:creationId xmlns:p14="http://schemas.microsoft.com/office/powerpoint/2010/main" val="91465905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0BF24E8-73D9-7B4C-800F-520BE961193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181100" y="1472562"/>
          <a:ext cx="9715500" cy="402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96406">
                  <a:extLst>
                    <a:ext uri="{9D8B030D-6E8A-4147-A177-3AD203B41FA5}">
                      <a16:colId xmlns:a16="http://schemas.microsoft.com/office/drawing/2014/main" val="97462451"/>
                    </a:ext>
                  </a:extLst>
                </a:gridCol>
                <a:gridCol w="4819094">
                  <a:extLst>
                    <a:ext uri="{9D8B030D-6E8A-4147-A177-3AD203B41FA5}">
                      <a16:colId xmlns:a16="http://schemas.microsoft.com/office/drawing/2014/main" val="173283859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Pawb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yn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barod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?</a:t>
                      </a:r>
                    </a:p>
                    <a:p>
                      <a:endParaRPr lang="en-US" sz="1000" b="1" i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i="1" dirty="0">
                          <a:solidFill>
                            <a:sysClr val="windowText" lastClr="000000"/>
                          </a:solidFill>
                        </a:rPr>
                        <a:t>Everyone ready?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79062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Ydych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chi’n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barod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?</a:t>
                      </a:r>
                    </a:p>
                    <a:p>
                      <a:endParaRPr lang="en-US" sz="1000" b="1" i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i="1" dirty="0">
                          <a:solidFill>
                            <a:sysClr val="windowText" lastClr="000000"/>
                          </a:solidFill>
                        </a:rPr>
                        <a:t>Are you ready? (</a:t>
                      </a:r>
                      <a:r>
                        <a:rPr lang="en-US" sz="2800" b="1" i="1" dirty="0" err="1">
                          <a:solidFill>
                            <a:sysClr val="windowText" lastClr="000000"/>
                          </a:solidFill>
                        </a:rPr>
                        <a:t>pl</a:t>
                      </a:r>
                      <a:r>
                        <a:rPr lang="en-US" sz="2800" b="1" i="1" dirty="0">
                          <a:solidFill>
                            <a:sysClr val="windowText" lastClr="000000"/>
                          </a:solidFill>
                        </a:rPr>
                        <a:t>)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29726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Pawb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yn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  </a:t>
                      </a:r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hapus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?</a:t>
                      </a:r>
                    </a:p>
                    <a:p>
                      <a:endParaRPr lang="en-US" sz="1000" b="1" i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i="1" dirty="0">
                          <a:solidFill>
                            <a:sysClr val="windowText" lastClr="000000"/>
                          </a:solidFill>
                        </a:rPr>
                        <a:t>Everyone happy?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10415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Ydych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chi’n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hapus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?</a:t>
                      </a:r>
                    </a:p>
                    <a:p>
                      <a:endParaRPr lang="en-US" sz="1000" b="1" i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i="1" dirty="0">
                          <a:solidFill>
                            <a:sysClr val="windowText" lastClr="000000"/>
                          </a:solidFill>
                        </a:rPr>
                        <a:t>Are you happy? (</a:t>
                      </a:r>
                      <a:r>
                        <a:rPr lang="en-US" sz="2800" b="1" i="1" dirty="0" err="1">
                          <a:solidFill>
                            <a:sysClr val="windowText" lastClr="000000"/>
                          </a:solidFill>
                        </a:rPr>
                        <a:t>pl</a:t>
                      </a:r>
                      <a:r>
                        <a:rPr lang="en-US" sz="2800" b="1" i="1" dirty="0">
                          <a:solidFill>
                            <a:sysClr val="windowText" lastClr="000000"/>
                          </a:solidFill>
                        </a:rPr>
                        <a:t>)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10244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Oes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 problem?</a:t>
                      </a:r>
                    </a:p>
                    <a:p>
                      <a:endParaRPr lang="en-US" sz="1000" b="1" i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i="1" dirty="0">
                          <a:solidFill>
                            <a:sysClr val="windowText" lastClr="000000"/>
                          </a:solidFill>
                        </a:rPr>
                        <a:t>Is there a problem?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99101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Oes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cwestiwn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?</a:t>
                      </a:r>
                    </a:p>
                    <a:p>
                      <a:endParaRPr lang="en-US" sz="1000" b="1" i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i="1" dirty="0">
                          <a:solidFill>
                            <a:sysClr val="windowText" lastClr="000000"/>
                          </a:solidFill>
                        </a:rPr>
                        <a:t>Is there a question?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0991886"/>
                  </a:ext>
                </a:extLst>
              </a:tr>
            </a:tbl>
          </a:graphicData>
        </a:graphic>
      </p:graphicFrame>
      <p:sp>
        <p:nvSpPr>
          <p:cNvPr id="7" name="Google Shape;442;p59">
            <a:extLst>
              <a:ext uri="{FF2B5EF4-FFF2-40B4-BE49-F238E27FC236}">
                <a16:creationId xmlns:a16="http://schemas.microsoft.com/office/drawing/2014/main" id="{B1581DBC-0AA7-0748-BEF0-FCD22F25510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51012" y="182568"/>
            <a:ext cx="11582400" cy="8573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entury Gothic"/>
              <a:buNone/>
            </a:pPr>
            <a:r>
              <a:rPr lang="en-GB" sz="4400" b="1" cap="none" dirty="0" err="1">
                <a:solidFill>
                  <a:schemeClr val="bg1"/>
                </a:solidFill>
                <a:latin typeface="Segoe Print" panose="02000800000000000000" pitchFamily="2" charset="0"/>
                <a:ea typeface="Calibri"/>
                <a:cs typeface="Calibri"/>
                <a:sym typeface="Calibri"/>
              </a:rPr>
              <a:t>Yn</a:t>
            </a:r>
            <a:r>
              <a:rPr lang="en-GB" sz="4400" b="1" cap="none" dirty="0">
                <a:solidFill>
                  <a:schemeClr val="bg1"/>
                </a:solidFill>
                <a:latin typeface="Segoe Print" panose="020008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4400" b="1" cap="none" dirty="0" err="1">
                <a:solidFill>
                  <a:schemeClr val="bg1"/>
                </a:solidFill>
                <a:latin typeface="Segoe Print" panose="02000800000000000000" pitchFamily="2" charset="0"/>
                <a:ea typeface="Calibri"/>
                <a:cs typeface="Calibri"/>
                <a:sym typeface="Calibri"/>
              </a:rPr>
              <a:t>ystod</a:t>
            </a:r>
            <a:r>
              <a:rPr lang="en-GB" sz="4400" b="1" i="0" u="none" strike="noStrike" cap="none" dirty="0">
                <a:solidFill>
                  <a:schemeClr val="bg1"/>
                </a:solidFill>
                <a:latin typeface="Segoe Print" panose="02000800000000000000" pitchFamily="2" charset="0"/>
                <a:ea typeface="Calibri"/>
                <a:cs typeface="Calibri"/>
                <a:sym typeface="Calibri"/>
              </a:rPr>
              <a:t> y </a:t>
            </a:r>
            <a:r>
              <a:rPr lang="en-GB" sz="4400" b="1" i="0" u="none" strike="noStrike" cap="none" dirty="0" err="1">
                <a:solidFill>
                  <a:schemeClr val="bg1"/>
                </a:solidFill>
                <a:latin typeface="Segoe Print" panose="02000800000000000000" pitchFamily="2" charset="0"/>
                <a:ea typeface="Calibri"/>
                <a:cs typeface="Calibri"/>
                <a:sym typeface="Calibri"/>
              </a:rPr>
              <a:t>wers</a:t>
            </a:r>
            <a:r>
              <a:rPr lang="en-GB" sz="4400" b="1" i="0" u="none" strike="noStrike" cap="none" dirty="0">
                <a:solidFill>
                  <a:schemeClr val="bg1"/>
                </a:solidFill>
                <a:latin typeface="Segoe Print" panose="02000800000000000000" pitchFamily="2" charset="0"/>
                <a:ea typeface="Calibri"/>
                <a:cs typeface="Calibri"/>
                <a:sym typeface="Calibri"/>
              </a:rPr>
              <a:t>        During the lesson </a:t>
            </a:r>
            <a:endParaRPr sz="4400" b="1" i="0" u="none" strike="noStrike" cap="none" dirty="0">
              <a:solidFill>
                <a:schemeClr val="bg1"/>
              </a:solidFill>
              <a:latin typeface="Segoe Print" panose="02000800000000000000" pitchFamily="2" charset="0"/>
              <a:ea typeface="Calibri"/>
              <a:cs typeface="Calibri"/>
              <a:sym typeface="Calibri"/>
            </a:endParaRP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4031849-8A39-8747-AACF-AAB09494850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558157" y="5928578"/>
            <a:ext cx="812800" cy="8128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B35DC7E-021F-7D4A-A197-BD1252164F5E}"/>
              </a:ext>
            </a:extLst>
          </p:cNvPr>
          <p:cNvSpPr txBox="1"/>
          <p:nvPr/>
        </p:nvSpPr>
        <p:spPr>
          <a:xfrm>
            <a:off x="2222389" y="6150312"/>
            <a:ext cx="4393096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/>
              <a:t>Eich</a:t>
            </a:r>
            <a:r>
              <a:rPr lang="en-US" b="1" dirty="0"/>
              <a:t> </a:t>
            </a:r>
            <a:r>
              <a:rPr lang="en-US" b="1" dirty="0" err="1"/>
              <a:t>tro</a:t>
            </a:r>
            <a:r>
              <a:rPr lang="en-US" b="1" dirty="0"/>
              <a:t> chi ….. It’s your turn …</a:t>
            </a:r>
          </a:p>
        </p:txBody>
      </p:sp>
    </p:spTree>
    <p:extLst>
      <p:ext uri="{BB962C8B-B14F-4D97-AF65-F5344CB8AC3E}">
        <p14:creationId xmlns:p14="http://schemas.microsoft.com/office/powerpoint/2010/main" val="2932061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19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0BF24E8-73D9-7B4C-800F-520BE961193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184462" y="1214145"/>
          <a:ext cx="9715500" cy="4693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96406">
                  <a:extLst>
                    <a:ext uri="{9D8B030D-6E8A-4147-A177-3AD203B41FA5}">
                      <a16:colId xmlns:a16="http://schemas.microsoft.com/office/drawing/2014/main" val="97462451"/>
                    </a:ext>
                  </a:extLst>
                </a:gridCol>
                <a:gridCol w="4819094">
                  <a:extLst>
                    <a:ext uri="{9D8B030D-6E8A-4147-A177-3AD203B41FA5}">
                      <a16:colId xmlns:a16="http://schemas.microsoft.com/office/drawing/2014/main" val="173283859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Gwaith da.</a:t>
                      </a:r>
                    </a:p>
                    <a:p>
                      <a:endParaRPr lang="en-US" sz="1000" b="1" i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i="1" dirty="0">
                          <a:solidFill>
                            <a:sysClr val="windowText" lastClr="000000"/>
                          </a:solidFill>
                        </a:rPr>
                        <a:t>Good work.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79062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Ymdrech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dda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.</a:t>
                      </a:r>
                    </a:p>
                    <a:p>
                      <a:endParaRPr lang="en-US" sz="1000" b="1" i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i="1" dirty="0">
                          <a:solidFill>
                            <a:sysClr val="windowText" lastClr="000000"/>
                          </a:solidFill>
                        </a:rPr>
                        <a:t>Good effort.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29726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Da </a:t>
                      </a:r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iawn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.</a:t>
                      </a:r>
                    </a:p>
                    <a:p>
                      <a:endParaRPr lang="en-US" sz="1000" b="1" i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i="1" dirty="0">
                          <a:solidFill>
                            <a:sysClr val="windowText" lastClr="000000"/>
                          </a:solidFill>
                        </a:rPr>
                        <a:t>Very good.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1041568"/>
                  </a:ext>
                </a:extLst>
              </a:tr>
              <a:tr h="4260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Gwaith </a:t>
                      </a:r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ardderchog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.</a:t>
                      </a:r>
                    </a:p>
                    <a:p>
                      <a:endParaRPr lang="en-US" sz="1000" b="1" i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i="1" dirty="0">
                          <a:solidFill>
                            <a:sysClr val="windowText" lastClr="000000"/>
                          </a:solidFill>
                        </a:rPr>
                        <a:t>Excellent work.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10244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Syniad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 da.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i="1" dirty="0">
                          <a:solidFill>
                            <a:sysClr val="windowText" lastClr="000000"/>
                          </a:solidFill>
                        </a:rPr>
                        <a:t>Good idea.</a:t>
                      </a:r>
                    </a:p>
                    <a:p>
                      <a:endParaRPr lang="en-US" sz="1000" b="1" i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19490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Cwestiwn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 da.</a:t>
                      </a:r>
                    </a:p>
                    <a:p>
                      <a:endParaRPr lang="en-US" sz="1000" b="1" i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i="1" dirty="0">
                          <a:solidFill>
                            <a:sysClr val="windowText" lastClr="000000"/>
                          </a:solidFill>
                        </a:rPr>
                        <a:t>Good question.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99101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Ateb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 da.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i="1" dirty="0">
                          <a:solidFill>
                            <a:sysClr val="windowText" lastClr="000000"/>
                          </a:solidFill>
                        </a:rPr>
                        <a:t>Good answer.</a:t>
                      </a:r>
                    </a:p>
                    <a:p>
                      <a:endParaRPr lang="en-US" sz="1000" b="1" i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8613448"/>
                  </a:ext>
                </a:extLst>
              </a:tr>
            </a:tbl>
          </a:graphicData>
        </a:graphic>
      </p:graphicFrame>
      <p:sp>
        <p:nvSpPr>
          <p:cNvPr id="7" name="Google Shape;442;p59">
            <a:extLst>
              <a:ext uri="{FF2B5EF4-FFF2-40B4-BE49-F238E27FC236}">
                <a16:creationId xmlns:a16="http://schemas.microsoft.com/office/drawing/2014/main" id="{B1581DBC-0AA7-0748-BEF0-FCD22F25510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51012" y="182568"/>
            <a:ext cx="11582400" cy="8573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entury Gothic"/>
              <a:buNone/>
            </a:pPr>
            <a:r>
              <a:rPr lang="en-GB" sz="4400" b="1" cap="none" dirty="0" err="1">
                <a:solidFill>
                  <a:schemeClr val="bg1"/>
                </a:solidFill>
                <a:latin typeface="Segoe Print" panose="02000800000000000000" pitchFamily="2" charset="0"/>
                <a:ea typeface="Calibri"/>
                <a:cs typeface="Calibri"/>
                <a:sym typeface="Calibri"/>
              </a:rPr>
              <a:t>Yn</a:t>
            </a:r>
            <a:r>
              <a:rPr lang="en-GB" sz="4400" b="1" cap="none" dirty="0">
                <a:solidFill>
                  <a:schemeClr val="bg1"/>
                </a:solidFill>
                <a:latin typeface="Segoe Print" panose="020008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4400" b="1" cap="none" dirty="0" err="1">
                <a:solidFill>
                  <a:schemeClr val="bg1"/>
                </a:solidFill>
                <a:latin typeface="Segoe Print" panose="02000800000000000000" pitchFamily="2" charset="0"/>
                <a:ea typeface="Calibri"/>
                <a:cs typeface="Calibri"/>
                <a:sym typeface="Calibri"/>
              </a:rPr>
              <a:t>ystod</a:t>
            </a:r>
            <a:r>
              <a:rPr lang="en-GB" sz="4400" b="1" i="0" u="none" strike="noStrike" cap="none" dirty="0">
                <a:solidFill>
                  <a:schemeClr val="bg1"/>
                </a:solidFill>
                <a:latin typeface="Segoe Print" panose="02000800000000000000" pitchFamily="2" charset="0"/>
                <a:ea typeface="Calibri"/>
                <a:cs typeface="Calibri"/>
                <a:sym typeface="Calibri"/>
              </a:rPr>
              <a:t> y </a:t>
            </a:r>
            <a:r>
              <a:rPr lang="en-GB" sz="4400" b="1" i="0" u="none" strike="noStrike" cap="none" dirty="0" err="1">
                <a:solidFill>
                  <a:schemeClr val="bg1"/>
                </a:solidFill>
                <a:latin typeface="Segoe Print" panose="02000800000000000000" pitchFamily="2" charset="0"/>
                <a:ea typeface="Calibri"/>
                <a:cs typeface="Calibri"/>
                <a:sym typeface="Calibri"/>
              </a:rPr>
              <a:t>wers</a:t>
            </a:r>
            <a:r>
              <a:rPr lang="en-GB" sz="4400" b="1" i="0" u="none" strike="noStrike" cap="none" dirty="0">
                <a:solidFill>
                  <a:schemeClr val="bg1"/>
                </a:solidFill>
                <a:latin typeface="Segoe Print" panose="02000800000000000000" pitchFamily="2" charset="0"/>
                <a:ea typeface="Calibri"/>
                <a:cs typeface="Calibri"/>
                <a:sym typeface="Calibri"/>
              </a:rPr>
              <a:t>        During the lesson </a:t>
            </a:r>
            <a:endParaRPr sz="4400" b="1" i="0" u="none" strike="noStrike" cap="none" dirty="0">
              <a:solidFill>
                <a:schemeClr val="bg1"/>
              </a:solidFill>
              <a:latin typeface="Segoe Print" panose="02000800000000000000" pitchFamily="2" charset="0"/>
              <a:ea typeface="Calibri"/>
              <a:cs typeface="Calibri"/>
              <a:sym typeface="Calibri"/>
            </a:endParaRP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AC39980-C19C-684E-9DE1-3E7EBD48986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240104" y="6035261"/>
            <a:ext cx="812800" cy="8128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4D75D08-66E9-3C45-869C-1138A9D10AE2}"/>
              </a:ext>
            </a:extLst>
          </p:cNvPr>
          <p:cNvSpPr txBox="1"/>
          <p:nvPr/>
        </p:nvSpPr>
        <p:spPr>
          <a:xfrm>
            <a:off x="1824823" y="6266934"/>
            <a:ext cx="4393096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/>
              <a:t>Eich</a:t>
            </a:r>
            <a:r>
              <a:rPr lang="en-US" b="1" dirty="0"/>
              <a:t> </a:t>
            </a:r>
            <a:r>
              <a:rPr lang="en-US" b="1" dirty="0" err="1"/>
              <a:t>tro</a:t>
            </a:r>
            <a:r>
              <a:rPr lang="en-US" b="1" dirty="0"/>
              <a:t> chi ….. It’s your turn …</a:t>
            </a:r>
          </a:p>
        </p:txBody>
      </p:sp>
    </p:spTree>
    <p:extLst>
      <p:ext uri="{BB962C8B-B14F-4D97-AF65-F5344CB8AC3E}">
        <p14:creationId xmlns:p14="http://schemas.microsoft.com/office/powerpoint/2010/main" val="3249056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57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4199D1-1925-5442-88CC-4FBA0975E208}"/>
              </a:ext>
            </a:extLst>
          </p:cNvPr>
          <p:cNvSpPr/>
          <p:nvPr/>
        </p:nvSpPr>
        <p:spPr>
          <a:xfrm>
            <a:off x="171450" y="2286000"/>
            <a:ext cx="11868150" cy="209996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oubleWave1">
              <a:avLst/>
            </a:prstTxWarp>
            <a:spAutoFit/>
          </a:bodyPr>
          <a:lstStyle/>
          <a:p>
            <a:pPr algn="ctr"/>
            <a:r>
              <a:rPr lang="en-US" sz="5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Ar</a:t>
            </a:r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5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ddiwedd</a:t>
            </a:r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y </a:t>
            </a:r>
            <a:r>
              <a:rPr lang="en-US" sz="5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wers</a:t>
            </a:r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…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3EA97E-A0AE-B444-9EB2-7F2901CDA9C7}"/>
              </a:ext>
            </a:extLst>
          </p:cNvPr>
          <p:cNvSpPr txBox="1"/>
          <p:nvPr/>
        </p:nvSpPr>
        <p:spPr>
          <a:xfrm>
            <a:off x="2724150" y="4876800"/>
            <a:ext cx="7353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At the end of the lesson …</a:t>
            </a:r>
          </a:p>
        </p:txBody>
      </p:sp>
    </p:spTree>
    <p:extLst>
      <p:ext uri="{BB962C8B-B14F-4D97-AF65-F5344CB8AC3E}">
        <p14:creationId xmlns:p14="http://schemas.microsoft.com/office/powerpoint/2010/main" val="106954043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0BF24E8-73D9-7B4C-800F-520BE961193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71537" y="1504950"/>
          <a:ext cx="10734675" cy="4693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10048">
                  <a:extLst>
                    <a:ext uri="{9D8B030D-6E8A-4147-A177-3AD203B41FA5}">
                      <a16:colId xmlns:a16="http://schemas.microsoft.com/office/drawing/2014/main" val="97462451"/>
                    </a:ext>
                  </a:extLst>
                </a:gridCol>
                <a:gridCol w="5324627">
                  <a:extLst>
                    <a:ext uri="{9D8B030D-6E8A-4147-A177-3AD203B41FA5}">
                      <a16:colId xmlns:a16="http://schemas.microsoft.com/office/drawing/2014/main" val="173283859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Gorffennwch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eich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gwaith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.</a:t>
                      </a:r>
                    </a:p>
                    <a:p>
                      <a:endParaRPr lang="en-US" sz="1000" b="1" i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i="1" dirty="0">
                          <a:solidFill>
                            <a:sysClr val="windowText" lastClr="000000"/>
                          </a:solidFill>
                        </a:rPr>
                        <a:t>Finish your work.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79062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Ysgrifennwch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 y </a:t>
                      </a:r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gwaith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cartref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.</a:t>
                      </a:r>
                    </a:p>
                    <a:p>
                      <a:endParaRPr lang="en-US" sz="1000" b="1" i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i="1" dirty="0">
                          <a:solidFill>
                            <a:sysClr val="windowText" lastClr="000000"/>
                          </a:solidFill>
                        </a:rPr>
                        <a:t>Write the homework.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29726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Caewch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eich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llyfrau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.</a:t>
                      </a:r>
                    </a:p>
                    <a:p>
                      <a:endParaRPr lang="en-US" sz="1000" b="1" i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i="1" dirty="0">
                          <a:solidFill>
                            <a:sysClr val="windowText" lastClr="000000"/>
                          </a:solidFill>
                        </a:rPr>
                        <a:t>Close your books.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1041568"/>
                  </a:ext>
                </a:extLst>
              </a:tr>
              <a:tr h="4260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Tacluswch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 … </a:t>
                      </a:r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yn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gyflym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.</a:t>
                      </a:r>
                    </a:p>
                    <a:p>
                      <a:endParaRPr lang="en-US" sz="1000" b="1" i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i="1" dirty="0">
                          <a:solidFill>
                            <a:sysClr val="windowText" lastClr="000000"/>
                          </a:solidFill>
                        </a:rPr>
                        <a:t>Tidy up …. quickly.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1024457"/>
                  </a:ext>
                </a:extLst>
              </a:tr>
              <a:tr h="426088">
                <a:tc>
                  <a:txBody>
                    <a:bodyPr/>
                    <a:lstStyle/>
                    <a:p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Sefwch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.</a:t>
                      </a:r>
                    </a:p>
                    <a:p>
                      <a:endParaRPr lang="en-US" sz="1000" b="1" i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i="1" dirty="0">
                          <a:solidFill>
                            <a:sysClr val="windowText" lastClr="000000"/>
                          </a:solidFill>
                        </a:rPr>
                        <a:t>Stand. (</a:t>
                      </a:r>
                      <a:r>
                        <a:rPr lang="en-US" sz="2800" b="1" i="1" dirty="0" err="1">
                          <a:solidFill>
                            <a:sysClr val="windowText" lastClr="000000"/>
                          </a:solidFill>
                        </a:rPr>
                        <a:t>pl</a:t>
                      </a:r>
                      <a:r>
                        <a:rPr lang="en-US" sz="2800" b="1" i="1" dirty="0">
                          <a:solidFill>
                            <a:sysClr val="windowText" lastClr="000000"/>
                          </a:solidFill>
                        </a:rPr>
                        <a:t>)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07991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Diolch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.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i="1" dirty="0">
                          <a:solidFill>
                            <a:sysClr val="windowText" lastClr="000000"/>
                          </a:solidFill>
                        </a:rPr>
                        <a:t>Thank you.</a:t>
                      </a:r>
                    </a:p>
                    <a:p>
                      <a:endParaRPr lang="en-US" sz="1000" b="1" i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19490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Hwyl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US" sz="2800" b="1" i="0" dirty="0" err="1">
                          <a:solidFill>
                            <a:sysClr val="windowText" lastClr="000000"/>
                          </a:solidFill>
                        </a:rPr>
                        <a:t>fawr</a:t>
                      </a:r>
                      <a:r>
                        <a:rPr lang="en-US" sz="2800" b="1" i="0" dirty="0">
                          <a:solidFill>
                            <a:sysClr val="windowText" lastClr="000000"/>
                          </a:solidFill>
                        </a:rPr>
                        <a:t>.</a:t>
                      </a:r>
                    </a:p>
                    <a:p>
                      <a:endParaRPr lang="en-US" sz="1000" b="1" i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i="1" dirty="0">
                          <a:solidFill>
                            <a:sysClr val="windowText" lastClr="000000"/>
                          </a:solidFill>
                        </a:rPr>
                        <a:t>Goodbye.</a:t>
                      </a:r>
                    </a:p>
                  </a:txBody>
                  <a:tcPr>
                    <a:lnL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9910173"/>
                  </a:ext>
                </a:extLst>
              </a:tr>
            </a:tbl>
          </a:graphicData>
        </a:graphic>
      </p:graphicFrame>
      <p:sp>
        <p:nvSpPr>
          <p:cNvPr id="7" name="Google Shape;442;p59">
            <a:extLst>
              <a:ext uri="{FF2B5EF4-FFF2-40B4-BE49-F238E27FC236}">
                <a16:creationId xmlns:a16="http://schemas.microsoft.com/office/drawing/2014/main" id="{B1581DBC-0AA7-0748-BEF0-FCD22F25510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095500" y="182568"/>
            <a:ext cx="8286750" cy="132238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entury Gothic"/>
              <a:buNone/>
            </a:pPr>
            <a:r>
              <a:rPr lang="en-GB" sz="4400" b="1" i="0" u="none" strike="noStrike" cap="none" dirty="0" err="1">
                <a:solidFill>
                  <a:schemeClr val="bg1"/>
                </a:solidFill>
                <a:latin typeface="Segoe Print" panose="02000800000000000000" pitchFamily="2" charset="0"/>
                <a:ea typeface="Calibri"/>
                <a:cs typeface="Calibri"/>
                <a:sym typeface="Calibri"/>
              </a:rPr>
              <a:t>Ar</a:t>
            </a:r>
            <a:r>
              <a:rPr lang="en-GB" sz="4400" b="1" i="0" u="none" strike="noStrike" cap="none" dirty="0">
                <a:solidFill>
                  <a:schemeClr val="bg1"/>
                </a:solidFill>
                <a:latin typeface="Segoe Print" panose="02000800000000000000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4400" b="1" i="0" u="none" strike="noStrike" cap="none" dirty="0" err="1">
                <a:solidFill>
                  <a:schemeClr val="bg1"/>
                </a:solidFill>
                <a:latin typeface="Segoe Print" panose="02000800000000000000" pitchFamily="2" charset="0"/>
                <a:ea typeface="Calibri"/>
                <a:cs typeface="Calibri"/>
                <a:sym typeface="Calibri"/>
              </a:rPr>
              <a:t>ddiwedd</a:t>
            </a:r>
            <a:r>
              <a:rPr lang="en-GB" sz="4400" b="1" i="0" u="none" strike="noStrike" cap="none" dirty="0">
                <a:solidFill>
                  <a:schemeClr val="bg1"/>
                </a:solidFill>
                <a:latin typeface="Segoe Print" panose="02000800000000000000" pitchFamily="2" charset="0"/>
                <a:ea typeface="Calibri"/>
                <a:cs typeface="Calibri"/>
                <a:sym typeface="Calibri"/>
              </a:rPr>
              <a:t> y </a:t>
            </a:r>
            <a:r>
              <a:rPr lang="en-GB" sz="4400" b="1" i="0" u="none" strike="noStrike" cap="none" dirty="0" err="1">
                <a:solidFill>
                  <a:schemeClr val="bg1"/>
                </a:solidFill>
                <a:latin typeface="Segoe Print" panose="02000800000000000000" pitchFamily="2" charset="0"/>
                <a:ea typeface="Calibri"/>
                <a:cs typeface="Calibri"/>
                <a:sym typeface="Calibri"/>
              </a:rPr>
              <a:t>wers</a:t>
            </a:r>
            <a:r>
              <a:rPr lang="en-GB" sz="4400" b="1" i="0" u="none" strike="noStrike" cap="none" dirty="0">
                <a:solidFill>
                  <a:schemeClr val="bg1"/>
                </a:solidFill>
                <a:latin typeface="Segoe Print" panose="02000800000000000000" pitchFamily="2" charset="0"/>
                <a:ea typeface="Calibri"/>
                <a:cs typeface="Calibri"/>
                <a:sym typeface="Calibri"/>
              </a:rPr>
              <a:t>      </a:t>
            </a:r>
            <a:br>
              <a:rPr lang="en-GB" sz="4400" b="1" i="0" u="none" strike="noStrike" cap="none" dirty="0">
                <a:solidFill>
                  <a:schemeClr val="bg1"/>
                </a:solidFill>
                <a:latin typeface="Segoe Print" panose="02000800000000000000" pitchFamily="2" charset="0"/>
                <a:ea typeface="Calibri"/>
                <a:cs typeface="Calibri"/>
                <a:sym typeface="Calibri"/>
              </a:rPr>
            </a:br>
            <a:r>
              <a:rPr lang="en-GB" sz="4400" b="1" i="0" u="none" strike="noStrike" cap="none" dirty="0">
                <a:solidFill>
                  <a:schemeClr val="bg1"/>
                </a:solidFill>
                <a:latin typeface="Segoe Print" panose="02000800000000000000" pitchFamily="2" charset="0"/>
                <a:ea typeface="Calibri"/>
                <a:cs typeface="Calibri"/>
                <a:sym typeface="Calibri"/>
              </a:rPr>
              <a:t>At the end of the lesson </a:t>
            </a:r>
            <a:endParaRPr sz="4400" b="1" i="0" u="none" strike="noStrike" cap="none" dirty="0">
              <a:solidFill>
                <a:schemeClr val="bg1"/>
              </a:solidFill>
              <a:latin typeface="Segoe Print" panose="02000800000000000000" pitchFamily="2" charset="0"/>
              <a:ea typeface="Calibri"/>
              <a:cs typeface="Calibri"/>
              <a:sym typeface="Calibri"/>
            </a:endParaRP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8C300D5-6A60-4A48-90CA-74A6EF4EECC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99812" y="6198870"/>
            <a:ext cx="812800" cy="8128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E64865C-E380-8547-8C36-C397317506A6}"/>
              </a:ext>
            </a:extLst>
          </p:cNvPr>
          <p:cNvSpPr txBox="1"/>
          <p:nvPr/>
        </p:nvSpPr>
        <p:spPr>
          <a:xfrm>
            <a:off x="6635362" y="6460286"/>
            <a:ext cx="4393096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/>
              <a:t>Eich</a:t>
            </a:r>
            <a:r>
              <a:rPr lang="en-US" b="1" dirty="0"/>
              <a:t> </a:t>
            </a:r>
            <a:r>
              <a:rPr lang="en-US" b="1" dirty="0" err="1"/>
              <a:t>tro</a:t>
            </a:r>
            <a:r>
              <a:rPr lang="en-US" b="1" dirty="0"/>
              <a:t> chi ….. It’s your turn …</a:t>
            </a:r>
          </a:p>
        </p:txBody>
      </p:sp>
    </p:spTree>
    <p:extLst>
      <p:ext uri="{BB962C8B-B14F-4D97-AF65-F5344CB8AC3E}">
        <p14:creationId xmlns:p14="http://schemas.microsoft.com/office/powerpoint/2010/main" val="4007654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69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B5778A83-A029-DC40-A1F2-D8D39E8A34B0}"/>
              </a:ext>
            </a:extLst>
          </p:cNvPr>
          <p:cNvSpPr txBox="1">
            <a:spLocks/>
          </p:cNvSpPr>
          <p:nvPr/>
        </p:nvSpPr>
        <p:spPr>
          <a:xfrm>
            <a:off x="1053548" y="342742"/>
            <a:ext cx="10177669" cy="705610"/>
          </a:xfrm>
          <a:prstGeom prst="rect">
            <a:avLst/>
          </a:prstGeom>
          <a:solidFill>
            <a:schemeClr val="tx1"/>
          </a:solidFill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>
                <a:solidFill>
                  <a:schemeClr val="bg1"/>
                </a:solidFill>
                <a:latin typeface="Segoe Print" panose="02000800000000000000" pitchFamily="2" charset="0"/>
              </a:rPr>
              <a:t>    </a:t>
            </a:r>
            <a:r>
              <a:rPr lang="en-US" b="1" dirty="0" err="1">
                <a:solidFill>
                  <a:schemeClr val="bg1"/>
                </a:solidFill>
                <a:latin typeface="Segoe Print" panose="02000800000000000000" pitchFamily="2" charset="0"/>
              </a:rPr>
              <a:t>eich</a:t>
            </a:r>
            <a:r>
              <a:rPr lang="en-US" b="1" dirty="0">
                <a:solidFill>
                  <a:schemeClr val="bg1"/>
                </a:solidFill>
                <a:latin typeface="Segoe Print" panose="02000800000000000000" pitchFamily="2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Segoe Print" panose="02000800000000000000" pitchFamily="2" charset="0"/>
              </a:rPr>
              <a:t>tasg</a:t>
            </a:r>
            <a:r>
              <a:rPr lang="en-US" b="1" dirty="0">
                <a:solidFill>
                  <a:schemeClr val="bg1"/>
                </a:solidFill>
                <a:latin typeface="Segoe Print" panose="02000800000000000000" pitchFamily="2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Segoe Print" panose="02000800000000000000" pitchFamily="2" charset="0"/>
              </a:rPr>
              <a:t>Gyntaf</a:t>
            </a:r>
            <a:r>
              <a:rPr lang="en-US" b="1" dirty="0">
                <a:solidFill>
                  <a:schemeClr val="bg1"/>
                </a:solidFill>
                <a:latin typeface="Segoe Print" panose="02000800000000000000" pitchFamily="2" charset="0"/>
              </a:rPr>
              <a:t>…   your </a:t>
            </a:r>
            <a:r>
              <a:rPr lang="en-US" b="1" dirty="0" err="1">
                <a:solidFill>
                  <a:schemeClr val="bg1"/>
                </a:solidFill>
                <a:latin typeface="Segoe Print" panose="02000800000000000000" pitchFamily="2" charset="0"/>
              </a:rPr>
              <a:t>frist</a:t>
            </a:r>
            <a:r>
              <a:rPr lang="en-US" b="1" dirty="0">
                <a:solidFill>
                  <a:schemeClr val="bg1"/>
                </a:solidFill>
                <a:latin typeface="Segoe Print" panose="02000800000000000000" pitchFamily="2" charset="0"/>
              </a:rPr>
              <a:t> task…                  </a:t>
            </a:r>
            <a:endParaRPr lang="en-US" sz="2800" b="1" dirty="0">
              <a:solidFill>
                <a:schemeClr val="bg1"/>
              </a:solidFill>
              <a:latin typeface="Segoe Print" panose="020008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42DFD7F-9162-674B-A0E0-5F1B63E9EDD2}"/>
              </a:ext>
            </a:extLst>
          </p:cNvPr>
          <p:cNvSpPr txBox="1"/>
          <p:nvPr/>
        </p:nvSpPr>
        <p:spPr>
          <a:xfrm>
            <a:off x="185530" y="1290098"/>
            <a:ext cx="4684644" cy="506292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7620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b="1" dirty="0" err="1"/>
              <a:t>Meddyliwch</a:t>
            </a:r>
            <a:r>
              <a:rPr lang="en-US" sz="1700" b="1" dirty="0"/>
              <a:t> am </a:t>
            </a:r>
            <a:r>
              <a:rPr lang="en-US" sz="1700" b="1" dirty="0" err="1"/>
              <a:t>wers</a:t>
            </a:r>
            <a:r>
              <a:rPr lang="en-US" sz="1700" b="1" dirty="0"/>
              <a:t> </a:t>
            </a:r>
            <a:r>
              <a:rPr lang="en-US" sz="1700" b="1" dirty="0" err="1"/>
              <a:t>rydych</a:t>
            </a:r>
            <a:r>
              <a:rPr lang="en-US" sz="1700" b="1" dirty="0"/>
              <a:t> </a:t>
            </a:r>
            <a:r>
              <a:rPr lang="en-US" sz="1700" b="1" dirty="0" err="1"/>
              <a:t>chi’n</a:t>
            </a:r>
            <a:r>
              <a:rPr lang="en-US" sz="1700" b="1" dirty="0"/>
              <a:t> </a:t>
            </a:r>
            <a:r>
              <a:rPr lang="en-US" sz="1700" b="1" dirty="0" err="1"/>
              <a:t>mynd</a:t>
            </a:r>
            <a:r>
              <a:rPr lang="en-US" sz="1700" b="1" dirty="0"/>
              <a:t> </a:t>
            </a:r>
            <a:r>
              <a:rPr lang="en-US" sz="1700" b="1" dirty="0" err="1"/>
              <a:t>i’w</a:t>
            </a:r>
            <a:r>
              <a:rPr lang="en-US" sz="1700" b="1" dirty="0"/>
              <a:t> </a:t>
            </a:r>
            <a:r>
              <a:rPr lang="en-US" sz="1700" b="1" dirty="0" err="1"/>
              <a:t>dysgu</a:t>
            </a:r>
            <a:r>
              <a:rPr lang="en-US" sz="1700" b="1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7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b="1" dirty="0" err="1"/>
              <a:t>Sut</a:t>
            </a:r>
            <a:r>
              <a:rPr lang="en-US" sz="1700" b="1" dirty="0"/>
              <a:t> </a:t>
            </a:r>
            <a:r>
              <a:rPr lang="en-US" sz="1700" b="1" dirty="0" err="1"/>
              <a:t>fyddech</a:t>
            </a:r>
            <a:r>
              <a:rPr lang="en-US" sz="1700" b="1" dirty="0"/>
              <a:t> </a:t>
            </a:r>
            <a:r>
              <a:rPr lang="en-US" sz="1700" b="1" dirty="0" err="1"/>
              <a:t>chi’n</a:t>
            </a:r>
            <a:r>
              <a:rPr lang="en-US" sz="1700" b="1" dirty="0"/>
              <a:t> </a:t>
            </a:r>
            <a:r>
              <a:rPr lang="en-US" sz="1700" b="1" dirty="0" err="1"/>
              <a:t>agor</a:t>
            </a:r>
            <a:r>
              <a:rPr lang="en-US" sz="1700" b="1" dirty="0"/>
              <a:t> y </a:t>
            </a:r>
            <a:r>
              <a:rPr lang="en-US" sz="1700" b="1" dirty="0" err="1"/>
              <a:t>wers</a:t>
            </a:r>
            <a:r>
              <a:rPr lang="en-US" sz="1700" b="1" dirty="0"/>
              <a:t>? </a:t>
            </a:r>
            <a:r>
              <a:rPr lang="en-US" sz="1700" b="1" dirty="0" err="1"/>
              <a:t>Meddyliwch</a:t>
            </a:r>
            <a:r>
              <a:rPr lang="en-US" sz="1700" b="1" dirty="0"/>
              <a:t> am 3 </a:t>
            </a:r>
            <a:r>
              <a:rPr lang="en-US" sz="1700" b="1" dirty="0" err="1"/>
              <a:t>ymadrodd</a:t>
            </a:r>
            <a:r>
              <a:rPr lang="en-US" sz="1700" b="1" dirty="0"/>
              <a:t> </a:t>
            </a:r>
            <a:r>
              <a:rPr lang="en-US" sz="1700" b="1" dirty="0" err="1"/>
              <a:t>defnyddiol</a:t>
            </a:r>
            <a:r>
              <a:rPr lang="en-US" sz="1700" b="1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7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b="1" dirty="0"/>
              <a:t>Pa </a:t>
            </a:r>
            <a:r>
              <a:rPr lang="en-US" sz="1700" b="1" dirty="0" err="1"/>
              <a:t>ymadroddion</a:t>
            </a:r>
            <a:r>
              <a:rPr lang="en-US" sz="1700" b="1" dirty="0"/>
              <a:t> </a:t>
            </a:r>
            <a:r>
              <a:rPr lang="en-US" sz="1700" b="1" dirty="0" err="1"/>
              <a:t>fyddech</a:t>
            </a:r>
            <a:r>
              <a:rPr lang="en-US" sz="1700" b="1" dirty="0"/>
              <a:t> </a:t>
            </a:r>
            <a:r>
              <a:rPr lang="en-US" sz="1700" b="1" dirty="0" err="1"/>
              <a:t>chi’n</a:t>
            </a:r>
            <a:r>
              <a:rPr lang="en-US" sz="1700" b="1" dirty="0"/>
              <a:t> </a:t>
            </a:r>
            <a:r>
              <a:rPr lang="en-US" sz="1700" b="1" dirty="0" err="1"/>
              <a:t>eu</a:t>
            </a:r>
            <a:r>
              <a:rPr lang="en-US" sz="1700" b="1" dirty="0"/>
              <a:t> </a:t>
            </a:r>
            <a:r>
              <a:rPr lang="en-US" sz="1700" b="1" dirty="0" err="1"/>
              <a:t>defnyddio</a:t>
            </a:r>
            <a:r>
              <a:rPr lang="en-US" sz="1700" b="1" dirty="0"/>
              <a:t> </a:t>
            </a:r>
            <a:r>
              <a:rPr lang="en-US" sz="1700" b="1" dirty="0" err="1"/>
              <a:t>yn</a:t>
            </a:r>
            <a:r>
              <a:rPr lang="en-US" sz="1700" b="1" dirty="0"/>
              <a:t> </a:t>
            </a:r>
            <a:r>
              <a:rPr lang="en-US" sz="1700" b="1" dirty="0" err="1"/>
              <a:t>ystod</a:t>
            </a:r>
            <a:r>
              <a:rPr lang="en-US" sz="1700" b="1" dirty="0"/>
              <a:t> y </a:t>
            </a:r>
            <a:r>
              <a:rPr lang="en-US" sz="1700" b="1" dirty="0" err="1"/>
              <a:t>wers</a:t>
            </a:r>
            <a:r>
              <a:rPr lang="en-US" sz="1700" b="1" dirty="0"/>
              <a:t>?  </a:t>
            </a:r>
            <a:r>
              <a:rPr lang="en-US" sz="1700" b="1" dirty="0" err="1"/>
              <a:t>Meddylwich</a:t>
            </a:r>
            <a:r>
              <a:rPr lang="en-US" sz="1700" b="1" dirty="0"/>
              <a:t> am 3 </a:t>
            </a:r>
            <a:r>
              <a:rPr lang="en-US" sz="1700" b="1" dirty="0" err="1"/>
              <a:t>ymadrodd</a:t>
            </a:r>
            <a:r>
              <a:rPr lang="en-US" sz="1700" b="1" dirty="0"/>
              <a:t> </a:t>
            </a:r>
            <a:r>
              <a:rPr lang="en-US" sz="1700" b="1" dirty="0" err="1"/>
              <a:t>defnyddiol</a:t>
            </a:r>
            <a:r>
              <a:rPr lang="en-US" sz="1700" b="1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7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b="1" dirty="0" err="1"/>
              <a:t>Sut</a:t>
            </a:r>
            <a:r>
              <a:rPr lang="en-US" sz="1700" b="1" dirty="0"/>
              <a:t> </a:t>
            </a:r>
            <a:r>
              <a:rPr lang="en-US" sz="1700" b="1" dirty="0" err="1"/>
              <a:t>fyddech</a:t>
            </a:r>
            <a:r>
              <a:rPr lang="en-US" sz="1700" b="1" dirty="0"/>
              <a:t> </a:t>
            </a:r>
            <a:r>
              <a:rPr lang="en-US" sz="1700" b="1" dirty="0" err="1"/>
              <a:t>chi’n</a:t>
            </a:r>
            <a:r>
              <a:rPr lang="en-US" sz="1700" b="1" dirty="0"/>
              <a:t> </a:t>
            </a:r>
            <a:r>
              <a:rPr lang="en-US" sz="1700" b="1" dirty="0" err="1"/>
              <a:t>cloi’r</a:t>
            </a:r>
            <a:r>
              <a:rPr lang="en-US" sz="1700" b="1" dirty="0"/>
              <a:t> </a:t>
            </a:r>
            <a:r>
              <a:rPr lang="en-US" sz="1700" b="1" dirty="0" err="1"/>
              <a:t>wers</a:t>
            </a:r>
            <a:r>
              <a:rPr lang="en-US" sz="1700" b="1" dirty="0"/>
              <a:t>?  </a:t>
            </a:r>
            <a:r>
              <a:rPr lang="en-US" sz="1700" b="1" dirty="0" err="1"/>
              <a:t>Meddyliwch</a:t>
            </a:r>
            <a:r>
              <a:rPr lang="en-US" sz="1700" b="1" dirty="0"/>
              <a:t> am 3 </a:t>
            </a:r>
            <a:r>
              <a:rPr lang="en-US" sz="1700" b="1" dirty="0" err="1"/>
              <a:t>ymadrodd</a:t>
            </a:r>
            <a:r>
              <a:rPr lang="en-US" sz="1700" b="1" dirty="0"/>
              <a:t> </a:t>
            </a:r>
            <a:r>
              <a:rPr lang="en-US" sz="1700" b="1" dirty="0" err="1"/>
              <a:t>defnyddiol</a:t>
            </a:r>
            <a:r>
              <a:rPr lang="en-US" sz="1700" b="1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7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b="1" dirty="0" err="1"/>
              <a:t>Dysgwch</a:t>
            </a:r>
            <a:r>
              <a:rPr lang="en-US" sz="1700" b="1" dirty="0"/>
              <a:t> </a:t>
            </a:r>
            <a:r>
              <a:rPr lang="en-US" sz="1700" b="1" dirty="0" err="1"/>
              <a:t>nhw</a:t>
            </a:r>
            <a:r>
              <a:rPr lang="en-US" sz="1700" b="1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7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b="1" dirty="0" err="1"/>
              <a:t>Rydych</a:t>
            </a:r>
            <a:r>
              <a:rPr lang="en-US" sz="1700" b="1" dirty="0"/>
              <a:t> </a:t>
            </a:r>
            <a:r>
              <a:rPr lang="en-US" sz="1700" b="1" dirty="0" err="1"/>
              <a:t>chi’n</a:t>
            </a:r>
            <a:r>
              <a:rPr lang="en-US" sz="1700" b="1" dirty="0"/>
              <a:t> </a:t>
            </a:r>
            <a:r>
              <a:rPr lang="en-US" sz="1700" b="1" dirty="0" err="1"/>
              <a:t>barod</a:t>
            </a:r>
            <a:r>
              <a:rPr lang="en-US" sz="1700" b="1" dirty="0"/>
              <a:t> i </a:t>
            </a:r>
            <a:r>
              <a:rPr lang="en-US" sz="1700" b="1" dirty="0" err="1"/>
              <a:t>addysgu</a:t>
            </a:r>
            <a:r>
              <a:rPr lang="en-US" sz="1700" b="1" dirty="0"/>
              <a:t>!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F207C78-73EF-D544-B5C2-5BC1CFAE328B}"/>
              </a:ext>
            </a:extLst>
          </p:cNvPr>
          <p:cNvSpPr txBox="1"/>
          <p:nvPr/>
        </p:nvSpPr>
        <p:spPr>
          <a:xfrm>
            <a:off x="7454348" y="1290098"/>
            <a:ext cx="4464032" cy="506292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7620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b="1" dirty="0"/>
              <a:t>Think of a lesson you are about to teach (any subject).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7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b="1" dirty="0"/>
              <a:t>How would you open your lesson? Think of 3 useful Welsh phrases you could use.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7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b="1" dirty="0"/>
              <a:t>What Welsh phrases could you use during the lesson?  Think of 3 useful phrases you would be happy to use.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7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b="1" dirty="0"/>
              <a:t>How would you close your lesson? Think of 3 useful Welsh phrases you could use.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7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b="1" dirty="0"/>
              <a:t>Learn them.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7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b="1" dirty="0"/>
              <a:t>You are ready to teach!</a:t>
            </a:r>
          </a:p>
          <a:p>
            <a:endParaRPr lang="en-US" sz="1700" b="1" dirty="0"/>
          </a:p>
        </p:txBody>
      </p:sp>
      <p:sp>
        <p:nvSpPr>
          <p:cNvPr id="3" name="10-Point Star 2">
            <a:extLst>
              <a:ext uri="{FF2B5EF4-FFF2-40B4-BE49-F238E27FC236}">
                <a16:creationId xmlns:a16="http://schemas.microsoft.com/office/drawing/2014/main" id="{9EFAC212-859A-1E46-8848-69BBFD10B624}"/>
              </a:ext>
            </a:extLst>
          </p:cNvPr>
          <p:cNvSpPr/>
          <p:nvPr/>
        </p:nvSpPr>
        <p:spPr>
          <a:xfrm>
            <a:off x="4174435" y="3179573"/>
            <a:ext cx="3458817" cy="3061252"/>
          </a:xfrm>
          <a:prstGeom prst="star10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Remember to use these phrases in school.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7B69EBF-C9C5-8C48-8B5B-AA8AA7C36F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428"/>
            <a:ext cx="2766236" cy="428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6970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43635F67-ADB9-3447-B389-D80703184AB6}"/>
              </a:ext>
            </a:extLst>
          </p:cNvPr>
          <p:cNvSpPr txBox="1">
            <a:spLocks/>
          </p:cNvSpPr>
          <p:nvPr/>
        </p:nvSpPr>
        <p:spPr>
          <a:xfrm>
            <a:off x="198783" y="342742"/>
            <a:ext cx="11767929" cy="705610"/>
          </a:xfrm>
          <a:prstGeom prst="rect">
            <a:avLst/>
          </a:prstGeom>
          <a:solidFill>
            <a:schemeClr val="tx1"/>
          </a:solidFill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 err="1">
                <a:solidFill>
                  <a:schemeClr val="bg1"/>
                </a:solidFill>
                <a:latin typeface="Segoe Print" panose="02000800000000000000" pitchFamily="2" charset="0"/>
              </a:rPr>
              <a:t>eich</a:t>
            </a:r>
            <a:r>
              <a:rPr lang="en-US" b="1" dirty="0">
                <a:solidFill>
                  <a:schemeClr val="bg1"/>
                </a:solidFill>
                <a:latin typeface="Segoe Print" panose="02000800000000000000" pitchFamily="2" charset="0"/>
              </a:rPr>
              <a:t> ail </a:t>
            </a:r>
            <a:r>
              <a:rPr lang="en-US" b="1" dirty="0" err="1">
                <a:solidFill>
                  <a:schemeClr val="bg1"/>
                </a:solidFill>
                <a:latin typeface="Segoe Print" panose="02000800000000000000" pitchFamily="2" charset="0"/>
              </a:rPr>
              <a:t>dasg</a:t>
            </a:r>
            <a:r>
              <a:rPr lang="en-US" b="1" dirty="0">
                <a:solidFill>
                  <a:schemeClr val="bg1"/>
                </a:solidFill>
                <a:latin typeface="Segoe Print" panose="02000800000000000000" pitchFamily="2" charset="0"/>
              </a:rPr>
              <a:t>…                   your second task…                  </a:t>
            </a:r>
            <a:endParaRPr lang="en-US" sz="2800" b="1" dirty="0">
              <a:solidFill>
                <a:schemeClr val="bg1"/>
              </a:solidFill>
              <a:latin typeface="Segoe Print" panose="02000800000000000000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EF45FCB-A9B8-6E47-8DB0-4CDE293109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29428"/>
            <a:ext cx="2766236" cy="42857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F328569-9ADC-F04A-BAE3-70EDE97515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47110" y="727867"/>
            <a:ext cx="4575810" cy="6130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64769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44A878F-3660-E947-B69C-A1C97FC275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428"/>
            <a:ext cx="2766236" cy="428572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17B5C33-6F49-614C-98B3-4E3D335B1949}"/>
              </a:ext>
            </a:extLst>
          </p:cNvPr>
          <p:cNvSpPr txBox="1">
            <a:spLocks noChangeArrowheads="1"/>
          </p:cNvSpPr>
          <p:nvPr/>
        </p:nvSpPr>
        <p:spPr>
          <a:xfrm>
            <a:off x="3001618" y="404790"/>
            <a:ext cx="6240245" cy="672494"/>
          </a:xfrm>
          <a:prstGeom prst="rect">
            <a:avLst/>
          </a:prstGeom>
          <a:solidFill>
            <a:schemeClr val="tx1"/>
          </a:solidFill>
        </p:spPr>
        <p:txBody>
          <a:bodyPr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3200" b="1" dirty="0" err="1">
                <a:solidFill>
                  <a:schemeClr val="bg1"/>
                </a:solidFill>
                <a:latin typeface="Segoe Print" panose="02000800000000000000" pitchFamily="2" charset="0"/>
                <a:ea typeface="ＭＳ Ｐゴシック" charset="-128"/>
              </a:rPr>
              <a:t>Oes</a:t>
            </a:r>
            <a:r>
              <a:rPr lang="en-GB" altLang="en-US" sz="3200" b="1" dirty="0">
                <a:solidFill>
                  <a:schemeClr val="bg1"/>
                </a:solidFill>
                <a:latin typeface="Segoe Print" panose="02000800000000000000" pitchFamily="2" charset="0"/>
                <a:ea typeface="ＭＳ Ｐゴシック" charset="-128"/>
              </a:rPr>
              <a:t> </a:t>
            </a:r>
            <a:r>
              <a:rPr lang="en-GB" altLang="en-US" sz="3200" b="1" dirty="0" err="1">
                <a:solidFill>
                  <a:schemeClr val="bg1"/>
                </a:solidFill>
                <a:latin typeface="Segoe Print" panose="02000800000000000000" pitchFamily="2" charset="0"/>
                <a:ea typeface="ＭＳ Ｐゴシック" charset="-128"/>
              </a:rPr>
              <a:t>cwestiwn</a:t>
            </a:r>
            <a:r>
              <a:rPr lang="en-GB" altLang="en-US" sz="3200" b="1" dirty="0">
                <a:solidFill>
                  <a:schemeClr val="bg1"/>
                </a:solidFill>
                <a:latin typeface="Segoe Print" panose="02000800000000000000" pitchFamily="2" charset="0"/>
                <a:ea typeface="ＭＳ Ｐゴシック" charset="-128"/>
              </a:rPr>
              <a:t>?</a:t>
            </a:r>
            <a:endParaRPr lang="en-US" altLang="en-US" sz="3200" b="1" dirty="0">
              <a:solidFill>
                <a:schemeClr val="bg1"/>
              </a:solidFill>
              <a:latin typeface="Segoe Print" panose="02000800000000000000" pitchFamily="2" charset="0"/>
              <a:ea typeface="ＭＳ Ｐゴシック" charset="-12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4900C7F-28BE-DA4F-8265-22D547889C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6997" y="1377847"/>
            <a:ext cx="6624866" cy="4804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18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3E5711-6209-41AE-A70C-E8BB5C3EBE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5743" y="160812"/>
            <a:ext cx="7018240" cy="1565728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en-GB" sz="4400" b="1" dirty="0" err="1">
                <a:latin typeface="+mj-lt"/>
              </a:rPr>
              <a:t>Erbyn</a:t>
            </a:r>
            <a:r>
              <a:rPr lang="en-GB" sz="4400" b="1" dirty="0">
                <a:latin typeface="+mj-lt"/>
              </a:rPr>
              <a:t> y </a:t>
            </a:r>
            <a:r>
              <a:rPr lang="en-GB" sz="4400" b="1" dirty="0" err="1">
                <a:latin typeface="+mj-lt"/>
              </a:rPr>
              <a:t>tro</a:t>
            </a:r>
            <a:r>
              <a:rPr lang="en-GB" sz="4400" b="1" dirty="0">
                <a:latin typeface="+mj-lt"/>
              </a:rPr>
              <a:t> </a:t>
            </a:r>
            <a:r>
              <a:rPr lang="en-GB" sz="4400" b="1" dirty="0" err="1">
                <a:latin typeface="+mj-lt"/>
              </a:rPr>
              <a:t>nesaf</a:t>
            </a:r>
            <a:r>
              <a:rPr lang="en-GB" sz="4400" b="1" dirty="0">
                <a:latin typeface="+mj-lt"/>
              </a:rPr>
              <a:t> …</a:t>
            </a:r>
            <a:br>
              <a:rPr lang="en-GB" sz="4400" b="1" dirty="0">
                <a:latin typeface="+mj-lt"/>
              </a:rPr>
            </a:br>
            <a:r>
              <a:rPr lang="en-GB" sz="4400" b="1" dirty="0">
                <a:latin typeface="+mj-lt"/>
              </a:rPr>
              <a:t>By next time …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9536E36-6D9E-904D-B7B7-807A48CD57DA}"/>
              </a:ext>
            </a:extLst>
          </p:cNvPr>
          <p:cNvSpPr txBox="1"/>
          <p:nvPr/>
        </p:nvSpPr>
        <p:spPr>
          <a:xfrm>
            <a:off x="150524" y="1998048"/>
            <a:ext cx="5952102" cy="2677656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err="1"/>
              <a:t>Ymarferwch</a:t>
            </a:r>
            <a:r>
              <a:rPr lang="en-US" sz="2800" dirty="0"/>
              <a:t> </a:t>
            </a:r>
            <a:r>
              <a:rPr lang="en-US" sz="2800" dirty="0" err="1"/>
              <a:t>eich</a:t>
            </a:r>
            <a:r>
              <a:rPr lang="en-US" sz="2800" dirty="0"/>
              <a:t> </a:t>
            </a:r>
            <a:r>
              <a:rPr lang="en-US" sz="2800" dirty="0" err="1"/>
              <a:t>ynganu</a:t>
            </a:r>
            <a:r>
              <a:rPr lang="en-US" sz="2800" dirty="0"/>
              <a:t> </a:t>
            </a:r>
            <a:r>
              <a:rPr lang="en-US" sz="2800" dirty="0" err="1"/>
              <a:t>drwy</a:t>
            </a:r>
            <a:r>
              <a:rPr lang="en-US" sz="2800" dirty="0"/>
              <a:t> </a:t>
            </a:r>
            <a:r>
              <a:rPr lang="en-US" sz="2800" dirty="0" err="1"/>
              <a:t>ddefnyddio’r</a:t>
            </a:r>
            <a:r>
              <a:rPr lang="en-US" sz="2800" dirty="0"/>
              <a:t> </a:t>
            </a:r>
            <a:r>
              <a:rPr lang="en-US" sz="2800" dirty="0" err="1"/>
              <a:t>ffilm</a:t>
            </a:r>
            <a:r>
              <a:rPr lang="en-US" sz="2800" dirty="0"/>
              <a:t> </a:t>
            </a:r>
            <a:r>
              <a:rPr lang="en-US" sz="2800" dirty="0" err="1"/>
              <a:t>panopto</a:t>
            </a:r>
            <a:r>
              <a:rPr lang="en-US" sz="2800" dirty="0"/>
              <a:t>;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err="1"/>
              <a:t>Cwblhewch</a:t>
            </a:r>
            <a:r>
              <a:rPr lang="en-US" sz="2800" dirty="0"/>
              <a:t> y </a:t>
            </a:r>
            <a:r>
              <a:rPr lang="en-US" sz="2800" dirty="0" err="1"/>
              <a:t>tabl</a:t>
            </a:r>
            <a:r>
              <a:rPr lang="en-US" sz="2800" dirty="0"/>
              <a:t> </a:t>
            </a:r>
            <a:r>
              <a:rPr lang="en-US" sz="2800" dirty="0" err="1"/>
              <a:t>gydag</a:t>
            </a:r>
            <a:r>
              <a:rPr lang="en-US" sz="2800" dirty="0"/>
              <a:t> </a:t>
            </a:r>
            <a:r>
              <a:rPr lang="en-US" sz="2800" dirty="0" err="1"/>
              <a:t>ymadroddion</a:t>
            </a:r>
            <a:r>
              <a:rPr lang="en-US" sz="2800" dirty="0"/>
              <a:t> </a:t>
            </a:r>
            <a:r>
              <a:rPr lang="en-US" sz="2800" dirty="0" err="1"/>
              <a:t>Cymraeg</a:t>
            </a:r>
            <a:r>
              <a:rPr lang="en-US" sz="2800" dirty="0"/>
              <a:t> </a:t>
            </a:r>
            <a:r>
              <a:rPr lang="en-US" sz="2800" dirty="0" err="1"/>
              <a:t>defnyddiol</a:t>
            </a:r>
            <a:r>
              <a:rPr lang="en-US" sz="2800" dirty="0"/>
              <a:t>.</a:t>
            </a:r>
          </a:p>
          <a:p>
            <a:endParaRPr lang="en-US" sz="28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7ECCAF5-CFED-C040-ACD7-109CD2960EC2}"/>
              </a:ext>
            </a:extLst>
          </p:cNvPr>
          <p:cNvSpPr txBox="1"/>
          <p:nvPr/>
        </p:nvSpPr>
        <p:spPr>
          <a:xfrm>
            <a:off x="6440558" y="1998048"/>
            <a:ext cx="5462768" cy="2677656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Use the pre-recorded film to practice your pronunciation;</a:t>
            </a:r>
          </a:p>
          <a:p>
            <a:endParaRPr lang="en-US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Complete the table with useful Welsh phrases.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E192C25-3B3A-C74D-97B2-59BCB75D3E4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73" t="19687" r="736" b="30368"/>
          <a:stretch/>
        </p:blipFill>
        <p:spPr>
          <a:xfrm>
            <a:off x="5539073" y="5979277"/>
            <a:ext cx="1169272" cy="693132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FFB2455-D6F9-514D-A0BF-8E9897B75E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44" y="6317250"/>
            <a:ext cx="2766236" cy="428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35992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7D36591-C8B8-2744-87DA-FF5083A3F8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1364" y="947758"/>
            <a:ext cx="5084116" cy="508411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C38B220-BD65-524D-A0CF-64D15A679940}"/>
              </a:ext>
            </a:extLst>
          </p:cNvPr>
          <p:cNvSpPr txBox="1"/>
          <p:nvPr/>
        </p:nvSpPr>
        <p:spPr>
          <a:xfrm>
            <a:off x="6403598" y="1966322"/>
            <a:ext cx="4870581" cy="3293209"/>
          </a:xfrm>
          <a:prstGeom prst="rect">
            <a:avLst/>
          </a:prstGeom>
          <a:solidFill>
            <a:schemeClr val="accent1"/>
          </a:solidFill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>
                <a:solidFill>
                  <a:schemeClr val="bg1"/>
                </a:solidFill>
              </a:rPr>
              <a:t>Cadwch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yn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saff</a:t>
            </a:r>
            <a:r>
              <a:rPr lang="en-US" sz="3200" b="1" dirty="0">
                <a:solidFill>
                  <a:schemeClr val="bg1"/>
                </a:solidFill>
              </a:rPr>
              <a:t> / Keep safe. </a:t>
            </a:r>
          </a:p>
          <a:p>
            <a:pPr algn="ctr"/>
            <a:r>
              <a:rPr lang="en-US" sz="3200" b="1" dirty="0">
                <a:solidFill>
                  <a:schemeClr val="bg1"/>
                </a:solidFill>
              </a:rPr>
              <a:t>Your next session is:</a:t>
            </a:r>
          </a:p>
          <a:p>
            <a:pPr algn="ctr"/>
            <a:endParaRPr lang="en-US" sz="3200" b="1" dirty="0">
              <a:solidFill>
                <a:schemeClr val="bg1"/>
              </a:solidFill>
            </a:endParaRPr>
          </a:p>
          <a:p>
            <a:pPr algn="ctr"/>
            <a:r>
              <a:rPr lang="en-US" sz="4800" b="1" dirty="0">
                <a:solidFill>
                  <a:srgbClr val="FF0000"/>
                </a:solidFill>
              </a:rPr>
              <a:t>16.3.2021</a:t>
            </a:r>
          </a:p>
          <a:p>
            <a:pPr algn="ctr"/>
            <a:r>
              <a:rPr lang="en-US" sz="3200" b="1" dirty="0">
                <a:solidFill>
                  <a:schemeClr val="bg1"/>
                </a:solidFill>
              </a:rPr>
              <a:t>@ 11 a.m.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2DEC80D-A774-D74C-ABC9-496FCA2F8F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29428"/>
            <a:ext cx="2766236" cy="428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01994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71462A-520B-F54F-A518-73E2C8A39E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724" y="97637"/>
            <a:ext cx="10859840" cy="719781"/>
          </a:xfrm>
          <a:solidFill>
            <a:schemeClr val="tx1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Y </a:t>
            </a:r>
            <a:r>
              <a:rPr lang="en-US" b="1" dirty="0" err="1">
                <a:solidFill>
                  <a:schemeClr val="bg1"/>
                </a:solidFill>
              </a:rPr>
              <a:t>Treigladau</a:t>
            </a:r>
            <a:r>
              <a:rPr lang="en-US" b="1" dirty="0">
                <a:solidFill>
                  <a:schemeClr val="bg1"/>
                </a:solidFill>
              </a:rPr>
              <a:t>                                  The mutations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743BB6C-64A8-8E45-A357-99A31E6076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3665" y="1421906"/>
            <a:ext cx="7327899" cy="517401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80F793D-16DD-674B-8FCA-5846AF6CDD67}"/>
              </a:ext>
            </a:extLst>
          </p:cNvPr>
          <p:cNvSpPr txBox="1"/>
          <p:nvPr/>
        </p:nvSpPr>
        <p:spPr>
          <a:xfrm>
            <a:off x="318654" y="1421906"/>
            <a:ext cx="3643746" cy="1754326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u="sng" dirty="0"/>
              <a:t>What are mutations?</a:t>
            </a:r>
          </a:p>
          <a:p>
            <a:r>
              <a:rPr lang="en-US" dirty="0"/>
              <a:t>A mutation is when a consonant changes at the beginning of a word which occurs because of a word or phrase preceding it.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4DA0BF0-EF7A-9C4F-A4EE-7E43E93E918C}"/>
              </a:ext>
            </a:extLst>
          </p:cNvPr>
          <p:cNvSpPr txBox="1"/>
          <p:nvPr/>
        </p:nvSpPr>
        <p:spPr>
          <a:xfrm>
            <a:off x="8007929" y="5164756"/>
            <a:ext cx="3269672" cy="1169551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u="sng" dirty="0"/>
              <a:t>We have three different kinds of mutations:</a:t>
            </a:r>
          </a:p>
          <a:p>
            <a:pPr marL="342900" indent="-342900">
              <a:buAutoNum type="arabicPeriod"/>
            </a:pPr>
            <a:r>
              <a:rPr lang="en-US" sz="1400" dirty="0" err="1"/>
              <a:t>Treiglad</a:t>
            </a:r>
            <a:r>
              <a:rPr lang="en-US" sz="1400" dirty="0"/>
              <a:t> </a:t>
            </a:r>
            <a:r>
              <a:rPr lang="en-US" sz="1400" dirty="0" err="1"/>
              <a:t>meddal</a:t>
            </a:r>
            <a:r>
              <a:rPr lang="en-US" sz="1400" dirty="0"/>
              <a:t> / </a:t>
            </a:r>
            <a:r>
              <a:rPr lang="en-US" sz="1400" i="1" dirty="0"/>
              <a:t>Soft mutation</a:t>
            </a:r>
          </a:p>
          <a:p>
            <a:r>
              <a:rPr lang="en-US" sz="1400" dirty="0"/>
              <a:t>2. </a:t>
            </a:r>
            <a:r>
              <a:rPr lang="en-US" sz="1400" dirty="0" err="1"/>
              <a:t>Treiglad</a:t>
            </a:r>
            <a:r>
              <a:rPr lang="en-US" sz="1400" dirty="0"/>
              <a:t> </a:t>
            </a:r>
            <a:r>
              <a:rPr lang="en-US" sz="1400" dirty="0" err="1"/>
              <a:t>trwynol</a:t>
            </a:r>
            <a:r>
              <a:rPr lang="en-US" sz="1400" dirty="0"/>
              <a:t> / </a:t>
            </a:r>
            <a:r>
              <a:rPr lang="en-US" sz="1400" i="1" dirty="0"/>
              <a:t>Nasal mutation</a:t>
            </a:r>
          </a:p>
          <a:p>
            <a:r>
              <a:rPr lang="en-US" sz="1400" dirty="0"/>
              <a:t>3. </a:t>
            </a:r>
            <a:r>
              <a:rPr lang="en-US" sz="1400" dirty="0" err="1"/>
              <a:t>Treiglad</a:t>
            </a:r>
            <a:r>
              <a:rPr lang="en-US" sz="1400" dirty="0"/>
              <a:t> </a:t>
            </a:r>
            <a:r>
              <a:rPr lang="en-US" sz="1400" dirty="0" err="1"/>
              <a:t>llaes</a:t>
            </a:r>
            <a:r>
              <a:rPr lang="en-US" sz="1400" dirty="0"/>
              <a:t> / </a:t>
            </a:r>
            <a:r>
              <a:rPr lang="en-US" sz="1400" i="1" dirty="0"/>
              <a:t>Aspirate mutation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809D059-FB6A-7F4E-9BFB-70615083B233}"/>
              </a:ext>
            </a:extLst>
          </p:cNvPr>
          <p:cNvSpPr txBox="1"/>
          <p:nvPr/>
        </p:nvSpPr>
        <p:spPr>
          <a:xfrm>
            <a:off x="6206837" y="914401"/>
            <a:ext cx="1219199" cy="58477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/>
              <a:t>Soft mutation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0E387A2-CF71-BD48-B2B6-588CD8CB425A}"/>
              </a:ext>
            </a:extLst>
          </p:cNvPr>
          <p:cNvSpPr txBox="1"/>
          <p:nvPr/>
        </p:nvSpPr>
        <p:spPr>
          <a:xfrm>
            <a:off x="7924801" y="931185"/>
            <a:ext cx="1219199" cy="58477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/>
              <a:t>Nasal mutation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33E29D5-FAEC-184A-993D-0A1E040E4F14}"/>
              </a:ext>
            </a:extLst>
          </p:cNvPr>
          <p:cNvSpPr txBox="1"/>
          <p:nvPr/>
        </p:nvSpPr>
        <p:spPr>
          <a:xfrm>
            <a:off x="9642765" y="914401"/>
            <a:ext cx="1219199" cy="584775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/>
              <a:t>Aspirate mutation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C13B9D0-F5B8-154F-A23D-A3064EE3DDEA}"/>
              </a:ext>
            </a:extLst>
          </p:cNvPr>
          <p:cNvSpPr txBox="1"/>
          <p:nvPr/>
        </p:nvSpPr>
        <p:spPr>
          <a:xfrm>
            <a:off x="611724" y="4569502"/>
            <a:ext cx="2687782" cy="1200329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Dim </a:t>
            </a:r>
            <a:r>
              <a:rPr lang="en-US" b="1" dirty="0" err="1"/>
              <a:t>ond</a:t>
            </a:r>
            <a:r>
              <a:rPr lang="en-US" b="1" dirty="0"/>
              <a:t> y 9 </a:t>
            </a:r>
            <a:r>
              <a:rPr lang="en-US" b="1" dirty="0" err="1"/>
              <a:t>llythyren</a:t>
            </a:r>
            <a:r>
              <a:rPr lang="en-US" b="1" dirty="0"/>
              <a:t> </a:t>
            </a:r>
            <a:r>
              <a:rPr lang="en-US" b="1" dirty="0" err="1"/>
              <a:t>yma</a:t>
            </a:r>
            <a:r>
              <a:rPr lang="en-US" b="1" dirty="0"/>
              <a:t> </a:t>
            </a:r>
            <a:r>
              <a:rPr lang="en-US" b="1" dirty="0" err="1"/>
              <a:t>sy’n</a:t>
            </a:r>
            <a:r>
              <a:rPr lang="en-US" b="1" dirty="0"/>
              <a:t> </a:t>
            </a:r>
            <a:r>
              <a:rPr lang="en-US" b="1" dirty="0" err="1"/>
              <a:t>treiglo</a:t>
            </a:r>
            <a:r>
              <a:rPr lang="en-US" b="1" dirty="0"/>
              <a:t>.</a:t>
            </a:r>
          </a:p>
          <a:p>
            <a:pPr algn="ctr"/>
            <a:r>
              <a:rPr lang="en-US" i="1" dirty="0"/>
              <a:t>Only these 9 letters mutate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DDFE676B-3EDD-FC4D-BC2A-4EC021C82AFA}"/>
              </a:ext>
            </a:extLst>
          </p:cNvPr>
          <p:cNvCxnSpPr>
            <a:cxnSpLocks/>
            <a:stCxn id="10" idx="3"/>
          </p:cNvCxnSpPr>
          <p:nvPr/>
        </p:nvCxnSpPr>
        <p:spPr>
          <a:xfrm flipV="1">
            <a:off x="3299506" y="3780721"/>
            <a:ext cx="1300203" cy="1388946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>
            <a:extLst>
              <a:ext uri="{FF2B5EF4-FFF2-40B4-BE49-F238E27FC236}">
                <a16:creationId xmlns:a16="http://schemas.microsoft.com/office/drawing/2014/main" id="{A20A0CCA-E1BC-C64D-A3C8-40FF23226B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44" y="6330129"/>
            <a:ext cx="2766236" cy="428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072769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{CEFAC418-BF61-B148-8EBB-3F7F89E0273C}tf10001069</Template>
  <TotalTime>2050</TotalTime>
  <Words>1411</Words>
  <Application>Microsoft Macintosh PowerPoint</Application>
  <PresentationFormat>Widescreen</PresentationFormat>
  <Paragraphs>322</Paragraphs>
  <Slides>29</Slides>
  <Notes>3</Notes>
  <HiddenSlides>0</HiddenSlides>
  <MMClips>6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40" baseType="lpstr">
      <vt:lpstr>ＭＳ Ｐゴシック</vt:lpstr>
      <vt:lpstr>American Typewriter</vt:lpstr>
      <vt:lpstr>Arial</vt:lpstr>
      <vt:lpstr>Ayuthaya</vt:lpstr>
      <vt:lpstr>Bookman Old Style</vt:lpstr>
      <vt:lpstr>Calibri</vt:lpstr>
      <vt:lpstr>Century Gothic</vt:lpstr>
      <vt:lpstr>Segoe Print</vt:lpstr>
      <vt:lpstr>Segoe Script</vt:lpstr>
      <vt:lpstr>Wingdings 3</vt:lpstr>
      <vt:lpstr>Wisp</vt:lpstr>
      <vt:lpstr>PowerPoint Presentation</vt:lpstr>
      <vt:lpstr>Heddiw, fe fyddwn ni yn… Today we will… </vt:lpstr>
      <vt:lpstr>PowerPoint Presentation</vt:lpstr>
      <vt:lpstr>PowerPoint Presentation</vt:lpstr>
      <vt:lpstr>Yn y dosbarth…                    In the classroom …</vt:lpstr>
      <vt:lpstr>PowerPoint Presentation</vt:lpstr>
      <vt:lpstr>Amser cofrestru ...              Registration time ... 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Agor y wers          Lesson openers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Yn ystod y wers        During the lesson </vt:lpstr>
      <vt:lpstr>Yn ystod y wers        During the lesson </vt:lpstr>
      <vt:lpstr>PowerPoint Presentation</vt:lpstr>
      <vt:lpstr>Ar ddiwedd y wers       At the end of the lesson </vt:lpstr>
      <vt:lpstr>PowerPoint Presentation</vt:lpstr>
      <vt:lpstr>PowerPoint Presentation</vt:lpstr>
      <vt:lpstr>PowerPoint Presentation</vt:lpstr>
      <vt:lpstr>Erbyn y tro nesaf … By next time … </vt:lpstr>
      <vt:lpstr>PowerPoint Presentation</vt:lpstr>
      <vt:lpstr>Y Treigladau                                  The mutations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Nia Evans</cp:lastModifiedBy>
  <cp:revision>184</cp:revision>
  <dcterms:created xsi:type="dcterms:W3CDTF">2020-09-11T11:29:22Z</dcterms:created>
  <dcterms:modified xsi:type="dcterms:W3CDTF">2021-02-04T14:00:47Z</dcterms:modified>
</cp:coreProperties>
</file>