
<file path=[Content_Types].xml><?xml version="1.0" encoding="utf-8"?>
<Types xmlns="http://schemas.openxmlformats.org/package/2006/content-types">
  <Default Extension="avi" ContentType="video/x-msvideo"/>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4" r:id="rId5"/>
  </p:sldMasterIdLst>
  <p:notesMasterIdLst>
    <p:notesMasterId r:id="rId40"/>
  </p:notesMasterIdLst>
  <p:sldIdLst>
    <p:sldId id="266" r:id="rId6"/>
    <p:sldId id="351" r:id="rId7"/>
    <p:sldId id="325" r:id="rId8"/>
    <p:sldId id="326" r:id="rId9"/>
    <p:sldId id="271" r:id="rId10"/>
    <p:sldId id="336" r:id="rId11"/>
    <p:sldId id="286" r:id="rId12"/>
    <p:sldId id="337" r:id="rId13"/>
    <p:sldId id="362" r:id="rId14"/>
    <p:sldId id="339" r:id="rId15"/>
    <p:sldId id="332" r:id="rId16"/>
    <p:sldId id="342" r:id="rId17"/>
    <p:sldId id="331" r:id="rId18"/>
    <p:sldId id="340" r:id="rId19"/>
    <p:sldId id="345" r:id="rId20"/>
    <p:sldId id="344" r:id="rId21"/>
    <p:sldId id="343" r:id="rId22"/>
    <p:sldId id="350" r:id="rId23"/>
    <p:sldId id="349" r:id="rId24"/>
    <p:sldId id="348" r:id="rId25"/>
    <p:sldId id="329" r:id="rId26"/>
    <p:sldId id="352" r:id="rId27"/>
    <p:sldId id="358" r:id="rId28"/>
    <p:sldId id="357" r:id="rId29"/>
    <p:sldId id="356" r:id="rId30"/>
    <p:sldId id="355" r:id="rId31"/>
    <p:sldId id="354" r:id="rId32"/>
    <p:sldId id="353" r:id="rId33"/>
    <p:sldId id="360" r:id="rId34"/>
    <p:sldId id="359" r:id="rId35"/>
    <p:sldId id="363" r:id="rId36"/>
    <p:sldId id="324" r:id="rId37"/>
    <p:sldId id="335" r:id="rId38"/>
    <p:sldId id="36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4867B-A8CD-ABBD-E7DD-D12CF1705213}" v="1" dt="2022-10-07T12:10:11.934"/>
    <p1510:client id="{2CBA0982-88FC-042C-755C-5F7D40ACA3B1}" v="95" dt="2022-10-07T07:24:21.400"/>
    <p1510:client id="{8B962803-2C2D-DE3B-4081-FF7C2BDE1C98}" v="5" dt="2022-10-07T07:34:18.051"/>
    <p1510:client id="{B1866023-B930-0EBD-F483-03E13ACD9640}" v="4" dt="2022-10-07T12:09:30.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66" y="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177BA3-A5AF-4DA2-90CF-1E07559B8C0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BCAF6C-4DF1-48CB-9042-F1425E9DD291}">
      <dgm:prSet/>
      <dgm:spPr/>
      <dgm:t>
        <a:bodyPr/>
        <a:lstStyle/>
        <a:p>
          <a:r>
            <a:rPr lang="en-US"/>
            <a:t>Social control and discipline</a:t>
          </a:r>
        </a:p>
      </dgm:t>
    </dgm:pt>
    <dgm:pt modelId="{3D9D01FC-DCA1-4970-8FD6-9CF52C3C918B}" type="parTrans" cxnId="{26E50F57-9EAD-4CBC-AB26-B2BABC657A83}">
      <dgm:prSet/>
      <dgm:spPr/>
      <dgm:t>
        <a:bodyPr/>
        <a:lstStyle/>
        <a:p>
          <a:endParaRPr lang="en-US"/>
        </a:p>
      </dgm:t>
    </dgm:pt>
    <dgm:pt modelId="{88B8DAAA-11C3-4E5D-AA06-F0E4852D9AAC}" type="sibTrans" cxnId="{26E50F57-9EAD-4CBC-AB26-B2BABC657A83}">
      <dgm:prSet/>
      <dgm:spPr/>
      <dgm:t>
        <a:bodyPr/>
        <a:lstStyle/>
        <a:p>
          <a:endParaRPr lang="en-US"/>
        </a:p>
      </dgm:t>
    </dgm:pt>
    <dgm:pt modelId="{CDB63536-386C-494A-A04A-83967C13E213}">
      <dgm:prSet/>
      <dgm:spPr/>
      <dgm:t>
        <a:bodyPr/>
        <a:lstStyle/>
        <a:p>
          <a:r>
            <a:rPr lang="en-US"/>
            <a:t>Legally define the differences between right and wrong </a:t>
          </a:r>
          <a:r>
            <a:rPr lang="en-US" err="1"/>
            <a:t>behaviour</a:t>
          </a:r>
          <a:endParaRPr lang="en-US"/>
        </a:p>
      </dgm:t>
    </dgm:pt>
    <dgm:pt modelId="{A7D279C6-B628-43F1-B087-53BB7F296DF6}" type="parTrans" cxnId="{7194A5BA-3D63-432A-9027-C0A30397A1A3}">
      <dgm:prSet/>
      <dgm:spPr/>
      <dgm:t>
        <a:bodyPr/>
        <a:lstStyle/>
        <a:p>
          <a:endParaRPr lang="en-US"/>
        </a:p>
      </dgm:t>
    </dgm:pt>
    <dgm:pt modelId="{B5D214CB-3FB8-4250-AD79-9AFC89DD4F9A}" type="sibTrans" cxnId="{7194A5BA-3D63-432A-9027-C0A30397A1A3}">
      <dgm:prSet/>
      <dgm:spPr/>
      <dgm:t>
        <a:bodyPr/>
        <a:lstStyle/>
        <a:p>
          <a:endParaRPr lang="en-US"/>
        </a:p>
      </dgm:t>
    </dgm:pt>
    <dgm:pt modelId="{C3643837-17E1-437C-9598-CBADA5B94F14}">
      <dgm:prSet/>
      <dgm:spPr/>
      <dgm:t>
        <a:bodyPr/>
        <a:lstStyle/>
        <a:p>
          <a:r>
            <a:rPr lang="en-US"/>
            <a:t>The Response to Crime / Crime Prevention</a:t>
          </a:r>
        </a:p>
      </dgm:t>
    </dgm:pt>
    <dgm:pt modelId="{6EBD198B-E624-4502-A654-E5F6114A1B51}" type="parTrans" cxnId="{EE6F3E3F-3EEF-4F31-8206-AE0F97C8B1EF}">
      <dgm:prSet/>
      <dgm:spPr/>
      <dgm:t>
        <a:bodyPr/>
        <a:lstStyle/>
        <a:p>
          <a:endParaRPr lang="en-US"/>
        </a:p>
      </dgm:t>
    </dgm:pt>
    <dgm:pt modelId="{5F22B507-6A8E-48B8-A126-C631865AE3BC}" type="sibTrans" cxnId="{EE6F3E3F-3EEF-4F31-8206-AE0F97C8B1EF}">
      <dgm:prSet/>
      <dgm:spPr/>
      <dgm:t>
        <a:bodyPr/>
        <a:lstStyle/>
        <a:p>
          <a:endParaRPr lang="en-US"/>
        </a:p>
      </dgm:t>
    </dgm:pt>
    <dgm:pt modelId="{74FD6C57-ABA3-4D5D-8A9B-D93DCA9EC578}">
      <dgm:prSet/>
      <dgm:spPr/>
      <dgm:t>
        <a:bodyPr/>
        <a:lstStyle/>
        <a:p>
          <a:r>
            <a:rPr lang="en-US"/>
            <a:t>Detection and Investigation of crime</a:t>
          </a:r>
        </a:p>
      </dgm:t>
    </dgm:pt>
    <dgm:pt modelId="{D52000F9-23E1-45CC-8CEB-279AF0C8E81D}" type="parTrans" cxnId="{2B8406E8-034D-4C16-82EB-87C54FF6F4DD}">
      <dgm:prSet/>
      <dgm:spPr/>
      <dgm:t>
        <a:bodyPr/>
        <a:lstStyle/>
        <a:p>
          <a:endParaRPr lang="en-US"/>
        </a:p>
      </dgm:t>
    </dgm:pt>
    <dgm:pt modelId="{5DFFB43D-7089-42FA-A357-8000003578AB}" type="sibTrans" cxnId="{2B8406E8-034D-4C16-82EB-87C54FF6F4DD}">
      <dgm:prSet/>
      <dgm:spPr/>
      <dgm:t>
        <a:bodyPr/>
        <a:lstStyle/>
        <a:p>
          <a:endParaRPr lang="en-US"/>
        </a:p>
      </dgm:t>
    </dgm:pt>
    <dgm:pt modelId="{103DB21A-8A09-4332-A8CF-099C5F43911E}">
      <dgm:prSet/>
      <dgm:spPr/>
      <dgm:t>
        <a:bodyPr/>
        <a:lstStyle/>
        <a:p>
          <a:r>
            <a:rPr lang="en-US"/>
            <a:t>Arrest, charging and prosecution of offenders</a:t>
          </a:r>
        </a:p>
      </dgm:t>
    </dgm:pt>
    <dgm:pt modelId="{E9BDB968-874D-400E-B937-D048F7EEBFDB}" type="parTrans" cxnId="{36536A71-0D2C-4AF2-96B4-34C19A5CA267}">
      <dgm:prSet/>
      <dgm:spPr/>
      <dgm:t>
        <a:bodyPr/>
        <a:lstStyle/>
        <a:p>
          <a:endParaRPr lang="en-US"/>
        </a:p>
      </dgm:t>
    </dgm:pt>
    <dgm:pt modelId="{50BF4158-3412-4936-BE2E-646DE05F1F54}" type="sibTrans" cxnId="{36536A71-0D2C-4AF2-96B4-34C19A5CA267}">
      <dgm:prSet/>
      <dgm:spPr/>
      <dgm:t>
        <a:bodyPr/>
        <a:lstStyle/>
        <a:p>
          <a:endParaRPr lang="en-US"/>
        </a:p>
      </dgm:t>
    </dgm:pt>
    <dgm:pt modelId="{61972962-2A20-4121-91EB-02232B13E685}">
      <dgm:prSet/>
      <dgm:spPr/>
      <dgm:t>
        <a:bodyPr/>
        <a:lstStyle/>
        <a:p>
          <a:r>
            <a:rPr lang="en-US"/>
            <a:t>Deal with minor and major offences</a:t>
          </a:r>
        </a:p>
      </dgm:t>
    </dgm:pt>
    <dgm:pt modelId="{E6F16F13-A719-4A03-B922-8924EA5AE319}" type="parTrans" cxnId="{EE78A872-D18F-4CD6-8874-6BC1E5C37828}">
      <dgm:prSet/>
      <dgm:spPr/>
      <dgm:t>
        <a:bodyPr/>
        <a:lstStyle/>
        <a:p>
          <a:endParaRPr lang="en-US"/>
        </a:p>
      </dgm:t>
    </dgm:pt>
    <dgm:pt modelId="{1DA4800E-D4EF-4D24-B802-6BFDBACF3094}" type="sibTrans" cxnId="{EE78A872-D18F-4CD6-8874-6BC1E5C37828}">
      <dgm:prSet/>
      <dgm:spPr/>
      <dgm:t>
        <a:bodyPr/>
        <a:lstStyle/>
        <a:p>
          <a:endParaRPr lang="en-US"/>
        </a:p>
      </dgm:t>
    </dgm:pt>
    <dgm:pt modelId="{07D71EFC-9FB8-41F6-BADB-BE8443CEE78C}">
      <dgm:prSet/>
      <dgm:spPr/>
      <dgm:t>
        <a:bodyPr/>
        <a:lstStyle/>
        <a:p>
          <a:endParaRPr lang="en-US"/>
        </a:p>
      </dgm:t>
    </dgm:pt>
    <dgm:pt modelId="{BEA16FC6-3180-4969-848D-632CA37D9EA8}" type="parTrans" cxnId="{445AE154-605D-41B8-86C9-0B95FC3B1431}">
      <dgm:prSet/>
      <dgm:spPr/>
      <dgm:t>
        <a:bodyPr/>
        <a:lstStyle/>
        <a:p>
          <a:endParaRPr lang="en-US"/>
        </a:p>
      </dgm:t>
    </dgm:pt>
    <dgm:pt modelId="{A38F0D7D-562A-4304-B6EE-009A19550B0C}" type="sibTrans" cxnId="{445AE154-605D-41B8-86C9-0B95FC3B1431}">
      <dgm:prSet/>
      <dgm:spPr/>
      <dgm:t>
        <a:bodyPr/>
        <a:lstStyle/>
        <a:p>
          <a:endParaRPr lang="en-US"/>
        </a:p>
      </dgm:t>
    </dgm:pt>
    <dgm:pt modelId="{FA26E1A7-7346-408F-9C84-0D8F5969B9E3}">
      <dgm:prSet/>
      <dgm:spPr/>
      <dgm:t>
        <a:bodyPr/>
        <a:lstStyle/>
        <a:p>
          <a:r>
            <a:rPr lang="en-US"/>
            <a:t>Provide support to prevent reoffending</a:t>
          </a:r>
        </a:p>
      </dgm:t>
    </dgm:pt>
    <dgm:pt modelId="{6456194F-647D-4F91-967E-64B595E1D024}" type="parTrans" cxnId="{56F713EE-7A78-4F5E-8771-E03B75BDDEDA}">
      <dgm:prSet/>
      <dgm:spPr/>
      <dgm:t>
        <a:bodyPr/>
        <a:lstStyle/>
        <a:p>
          <a:endParaRPr lang="en-US"/>
        </a:p>
      </dgm:t>
    </dgm:pt>
    <dgm:pt modelId="{422EBC24-4374-4256-9A79-1A86EBBAB586}" type="sibTrans" cxnId="{56F713EE-7A78-4F5E-8771-E03B75BDDEDA}">
      <dgm:prSet/>
      <dgm:spPr/>
      <dgm:t>
        <a:bodyPr/>
        <a:lstStyle/>
        <a:p>
          <a:endParaRPr lang="en-US"/>
        </a:p>
      </dgm:t>
    </dgm:pt>
    <dgm:pt modelId="{B19086AB-722F-47E4-B84A-F83F42BC1CA4}">
      <dgm:prSet/>
      <dgm:spPr/>
      <dgm:t>
        <a:bodyPr/>
        <a:lstStyle/>
        <a:p>
          <a:r>
            <a:rPr lang="en-US"/>
            <a:t>Support</a:t>
          </a:r>
          <a:r>
            <a:rPr lang="en-US" baseline="0"/>
            <a:t> Victims</a:t>
          </a:r>
          <a:endParaRPr lang="en-US"/>
        </a:p>
      </dgm:t>
    </dgm:pt>
    <dgm:pt modelId="{7F6EC10D-CAEE-409E-BC66-7C8876CB876B}" type="parTrans" cxnId="{9D522002-6443-4680-8332-C9BFC2D710BB}">
      <dgm:prSet/>
      <dgm:spPr/>
      <dgm:t>
        <a:bodyPr/>
        <a:lstStyle/>
        <a:p>
          <a:endParaRPr lang="en-US"/>
        </a:p>
      </dgm:t>
    </dgm:pt>
    <dgm:pt modelId="{8159581E-1225-4CD7-8845-323C7C144C06}" type="sibTrans" cxnId="{9D522002-6443-4680-8332-C9BFC2D710BB}">
      <dgm:prSet/>
      <dgm:spPr/>
      <dgm:t>
        <a:bodyPr/>
        <a:lstStyle/>
        <a:p>
          <a:endParaRPr lang="en-US"/>
        </a:p>
      </dgm:t>
    </dgm:pt>
    <dgm:pt modelId="{FE28FAFD-56F6-4F2A-AD63-887D5EA714E5}">
      <dgm:prSet/>
      <dgm:spPr/>
      <dgm:t>
        <a:bodyPr/>
        <a:lstStyle/>
        <a:p>
          <a:endParaRPr lang="en-US"/>
        </a:p>
      </dgm:t>
    </dgm:pt>
    <dgm:pt modelId="{E916868B-C8F9-4636-98AF-2380221D3E81}" type="parTrans" cxnId="{3D4535AA-8495-40AD-B442-EDB5E3042B9F}">
      <dgm:prSet/>
      <dgm:spPr/>
      <dgm:t>
        <a:bodyPr/>
        <a:lstStyle/>
        <a:p>
          <a:endParaRPr lang="en-US"/>
        </a:p>
      </dgm:t>
    </dgm:pt>
    <dgm:pt modelId="{8D3BFB4D-8D99-480A-A040-E0E26E89C6DF}" type="sibTrans" cxnId="{3D4535AA-8495-40AD-B442-EDB5E3042B9F}">
      <dgm:prSet/>
      <dgm:spPr/>
      <dgm:t>
        <a:bodyPr/>
        <a:lstStyle/>
        <a:p>
          <a:endParaRPr lang="en-US"/>
        </a:p>
      </dgm:t>
    </dgm:pt>
    <dgm:pt modelId="{961AEE13-FAA3-421C-A4CC-8F40A756F6F0}">
      <dgm:prSet custT="1"/>
      <dgm:spPr/>
      <dgm:t>
        <a:bodyPr/>
        <a:lstStyle/>
        <a:p>
          <a:r>
            <a:rPr lang="en-US" sz="1000"/>
            <a:t>Safeguarding /</a:t>
          </a:r>
        </a:p>
        <a:p>
          <a:r>
            <a:rPr lang="en-US" sz="1000"/>
            <a:t>Community safety</a:t>
          </a:r>
        </a:p>
      </dgm:t>
    </dgm:pt>
    <dgm:pt modelId="{1FD05DBE-F2AC-404D-AC52-468501492748}" type="parTrans" cxnId="{1B06C3F9-8546-4BD2-9857-E49D8AB649C2}">
      <dgm:prSet/>
      <dgm:spPr/>
      <dgm:t>
        <a:bodyPr/>
        <a:lstStyle/>
        <a:p>
          <a:endParaRPr lang="en-US"/>
        </a:p>
      </dgm:t>
    </dgm:pt>
    <dgm:pt modelId="{ABA8DD5C-F70A-4894-93B4-2F87D63707F8}" type="sibTrans" cxnId="{1B06C3F9-8546-4BD2-9857-E49D8AB649C2}">
      <dgm:prSet/>
      <dgm:spPr/>
      <dgm:t>
        <a:bodyPr/>
        <a:lstStyle/>
        <a:p>
          <a:endParaRPr lang="en-US"/>
        </a:p>
      </dgm:t>
    </dgm:pt>
    <dgm:pt modelId="{E2667A05-4039-4D7B-96B2-3D65FDA43564}">
      <dgm:prSet/>
      <dgm:spPr/>
      <dgm:t>
        <a:bodyPr/>
        <a:lstStyle/>
        <a:p>
          <a:r>
            <a:rPr lang="en-US"/>
            <a:t>Human rights</a:t>
          </a:r>
        </a:p>
      </dgm:t>
    </dgm:pt>
    <dgm:pt modelId="{E3D51184-6375-4F68-A398-AD7D78C8EF59}" type="parTrans" cxnId="{97EB11C6-D139-432A-8D9A-D28416F36A7E}">
      <dgm:prSet/>
      <dgm:spPr/>
      <dgm:t>
        <a:bodyPr/>
        <a:lstStyle/>
        <a:p>
          <a:endParaRPr lang="en-US"/>
        </a:p>
      </dgm:t>
    </dgm:pt>
    <dgm:pt modelId="{A3A27B65-5D26-42DA-8B1D-450B301ABEE3}" type="sibTrans" cxnId="{97EB11C6-D139-432A-8D9A-D28416F36A7E}">
      <dgm:prSet/>
      <dgm:spPr/>
      <dgm:t>
        <a:bodyPr/>
        <a:lstStyle/>
        <a:p>
          <a:endParaRPr lang="en-US"/>
        </a:p>
      </dgm:t>
    </dgm:pt>
    <dgm:pt modelId="{A63449D3-B785-4613-95A3-DF20A64FAA3B}">
      <dgm:prSet/>
      <dgm:spPr/>
      <dgm:t>
        <a:bodyPr/>
        <a:lstStyle/>
        <a:p>
          <a:r>
            <a:rPr lang="en-US"/>
            <a:t>Rehabilitation</a:t>
          </a:r>
        </a:p>
      </dgm:t>
    </dgm:pt>
    <dgm:pt modelId="{21E6F4F3-D012-4CC4-9D40-3740FA8488D1}" type="parTrans" cxnId="{7A7E550C-BFD3-4A10-B027-1F3617FF97C8}">
      <dgm:prSet/>
      <dgm:spPr/>
      <dgm:t>
        <a:bodyPr/>
        <a:lstStyle/>
        <a:p>
          <a:endParaRPr lang="en-US"/>
        </a:p>
      </dgm:t>
    </dgm:pt>
    <dgm:pt modelId="{3309E4F9-0318-4B8B-AB5E-835036796341}" type="sibTrans" cxnId="{7A7E550C-BFD3-4A10-B027-1F3617FF97C8}">
      <dgm:prSet/>
      <dgm:spPr/>
      <dgm:t>
        <a:bodyPr/>
        <a:lstStyle/>
        <a:p>
          <a:endParaRPr lang="en-US"/>
        </a:p>
      </dgm:t>
    </dgm:pt>
    <dgm:pt modelId="{79FEDFB0-2575-431F-90C4-86C887B5E01C}">
      <dgm:prSet/>
      <dgm:spPr/>
      <dgm:t>
        <a:bodyPr/>
        <a:lstStyle/>
        <a:p>
          <a:pPr marL="0" lvl="0" defTabSz="400050">
            <a:lnSpc>
              <a:spcPct val="90000"/>
            </a:lnSpc>
            <a:spcBef>
              <a:spcPct val="0"/>
            </a:spcBef>
            <a:spcAft>
              <a:spcPct val="35000"/>
            </a:spcAft>
            <a:buNone/>
          </a:pPr>
          <a:r>
            <a:rPr lang="en-US"/>
            <a:t>Adversarial System</a:t>
          </a:r>
        </a:p>
      </dgm:t>
    </dgm:pt>
    <dgm:pt modelId="{CD55E08B-DF62-4BF2-85E0-6133353A070B}" type="parTrans" cxnId="{B0897A34-B7BD-49F7-BE3C-7AEE34E80807}">
      <dgm:prSet/>
      <dgm:spPr/>
      <dgm:t>
        <a:bodyPr/>
        <a:lstStyle/>
        <a:p>
          <a:endParaRPr lang="en-US"/>
        </a:p>
      </dgm:t>
    </dgm:pt>
    <dgm:pt modelId="{223F2126-FC32-481B-B36F-CBBD0FEFA5B2}" type="sibTrans" cxnId="{B0897A34-B7BD-49F7-BE3C-7AEE34E80807}">
      <dgm:prSet/>
      <dgm:spPr/>
      <dgm:t>
        <a:bodyPr/>
        <a:lstStyle/>
        <a:p>
          <a:endParaRPr lang="en-US"/>
        </a:p>
      </dgm:t>
    </dgm:pt>
    <dgm:pt modelId="{351BC40F-B8C8-2B44-8306-A45093C7B717}">
      <dgm:prSet/>
      <dgm:spPr/>
      <dgm:t>
        <a:bodyPr/>
        <a:lstStyle/>
        <a:p>
          <a:r>
            <a:rPr lang="en-US"/>
            <a:t>Inquisitorial approach</a:t>
          </a:r>
        </a:p>
      </dgm:t>
    </dgm:pt>
    <dgm:pt modelId="{76AEC715-0634-F04A-B7AC-4D3F0134348D}" type="parTrans" cxnId="{8ACBACBE-7797-8142-8FB5-0DE0478D648C}">
      <dgm:prSet/>
      <dgm:spPr/>
      <dgm:t>
        <a:bodyPr/>
        <a:lstStyle/>
        <a:p>
          <a:endParaRPr lang="en-GB"/>
        </a:p>
      </dgm:t>
    </dgm:pt>
    <dgm:pt modelId="{18E591D9-2982-7644-962C-8C56079F11F3}" type="sibTrans" cxnId="{8ACBACBE-7797-8142-8FB5-0DE0478D648C}">
      <dgm:prSet/>
      <dgm:spPr/>
      <dgm:t>
        <a:bodyPr/>
        <a:lstStyle/>
        <a:p>
          <a:endParaRPr lang="en-GB"/>
        </a:p>
      </dgm:t>
    </dgm:pt>
    <dgm:pt modelId="{84F74E7F-87F3-034E-BD25-ED0EE7117B94}" type="pres">
      <dgm:prSet presAssocID="{6C177BA3-A5AF-4DA2-90CF-1E07559B8C0F}" presName="diagram" presStyleCnt="0">
        <dgm:presLayoutVars>
          <dgm:dir/>
          <dgm:resizeHandles val="exact"/>
        </dgm:presLayoutVars>
      </dgm:prSet>
      <dgm:spPr/>
    </dgm:pt>
    <dgm:pt modelId="{A46A906C-7659-6C47-8B8E-CD9F9C7CB187}" type="pres">
      <dgm:prSet presAssocID="{E6BCAF6C-4DF1-48CB-9042-F1425E9DD291}" presName="node" presStyleLbl="node1" presStyleIdx="0" presStyleCnt="15">
        <dgm:presLayoutVars>
          <dgm:bulletEnabled val="1"/>
        </dgm:presLayoutVars>
      </dgm:prSet>
      <dgm:spPr/>
    </dgm:pt>
    <dgm:pt modelId="{89A73317-8440-8847-9839-D35CDF9598C9}" type="pres">
      <dgm:prSet presAssocID="{88B8DAAA-11C3-4E5D-AA06-F0E4852D9AAC}" presName="sibTrans" presStyleCnt="0"/>
      <dgm:spPr/>
    </dgm:pt>
    <dgm:pt modelId="{4C66B9FA-87D9-8644-8076-911054426A9C}" type="pres">
      <dgm:prSet presAssocID="{CDB63536-386C-494A-A04A-83967C13E213}" presName="node" presStyleLbl="node1" presStyleIdx="1" presStyleCnt="15">
        <dgm:presLayoutVars>
          <dgm:bulletEnabled val="1"/>
        </dgm:presLayoutVars>
      </dgm:prSet>
      <dgm:spPr/>
    </dgm:pt>
    <dgm:pt modelId="{E94F006C-41D9-E048-BAA6-AFAD8B42D6E0}" type="pres">
      <dgm:prSet presAssocID="{B5D214CB-3FB8-4250-AD79-9AFC89DD4F9A}" presName="sibTrans" presStyleCnt="0"/>
      <dgm:spPr/>
    </dgm:pt>
    <dgm:pt modelId="{FD198E88-B549-6344-B438-6C36A8AA4A10}" type="pres">
      <dgm:prSet presAssocID="{C3643837-17E1-437C-9598-CBADA5B94F14}" presName="node" presStyleLbl="node1" presStyleIdx="2" presStyleCnt="15">
        <dgm:presLayoutVars>
          <dgm:bulletEnabled val="1"/>
        </dgm:presLayoutVars>
      </dgm:prSet>
      <dgm:spPr/>
    </dgm:pt>
    <dgm:pt modelId="{9F7C342F-9009-6448-81E5-04EA8818ACAE}" type="pres">
      <dgm:prSet presAssocID="{5F22B507-6A8E-48B8-A126-C631865AE3BC}" presName="sibTrans" presStyleCnt="0"/>
      <dgm:spPr/>
    </dgm:pt>
    <dgm:pt modelId="{602912B6-877F-364A-888A-FB7086E095C6}" type="pres">
      <dgm:prSet presAssocID="{74FD6C57-ABA3-4D5D-8A9B-D93DCA9EC578}" presName="node" presStyleLbl="node1" presStyleIdx="3" presStyleCnt="15">
        <dgm:presLayoutVars>
          <dgm:bulletEnabled val="1"/>
        </dgm:presLayoutVars>
      </dgm:prSet>
      <dgm:spPr/>
    </dgm:pt>
    <dgm:pt modelId="{AEF691AF-3756-7B46-9BB5-8E076B3F747B}" type="pres">
      <dgm:prSet presAssocID="{5DFFB43D-7089-42FA-A357-8000003578AB}" presName="sibTrans" presStyleCnt="0"/>
      <dgm:spPr/>
    </dgm:pt>
    <dgm:pt modelId="{D3674578-546D-164A-BC01-064DDC9C4E5B}" type="pres">
      <dgm:prSet presAssocID="{103DB21A-8A09-4332-A8CF-099C5F43911E}" presName="node" presStyleLbl="node1" presStyleIdx="4" presStyleCnt="15">
        <dgm:presLayoutVars>
          <dgm:bulletEnabled val="1"/>
        </dgm:presLayoutVars>
      </dgm:prSet>
      <dgm:spPr/>
    </dgm:pt>
    <dgm:pt modelId="{47A3A33C-00D3-5F41-B083-3D2F7540DFB0}" type="pres">
      <dgm:prSet presAssocID="{50BF4158-3412-4936-BE2E-646DE05F1F54}" presName="sibTrans" presStyleCnt="0"/>
      <dgm:spPr/>
    </dgm:pt>
    <dgm:pt modelId="{0E7C7EAA-B729-2E40-87D6-E4FB12A8E449}" type="pres">
      <dgm:prSet presAssocID="{61972962-2A20-4121-91EB-02232B13E685}" presName="node" presStyleLbl="node1" presStyleIdx="5" presStyleCnt="15">
        <dgm:presLayoutVars>
          <dgm:bulletEnabled val="1"/>
        </dgm:presLayoutVars>
      </dgm:prSet>
      <dgm:spPr/>
    </dgm:pt>
    <dgm:pt modelId="{B58CCA68-3EB7-5542-8042-470AED40A37E}" type="pres">
      <dgm:prSet presAssocID="{1DA4800E-D4EF-4D24-B802-6BFDBACF3094}" presName="sibTrans" presStyleCnt="0"/>
      <dgm:spPr/>
    </dgm:pt>
    <dgm:pt modelId="{EC35FCBA-A473-BC44-821D-300334F82F5C}" type="pres">
      <dgm:prSet presAssocID="{07D71EFC-9FB8-41F6-BADB-BE8443CEE78C}" presName="node" presStyleLbl="node1" presStyleIdx="6" presStyleCnt="15" custLinFactNeighborX="-695" custLinFactNeighborY="1683">
        <dgm:presLayoutVars>
          <dgm:bulletEnabled val="1"/>
        </dgm:presLayoutVars>
      </dgm:prSet>
      <dgm:spPr/>
    </dgm:pt>
    <dgm:pt modelId="{23485585-A204-F241-BCDB-EFF75CB0F7C4}" type="pres">
      <dgm:prSet presAssocID="{A38F0D7D-562A-4304-B6EE-009A19550B0C}" presName="sibTrans" presStyleCnt="0"/>
      <dgm:spPr/>
    </dgm:pt>
    <dgm:pt modelId="{C98CD0C2-4238-FE41-89FB-6F3CBFE69B28}" type="pres">
      <dgm:prSet presAssocID="{FA26E1A7-7346-408F-9C84-0D8F5969B9E3}" presName="node" presStyleLbl="node1" presStyleIdx="7" presStyleCnt="15">
        <dgm:presLayoutVars>
          <dgm:bulletEnabled val="1"/>
        </dgm:presLayoutVars>
      </dgm:prSet>
      <dgm:spPr/>
    </dgm:pt>
    <dgm:pt modelId="{9BB63FDA-D56D-774D-BED7-93B8F8FE9668}" type="pres">
      <dgm:prSet presAssocID="{422EBC24-4374-4256-9A79-1A86EBBAB586}" presName="sibTrans" presStyleCnt="0"/>
      <dgm:spPr/>
    </dgm:pt>
    <dgm:pt modelId="{15FF010A-713E-894F-B9AC-DA71C755E297}" type="pres">
      <dgm:prSet presAssocID="{B19086AB-722F-47E4-B84A-F83F42BC1CA4}" presName="node" presStyleLbl="node1" presStyleIdx="8" presStyleCnt="15">
        <dgm:presLayoutVars>
          <dgm:bulletEnabled val="1"/>
        </dgm:presLayoutVars>
      </dgm:prSet>
      <dgm:spPr/>
    </dgm:pt>
    <dgm:pt modelId="{6388C57B-155E-E04C-B336-754222A850DE}" type="pres">
      <dgm:prSet presAssocID="{8159581E-1225-4CD7-8845-323C7C144C06}" presName="sibTrans" presStyleCnt="0"/>
      <dgm:spPr/>
    </dgm:pt>
    <dgm:pt modelId="{B41C7386-E7CC-7049-8C5D-719D5AD54550}" type="pres">
      <dgm:prSet presAssocID="{FE28FAFD-56F6-4F2A-AD63-887D5EA714E5}" presName="node" presStyleLbl="node1" presStyleIdx="9" presStyleCnt="15">
        <dgm:presLayoutVars>
          <dgm:bulletEnabled val="1"/>
        </dgm:presLayoutVars>
      </dgm:prSet>
      <dgm:spPr/>
    </dgm:pt>
    <dgm:pt modelId="{183DDEB5-DFFF-5F4A-A447-799FA3DE2D13}" type="pres">
      <dgm:prSet presAssocID="{8D3BFB4D-8D99-480A-A040-E0E26E89C6DF}" presName="sibTrans" presStyleCnt="0"/>
      <dgm:spPr/>
    </dgm:pt>
    <dgm:pt modelId="{C7386B58-1F40-D546-A442-929CF0AD0AAD}" type="pres">
      <dgm:prSet presAssocID="{961AEE13-FAA3-421C-A4CC-8F40A756F6F0}" presName="node" presStyleLbl="node1" presStyleIdx="10" presStyleCnt="15">
        <dgm:presLayoutVars>
          <dgm:bulletEnabled val="1"/>
        </dgm:presLayoutVars>
      </dgm:prSet>
      <dgm:spPr/>
    </dgm:pt>
    <dgm:pt modelId="{EDED74D3-BFA0-1E4C-950A-A5FC2EC4B553}" type="pres">
      <dgm:prSet presAssocID="{ABA8DD5C-F70A-4894-93B4-2F87D63707F8}" presName="sibTrans" presStyleCnt="0"/>
      <dgm:spPr/>
    </dgm:pt>
    <dgm:pt modelId="{ABF618E7-0099-4A40-A3EE-D4D8F0B08A07}" type="pres">
      <dgm:prSet presAssocID="{E2667A05-4039-4D7B-96B2-3D65FDA43564}" presName="node" presStyleLbl="node1" presStyleIdx="11" presStyleCnt="15">
        <dgm:presLayoutVars>
          <dgm:bulletEnabled val="1"/>
        </dgm:presLayoutVars>
      </dgm:prSet>
      <dgm:spPr/>
    </dgm:pt>
    <dgm:pt modelId="{6BF2D19F-D5F6-B643-8237-922615566BE7}" type="pres">
      <dgm:prSet presAssocID="{A3A27B65-5D26-42DA-8B1D-450B301ABEE3}" presName="sibTrans" presStyleCnt="0"/>
      <dgm:spPr/>
    </dgm:pt>
    <dgm:pt modelId="{5ED68FE2-2170-F54D-95E0-CC7FA530CF36}" type="pres">
      <dgm:prSet presAssocID="{A63449D3-B785-4613-95A3-DF20A64FAA3B}" presName="node" presStyleLbl="node1" presStyleIdx="12" presStyleCnt="15">
        <dgm:presLayoutVars>
          <dgm:bulletEnabled val="1"/>
        </dgm:presLayoutVars>
      </dgm:prSet>
      <dgm:spPr/>
    </dgm:pt>
    <dgm:pt modelId="{C8694298-5134-9B49-B042-CA2C48986C2A}" type="pres">
      <dgm:prSet presAssocID="{3309E4F9-0318-4B8B-AB5E-835036796341}" presName="sibTrans" presStyleCnt="0"/>
      <dgm:spPr/>
    </dgm:pt>
    <dgm:pt modelId="{BC3FAB43-601B-E248-A1F1-28DA458C8F0F}" type="pres">
      <dgm:prSet presAssocID="{79FEDFB0-2575-431F-90C4-86C887B5E01C}" presName="node" presStyleLbl="node1" presStyleIdx="13" presStyleCnt="15">
        <dgm:presLayoutVars>
          <dgm:bulletEnabled val="1"/>
        </dgm:presLayoutVars>
      </dgm:prSet>
      <dgm:spPr/>
    </dgm:pt>
    <dgm:pt modelId="{17347C67-20F4-6449-8B8B-2B29C8677015}" type="pres">
      <dgm:prSet presAssocID="{223F2126-FC32-481B-B36F-CBBD0FEFA5B2}" presName="sibTrans" presStyleCnt="0"/>
      <dgm:spPr/>
    </dgm:pt>
    <dgm:pt modelId="{8794C5DA-C14C-E641-95DC-8D1BAA077640}" type="pres">
      <dgm:prSet presAssocID="{351BC40F-B8C8-2B44-8306-A45093C7B717}" presName="node" presStyleLbl="node1" presStyleIdx="14" presStyleCnt="15">
        <dgm:presLayoutVars>
          <dgm:bulletEnabled val="1"/>
        </dgm:presLayoutVars>
      </dgm:prSet>
      <dgm:spPr/>
    </dgm:pt>
  </dgm:ptLst>
  <dgm:cxnLst>
    <dgm:cxn modelId="{9D522002-6443-4680-8332-C9BFC2D710BB}" srcId="{6C177BA3-A5AF-4DA2-90CF-1E07559B8C0F}" destId="{B19086AB-722F-47E4-B84A-F83F42BC1CA4}" srcOrd="8" destOrd="0" parTransId="{7F6EC10D-CAEE-409E-BC66-7C8876CB876B}" sibTransId="{8159581E-1225-4CD7-8845-323C7C144C06}"/>
    <dgm:cxn modelId="{14424304-DEEF-544B-BBDB-3CC7C412E313}" type="presOf" srcId="{B19086AB-722F-47E4-B84A-F83F42BC1CA4}" destId="{15FF010A-713E-894F-B9AC-DA71C755E297}" srcOrd="0" destOrd="0" presId="urn:microsoft.com/office/officeart/2005/8/layout/default"/>
    <dgm:cxn modelId="{7A7E550C-BFD3-4A10-B027-1F3617FF97C8}" srcId="{6C177BA3-A5AF-4DA2-90CF-1E07559B8C0F}" destId="{A63449D3-B785-4613-95A3-DF20A64FAA3B}" srcOrd="12" destOrd="0" parTransId="{21E6F4F3-D012-4CC4-9D40-3740FA8488D1}" sibTransId="{3309E4F9-0318-4B8B-AB5E-835036796341}"/>
    <dgm:cxn modelId="{4E80EB15-25A7-574E-9AAF-67A2F1D08A0F}" type="presOf" srcId="{103DB21A-8A09-4332-A8CF-099C5F43911E}" destId="{D3674578-546D-164A-BC01-064DDC9C4E5B}" srcOrd="0" destOrd="0" presId="urn:microsoft.com/office/officeart/2005/8/layout/default"/>
    <dgm:cxn modelId="{7F137028-138B-B64A-B2AB-6C0A306F656F}" type="presOf" srcId="{61972962-2A20-4121-91EB-02232B13E685}" destId="{0E7C7EAA-B729-2E40-87D6-E4FB12A8E449}" srcOrd="0" destOrd="0" presId="urn:microsoft.com/office/officeart/2005/8/layout/default"/>
    <dgm:cxn modelId="{8D272730-71BC-AC47-BEF2-9645973B5718}" type="presOf" srcId="{A63449D3-B785-4613-95A3-DF20A64FAA3B}" destId="{5ED68FE2-2170-F54D-95E0-CC7FA530CF36}" srcOrd="0" destOrd="0" presId="urn:microsoft.com/office/officeart/2005/8/layout/default"/>
    <dgm:cxn modelId="{3F835630-2685-5F43-A3FE-9E8DF15C4B10}" type="presOf" srcId="{FA26E1A7-7346-408F-9C84-0D8F5969B9E3}" destId="{C98CD0C2-4238-FE41-89FB-6F3CBFE69B28}" srcOrd="0" destOrd="0" presId="urn:microsoft.com/office/officeart/2005/8/layout/default"/>
    <dgm:cxn modelId="{B0897A34-B7BD-49F7-BE3C-7AEE34E80807}" srcId="{6C177BA3-A5AF-4DA2-90CF-1E07559B8C0F}" destId="{79FEDFB0-2575-431F-90C4-86C887B5E01C}" srcOrd="13" destOrd="0" parTransId="{CD55E08B-DF62-4BF2-85E0-6133353A070B}" sibTransId="{223F2126-FC32-481B-B36F-CBBD0FEFA5B2}"/>
    <dgm:cxn modelId="{92D33539-E589-7745-8A92-9095425840CB}" type="presOf" srcId="{FE28FAFD-56F6-4F2A-AD63-887D5EA714E5}" destId="{B41C7386-E7CC-7049-8C5D-719D5AD54550}" srcOrd="0" destOrd="0" presId="urn:microsoft.com/office/officeart/2005/8/layout/default"/>
    <dgm:cxn modelId="{EE6F3E3F-3EEF-4F31-8206-AE0F97C8B1EF}" srcId="{6C177BA3-A5AF-4DA2-90CF-1E07559B8C0F}" destId="{C3643837-17E1-437C-9598-CBADA5B94F14}" srcOrd="2" destOrd="0" parTransId="{6EBD198B-E624-4502-A654-E5F6114A1B51}" sibTransId="{5F22B507-6A8E-48B8-A126-C631865AE3BC}"/>
    <dgm:cxn modelId="{5C09C146-54C7-1F4E-AB4A-09F77C5D6F7E}" type="presOf" srcId="{E6BCAF6C-4DF1-48CB-9042-F1425E9DD291}" destId="{A46A906C-7659-6C47-8B8E-CD9F9C7CB187}" srcOrd="0" destOrd="0" presId="urn:microsoft.com/office/officeart/2005/8/layout/default"/>
    <dgm:cxn modelId="{B335756C-6854-8C42-A579-6C28B2B0ECBC}" type="presOf" srcId="{79FEDFB0-2575-431F-90C4-86C887B5E01C}" destId="{BC3FAB43-601B-E248-A1F1-28DA458C8F0F}" srcOrd="0" destOrd="0" presId="urn:microsoft.com/office/officeart/2005/8/layout/default"/>
    <dgm:cxn modelId="{36536A71-0D2C-4AF2-96B4-34C19A5CA267}" srcId="{6C177BA3-A5AF-4DA2-90CF-1E07559B8C0F}" destId="{103DB21A-8A09-4332-A8CF-099C5F43911E}" srcOrd="4" destOrd="0" parTransId="{E9BDB968-874D-400E-B937-D048F7EEBFDB}" sibTransId="{50BF4158-3412-4936-BE2E-646DE05F1F54}"/>
    <dgm:cxn modelId="{EE78A872-D18F-4CD6-8874-6BC1E5C37828}" srcId="{6C177BA3-A5AF-4DA2-90CF-1E07559B8C0F}" destId="{61972962-2A20-4121-91EB-02232B13E685}" srcOrd="5" destOrd="0" parTransId="{E6F16F13-A719-4A03-B922-8924EA5AE319}" sibTransId="{1DA4800E-D4EF-4D24-B802-6BFDBACF3094}"/>
    <dgm:cxn modelId="{445AE154-605D-41B8-86C9-0B95FC3B1431}" srcId="{6C177BA3-A5AF-4DA2-90CF-1E07559B8C0F}" destId="{07D71EFC-9FB8-41F6-BADB-BE8443CEE78C}" srcOrd="6" destOrd="0" parTransId="{BEA16FC6-3180-4969-848D-632CA37D9EA8}" sibTransId="{A38F0D7D-562A-4304-B6EE-009A19550B0C}"/>
    <dgm:cxn modelId="{26E50F57-9EAD-4CBC-AB26-B2BABC657A83}" srcId="{6C177BA3-A5AF-4DA2-90CF-1E07559B8C0F}" destId="{E6BCAF6C-4DF1-48CB-9042-F1425E9DD291}" srcOrd="0" destOrd="0" parTransId="{3D9D01FC-DCA1-4970-8FD6-9CF52C3C918B}" sibTransId="{88B8DAAA-11C3-4E5D-AA06-F0E4852D9AAC}"/>
    <dgm:cxn modelId="{BAE4DC7C-0C84-AE49-86C8-33C8C2BB45A9}" type="presOf" srcId="{07D71EFC-9FB8-41F6-BADB-BE8443CEE78C}" destId="{EC35FCBA-A473-BC44-821D-300334F82F5C}" srcOrd="0" destOrd="0" presId="urn:microsoft.com/office/officeart/2005/8/layout/default"/>
    <dgm:cxn modelId="{70E28581-2785-7747-88D0-3F795D3A13DB}" type="presOf" srcId="{C3643837-17E1-437C-9598-CBADA5B94F14}" destId="{FD198E88-B549-6344-B438-6C36A8AA4A10}" srcOrd="0" destOrd="0" presId="urn:microsoft.com/office/officeart/2005/8/layout/default"/>
    <dgm:cxn modelId="{B550C78A-8DD2-B54C-B486-6FF1BCC4A0FD}" type="presOf" srcId="{6C177BA3-A5AF-4DA2-90CF-1E07559B8C0F}" destId="{84F74E7F-87F3-034E-BD25-ED0EE7117B94}" srcOrd="0" destOrd="0" presId="urn:microsoft.com/office/officeart/2005/8/layout/default"/>
    <dgm:cxn modelId="{1EE66596-D890-2D48-9837-6DD67A41905C}" type="presOf" srcId="{74FD6C57-ABA3-4D5D-8A9B-D93DCA9EC578}" destId="{602912B6-877F-364A-888A-FB7086E095C6}" srcOrd="0" destOrd="0" presId="urn:microsoft.com/office/officeart/2005/8/layout/default"/>
    <dgm:cxn modelId="{9F780EA8-8FCF-774C-B220-31F655E9173D}" type="presOf" srcId="{CDB63536-386C-494A-A04A-83967C13E213}" destId="{4C66B9FA-87D9-8644-8076-911054426A9C}" srcOrd="0" destOrd="0" presId="urn:microsoft.com/office/officeart/2005/8/layout/default"/>
    <dgm:cxn modelId="{3D4535AA-8495-40AD-B442-EDB5E3042B9F}" srcId="{6C177BA3-A5AF-4DA2-90CF-1E07559B8C0F}" destId="{FE28FAFD-56F6-4F2A-AD63-887D5EA714E5}" srcOrd="9" destOrd="0" parTransId="{E916868B-C8F9-4636-98AF-2380221D3E81}" sibTransId="{8D3BFB4D-8D99-480A-A040-E0E26E89C6DF}"/>
    <dgm:cxn modelId="{73F786BA-39CD-7D44-813D-60E47A33D058}" type="presOf" srcId="{961AEE13-FAA3-421C-A4CC-8F40A756F6F0}" destId="{C7386B58-1F40-D546-A442-929CF0AD0AAD}" srcOrd="0" destOrd="0" presId="urn:microsoft.com/office/officeart/2005/8/layout/default"/>
    <dgm:cxn modelId="{7194A5BA-3D63-432A-9027-C0A30397A1A3}" srcId="{6C177BA3-A5AF-4DA2-90CF-1E07559B8C0F}" destId="{CDB63536-386C-494A-A04A-83967C13E213}" srcOrd="1" destOrd="0" parTransId="{A7D279C6-B628-43F1-B087-53BB7F296DF6}" sibTransId="{B5D214CB-3FB8-4250-AD79-9AFC89DD4F9A}"/>
    <dgm:cxn modelId="{8ACBACBE-7797-8142-8FB5-0DE0478D648C}" srcId="{6C177BA3-A5AF-4DA2-90CF-1E07559B8C0F}" destId="{351BC40F-B8C8-2B44-8306-A45093C7B717}" srcOrd="14" destOrd="0" parTransId="{76AEC715-0634-F04A-B7AC-4D3F0134348D}" sibTransId="{18E591D9-2982-7644-962C-8C56079F11F3}"/>
    <dgm:cxn modelId="{97EB11C6-D139-432A-8D9A-D28416F36A7E}" srcId="{6C177BA3-A5AF-4DA2-90CF-1E07559B8C0F}" destId="{E2667A05-4039-4D7B-96B2-3D65FDA43564}" srcOrd="11" destOrd="0" parTransId="{E3D51184-6375-4F68-A398-AD7D78C8EF59}" sibTransId="{A3A27B65-5D26-42DA-8B1D-450B301ABEE3}"/>
    <dgm:cxn modelId="{2363C0D4-B447-6645-B867-2FF24E7978BD}" type="presOf" srcId="{351BC40F-B8C8-2B44-8306-A45093C7B717}" destId="{8794C5DA-C14C-E641-95DC-8D1BAA077640}" srcOrd="0" destOrd="0" presId="urn:microsoft.com/office/officeart/2005/8/layout/default"/>
    <dgm:cxn modelId="{D321ECE5-08C2-BA43-AF29-A00A99EA6785}" type="presOf" srcId="{E2667A05-4039-4D7B-96B2-3D65FDA43564}" destId="{ABF618E7-0099-4A40-A3EE-D4D8F0B08A07}" srcOrd="0" destOrd="0" presId="urn:microsoft.com/office/officeart/2005/8/layout/default"/>
    <dgm:cxn modelId="{2B8406E8-034D-4C16-82EB-87C54FF6F4DD}" srcId="{6C177BA3-A5AF-4DA2-90CF-1E07559B8C0F}" destId="{74FD6C57-ABA3-4D5D-8A9B-D93DCA9EC578}" srcOrd="3" destOrd="0" parTransId="{D52000F9-23E1-45CC-8CEB-279AF0C8E81D}" sibTransId="{5DFFB43D-7089-42FA-A357-8000003578AB}"/>
    <dgm:cxn modelId="{56F713EE-7A78-4F5E-8771-E03B75BDDEDA}" srcId="{6C177BA3-A5AF-4DA2-90CF-1E07559B8C0F}" destId="{FA26E1A7-7346-408F-9C84-0D8F5969B9E3}" srcOrd="7" destOrd="0" parTransId="{6456194F-647D-4F91-967E-64B595E1D024}" sibTransId="{422EBC24-4374-4256-9A79-1A86EBBAB586}"/>
    <dgm:cxn modelId="{1B06C3F9-8546-4BD2-9857-E49D8AB649C2}" srcId="{6C177BA3-A5AF-4DA2-90CF-1E07559B8C0F}" destId="{961AEE13-FAA3-421C-A4CC-8F40A756F6F0}" srcOrd="10" destOrd="0" parTransId="{1FD05DBE-F2AC-404D-AC52-468501492748}" sibTransId="{ABA8DD5C-F70A-4894-93B4-2F87D63707F8}"/>
    <dgm:cxn modelId="{A77B0162-4CC6-3343-A2CF-393585D30D28}" type="presParOf" srcId="{84F74E7F-87F3-034E-BD25-ED0EE7117B94}" destId="{A46A906C-7659-6C47-8B8E-CD9F9C7CB187}" srcOrd="0" destOrd="0" presId="urn:microsoft.com/office/officeart/2005/8/layout/default"/>
    <dgm:cxn modelId="{59CD2E6B-E474-634D-855E-8E33FD499E60}" type="presParOf" srcId="{84F74E7F-87F3-034E-BD25-ED0EE7117B94}" destId="{89A73317-8440-8847-9839-D35CDF9598C9}" srcOrd="1" destOrd="0" presId="urn:microsoft.com/office/officeart/2005/8/layout/default"/>
    <dgm:cxn modelId="{80E659EE-CBAB-784E-940C-9FCD78A776EE}" type="presParOf" srcId="{84F74E7F-87F3-034E-BD25-ED0EE7117B94}" destId="{4C66B9FA-87D9-8644-8076-911054426A9C}" srcOrd="2" destOrd="0" presId="urn:microsoft.com/office/officeart/2005/8/layout/default"/>
    <dgm:cxn modelId="{425C4260-E720-9948-895B-9E42FB76B629}" type="presParOf" srcId="{84F74E7F-87F3-034E-BD25-ED0EE7117B94}" destId="{E94F006C-41D9-E048-BAA6-AFAD8B42D6E0}" srcOrd="3" destOrd="0" presId="urn:microsoft.com/office/officeart/2005/8/layout/default"/>
    <dgm:cxn modelId="{D4BB955E-BD71-724B-BC25-12E92885EBE9}" type="presParOf" srcId="{84F74E7F-87F3-034E-BD25-ED0EE7117B94}" destId="{FD198E88-B549-6344-B438-6C36A8AA4A10}" srcOrd="4" destOrd="0" presId="urn:microsoft.com/office/officeart/2005/8/layout/default"/>
    <dgm:cxn modelId="{ED3290A8-B073-084B-9BD8-5F0497421F40}" type="presParOf" srcId="{84F74E7F-87F3-034E-BD25-ED0EE7117B94}" destId="{9F7C342F-9009-6448-81E5-04EA8818ACAE}" srcOrd="5" destOrd="0" presId="urn:microsoft.com/office/officeart/2005/8/layout/default"/>
    <dgm:cxn modelId="{C4D38DA2-3396-A041-A848-44931A1DEF2A}" type="presParOf" srcId="{84F74E7F-87F3-034E-BD25-ED0EE7117B94}" destId="{602912B6-877F-364A-888A-FB7086E095C6}" srcOrd="6" destOrd="0" presId="urn:microsoft.com/office/officeart/2005/8/layout/default"/>
    <dgm:cxn modelId="{B701866D-4DA9-904F-A3E8-678C67C55E7D}" type="presParOf" srcId="{84F74E7F-87F3-034E-BD25-ED0EE7117B94}" destId="{AEF691AF-3756-7B46-9BB5-8E076B3F747B}" srcOrd="7" destOrd="0" presId="urn:microsoft.com/office/officeart/2005/8/layout/default"/>
    <dgm:cxn modelId="{2FEC8023-4802-DA4A-B9E6-1F8C5050E3AC}" type="presParOf" srcId="{84F74E7F-87F3-034E-BD25-ED0EE7117B94}" destId="{D3674578-546D-164A-BC01-064DDC9C4E5B}" srcOrd="8" destOrd="0" presId="urn:microsoft.com/office/officeart/2005/8/layout/default"/>
    <dgm:cxn modelId="{F72C6254-43F5-B443-99D9-821D43B675C3}" type="presParOf" srcId="{84F74E7F-87F3-034E-BD25-ED0EE7117B94}" destId="{47A3A33C-00D3-5F41-B083-3D2F7540DFB0}" srcOrd="9" destOrd="0" presId="urn:microsoft.com/office/officeart/2005/8/layout/default"/>
    <dgm:cxn modelId="{F28EA2CB-C7A9-DF45-AC98-427FC5C2569B}" type="presParOf" srcId="{84F74E7F-87F3-034E-BD25-ED0EE7117B94}" destId="{0E7C7EAA-B729-2E40-87D6-E4FB12A8E449}" srcOrd="10" destOrd="0" presId="urn:microsoft.com/office/officeart/2005/8/layout/default"/>
    <dgm:cxn modelId="{269D2106-22C5-AA4A-A82B-39E8B2190C5F}" type="presParOf" srcId="{84F74E7F-87F3-034E-BD25-ED0EE7117B94}" destId="{B58CCA68-3EB7-5542-8042-470AED40A37E}" srcOrd="11" destOrd="0" presId="urn:microsoft.com/office/officeart/2005/8/layout/default"/>
    <dgm:cxn modelId="{7C0E002E-7263-6A4B-A344-67E9EB6FBC61}" type="presParOf" srcId="{84F74E7F-87F3-034E-BD25-ED0EE7117B94}" destId="{EC35FCBA-A473-BC44-821D-300334F82F5C}" srcOrd="12" destOrd="0" presId="urn:microsoft.com/office/officeart/2005/8/layout/default"/>
    <dgm:cxn modelId="{68FC8B95-2D45-6D43-9915-E1B6D1F6E1EB}" type="presParOf" srcId="{84F74E7F-87F3-034E-BD25-ED0EE7117B94}" destId="{23485585-A204-F241-BCDB-EFF75CB0F7C4}" srcOrd="13" destOrd="0" presId="urn:microsoft.com/office/officeart/2005/8/layout/default"/>
    <dgm:cxn modelId="{6C256999-A7DE-B243-80AD-64391013AEB7}" type="presParOf" srcId="{84F74E7F-87F3-034E-BD25-ED0EE7117B94}" destId="{C98CD0C2-4238-FE41-89FB-6F3CBFE69B28}" srcOrd="14" destOrd="0" presId="urn:microsoft.com/office/officeart/2005/8/layout/default"/>
    <dgm:cxn modelId="{4C11F9A0-8409-0B47-8142-031BE02E1083}" type="presParOf" srcId="{84F74E7F-87F3-034E-BD25-ED0EE7117B94}" destId="{9BB63FDA-D56D-774D-BED7-93B8F8FE9668}" srcOrd="15" destOrd="0" presId="urn:microsoft.com/office/officeart/2005/8/layout/default"/>
    <dgm:cxn modelId="{AFE84E82-C40C-3C4E-BA0F-2C04973A0070}" type="presParOf" srcId="{84F74E7F-87F3-034E-BD25-ED0EE7117B94}" destId="{15FF010A-713E-894F-B9AC-DA71C755E297}" srcOrd="16" destOrd="0" presId="urn:microsoft.com/office/officeart/2005/8/layout/default"/>
    <dgm:cxn modelId="{74EAC3E3-F257-434F-A655-C01773FC5998}" type="presParOf" srcId="{84F74E7F-87F3-034E-BD25-ED0EE7117B94}" destId="{6388C57B-155E-E04C-B336-754222A850DE}" srcOrd="17" destOrd="0" presId="urn:microsoft.com/office/officeart/2005/8/layout/default"/>
    <dgm:cxn modelId="{5BAE6A6C-1BC3-654B-8ED7-70E88E555005}" type="presParOf" srcId="{84F74E7F-87F3-034E-BD25-ED0EE7117B94}" destId="{B41C7386-E7CC-7049-8C5D-719D5AD54550}" srcOrd="18" destOrd="0" presId="urn:microsoft.com/office/officeart/2005/8/layout/default"/>
    <dgm:cxn modelId="{4F011FAA-8D98-7F4D-8006-7ACA177156AC}" type="presParOf" srcId="{84F74E7F-87F3-034E-BD25-ED0EE7117B94}" destId="{183DDEB5-DFFF-5F4A-A447-799FA3DE2D13}" srcOrd="19" destOrd="0" presId="urn:microsoft.com/office/officeart/2005/8/layout/default"/>
    <dgm:cxn modelId="{ED752890-53F5-3F41-B9B0-81CD7C06601E}" type="presParOf" srcId="{84F74E7F-87F3-034E-BD25-ED0EE7117B94}" destId="{C7386B58-1F40-D546-A442-929CF0AD0AAD}" srcOrd="20" destOrd="0" presId="urn:microsoft.com/office/officeart/2005/8/layout/default"/>
    <dgm:cxn modelId="{ED1DA16E-27A1-7A45-B0D4-930DE671AFE5}" type="presParOf" srcId="{84F74E7F-87F3-034E-BD25-ED0EE7117B94}" destId="{EDED74D3-BFA0-1E4C-950A-A5FC2EC4B553}" srcOrd="21" destOrd="0" presId="urn:microsoft.com/office/officeart/2005/8/layout/default"/>
    <dgm:cxn modelId="{1A872655-DAA6-6B49-9D32-39F7308CE0DE}" type="presParOf" srcId="{84F74E7F-87F3-034E-BD25-ED0EE7117B94}" destId="{ABF618E7-0099-4A40-A3EE-D4D8F0B08A07}" srcOrd="22" destOrd="0" presId="urn:microsoft.com/office/officeart/2005/8/layout/default"/>
    <dgm:cxn modelId="{18DA40BA-C8C6-B544-9540-1D994A9EB021}" type="presParOf" srcId="{84F74E7F-87F3-034E-BD25-ED0EE7117B94}" destId="{6BF2D19F-D5F6-B643-8237-922615566BE7}" srcOrd="23" destOrd="0" presId="urn:microsoft.com/office/officeart/2005/8/layout/default"/>
    <dgm:cxn modelId="{61142628-5ED4-9341-B982-E92DC885829F}" type="presParOf" srcId="{84F74E7F-87F3-034E-BD25-ED0EE7117B94}" destId="{5ED68FE2-2170-F54D-95E0-CC7FA530CF36}" srcOrd="24" destOrd="0" presId="urn:microsoft.com/office/officeart/2005/8/layout/default"/>
    <dgm:cxn modelId="{69587268-CAA2-FA44-A241-E749757CC949}" type="presParOf" srcId="{84F74E7F-87F3-034E-BD25-ED0EE7117B94}" destId="{C8694298-5134-9B49-B042-CA2C48986C2A}" srcOrd="25" destOrd="0" presId="urn:microsoft.com/office/officeart/2005/8/layout/default"/>
    <dgm:cxn modelId="{960274DD-3403-7A4D-8EF5-AB7C0CA66F8E}" type="presParOf" srcId="{84F74E7F-87F3-034E-BD25-ED0EE7117B94}" destId="{BC3FAB43-601B-E248-A1F1-28DA458C8F0F}" srcOrd="26" destOrd="0" presId="urn:microsoft.com/office/officeart/2005/8/layout/default"/>
    <dgm:cxn modelId="{65160198-4DEC-984E-A032-0001DE21D7B2}" type="presParOf" srcId="{84F74E7F-87F3-034E-BD25-ED0EE7117B94}" destId="{17347C67-20F4-6449-8B8B-2B29C8677015}" srcOrd="27" destOrd="0" presId="urn:microsoft.com/office/officeart/2005/8/layout/default"/>
    <dgm:cxn modelId="{081CF33E-F7E5-0E48-A325-F40E2DE4484A}" type="presParOf" srcId="{84F74E7F-87F3-034E-BD25-ED0EE7117B94}" destId="{8794C5DA-C14C-E641-95DC-8D1BAA077640}"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068E5C-E5E0-45AD-8C82-D86121B09C06}"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A5583DDC-9FC7-4121-9F61-D455AD2B2359}">
      <dgm:prSet custT="1"/>
      <dgm:spPr/>
      <dgm:t>
        <a:bodyPr/>
        <a:lstStyle/>
        <a:p>
          <a:r>
            <a:rPr lang="en-GB" sz="1600" b="0" i="0"/>
            <a:t>The CPS make their decisions independently of the police and government.</a:t>
          </a:r>
          <a:endParaRPr lang="en-US" sz="1600"/>
        </a:p>
      </dgm:t>
    </dgm:pt>
    <dgm:pt modelId="{49E0BFD4-1C29-4EB3-BFAC-709A53F9F82C}" type="parTrans" cxnId="{DC7DE1CD-649A-4854-91C6-1CE347B0048D}">
      <dgm:prSet/>
      <dgm:spPr/>
      <dgm:t>
        <a:bodyPr/>
        <a:lstStyle/>
        <a:p>
          <a:endParaRPr lang="en-US"/>
        </a:p>
      </dgm:t>
    </dgm:pt>
    <dgm:pt modelId="{C25E0F21-7A14-43B5-835B-5BD9D7138583}" type="sibTrans" cxnId="{DC7DE1CD-649A-4854-91C6-1CE347B0048D}">
      <dgm:prSet/>
      <dgm:spPr/>
      <dgm:t>
        <a:bodyPr/>
        <a:lstStyle/>
        <a:p>
          <a:endParaRPr lang="en-US"/>
        </a:p>
      </dgm:t>
    </dgm:pt>
    <dgm:pt modelId="{6AE5119C-B2F3-409B-A644-3AA7F4DEA05E}">
      <dgm:prSet custT="1"/>
      <dgm:spPr/>
      <dgm:t>
        <a:bodyPr/>
        <a:lstStyle/>
        <a:p>
          <a:r>
            <a:rPr lang="en-GB" sz="1600"/>
            <a:t>En</a:t>
          </a:r>
          <a:r>
            <a:rPr lang="en-GB" sz="1600" b="0" i="0"/>
            <a:t>sure that the right person is prosecuted for the right offence to bring offenders to justice.</a:t>
          </a:r>
          <a:endParaRPr lang="en-US" sz="1600"/>
        </a:p>
      </dgm:t>
    </dgm:pt>
    <dgm:pt modelId="{1A415C0A-C7C4-48BE-90A1-A7E76BB15E7F}" type="parTrans" cxnId="{0D2F94AC-A6F1-4166-AE67-780C918093FE}">
      <dgm:prSet/>
      <dgm:spPr/>
      <dgm:t>
        <a:bodyPr/>
        <a:lstStyle/>
        <a:p>
          <a:endParaRPr lang="en-US"/>
        </a:p>
      </dgm:t>
    </dgm:pt>
    <dgm:pt modelId="{05752369-66FA-4DD0-B3D7-F5C26904FEA2}" type="sibTrans" cxnId="{0D2F94AC-A6F1-4166-AE67-780C918093FE}">
      <dgm:prSet/>
      <dgm:spPr/>
      <dgm:t>
        <a:bodyPr/>
        <a:lstStyle/>
        <a:p>
          <a:endParaRPr lang="en-US"/>
        </a:p>
      </dgm:t>
    </dgm:pt>
    <dgm:pt modelId="{F8957456-1923-47F7-8FC4-1084AA580BDE}">
      <dgm:prSet custT="1"/>
      <dgm:spPr/>
      <dgm:t>
        <a:bodyPr/>
        <a:lstStyle/>
        <a:p>
          <a:r>
            <a:rPr lang="en-GB" sz="1600"/>
            <a:t>Advises the police during the early stages of investigations. </a:t>
          </a:r>
          <a:endParaRPr lang="en-US" sz="1600"/>
        </a:p>
      </dgm:t>
    </dgm:pt>
    <dgm:pt modelId="{ABC754D4-2F5B-4DAC-AFDB-85A6DB97C741}" type="parTrans" cxnId="{33496A44-F211-472F-A18F-9D1C1E2E5652}">
      <dgm:prSet/>
      <dgm:spPr/>
      <dgm:t>
        <a:bodyPr/>
        <a:lstStyle/>
        <a:p>
          <a:endParaRPr lang="en-US"/>
        </a:p>
      </dgm:t>
    </dgm:pt>
    <dgm:pt modelId="{760E3670-8F41-4CB4-BDE1-738A0DC20506}" type="sibTrans" cxnId="{33496A44-F211-472F-A18F-9D1C1E2E5652}">
      <dgm:prSet/>
      <dgm:spPr/>
      <dgm:t>
        <a:bodyPr/>
        <a:lstStyle/>
        <a:p>
          <a:endParaRPr lang="en-US"/>
        </a:p>
      </dgm:t>
    </dgm:pt>
    <dgm:pt modelId="{7B217B32-DF6B-44BC-B449-5CFA5FD032ED}">
      <dgm:prSet custT="1"/>
      <dgm:spPr/>
      <dgm:t>
        <a:bodyPr/>
        <a:lstStyle/>
        <a:p>
          <a:r>
            <a:rPr lang="en-GB" sz="1600" b="0" i="0"/>
            <a:t>Decides which cases should be prosecuted.</a:t>
          </a:r>
          <a:endParaRPr lang="en-US" sz="1600"/>
        </a:p>
      </dgm:t>
    </dgm:pt>
    <dgm:pt modelId="{447EBC3E-3598-4ECA-A2C9-E55EA8D96C1F}" type="parTrans" cxnId="{054A6A42-073B-4DFD-ABDB-989FB530BCA4}">
      <dgm:prSet/>
      <dgm:spPr/>
      <dgm:t>
        <a:bodyPr/>
        <a:lstStyle/>
        <a:p>
          <a:endParaRPr lang="en-US"/>
        </a:p>
      </dgm:t>
    </dgm:pt>
    <dgm:pt modelId="{677C181B-1802-405C-B74D-A553A2049252}" type="sibTrans" cxnId="{054A6A42-073B-4DFD-ABDB-989FB530BCA4}">
      <dgm:prSet/>
      <dgm:spPr/>
      <dgm:t>
        <a:bodyPr/>
        <a:lstStyle/>
        <a:p>
          <a:endParaRPr lang="en-US"/>
        </a:p>
      </dgm:t>
    </dgm:pt>
    <dgm:pt modelId="{15D489E3-7805-4480-B67B-2A8B0938A231}">
      <dgm:prSet custT="1"/>
      <dgm:spPr/>
      <dgm:t>
        <a:bodyPr/>
        <a:lstStyle/>
        <a:p>
          <a:r>
            <a:rPr lang="en-GB" sz="1600"/>
            <a:t>Prosecutes criminal cases that have been investigated by the police and other investigative organisations. </a:t>
          </a:r>
          <a:endParaRPr lang="en-US" sz="1600"/>
        </a:p>
      </dgm:t>
    </dgm:pt>
    <dgm:pt modelId="{BB0140DD-DD63-4868-ABBA-0D8B61ACA6D9}" type="parTrans" cxnId="{E46727C8-6DB0-4A55-BF11-714FB1919EB8}">
      <dgm:prSet/>
      <dgm:spPr/>
      <dgm:t>
        <a:bodyPr/>
        <a:lstStyle/>
        <a:p>
          <a:endParaRPr lang="en-US"/>
        </a:p>
      </dgm:t>
    </dgm:pt>
    <dgm:pt modelId="{89845018-0491-43DA-AD9D-6C1C5F45A069}" type="sibTrans" cxnId="{E46727C8-6DB0-4A55-BF11-714FB1919EB8}">
      <dgm:prSet/>
      <dgm:spPr/>
      <dgm:t>
        <a:bodyPr/>
        <a:lstStyle/>
        <a:p>
          <a:endParaRPr lang="en-US"/>
        </a:p>
      </dgm:t>
    </dgm:pt>
    <dgm:pt modelId="{D8F26419-6EC1-48A8-89BD-92E45AB0F856}">
      <dgm:prSet custT="1"/>
      <dgm:spPr/>
      <dgm:t>
        <a:bodyPr/>
        <a:lstStyle/>
        <a:p>
          <a:r>
            <a:rPr lang="en-GB" sz="1600"/>
            <a:t>D</a:t>
          </a:r>
          <a:r>
            <a:rPr lang="en-GB" sz="1600" b="0" i="0"/>
            <a:t>etermines the appropriate charges in more serious or complex cases, prepares cases and presents them at court.</a:t>
          </a:r>
          <a:endParaRPr lang="en-US" sz="1600"/>
        </a:p>
      </dgm:t>
    </dgm:pt>
    <dgm:pt modelId="{536A8C11-0CEC-4B2B-A7C7-C8DE8EFD07E0}" type="parTrans" cxnId="{B90118F1-660C-4FB7-91A1-5F015A661CFE}">
      <dgm:prSet/>
      <dgm:spPr/>
      <dgm:t>
        <a:bodyPr/>
        <a:lstStyle/>
        <a:p>
          <a:endParaRPr lang="en-US"/>
        </a:p>
      </dgm:t>
    </dgm:pt>
    <dgm:pt modelId="{A52FD91A-28A5-4F81-92E9-BCF415DA9069}" type="sibTrans" cxnId="{B90118F1-660C-4FB7-91A1-5F015A661CFE}">
      <dgm:prSet/>
      <dgm:spPr/>
      <dgm:t>
        <a:bodyPr/>
        <a:lstStyle/>
        <a:p>
          <a:endParaRPr lang="en-US"/>
        </a:p>
      </dgm:t>
    </dgm:pt>
    <dgm:pt modelId="{F0DB274A-6480-46E9-940A-154935D71AC4}">
      <dgm:prSet custT="1"/>
      <dgm:spPr/>
      <dgm:t>
        <a:bodyPr/>
        <a:lstStyle/>
        <a:p>
          <a:r>
            <a:rPr lang="en-GB" sz="1600"/>
            <a:t>P</a:t>
          </a:r>
          <a:r>
            <a:rPr lang="en-GB" sz="1600" b="0" i="0"/>
            <a:t>rovides information, assistance and support to victims and prosecution witnesses. </a:t>
          </a:r>
          <a:endParaRPr lang="en-US" sz="1600"/>
        </a:p>
      </dgm:t>
    </dgm:pt>
    <dgm:pt modelId="{C97816B6-FB4E-4885-9987-6C9704F4A028}" type="parTrans" cxnId="{822EB298-E8EF-4584-AB52-DD40474F983A}">
      <dgm:prSet/>
      <dgm:spPr/>
      <dgm:t>
        <a:bodyPr/>
        <a:lstStyle/>
        <a:p>
          <a:endParaRPr lang="en-US"/>
        </a:p>
      </dgm:t>
    </dgm:pt>
    <dgm:pt modelId="{9D30878A-2A94-4D34-A42E-3EDF95DF7E24}" type="sibTrans" cxnId="{822EB298-E8EF-4584-AB52-DD40474F983A}">
      <dgm:prSet/>
      <dgm:spPr/>
      <dgm:t>
        <a:bodyPr/>
        <a:lstStyle/>
        <a:p>
          <a:endParaRPr lang="en-US"/>
        </a:p>
      </dgm:t>
    </dgm:pt>
    <dgm:pt modelId="{1442B81D-6176-BB48-8808-C278D3FFE3E6}" type="pres">
      <dgm:prSet presAssocID="{A9068E5C-E5E0-45AD-8C82-D86121B09C06}" presName="diagram" presStyleCnt="0">
        <dgm:presLayoutVars>
          <dgm:dir/>
          <dgm:resizeHandles val="exact"/>
        </dgm:presLayoutVars>
      </dgm:prSet>
      <dgm:spPr/>
    </dgm:pt>
    <dgm:pt modelId="{742E5FEA-91F3-1645-8E0D-84BA5B1F4864}" type="pres">
      <dgm:prSet presAssocID="{A5583DDC-9FC7-4121-9F61-D455AD2B2359}" presName="node" presStyleLbl="node1" presStyleIdx="0" presStyleCnt="7">
        <dgm:presLayoutVars>
          <dgm:bulletEnabled val="1"/>
        </dgm:presLayoutVars>
      </dgm:prSet>
      <dgm:spPr/>
    </dgm:pt>
    <dgm:pt modelId="{B04A50EB-9F18-0441-BF20-54F7C26252EB}" type="pres">
      <dgm:prSet presAssocID="{C25E0F21-7A14-43B5-835B-5BD9D7138583}" presName="sibTrans" presStyleCnt="0"/>
      <dgm:spPr/>
    </dgm:pt>
    <dgm:pt modelId="{7810801E-5036-4245-B2D0-680DB702510C}" type="pres">
      <dgm:prSet presAssocID="{6AE5119C-B2F3-409B-A644-3AA7F4DEA05E}" presName="node" presStyleLbl="node1" presStyleIdx="1" presStyleCnt="7">
        <dgm:presLayoutVars>
          <dgm:bulletEnabled val="1"/>
        </dgm:presLayoutVars>
      </dgm:prSet>
      <dgm:spPr/>
    </dgm:pt>
    <dgm:pt modelId="{5EE241D4-8E78-0A45-8B13-6ED472B9DA92}" type="pres">
      <dgm:prSet presAssocID="{05752369-66FA-4DD0-B3D7-F5C26904FEA2}" presName="sibTrans" presStyleCnt="0"/>
      <dgm:spPr/>
    </dgm:pt>
    <dgm:pt modelId="{9B1E7728-9FD6-D344-87C2-1179E366D475}" type="pres">
      <dgm:prSet presAssocID="{F8957456-1923-47F7-8FC4-1084AA580BDE}" presName="node" presStyleLbl="node1" presStyleIdx="2" presStyleCnt="7">
        <dgm:presLayoutVars>
          <dgm:bulletEnabled val="1"/>
        </dgm:presLayoutVars>
      </dgm:prSet>
      <dgm:spPr/>
    </dgm:pt>
    <dgm:pt modelId="{94DBA447-5AA7-D84F-BB14-C6B7F4ABF4A4}" type="pres">
      <dgm:prSet presAssocID="{760E3670-8F41-4CB4-BDE1-738A0DC20506}" presName="sibTrans" presStyleCnt="0"/>
      <dgm:spPr/>
    </dgm:pt>
    <dgm:pt modelId="{C41C52B1-F3DF-CB4C-B189-54EDF2AF13F9}" type="pres">
      <dgm:prSet presAssocID="{7B217B32-DF6B-44BC-B449-5CFA5FD032ED}" presName="node" presStyleLbl="node1" presStyleIdx="3" presStyleCnt="7">
        <dgm:presLayoutVars>
          <dgm:bulletEnabled val="1"/>
        </dgm:presLayoutVars>
      </dgm:prSet>
      <dgm:spPr/>
    </dgm:pt>
    <dgm:pt modelId="{77485F93-4B1E-AB45-870A-55CC03EF3020}" type="pres">
      <dgm:prSet presAssocID="{677C181B-1802-405C-B74D-A553A2049252}" presName="sibTrans" presStyleCnt="0"/>
      <dgm:spPr/>
    </dgm:pt>
    <dgm:pt modelId="{8673883E-960E-034C-A840-0456493389D4}" type="pres">
      <dgm:prSet presAssocID="{15D489E3-7805-4480-B67B-2A8B0938A231}" presName="node" presStyleLbl="node1" presStyleIdx="4" presStyleCnt="7">
        <dgm:presLayoutVars>
          <dgm:bulletEnabled val="1"/>
        </dgm:presLayoutVars>
      </dgm:prSet>
      <dgm:spPr/>
    </dgm:pt>
    <dgm:pt modelId="{4EAD17A9-62E9-A846-B08C-79ACDAB638AE}" type="pres">
      <dgm:prSet presAssocID="{89845018-0491-43DA-AD9D-6C1C5F45A069}" presName="sibTrans" presStyleCnt="0"/>
      <dgm:spPr/>
    </dgm:pt>
    <dgm:pt modelId="{3B526E9E-2188-BD41-8401-CC521BB15995}" type="pres">
      <dgm:prSet presAssocID="{D8F26419-6EC1-48A8-89BD-92E45AB0F856}" presName="node" presStyleLbl="node1" presStyleIdx="5" presStyleCnt="7">
        <dgm:presLayoutVars>
          <dgm:bulletEnabled val="1"/>
        </dgm:presLayoutVars>
      </dgm:prSet>
      <dgm:spPr/>
    </dgm:pt>
    <dgm:pt modelId="{149C927E-8B32-304E-B5A8-C7B3D219AB18}" type="pres">
      <dgm:prSet presAssocID="{A52FD91A-28A5-4F81-92E9-BCF415DA9069}" presName="sibTrans" presStyleCnt="0"/>
      <dgm:spPr/>
    </dgm:pt>
    <dgm:pt modelId="{CD88D92A-2CD4-EF40-9BAE-5A6E987D4315}" type="pres">
      <dgm:prSet presAssocID="{F0DB274A-6480-46E9-940A-154935D71AC4}" presName="node" presStyleLbl="node1" presStyleIdx="6" presStyleCnt="7">
        <dgm:presLayoutVars>
          <dgm:bulletEnabled val="1"/>
        </dgm:presLayoutVars>
      </dgm:prSet>
      <dgm:spPr/>
    </dgm:pt>
  </dgm:ptLst>
  <dgm:cxnLst>
    <dgm:cxn modelId="{054A6A42-073B-4DFD-ABDB-989FB530BCA4}" srcId="{A9068E5C-E5E0-45AD-8C82-D86121B09C06}" destId="{7B217B32-DF6B-44BC-B449-5CFA5FD032ED}" srcOrd="3" destOrd="0" parTransId="{447EBC3E-3598-4ECA-A2C9-E55EA8D96C1F}" sibTransId="{677C181B-1802-405C-B74D-A553A2049252}"/>
    <dgm:cxn modelId="{33496A44-F211-472F-A18F-9D1C1E2E5652}" srcId="{A9068E5C-E5E0-45AD-8C82-D86121B09C06}" destId="{F8957456-1923-47F7-8FC4-1084AA580BDE}" srcOrd="2" destOrd="0" parTransId="{ABC754D4-2F5B-4DAC-AFDB-85A6DB97C741}" sibTransId="{760E3670-8F41-4CB4-BDE1-738A0DC20506}"/>
    <dgm:cxn modelId="{75DCFF4F-D10C-3E40-8D0B-2ACAA957C630}" type="presOf" srcId="{15D489E3-7805-4480-B67B-2A8B0938A231}" destId="{8673883E-960E-034C-A840-0456493389D4}" srcOrd="0" destOrd="0" presId="urn:microsoft.com/office/officeart/2005/8/layout/default"/>
    <dgm:cxn modelId="{C64DB679-60EF-1149-B7A5-D43607BF4932}" type="presOf" srcId="{F8957456-1923-47F7-8FC4-1084AA580BDE}" destId="{9B1E7728-9FD6-D344-87C2-1179E366D475}" srcOrd="0" destOrd="0" presId="urn:microsoft.com/office/officeart/2005/8/layout/default"/>
    <dgm:cxn modelId="{5603C990-CB25-D44E-9BEA-532C73B2D3CC}" type="presOf" srcId="{F0DB274A-6480-46E9-940A-154935D71AC4}" destId="{CD88D92A-2CD4-EF40-9BAE-5A6E987D4315}" srcOrd="0" destOrd="0" presId="urn:microsoft.com/office/officeart/2005/8/layout/default"/>
    <dgm:cxn modelId="{822EB298-E8EF-4584-AB52-DD40474F983A}" srcId="{A9068E5C-E5E0-45AD-8C82-D86121B09C06}" destId="{F0DB274A-6480-46E9-940A-154935D71AC4}" srcOrd="6" destOrd="0" parTransId="{C97816B6-FB4E-4885-9987-6C9704F4A028}" sibTransId="{9D30878A-2A94-4D34-A42E-3EDF95DF7E24}"/>
    <dgm:cxn modelId="{4829DC9D-C6ED-BD40-ACC6-2ECD1178416B}" type="presOf" srcId="{D8F26419-6EC1-48A8-89BD-92E45AB0F856}" destId="{3B526E9E-2188-BD41-8401-CC521BB15995}" srcOrd="0" destOrd="0" presId="urn:microsoft.com/office/officeart/2005/8/layout/default"/>
    <dgm:cxn modelId="{F83C96A9-C969-A24F-BBA1-E6CD363440D4}" type="presOf" srcId="{7B217B32-DF6B-44BC-B449-5CFA5FD032ED}" destId="{C41C52B1-F3DF-CB4C-B189-54EDF2AF13F9}" srcOrd="0" destOrd="0" presId="urn:microsoft.com/office/officeart/2005/8/layout/default"/>
    <dgm:cxn modelId="{0D2F94AC-A6F1-4166-AE67-780C918093FE}" srcId="{A9068E5C-E5E0-45AD-8C82-D86121B09C06}" destId="{6AE5119C-B2F3-409B-A644-3AA7F4DEA05E}" srcOrd="1" destOrd="0" parTransId="{1A415C0A-C7C4-48BE-90A1-A7E76BB15E7F}" sibTransId="{05752369-66FA-4DD0-B3D7-F5C26904FEA2}"/>
    <dgm:cxn modelId="{BCBD65B2-6440-0344-A9DD-C17F26361834}" type="presOf" srcId="{6AE5119C-B2F3-409B-A644-3AA7F4DEA05E}" destId="{7810801E-5036-4245-B2D0-680DB702510C}" srcOrd="0" destOrd="0" presId="urn:microsoft.com/office/officeart/2005/8/layout/default"/>
    <dgm:cxn modelId="{E46727C8-6DB0-4A55-BF11-714FB1919EB8}" srcId="{A9068E5C-E5E0-45AD-8C82-D86121B09C06}" destId="{15D489E3-7805-4480-B67B-2A8B0938A231}" srcOrd="4" destOrd="0" parTransId="{BB0140DD-DD63-4868-ABBA-0D8B61ACA6D9}" sibTransId="{89845018-0491-43DA-AD9D-6C1C5F45A069}"/>
    <dgm:cxn modelId="{DC7DE1CD-649A-4854-91C6-1CE347B0048D}" srcId="{A9068E5C-E5E0-45AD-8C82-D86121B09C06}" destId="{A5583DDC-9FC7-4121-9F61-D455AD2B2359}" srcOrd="0" destOrd="0" parTransId="{49E0BFD4-1C29-4EB3-BFAC-709A53F9F82C}" sibTransId="{C25E0F21-7A14-43B5-835B-5BD9D7138583}"/>
    <dgm:cxn modelId="{FEB2A8DC-4714-0946-BCC9-11668C1CEA16}" type="presOf" srcId="{A5583DDC-9FC7-4121-9F61-D455AD2B2359}" destId="{742E5FEA-91F3-1645-8E0D-84BA5B1F4864}" srcOrd="0" destOrd="0" presId="urn:microsoft.com/office/officeart/2005/8/layout/default"/>
    <dgm:cxn modelId="{973202E2-AF20-8B40-9B4E-6827F9C4F21C}" type="presOf" srcId="{A9068E5C-E5E0-45AD-8C82-D86121B09C06}" destId="{1442B81D-6176-BB48-8808-C278D3FFE3E6}" srcOrd="0" destOrd="0" presId="urn:microsoft.com/office/officeart/2005/8/layout/default"/>
    <dgm:cxn modelId="{B90118F1-660C-4FB7-91A1-5F015A661CFE}" srcId="{A9068E5C-E5E0-45AD-8C82-D86121B09C06}" destId="{D8F26419-6EC1-48A8-89BD-92E45AB0F856}" srcOrd="5" destOrd="0" parTransId="{536A8C11-0CEC-4B2B-A7C7-C8DE8EFD07E0}" sibTransId="{A52FD91A-28A5-4F81-92E9-BCF415DA9069}"/>
    <dgm:cxn modelId="{A53ED8A1-F531-4742-84CE-F4A73C7336C8}" type="presParOf" srcId="{1442B81D-6176-BB48-8808-C278D3FFE3E6}" destId="{742E5FEA-91F3-1645-8E0D-84BA5B1F4864}" srcOrd="0" destOrd="0" presId="urn:microsoft.com/office/officeart/2005/8/layout/default"/>
    <dgm:cxn modelId="{0D898A0D-58B8-9D4C-8D7D-09DB95E33AF4}" type="presParOf" srcId="{1442B81D-6176-BB48-8808-C278D3FFE3E6}" destId="{B04A50EB-9F18-0441-BF20-54F7C26252EB}" srcOrd="1" destOrd="0" presId="urn:microsoft.com/office/officeart/2005/8/layout/default"/>
    <dgm:cxn modelId="{91AF4AB7-ED7B-9341-9656-3F6A89D2EA7D}" type="presParOf" srcId="{1442B81D-6176-BB48-8808-C278D3FFE3E6}" destId="{7810801E-5036-4245-B2D0-680DB702510C}" srcOrd="2" destOrd="0" presId="urn:microsoft.com/office/officeart/2005/8/layout/default"/>
    <dgm:cxn modelId="{F0F9B91C-0609-504B-A0C0-06E6C64D48EE}" type="presParOf" srcId="{1442B81D-6176-BB48-8808-C278D3FFE3E6}" destId="{5EE241D4-8E78-0A45-8B13-6ED472B9DA92}" srcOrd="3" destOrd="0" presId="urn:microsoft.com/office/officeart/2005/8/layout/default"/>
    <dgm:cxn modelId="{44F17AB1-C056-9F46-B461-A4F1750EAD67}" type="presParOf" srcId="{1442B81D-6176-BB48-8808-C278D3FFE3E6}" destId="{9B1E7728-9FD6-D344-87C2-1179E366D475}" srcOrd="4" destOrd="0" presId="urn:microsoft.com/office/officeart/2005/8/layout/default"/>
    <dgm:cxn modelId="{2BAEEEEB-95E1-E44B-B3FD-3769B5424F3C}" type="presParOf" srcId="{1442B81D-6176-BB48-8808-C278D3FFE3E6}" destId="{94DBA447-5AA7-D84F-BB14-C6B7F4ABF4A4}" srcOrd="5" destOrd="0" presId="urn:microsoft.com/office/officeart/2005/8/layout/default"/>
    <dgm:cxn modelId="{71E2BE18-FEC5-0E43-ACEF-61AE363002F0}" type="presParOf" srcId="{1442B81D-6176-BB48-8808-C278D3FFE3E6}" destId="{C41C52B1-F3DF-CB4C-B189-54EDF2AF13F9}" srcOrd="6" destOrd="0" presId="urn:microsoft.com/office/officeart/2005/8/layout/default"/>
    <dgm:cxn modelId="{DFE22C26-981E-3246-90FA-7C2906EF1B28}" type="presParOf" srcId="{1442B81D-6176-BB48-8808-C278D3FFE3E6}" destId="{77485F93-4B1E-AB45-870A-55CC03EF3020}" srcOrd="7" destOrd="0" presId="urn:microsoft.com/office/officeart/2005/8/layout/default"/>
    <dgm:cxn modelId="{DADDBB98-FD2D-F247-9DDC-63339C66A955}" type="presParOf" srcId="{1442B81D-6176-BB48-8808-C278D3FFE3E6}" destId="{8673883E-960E-034C-A840-0456493389D4}" srcOrd="8" destOrd="0" presId="urn:microsoft.com/office/officeart/2005/8/layout/default"/>
    <dgm:cxn modelId="{96F6B57A-214D-F643-9510-E90FA8BC7B52}" type="presParOf" srcId="{1442B81D-6176-BB48-8808-C278D3FFE3E6}" destId="{4EAD17A9-62E9-A846-B08C-79ACDAB638AE}" srcOrd="9" destOrd="0" presId="urn:microsoft.com/office/officeart/2005/8/layout/default"/>
    <dgm:cxn modelId="{66118FF0-054B-2845-BEAF-A0CF65E7B732}" type="presParOf" srcId="{1442B81D-6176-BB48-8808-C278D3FFE3E6}" destId="{3B526E9E-2188-BD41-8401-CC521BB15995}" srcOrd="10" destOrd="0" presId="urn:microsoft.com/office/officeart/2005/8/layout/default"/>
    <dgm:cxn modelId="{6E8B8EBF-F471-DB45-8699-7D32AA725ED1}" type="presParOf" srcId="{1442B81D-6176-BB48-8808-C278D3FFE3E6}" destId="{149C927E-8B32-304E-B5A8-C7B3D219AB18}" srcOrd="11" destOrd="0" presId="urn:microsoft.com/office/officeart/2005/8/layout/default"/>
    <dgm:cxn modelId="{816EB39F-F693-5E49-8E18-A850C4A4C52D}" type="presParOf" srcId="{1442B81D-6176-BB48-8808-C278D3FFE3E6}" destId="{CD88D92A-2CD4-EF40-9BAE-5A6E987D4315}"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A906C-7659-6C47-8B8E-CD9F9C7CB187}">
      <dsp:nvSpPr>
        <dsp:cNvPr id="0" name=""/>
        <dsp:cNvSpPr/>
      </dsp:nvSpPr>
      <dsp:spPr>
        <a:xfrm>
          <a:off x="562476" y="1677"/>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Social control and discipline</a:t>
          </a:r>
        </a:p>
      </dsp:txBody>
      <dsp:txXfrm>
        <a:off x="562476" y="1677"/>
        <a:ext cx="1278818" cy="767291"/>
      </dsp:txXfrm>
    </dsp:sp>
    <dsp:sp modelId="{4C66B9FA-87D9-8644-8076-911054426A9C}">
      <dsp:nvSpPr>
        <dsp:cNvPr id="0" name=""/>
        <dsp:cNvSpPr/>
      </dsp:nvSpPr>
      <dsp:spPr>
        <a:xfrm>
          <a:off x="1969177" y="1677"/>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Legally define the differences between right and wrong </a:t>
          </a:r>
          <a:r>
            <a:rPr lang="en-US" sz="1200" kern="1200" err="1"/>
            <a:t>behaviour</a:t>
          </a:r>
          <a:endParaRPr lang="en-US" sz="1200" kern="1200"/>
        </a:p>
      </dsp:txBody>
      <dsp:txXfrm>
        <a:off x="1969177" y="1677"/>
        <a:ext cx="1278818" cy="767291"/>
      </dsp:txXfrm>
    </dsp:sp>
    <dsp:sp modelId="{FD198E88-B549-6344-B438-6C36A8AA4A10}">
      <dsp:nvSpPr>
        <dsp:cNvPr id="0" name=""/>
        <dsp:cNvSpPr/>
      </dsp:nvSpPr>
      <dsp:spPr>
        <a:xfrm>
          <a:off x="3375877" y="1677"/>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Response to Crime / Crime Prevention</a:t>
          </a:r>
        </a:p>
      </dsp:txBody>
      <dsp:txXfrm>
        <a:off x="3375877" y="1677"/>
        <a:ext cx="1278818" cy="767291"/>
      </dsp:txXfrm>
    </dsp:sp>
    <dsp:sp modelId="{602912B6-877F-364A-888A-FB7086E095C6}">
      <dsp:nvSpPr>
        <dsp:cNvPr id="0" name=""/>
        <dsp:cNvSpPr/>
      </dsp:nvSpPr>
      <dsp:spPr>
        <a:xfrm>
          <a:off x="562476" y="896850"/>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Detection and Investigation of crime</a:t>
          </a:r>
        </a:p>
      </dsp:txBody>
      <dsp:txXfrm>
        <a:off x="562476" y="896850"/>
        <a:ext cx="1278818" cy="767291"/>
      </dsp:txXfrm>
    </dsp:sp>
    <dsp:sp modelId="{D3674578-546D-164A-BC01-064DDC9C4E5B}">
      <dsp:nvSpPr>
        <dsp:cNvPr id="0" name=""/>
        <dsp:cNvSpPr/>
      </dsp:nvSpPr>
      <dsp:spPr>
        <a:xfrm>
          <a:off x="1969177" y="896850"/>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Arrest, charging and prosecution of offenders</a:t>
          </a:r>
        </a:p>
      </dsp:txBody>
      <dsp:txXfrm>
        <a:off x="1969177" y="896850"/>
        <a:ext cx="1278818" cy="767291"/>
      </dsp:txXfrm>
    </dsp:sp>
    <dsp:sp modelId="{0E7C7EAA-B729-2E40-87D6-E4FB12A8E449}">
      <dsp:nvSpPr>
        <dsp:cNvPr id="0" name=""/>
        <dsp:cNvSpPr/>
      </dsp:nvSpPr>
      <dsp:spPr>
        <a:xfrm>
          <a:off x="3375877" y="896850"/>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Deal with minor and major offences</a:t>
          </a:r>
        </a:p>
      </dsp:txBody>
      <dsp:txXfrm>
        <a:off x="3375877" y="896850"/>
        <a:ext cx="1278818" cy="767291"/>
      </dsp:txXfrm>
    </dsp:sp>
    <dsp:sp modelId="{EC35FCBA-A473-BC44-821D-300334F82F5C}">
      <dsp:nvSpPr>
        <dsp:cNvPr id="0" name=""/>
        <dsp:cNvSpPr/>
      </dsp:nvSpPr>
      <dsp:spPr>
        <a:xfrm>
          <a:off x="553588" y="180493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53588" y="1804936"/>
        <a:ext cx="1278818" cy="767291"/>
      </dsp:txXfrm>
    </dsp:sp>
    <dsp:sp modelId="{C98CD0C2-4238-FE41-89FB-6F3CBFE69B28}">
      <dsp:nvSpPr>
        <dsp:cNvPr id="0" name=""/>
        <dsp:cNvSpPr/>
      </dsp:nvSpPr>
      <dsp:spPr>
        <a:xfrm>
          <a:off x="1969177" y="1792023"/>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Provide support to prevent reoffending</a:t>
          </a:r>
        </a:p>
      </dsp:txBody>
      <dsp:txXfrm>
        <a:off x="1969177" y="1792023"/>
        <a:ext cx="1278818" cy="767291"/>
      </dsp:txXfrm>
    </dsp:sp>
    <dsp:sp modelId="{15FF010A-713E-894F-B9AC-DA71C755E297}">
      <dsp:nvSpPr>
        <dsp:cNvPr id="0" name=""/>
        <dsp:cNvSpPr/>
      </dsp:nvSpPr>
      <dsp:spPr>
        <a:xfrm>
          <a:off x="3375877" y="1792023"/>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Support</a:t>
          </a:r>
          <a:r>
            <a:rPr lang="en-US" sz="1200" kern="1200" baseline="0"/>
            <a:t> Victims</a:t>
          </a:r>
          <a:endParaRPr lang="en-US" sz="1200" kern="1200"/>
        </a:p>
      </dsp:txBody>
      <dsp:txXfrm>
        <a:off x="3375877" y="1792023"/>
        <a:ext cx="1278818" cy="767291"/>
      </dsp:txXfrm>
    </dsp:sp>
    <dsp:sp modelId="{B41C7386-E7CC-7049-8C5D-719D5AD54550}">
      <dsp:nvSpPr>
        <dsp:cNvPr id="0" name=""/>
        <dsp:cNvSpPr/>
      </dsp:nvSpPr>
      <dsp:spPr>
        <a:xfrm>
          <a:off x="562476" y="268719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62476" y="2687196"/>
        <a:ext cx="1278818" cy="767291"/>
      </dsp:txXfrm>
    </dsp:sp>
    <dsp:sp modelId="{C7386B58-1F40-D546-A442-929CF0AD0AAD}">
      <dsp:nvSpPr>
        <dsp:cNvPr id="0" name=""/>
        <dsp:cNvSpPr/>
      </dsp:nvSpPr>
      <dsp:spPr>
        <a:xfrm>
          <a:off x="1969177" y="268719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Safeguarding /</a:t>
          </a:r>
        </a:p>
        <a:p>
          <a:pPr marL="0" lvl="0" indent="0" algn="ctr" defTabSz="444500">
            <a:lnSpc>
              <a:spcPct val="90000"/>
            </a:lnSpc>
            <a:spcBef>
              <a:spcPct val="0"/>
            </a:spcBef>
            <a:spcAft>
              <a:spcPct val="35000"/>
            </a:spcAft>
            <a:buNone/>
          </a:pPr>
          <a:r>
            <a:rPr lang="en-US" sz="1000" kern="1200"/>
            <a:t>Community safety</a:t>
          </a:r>
        </a:p>
      </dsp:txBody>
      <dsp:txXfrm>
        <a:off x="1969177" y="2687196"/>
        <a:ext cx="1278818" cy="767291"/>
      </dsp:txXfrm>
    </dsp:sp>
    <dsp:sp modelId="{ABF618E7-0099-4A40-A3EE-D4D8F0B08A07}">
      <dsp:nvSpPr>
        <dsp:cNvPr id="0" name=""/>
        <dsp:cNvSpPr/>
      </dsp:nvSpPr>
      <dsp:spPr>
        <a:xfrm>
          <a:off x="3375877" y="268719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Human rights</a:t>
          </a:r>
        </a:p>
      </dsp:txBody>
      <dsp:txXfrm>
        <a:off x="3375877" y="2687196"/>
        <a:ext cx="1278818" cy="767291"/>
      </dsp:txXfrm>
    </dsp:sp>
    <dsp:sp modelId="{5ED68FE2-2170-F54D-95E0-CC7FA530CF36}">
      <dsp:nvSpPr>
        <dsp:cNvPr id="0" name=""/>
        <dsp:cNvSpPr/>
      </dsp:nvSpPr>
      <dsp:spPr>
        <a:xfrm>
          <a:off x="562476" y="3582369"/>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Rehabilitation</a:t>
          </a:r>
        </a:p>
      </dsp:txBody>
      <dsp:txXfrm>
        <a:off x="562476" y="3582369"/>
        <a:ext cx="1278818" cy="767291"/>
      </dsp:txXfrm>
    </dsp:sp>
    <dsp:sp modelId="{BC3FAB43-601B-E248-A1F1-28DA458C8F0F}">
      <dsp:nvSpPr>
        <dsp:cNvPr id="0" name=""/>
        <dsp:cNvSpPr/>
      </dsp:nvSpPr>
      <dsp:spPr>
        <a:xfrm>
          <a:off x="1969177" y="3582369"/>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400050">
            <a:lnSpc>
              <a:spcPct val="90000"/>
            </a:lnSpc>
            <a:spcBef>
              <a:spcPct val="0"/>
            </a:spcBef>
            <a:spcAft>
              <a:spcPct val="35000"/>
            </a:spcAft>
            <a:buNone/>
          </a:pPr>
          <a:r>
            <a:rPr lang="en-US" sz="1200" kern="1200"/>
            <a:t>Adversarial System</a:t>
          </a:r>
        </a:p>
      </dsp:txBody>
      <dsp:txXfrm>
        <a:off x="1969177" y="3582369"/>
        <a:ext cx="1278818" cy="767291"/>
      </dsp:txXfrm>
    </dsp:sp>
    <dsp:sp modelId="{8794C5DA-C14C-E641-95DC-8D1BAA077640}">
      <dsp:nvSpPr>
        <dsp:cNvPr id="0" name=""/>
        <dsp:cNvSpPr/>
      </dsp:nvSpPr>
      <dsp:spPr>
        <a:xfrm>
          <a:off x="3375877" y="3582369"/>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Inquisitorial approach</a:t>
          </a:r>
        </a:p>
      </dsp:txBody>
      <dsp:txXfrm>
        <a:off x="3375877" y="3582369"/>
        <a:ext cx="1278818" cy="7672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E5FEA-91F3-1645-8E0D-84BA5B1F4864}">
      <dsp:nvSpPr>
        <dsp:cNvPr id="0" name=""/>
        <dsp:cNvSpPr/>
      </dsp:nvSpPr>
      <dsp:spPr>
        <a:xfrm>
          <a:off x="104840" y="1374"/>
          <a:ext cx="2401306" cy="14407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The CPS make their decisions independently of the police and government.</a:t>
          </a:r>
          <a:endParaRPr lang="en-US" sz="1600" kern="1200"/>
        </a:p>
      </dsp:txBody>
      <dsp:txXfrm>
        <a:off x="104840" y="1374"/>
        <a:ext cx="2401306" cy="1440783"/>
      </dsp:txXfrm>
    </dsp:sp>
    <dsp:sp modelId="{7810801E-5036-4245-B2D0-680DB702510C}">
      <dsp:nvSpPr>
        <dsp:cNvPr id="0" name=""/>
        <dsp:cNvSpPr/>
      </dsp:nvSpPr>
      <dsp:spPr>
        <a:xfrm>
          <a:off x="2746276" y="1374"/>
          <a:ext cx="2401306" cy="144078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En</a:t>
          </a:r>
          <a:r>
            <a:rPr lang="en-GB" sz="1600" b="0" i="0" kern="1200"/>
            <a:t>sure that the right person is prosecuted for the right offence to bring offenders to justice.</a:t>
          </a:r>
          <a:endParaRPr lang="en-US" sz="1600" kern="1200"/>
        </a:p>
      </dsp:txBody>
      <dsp:txXfrm>
        <a:off x="2746276" y="1374"/>
        <a:ext cx="2401306" cy="1440783"/>
      </dsp:txXfrm>
    </dsp:sp>
    <dsp:sp modelId="{9B1E7728-9FD6-D344-87C2-1179E366D475}">
      <dsp:nvSpPr>
        <dsp:cNvPr id="0" name=""/>
        <dsp:cNvSpPr/>
      </dsp:nvSpPr>
      <dsp:spPr>
        <a:xfrm>
          <a:off x="5387713" y="1374"/>
          <a:ext cx="2401306" cy="144078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Advises the police during the early stages of investigations. </a:t>
          </a:r>
          <a:endParaRPr lang="en-US" sz="1600" kern="1200"/>
        </a:p>
      </dsp:txBody>
      <dsp:txXfrm>
        <a:off x="5387713" y="1374"/>
        <a:ext cx="2401306" cy="1440783"/>
      </dsp:txXfrm>
    </dsp:sp>
    <dsp:sp modelId="{C41C52B1-F3DF-CB4C-B189-54EDF2AF13F9}">
      <dsp:nvSpPr>
        <dsp:cNvPr id="0" name=""/>
        <dsp:cNvSpPr/>
      </dsp:nvSpPr>
      <dsp:spPr>
        <a:xfrm>
          <a:off x="104840" y="1682289"/>
          <a:ext cx="2401306" cy="144078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Decides which cases should be prosecuted.</a:t>
          </a:r>
          <a:endParaRPr lang="en-US" sz="1600" kern="1200"/>
        </a:p>
      </dsp:txBody>
      <dsp:txXfrm>
        <a:off x="104840" y="1682289"/>
        <a:ext cx="2401306" cy="1440783"/>
      </dsp:txXfrm>
    </dsp:sp>
    <dsp:sp modelId="{8673883E-960E-034C-A840-0456493389D4}">
      <dsp:nvSpPr>
        <dsp:cNvPr id="0" name=""/>
        <dsp:cNvSpPr/>
      </dsp:nvSpPr>
      <dsp:spPr>
        <a:xfrm>
          <a:off x="2746276" y="1682289"/>
          <a:ext cx="2401306" cy="144078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Prosecutes criminal cases that have been investigated by the police and other investigative organisations. </a:t>
          </a:r>
          <a:endParaRPr lang="en-US" sz="1600" kern="1200"/>
        </a:p>
      </dsp:txBody>
      <dsp:txXfrm>
        <a:off x="2746276" y="1682289"/>
        <a:ext cx="2401306" cy="1440783"/>
      </dsp:txXfrm>
    </dsp:sp>
    <dsp:sp modelId="{3B526E9E-2188-BD41-8401-CC521BB15995}">
      <dsp:nvSpPr>
        <dsp:cNvPr id="0" name=""/>
        <dsp:cNvSpPr/>
      </dsp:nvSpPr>
      <dsp:spPr>
        <a:xfrm>
          <a:off x="5387713" y="1682289"/>
          <a:ext cx="2401306" cy="14407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a:t>
          </a:r>
          <a:r>
            <a:rPr lang="en-GB" sz="1600" b="0" i="0" kern="1200"/>
            <a:t>etermines the appropriate charges in more serious or complex cases, prepares cases and presents them at court.</a:t>
          </a:r>
          <a:endParaRPr lang="en-US" sz="1600" kern="1200"/>
        </a:p>
      </dsp:txBody>
      <dsp:txXfrm>
        <a:off x="5387713" y="1682289"/>
        <a:ext cx="2401306" cy="1440783"/>
      </dsp:txXfrm>
    </dsp:sp>
    <dsp:sp modelId="{CD88D92A-2CD4-EF40-9BAE-5A6E987D4315}">
      <dsp:nvSpPr>
        <dsp:cNvPr id="0" name=""/>
        <dsp:cNvSpPr/>
      </dsp:nvSpPr>
      <dsp:spPr>
        <a:xfrm>
          <a:off x="2746276" y="3363203"/>
          <a:ext cx="2401306" cy="144078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t>
          </a:r>
          <a:r>
            <a:rPr lang="en-GB" sz="1600" b="0" i="0" kern="1200"/>
            <a:t>rovides information, assistance and support to victims and prosecution witnesses. </a:t>
          </a:r>
          <a:endParaRPr lang="en-US" sz="1600" kern="1200"/>
        </a:p>
      </dsp:txBody>
      <dsp:txXfrm>
        <a:off x="2746276" y="3363203"/>
        <a:ext cx="2401306" cy="144078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82B09-BA64-2648-A882-EBD29D12B640}" type="datetimeFigureOut">
              <a:rPr lang="en-GB" smtClean="0"/>
              <a:t>04/10/2023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4297D-BB1E-044D-BF34-AC9F359F1B52}" type="slidenum">
              <a:rPr lang="en-GB" smtClean="0"/>
              <a:t>‹#›</a:t>
            </a:fld>
            <a:endParaRPr lang="en-GB"/>
          </a:p>
        </p:txBody>
      </p:sp>
    </p:spTree>
    <p:extLst>
      <p:ext uri="{BB962C8B-B14F-4D97-AF65-F5344CB8AC3E}">
        <p14:creationId xmlns:p14="http://schemas.microsoft.com/office/powerpoint/2010/main" val="2376010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04297D-BB1E-044D-BF34-AC9F359F1B52}" type="slidenum">
              <a:rPr lang="en-GB" smtClean="0"/>
              <a:t>5</a:t>
            </a:fld>
            <a:endParaRPr lang="en-GB"/>
          </a:p>
        </p:txBody>
      </p:sp>
    </p:spTree>
    <p:extLst>
      <p:ext uri="{BB962C8B-B14F-4D97-AF65-F5344CB8AC3E}">
        <p14:creationId xmlns:p14="http://schemas.microsoft.com/office/powerpoint/2010/main" val="2724414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A3A3A"/>
                </a:solidFill>
                <a:effectLst/>
                <a:latin typeface="Source Sans Pro" panose="020B0503030403020204" pitchFamily="34" charset="0"/>
              </a:rPr>
              <a:t>Foucault, M. &amp; Sheridan, A. (1991) </a:t>
            </a:r>
            <a:r>
              <a:rPr lang="en-GB" b="0" i="1">
                <a:solidFill>
                  <a:srgbClr val="3A3A3A"/>
                </a:solidFill>
                <a:effectLst/>
                <a:latin typeface="Source Sans Pro" panose="020B0503030403020204" pitchFamily="34" charset="0"/>
              </a:rPr>
              <a:t>Discipline and punish : the birth of the prison</a:t>
            </a:r>
            <a:r>
              <a:rPr lang="en-GB" b="0" i="0">
                <a:solidFill>
                  <a:srgbClr val="3A3A3A"/>
                </a:solidFill>
                <a:effectLst/>
                <a:latin typeface="Source Sans Pro" panose="020B0503030403020204" pitchFamily="34" charset="0"/>
              </a:rPr>
              <a:t>. Harmondsworth: Penguin Books.</a:t>
            </a:r>
            <a:endParaRPr lang="en-GB"/>
          </a:p>
        </p:txBody>
      </p:sp>
      <p:sp>
        <p:nvSpPr>
          <p:cNvPr id="4" name="Slide Number Placeholder 3"/>
          <p:cNvSpPr>
            <a:spLocks noGrp="1"/>
          </p:cNvSpPr>
          <p:nvPr>
            <p:ph type="sldNum" sz="quarter" idx="5"/>
          </p:nvPr>
        </p:nvSpPr>
        <p:spPr/>
        <p:txBody>
          <a:bodyPr/>
          <a:lstStyle/>
          <a:p>
            <a:fld id="{2C04297D-BB1E-044D-BF34-AC9F359F1B52}" type="slidenum">
              <a:rPr lang="en-GB" smtClean="0"/>
              <a:t>7</a:t>
            </a:fld>
            <a:endParaRPr lang="en-GB"/>
          </a:p>
        </p:txBody>
      </p:sp>
    </p:spTree>
    <p:extLst>
      <p:ext uri="{BB962C8B-B14F-4D97-AF65-F5344CB8AC3E}">
        <p14:creationId xmlns:p14="http://schemas.microsoft.com/office/powerpoint/2010/main" val="433522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Funded by MoJ</a:t>
            </a:r>
          </a:p>
        </p:txBody>
      </p:sp>
      <p:sp>
        <p:nvSpPr>
          <p:cNvPr id="4" name="Slide Number Placeholder 3"/>
          <p:cNvSpPr>
            <a:spLocks noGrp="1"/>
          </p:cNvSpPr>
          <p:nvPr>
            <p:ph type="sldNum" sz="quarter" idx="5"/>
          </p:nvPr>
        </p:nvSpPr>
        <p:spPr/>
        <p:txBody>
          <a:bodyPr/>
          <a:lstStyle/>
          <a:p>
            <a:fld id="{2C04297D-BB1E-044D-BF34-AC9F359F1B52}" type="slidenum">
              <a:rPr lang="en-GB" smtClean="0"/>
              <a:t>21</a:t>
            </a:fld>
            <a:endParaRPr lang="en-GB"/>
          </a:p>
        </p:txBody>
      </p:sp>
    </p:spTree>
    <p:extLst>
      <p:ext uri="{BB962C8B-B14F-4D97-AF65-F5344CB8AC3E}">
        <p14:creationId xmlns:p14="http://schemas.microsoft.com/office/powerpoint/2010/main" val="828817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https://www.instituteforgovernment.org.uk/sites/default/files/publications/criminal-justice-system_0.pdf</a:t>
            </a:r>
          </a:p>
        </p:txBody>
      </p:sp>
      <p:sp>
        <p:nvSpPr>
          <p:cNvPr id="4" name="Slide Number Placeholder 3"/>
          <p:cNvSpPr>
            <a:spLocks noGrp="1"/>
          </p:cNvSpPr>
          <p:nvPr>
            <p:ph type="sldNum" sz="quarter" idx="5"/>
          </p:nvPr>
        </p:nvSpPr>
        <p:spPr/>
        <p:txBody>
          <a:bodyPr/>
          <a:lstStyle/>
          <a:p>
            <a:fld id="{2C04297D-BB1E-044D-BF34-AC9F359F1B52}" type="slidenum">
              <a:rPr lang="en-GB" smtClean="0"/>
              <a:t>32</a:t>
            </a:fld>
            <a:endParaRPr lang="en-GB"/>
          </a:p>
        </p:txBody>
      </p:sp>
    </p:spTree>
    <p:extLst>
      <p:ext uri="{BB962C8B-B14F-4D97-AF65-F5344CB8AC3E}">
        <p14:creationId xmlns:p14="http://schemas.microsoft.com/office/powerpoint/2010/main" val="127998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04297D-BB1E-044D-BF34-AC9F359F1B52}" type="slidenum">
              <a:rPr lang="en-GB" smtClean="0"/>
              <a:t>33</a:t>
            </a:fld>
            <a:endParaRPr lang="en-GB"/>
          </a:p>
        </p:txBody>
      </p:sp>
    </p:spTree>
    <p:extLst>
      <p:ext uri="{BB962C8B-B14F-4D97-AF65-F5344CB8AC3E}">
        <p14:creationId xmlns:p14="http://schemas.microsoft.com/office/powerpoint/2010/main" val="809200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6CD4A0E-3C76-4D2D-B97C-B5E529F4D14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3741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D4A0E-3C76-4D2D-B97C-B5E529F4D14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624161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D4A0E-3C76-4D2D-B97C-B5E529F4D14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37990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CD4A0E-3C76-4D2D-B97C-B5E529F4D14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7075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CD4A0E-3C76-4D2D-B97C-B5E529F4D140}" type="datetimeFigureOut">
              <a:rPr lang="en-GB" smtClean="0"/>
              <a:t>04/10/2023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11480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6CD4A0E-3C76-4D2D-B97C-B5E529F4D140}" type="datetimeFigureOut">
              <a:rPr lang="en-GB" smtClean="0"/>
              <a:t>04/10/2023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4210217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D4A0E-3C76-4D2D-B97C-B5E529F4D140}" type="datetimeFigureOut">
              <a:rPr lang="en-GB" smtClean="0"/>
              <a:t>04/10/2023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0212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177681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404285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D4A0E-3C76-4D2D-B97C-B5E529F4D14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06542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D4A0E-3C76-4D2D-B97C-B5E529F4D14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3786120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9072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05607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85682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364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55407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1743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04738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28715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90764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5500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0951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D4A0E-3C76-4D2D-B97C-B5E529F4D140}" type="datetimeFigureOut">
              <a:rPr lang="en-GB" smtClean="0"/>
              <a:t>04/10/2023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2BCC3-3C63-42AF-BF5F-C2DE09D4AA87}" type="slidenum">
              <a:rPr lang="en-GB" smtClean="0"/>
              <a:t>‹#›</a:t>
            </a:fld>
            <a:endParaRPr lang="en-GB"/>
          </a:p>
        </p:txBody>
      </p:sp>
    </p:spTree>
    <p:extLst>
      <p:ext uri="{BB962C8B-B14F-4D97-AF65-F5344CB8AC3E}">
        <p14:creationId xmlns:p14="http://schemas.microsoft.com/office/powerpoint/2010/main" val="42633634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10/4/2023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7850123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video" Target="../media/media1.avi"/><Relationship Id="rId2" Type="http://schemas.microsoft.com/office/2007/relationships/media" Target="../media/media1.avi"/><Relationship Id="rId1" Type="http://schemas.openxmlformats.org/officeDocument/2006/relationships/tags" Target="../tags/tag1.xml"/><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www.cps.gov.uk/"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hyperlink" Target="http://www.cps.gov.uk/legal/a_to_c/cautioning_and_diversion/" TargetMode="External"/><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organisations#ministry-of-justice"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instituteforgovernment.org.uk/sites/default/files/publications/criminal-justice-system_0.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hyperlink" Target="https://www.instituteforgovernment.org.uk/sites/default/files/publications/criminal-justice-system_0.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8" Type="http://schemas.openxmlformats.org/officeDocument/2006/relationships/hyperlink" Target="http://www.justiceinspectorates.gov.uk/hmcpsi" TargetMode="External"/><Relationship Id="rId13" Type="http://schemas.openxmlformats.org/officeDocument/2006/relationships/hyperlink" Target="https://www.gov.uk/government/organisations/parole-board" TargetMode="External"/><Relationship Id="rId3" Type="http://schemas.openxmlformats.org/officeDocument/2006/relationships/hyperlink" Target="https://www.gov.uk/government/organisations/home-office" TargetMode="External"/><Relationship Id="rId7" Type="http://schemas.openxmlformats.org/officeDocument/2006/relationships/hyperlink" Target="http://www.cps.gov.uk/legal/s_to_u/termination_of_proceedings/" TargetMode="External"/><Relationship Id="rId12" Type="http://schemas.openxmlformats.org/officeDocument/2006/relationships/hyperlink" Target="https://justice.org.uk/youth-justice" TargetMode="External"/><Relationship Id="rId2" Type="http://schemas.openxmlformats.org/officeDocument/2006/relationships/hyperlink" Target="https://www.gov.uk/government/organisations/ministry-of-justice" TargetMode="External"/><Relationship Id="rId16" Type="http://schemas.openxmlformats.org/officeDocument/2006/relationships/hyperlink" Target="https://www.gov.uk/government/organisations/her-majestys-prison-and-probation-service/about" TargetMode="External"/><Relationship Id="rId1" Type="http://schemas.openxmlformats.org/officeDocument/2006/relationships/slideLayout" Target="../slideLayouts/slideLayout4.xml"/><Relationship Id="rId6" Type="http://schemas.openxmlformats.org/officeDocument/2006/relationships/hyperlink" Target="http://www.cps.gov.uk/" TargetMode="External"/><Relationship Id="rId11" Type="http://schemas.openxmlformats.org/officeDocument/2006/relationships/hyperlink" Target="https://howardleague.org/" TargetMode="External"/><Relationship Id="rId5" Type="http://schemas.openxmlformats.org/officeDocument/2006/relationships/hyperlink" Target="http://www.legislation.gov.uk/ukpga/1976/63/schedule/1/enacted" TargetMode="External"/><Relationship Id="rId15" Type="http://schemas.openxmlformats.org/officeDocument/2006/relationships/hyperlink" Target="https://www.gov.uk/government/organisations/national-probation-service" TargetMode="External"/><Relationship Id="rId10" Type="http://schemas.openxmlformats.org/officeDocument/2006/relationships/hyperlink" Target="https://www.gov.uk/government/organisations/youth-justice-board-for-england-and-wales" TargetMode="External"/><Relationship Id="rId4" Type="http://schemas.openxmlformats.org/officeDocument/2006/relationships/hyperlink" Target="http://www.prisonreformtrust.org.uk/ProjectsResearch/Remand" TargetMode="External"/><Relationship Id="rId9" Type="http://schemas.openxmlformats.org/officeDocument/2006/relationships/hyperlink" Target="http://www.cps.gov.uk/legal/a_to_c/cautioning_and_diversion/" TargetMode="External"/><Relationship Id="rId14" Type="http://schemas.openxmlformats.org/officeDocument/2006/relationships/hyperlink" Target="https://www.gov.uk/government/organisations/hm-prison-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F4F87-030E-4A07-9F34-0D42D9B9B5EA}"/>
              </a:ext>
            </a:extLst>
          </p:cNvPr>
          <p:cNvSpPr>
            <a:spLocks noGrp="1"/>
          </p:cNvSpPr>
          <p:nvPr>
            <p:ph type="ctrTitle"/>
          </p:nvPr>
        </p:nvSpPr>
        <p:spPr>
          <a:xfrm>
            <a:off x="226732" y="1016570"/>
            <a:ext cx="4241083" cy="2663688"/>
          </a:xfrm>
          <a:solidFill>
            <a:schemeClr val="tx1"/>
          </a:solidFill>
        </p:spPr>
        <p:txBody>
          <a:bodyPr anchor="b">
            <a:normAutofit/>
          </a:bodyPr>
          <a:lstStyle/>
          <a:p>
            <a:pPr algn="l"/>
            <a:r>
              <a:rPr lang="en-GB" sz="3400">
                <a:solidFill>
                  <a:schemeClr val="bg1"/>
                </a:solidFill>
              </a:rPr>
              <a:t>The Criminal Justice System, Youth Justice </a:t>
            </a:r>
            <a:br>
              <a:rPr lang="en-GB" sz="3400">
                <a:solidFill>
                  <a:schemeClr val="bg1"/>
                </a:solidFill>
              </a:rPr>
            </a:br>
            <a:r>
              <a:rPr lang="en-GB" sz="3400">
                <a:solidFill>
                  <a:schemeClr val="bg1"/>
                </a:solidFill>
              </a:rPr>
              <a:t>&amp; Prison Systems in England and Wales</a:t>
            </a:r>
          </a:p>
        </p:txBody>
      </p:sp>
      <p:grpSp>
        <p:nvGrpSpPr>
          <p:cNvPr id="139" name="Group 138">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0"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1"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A Revolution of Values in the U.S. Criminal Justice System - Center for  American Progress">
            <a:extLst>
              <a:ext uri="{FF2B5EF4-FFF2-40B4-BE49-F238E27FC236}">
                <a16:creationId xmlns:a16="http://schemas.microsoft.com/office/drawing/2014/main" id="{5533BE40-AE3F-A644-B31E-EEAFD08A3B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9"/>
          <a:stretch/>
        </p:blipFill>
        <p:spPr bwMode="auto">
          <a:xfrm>
            <a:off x="5208104" y="908383"/>
            <a:ext cx="6472362" cy="44553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82571E1-6A91-B840-A5FF-F5B7F8AC53F2}"/>
              </a:ext>
            </a:extLst>
          </p:cNvPr>
          <p:cNvSpPr/>
          <p:nvPr/>
        </p:nvSpPr>
        <p:spPr>
          <a:xfrm>
            <a:off x="241729" y="351662"/>
            <a:ext cx="2401824" cy="199675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FDFC91FE-335B-F74B-9D6E-BBFCF9996F48}"/>
              </a:ext>
            </a:extLst>
          </p:cNvPr>
          <p:cNvSpPr txBox="1"/>
          <p:nvPr/>
        </p:nvSpPr>
        <p:spPr>
          <a:xfrm>
            <a:off x="226732" y="4143375"/>
            <a:ext cx="5613236" cy="1200329"/>
          </a:xfrm>
          <a:prstGeom prst="rect">
            <a:avLst/>
          </a:prstGeom>
          <a:noFill/>
        </p:spPr>
        <p:txBody>
          <a:bodyPr wrap="square" lIns="91440" tIns="45720" rIns="91440" bIns="45720" anchor="t">
            <a:spAutoFit/>
          </a:bodyPr>
          <a:lstStyle/>
          <a:p>
            <a:br>
              <a:rPr lang="en-GB" sz="1800" dirty="0"/>
            </a:br>
            <a:r>
              <a:rPr lang="en-GB" sz="1800" dirty="0">
                <a:solidFill>
                  <a:schemeClr val="bg1"/>
                </a:solidFill>
              </a:rPr>
              <a:t>BMCJ7001</a:t>
            </a:r>
            <a:r>
              <a:rPr lang="en-GB" dirty="0">
                <a:solidFill>
                  <a:schemeClr val="bg1"/>
                </a:solidFill>
              </a:rPr>
              <a:t> </a:t>
            </a:r>
            <a:endParaRPr lang="en-GB" sz="1800" dirty="0">
              <a:solidFill>
                <a:schemeClr val="bg1"/>
              </a:solidFill>
            </a:endParaRPr>
          </a:p>
          <a:p>
            <a:r>
              <a:rPr lang="en-GB" dirty="0">
                <a:solidFill>
                  <a:schemeClr val="bg1"/>
                </a:solidFill>
              </a:rPr>
              <a:t>Week 1</a:t>
            </a:r>
            <a:endParaRPr lang="en-GB" dirty="0">
              <a:solidFill>
                <a:schemeClr val="bg1"/>
              </a:solidFill>
              <a:cs typeface="Calibri"/>
            </a:endParaRPr>
          </a:p>
          <a:p>
            <a:r>
              <a:rPr lang="en-GB">
                <a:solidFill>
                  <a:schemeClr val="bg1"/>
                </a:solidFill>
              </a:rPr>
              <a:t>Jane   </a:t>
            </a:r>
            <a:endParaRPr lang="en-GB" dirty="0"/>
          </a:p>
        </p:txBody>
      </p:sp>
    </p:spTree>
    <p:extLst>
      <p:ext uri="{BB962C8B-B14F-4D97-AF65-F5344CB8AC3E}">
        <p14:creationId xmlns:p14="http://schemas.microsoft.com/office/powerpoint/2010/main" val="298239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29"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Criminal Justice as a NON-System. In the criminal justice system, there… |  by Big Tows322, DPhil | Medium">
            <a:extLst>
              <a:ext uri="{FF2B5EF4-FFF2-40B4-BE49-F238E27FC236}">
                <a16:creationId xmlns:a16="http://schemas.microsoft.com/office/drawing/2014/main" id="{96F88FB9-CD3A-BE4A-9DCA-7B9FBDF099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039"/>
          <a:stretch/>
        </p:blipFill>
        <p:spPr bwMode="auto">
          <a:xfrm>
            <a:off x="838200" y="2189163"/>
            <a:ext cx="5272088" cy="341153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extLst>
            <a:ext uri="{909E8E84-426E-40DD-AFC4-6F175D3DCCD1}">
              <a14:hiddenFill xmlns:a14="http://schemas.microsoft.com/office/drawing/2010/main">
                <a:solidFill>
                  <a:srgbClr val="FFFFFF"/>
                </a:solidFill>
              </a14:hiddenFill>
            </a:ext>
          </a:extLst>
        </p:spPr>
      </p:pic>
      <p:pic>
        <p:nvPicPr>
          <p:cNvPr id="2052" name="Picture 4" descr="The Crown Prosecution Service | The Crown Prosecution Service">
            <a:extLst>
              <a:ext uri="{FF2B5EF4-FFF2-40B4-BE49-F238E27FC236}">
                <a16:creationId xmlns:a16="http://schemas.microsoft.com/office/drawing/2014/main" id="{76BAED47-39F9-724A-993F-274FFEB845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73" r="-2" b="36206"/>
          <a:stretch/>
        </p:blipFill>
        <p:spPr bwMode="auto">
          <a:xfrm>
            <a:off x="6180138" y="2189163"/>
            <a:ext cx="5172075" cy="341153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37D506-5E54-4962-852C-11F7A85A6C60}"/>
              </a:ext>
            </a:extLst>
          </p:cNvPr>
          <p:cNvSpPr>
            <a:spLocks noGrp="1"/>
          </p:cNvSpPr>
          <p:nvPr>
            <p:ph type="ctrTitle"/>
          </p:nvPr>
        </p:nvSpPr>
        <p:spPr>
          <a:xfrm>
            <a:off x="838200" y="672747"/>
            <a:ext cx="10515600" cy="715556"/>
          </a:xfrm>
        </p:spPr>
        <p:txBody>
          <a:bodyPr vert="horz" lIns="91440" tIns="45720" rIns="91440" bIns="45720" rtlCol="0" anchor="ctr">
            <a:normAutofit/>
          </a:bodyPr>
          <a:lstStyle/>
          <a:p>
            <a:r>
              <a:rPr lang="en-US" sz="4000" kern="1200">
                <a:solidFill>
                  <a:schemeClr val="bg1"/>
                </a:solidFill>
                <a:latin typeface="+mj-lt"/>
                <a:ea typeface="+mj-ea"/>
                <a:cs typeface="+mj-cs"/>
              </a:rPr>
              <a:t>An Overview of the Criminal Justice System</a:t>
            </a:r>
          </a:p>
        </p:txBody>
      </p:sp>
    </p:spTree>
    <p:extLst>
      <p:ext uri="{BB962C8B-B14F-4D97-AF65-F5344CB8AC3E}">
        <p14:creationId xmlns:p14="http://schemas.microsoft.com/office/powerpoint/2010/main" val="336151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6" name="Rectangle 191">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069C8AE-A36C-3049-B16F-9E726F3C0374}"/>
              </a:ext>
            </a:extLst>
          </p:cNvPr>
          <p:cNvSpPr txBox="1"/>
          <p:nvPr/>
        </p:nvSpPr>
        <p:spPr>
          <a:xfrm>
            <a:off x="4859080" y="578223"/>
            <a:ext cx="6786074" cy="2665509"/>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400">
                <a:solidFill>
                  <a:schemeClr val="bg1"/>
                </a:solidFill>
                <a:latin typeface="+mj-lt"/>
                <a:ea typeface="+mj-ea"/>
                <a:cs typeface="+mj-cs"/>
              </a:rPr>
              <a:t>What does </a:t>
            </a:r>
          </a:p>
          <a:p>
            <a:pPr algn="ctr" defTabSz="914400">
              <a:lnSpc>
                <a:spcPct val="90000"/>
              </a:lnSpc>
              <a:spcBef>
                <a:spcPct val="0"/>
              </a:spcBef>
              <a:spcAft>
                <a:spcPts val="600"/>
              </a:spcAft>
            </a:pPr>
            <a:r>
              <a:rPr lang="en-US" sz="4400">
                <a:solidFill>
                  <a:schemeClr val="bg1"/>
                </a:solidFill>
                <a:latin typeface="+mj-lt"/>
                <a:ea typeface="+mj-ea"/>
                <a:cs typeface="+mj-cs"/>
              </a:rPr>
              <a:t>‘The Criminal Justice System’ mean to you?  </a:t>
            </a:r>
          </a:p>
        </p:txBody>
      </p:sp>
      <p:pic>
        <p:nvPicPr>
          <p:cNvPr id="8194" name="Picture 2" descr="115 Criminal Justice System Illustrations &amp; Clip Art - iStock">
            <a:extLst>
              <a:ext uri="{FF2B5EF4-FFF2-40B4-BE49-F238E27FC236}">
                <a16:creationId xmlns:a16="http://schemas.microsoft.com/office/drawing/2014/main" id="{40719A2F-4DA4-BB41-A878-31721B29B0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62" r="19175"/>
          <a:stretch/>
        </p:blipFill>
        <p:spPr bwMode="auto">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a:noFill/>
          <a:extLst>
            <a:ext uri="{909E8E84-426E-40DD-AFC4-6F175D3DCCD1}">
              <a14:hiddenFill xmlns:a14="http://schemas.microsoft.com/office/drawing/2010/main">
                <a:solidFill>
                  <a:srgbClr val="FFFFFF"/>
                </a:solidFill>
              </a14:hiddenFill>
            </a:ext>
          </a:extLst>
        </p:spPr>
      </p:pic>
      <p:grpSp>
        <p:nvGrpSpPr>
          <p:cNvPr id="8197" name="Group 192">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8198" name="Freeform: Shape 193">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5" name="Freeform: Shape 194">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07BBC4B3-D6DB-F640-A7B6-0511DBC24FF4}"/>
              </a:ext>
            </a:extLst>
          </p:cNvPr>
          <p:cNvSpPr txBox="1"/>
          <p:nvPr/>
        </p:nvSpPr>
        <p:spPr>
          <a:xfrm>
            <a:off x="5325968" y="4114799"/>
            <a:ext cx="2137144" cy="1200329"/>
          </a:xfrm>
          <a:prstGeom prst="rect">
            <a:avLst/>
          </a:prstGeom>
          <a:noFill/>
        </p:spPr>
        <p:txBody>
          <a:bodyPr wrap="square" rtlCol="0">
            <a:spAutoFit/>
          </a:bodyPr>
          <a:lstStyle/>
          <a:p>
            <a:r>
              <a:rPr lang="en-GB" sz="2400">
                <a:solidFill>
                  <a:schemeClr val="bg1"/>
                </a:solidFill>
              </a:rPr>
              <a:t>Task: Discuss  </a:t>
            </a:r>
          </a:p>
          <a:p>
            <a:r>
              <a:rPr lang="en-GB" sz="2400">
                <a:solidFill>
                  <a:schemeClr val="bg1"/>
                </a:solidFill>
              </a:rPr>
              <a:t>5 Key Points </a:t>
            </a:r>
          </a:p>
          <a:p>
            <a:r>
              <a:rPr lang="en-GB" sz="2400">
                <a:solidFill>
                  <a:schemeClr val="bg1"/>
                </a:solidFill>
              </a:rPr>
              <a:t>5 Mins </a:t>
            </a:r>
          </a:p>
        </p:txBody>
      </p:sp>
      <p:pic>
        <p:nvPicPr>
          <p:cNvPr id="5" name="Graphic 4" descr="Clipboard Mixed with solid fill">
            <a:extLst>
              <a:ext uri="{FF2B5EF4-FFF2-40B4-BE49-F238E27FC236}">
                <a16:creationId xmlns:a16="http://schemas.microsoft.com/office/drawing/2014/main" id="{D05D1DAC-4D59-D6AD-1384-D7F093B1906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126394" y="4024488"/>
            <a:ext cx="914400" cy="914400"/>
          </a:xfrm>
          <a:prstGeom prst="rect">
            <a:avLst/>
          </a:prstGeom>
        </p:spPr>
      </p:pic>
    </p:spTree>
    <p:extLst>
      <p:ext uri="{BB962C8B-B14F-4D97-AF65-F5344CB8AC3E}">
        <p14:creationId xmlns:p14="http://schemas.microsoft.com/office/powerpoint/2010/main" val="141370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ady Justice Symbol Criminal Justice Court, PNG, 1200x600px, Lady Justice,  Black And White, Court, Crime, Criminal Justice Download Free">
            <a:extLst>
              <a:ext uri="{FF2B5EF4-FFF2-40B4-BE49-F238E27FC236}">
                <a16:creationId xmlns:a16="http://schemas.microsoft.com/office/drawing/2014/main" id="{E82CC507-237B-F04F-A3C3-735E6CE4E8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2" r="12957" b="-1"/>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137" name="Group 136">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8" name="Freeform: Shape 13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9" name="Freeform: Shape 13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141"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42" name="Freeform: Shape 141">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1034" name="TextBox 2">
            <a:extLst>
              <a:ext uri="{FF2B5EF4-FFF2-40B4-BE49-F238E27FC236}">
                <a16:creationId xmlns:a16="http://schemas.microsoft.com/office/drawing/2014/main" id="{41DD8A82-F05D-4188-8FE0-8A717F6157BB}"/>
              </a:ext>
            </a:extLst>
          </p:cNvPr>
          <p:cNvGraphicFramePr/>
          <p:nvPr>
            <p:extLst>
              <p:ext uri="{D42A27DB-BD31-4B8C-83A1-F6EECF244321}">
                <p14:modId xmlns:p14="http://schemas.microsoft.com/office/powerpoint/2010/main" val="1686946606"/>
              </p:ext>
            </p:extLst>
          </p:nvPr>
        </p:nvGraphicFramePr>
        <p:xfrm>
          <a:off x="6096000" y="817628"/>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C108148-1FC5-A94F-A9EE-8CB433CE2F69}"/>
              </a:ext>
            </a:extLst>
          </p:cNvPr>
          <p:cNvSpPr txBox="1"/>
          <p:nvPr/>
        </p:nvSpPr>
        <p:spPr>
          <a:xfrm>
            <a:off x="6746240" y="3687457"/>
            <a:ext cx="965200" cy="461665"/>
          </a:xfrm>
          <a:prstGeom prst="rect">
            <a:avLst/>
          </a:prstGeom>
          <a:noFill/>
        </p:spPr>
        <p:txBody>
          <a:bodyPr wrap="square" rtlCol="0">
            <a:spAutoFit/>
          </a:bodyPr>
          <a:lstStyle/>
          <a:p>
            <a:pPr algn="ctr"/>
            <a:r>
              <a:rPr lang="en-GB" sz="1200"/>
              <a:t>Restorative Justice </a:t>
            </a:r>
          </a:p>
        </p:txBody>
      </p:sp>
      <p:sp>
        <p:nvSpPr>
          <p:cNvPr id="7" name="TextBox 6">
            <a:extLst>
              <a:ext uri="{FF2B5EF4-FFF2-40B4-BE49-F238E27FC236}">
                <a16:creationId xmlns:a16="http://schemas.microsoft.com/office/drawing/2014/main" id="{22F4F74A-3027-B14E-AF80-A5F5C07511B7}"/>
              </a:ext>
            </a:extLst>
          </p:cNvPr>
          <p:cNvSpPr txBox="1"/>
          <p:nvPr/>
        </p:nvSpPr>
        <p:spPr>
          <a:xfrm>
            <a:off x="6827520" y="2867670"/>
            <a:ext cx="965200" cy="261610"/>
          </a:xfrm>
          <a:prstGeom prst="rect">
            <a:avLst/>
          </a:prstGeom>
          <a:noFill/>
        </p:spPr>
        <p:txBody>
          <a:bodyPr wrap="square" rtlCol="0">
            <a:spAutoFit/>
          </a:bodyPr>
          <a:lstStyle/>
          <a:p>
            <a:r>
              <a:rPr lang="en-GB" sz="1100"/>
              <a:t>The Courts </a:t>
            </a:r>
          </a:p>
        </p:txBody>
      </p:sp>
      <p:sp>
        <p:nvSpPr>
          <p:cNvPr id="2" name="TextBox 1">
            <a:extLst>
              <a:ext uri="{FF2B5EF4-FFF2-40B4-BE49-F238E27FC236}">
                <a16:creationId xmlns:a16="http://schemas.microsoft.com/office/drawing/2014/main" id="{70771809-2F70-9E4C-B0A7-16BD884A62B6}"/>
              </a:ext>
            </a:extLst>
          </p:cNvPr>
          <p:cNvSpPr txBox="1"/>
          <p:nvPr/>
        </p:nvSpPr>
        <p:spPr>
          <a:xfrm>
            <a:off x="2286000" y="212651"/>
            <a:ext cx="4072270" cy="523220"/>
          </a:xfrm>
          <a:prstGeom prst="rect">
            <a:avLst/>
          </a:prstGeom>
          <a:noFill/>
        </p:spPr>
        <p:txBody>
          <a:bodyPr wrap="square" rtlCol="0">
            <a:spAutoFit/>
          </a:bodyPr>
          <a:lstStyle/>
          <a:p>
            <a:r>
              <a:rPr lang="en-GB" sz="2800">
                <a:solidFill>
                  <a:schemeClr val="bg1"/>
                </a:solidFill>
              </a:rPr>
              <a:t>Some ideas....</a:t>
            </a:r>
          </a:p>
        </p:txBody>
      </p:sp>
    </p:spTree>
    <p:extLst>
      <p:ext uri="{BB962C8B-B14F-4D97-AF65-F5344CB8AC3E}">
        <p14:creationId xmlns:p14="http://schemas.microsoft.com/office/powerpoint/2010/main" val="282497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3" name="Rectangle 9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6E02B03-D361-0442-9660-B5B3F15D99D7}"/>
              </a:ext>
            </a:extLst>
          </p:cNvPr>
          <p:cNvSpPr txBox="1"/>
          <p:nvPr/>
        </p:nvSpPr>
        <p:spPr>
          <a:xfrm>
            <a:off x="713232" y="640080"/>
            <a:ext cx="3282696" cy="52578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4400" kern="1200">
              <a:solidFill>
                <a:schemeClr val="bg1"/>
              </a:solidFill>
              <a:latin typeface="+mj-lt"/>
              <a:ea typeface="+mj-ea"/>
              <a:cs typeface="+mj-cs"/>
            </a:endParaRPr>
          </a:p>
        </p:txBody>
      </p:sp>
      <p:sp>
        <p:nvSpPr>
          <p:cNvPr id="25" name="TextBox 24">
            <a:extLst>
              <a:ext uri="{FF2B5EF4-FFF2-40B4-BE49-F238E27FC236}">
                <a16:creationId xmlns:a16="http://schemas.microsoft.com/office/drawing/2014/main" id="{196EB026-DC9A-AC44-A1F2-2053FF8DBABA}"/>
              </a:ext>
            </a:extLst>
          </p:cNvPr>
          <p:cNvSpPr txBox="1"/>
          <p:nvPr/>
        </p:nvSpPr>
        <p:spPr>
          <a:xfrm>
            <a:off x="5380622" y="412325"/>
            <a:ext cx="6098146" cy="523220"/>
          </a:xfrm>
          <a:prstGeom prst="rect">
            <a:avLst/>
          </a:prstGeom>
          <a:noFill/>
        </p:spPr>
        <p:txBody>
          <a:bodyPr wrap="square">
            <a:spAutoFit/>
          </a:bodyPr>
          <a:lstStyle/>
          <a:p>
            <a:pPr algn="ctr"/>
            <a:r>
              <a:rPr lang="en-US" sz="2800" b="1" u="sng">
                <a:latin typeface="+mj-lt"/>
                <a:ea typeface="+mj-ea"/>
                <a:cs typeface="+mj-cs"/>
              </a:rPr>
              <a:t>Purpose of the Criminal Justice System</a:t>
            </a:r>
            <a:endParaRPr lang="en-GB" sz="2800" b="1" u="sng"/>
          </a:p>
        </p:txBody>
      </p:sp>
      <p:sp>
        <p:nvSpPr>
          <p:cNvPr id="29" name="TextBox 28">
            <a:extLst>
              <a:ext uri="{FF2B5EF4-FFF2-40B4-BE49-F238E27FC236}">
                <a16:creationId xmlns:a16="http://schemas.microsoft.com/office/drawing/2014/main" id="{5024906E-FDEF-5848-ABC4-48220AB5FBC8}"/>
              </a:ext>
            </a:extLst>
          </p:cNvPr>
          <p:cNvSpPr txBox="1"/>
          <p:nvPr/>
        </p:nvSpPr>
        <p:spPr>
          <a:xfrm>
            <a:off x="5277591" y="5258025"/>
            <a:ext cx="6098146" cy="1089529"/>
          </a:xfrm>
          <a:prstGeom prst="rect">
            <a:avLst/>
          </a:prstGeom>
          <a:noFill/>
        </p:spPr>
        <p:txBody>
          <a:bodyPr wrap="square">
            <a:spAutoFit/>
          </a:bodyPr>
          <a:lstStyle/>
          <a:p>
            <a:pPr marL="114300" lvl="0" algn="ctr" defTabSz="914400">
              <a:lnSpc>
                <a:spcPct val="90000"/>
              </a:lnSpc>
              <a:spcAft>
                <a:spcPts val="800"/>
              </a:spcAft>
            </a:pPr>
            <a:r>
              <a:rPr lang="en-US" sz="2400">
                <a:effectLst/>
              </a:rPr>
              <a:t>Does this claim accurately reflect the contemporary state of the Criminal </a:t>
            </a:r>
            <a:r>
              <a:rPr lang="en-US" sz="2400"/>
              <a:t>J</a:t>
            </a:r>
            <a:r>
              <a:rPr lang="en-US" sz="2400">
                <a:effectLst/>
              </a:rPr>
              <a:t>ustice </a:t>
            </a:r>
            <a:r>
              <a:rPr lang="en-US" sz="2400"/>
              <a:t>S</a:t>
            </a:r>
            <a:r>
              <a:rPr lang="en-US" sz="2400">
                <a:effectLst/>
              </a:rPr>
              <a:t>ystem in England &amp; Wales? </a:t>
            </a:r>
          </a:p>
        </p:txBody>
      </p:sp>
      <p:pic>
        <p:nvPicPr>
          <p:cNvPr id="3078" name="Picture 6" descr="Assessment Icons - Download Free Vector Icons | Noun Project">
            <a:extLst>
              <a:ext uri="{FF2B5EF4-FFF2-40B4-BE49-F238E27FC236}">
                <a16:creationId xmlns:a16="http://schemas.microsoft.com/office/drawing/2014/main" id="{5576E504-BC25-9546-9882-D2FDB9179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118" y="2159000"/>
            <a:ext cx="2540000" cy="25400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D579136-D395-4F41-9828-E00EE60CE5A2}"/>
              </a:ext>
            </a:extLst>
          </p:cNvPr>
          <p:cNvSpPr txBox="1"/>
          <p:nvPr/>
        </p:nvSpPr>
        <p:spPr>
          <a:xfrm>
            <a:off x="397142" y="612379"/>
            <a:ext cx="3914876" cy="646331"/>
          </a:xfrm>
          <a:prstGeom prst="rect">
            <a:avLst/>
          </a:prstGeom>
          <a:noFill/>
        </p:spPr>
        <p:txBody>
          <a:bodyPr wrap="square" rtlCol="0">
            <a:spAutoFit/>
          </a:bodyPr>
          <a:lstStyle/>
          <a:p>
            <a:r>
              <a:rPr lang="en-GB" sz="3600">
                <a:solidFill>
                  <a:schemeClr val="bg1"/>
                </a:solidFill>
              </a:rPr>
              <a:t>Link: Assessment 1 </a:t>
            </a:r>
          </a:p>
        </p:txBody>
      </p:sp>
      <p:sp>
        <p:nvSpPr>
          <p:cNvPr id="18" name="TextBox 17">
            <a:extLst>
              <a:ext uri="{FF2B5EF4-FFF2-40B4-BE49-F238E27FC236}">
                <a16:creationId xmlns:a16="http://schemas.microsoft.com/office/drawing/2014/main" id="{E9429A0E-A40C-8248-A8EA-988D0E3E3BAD}"/>
              </a:ext>
            </a:extLst>
          </p:cNvPr>
          <p:cNvSpPr txBox="1"/>
          <p:nvPr/>
        </p:nvSpPr>
        <p:spPr>
          <a:xfrm>
            <a:off x="5023726" y="935544"/>
            <a:ext cx="6723888" cy="5257800"/>
          </a:xfrm>
          <a:prstGeom prst="rect">
            <a:avLst/>
          </a:prstGeom>
        </p:spPr>
        <p:txBody>
          <a:bodyPr vert="horz" lIns="91440" tIns="45720" rIns="91440" bIns="45720" rtlCol="0" anchor="ctr">
            <a:normAutofit/>
          </a:bodyPr>
          <a:lstStyle/>
          <a:p>
            <a:pPr marL="114300" algn="ctr" defTabSz="914400">
              <a:lnSpc>
                <a:spcPct val="90000"/>
              </a:lnSpc>
              <a:spcAft>
                <a:spcPts val="800"/>
              </a:spcAft>
            </a:pPr>
            <a:r>
              <a:rPr lang="en-GB" sz="2400" i="1">
                <a:solidFill>
                  <a:schemeClr val="accent2"/>
                </a:solidFill>
              </a:rPr>
              <a:t>“The purpose of the Criminal Justice System (CJS) is to deliver justice for all, by convicting and punishing the guilty and helping them to stop offending, while protecting the innocent.” (CJS, 2009)</a:t>
            </a:r>
          </a:p>
          <a:p>
            <a:pPr marL="114300" algn="ctr" defTabSz="914400">
              <a:lnSpc>
                <a:spcPct val="90000"/>
              </a:lnSpc>
              <a:spcAft>
                <a:spcPts val="800"/>
              </a:spcAft>
            </a:pPr>
            <a:endParaRPr lang="en-US" sz="2400">
              <a:highlight>
                <a:srgbClr val="C0C0C0"/>
              </a:highlight>
            </a:endParaRPr>
          </a:p>
          <a:p>
            <a:pPr marL="114300" lvl="0" defTabSz="914400">
              <a:lnSpc>
                <a:spcPct val="90000"/>
              </a:lnSpc>
              <a:spcAft>
                <a:spcPts val="800"/>
              </a:spcAft>
            </a:pPr>
            <a:endParaRPr lang="en-US" sz="2400">
              <a:effectLst/>
              <a:highlight>
                <a:srgbClr val="C0C0C0"/>
              </a:highlight>
            </a:endParaRPr>
          </a:p>
        </p:txBody>
      </p:sp>
    </p:spTree>
    <p:extLst>
      <p:ext uri="{BB962C8B-B14F-4D97-AF65-F5344CB8AC3E}">
        <p14:creationId xmlns:p14="http://schemas.microsoft.com/office/powerpoint/2010/main" val="114370234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a:t>Why do we have a criminal justice system?</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3833842" cy="4719492"/>
          </a:xfrm>
        </p:spPr>
        <p:txBody>
          <a:bodyPr>
            <a:normAutofit/>
          </a:bodyPr>
          <a:lstStyle/>
          <a:p>
            <a:r>
              <a:rPr lang="en-GB" sz="2000" dirty="0"/>
              <a:t>Look to the past in England &amp; Wales</a:t>
            </a:r>
          </a:p>
          <a:p>
            <a:r>
              <a:rPr lang="en-GB" sz="2000" dirty="0"/>
              <a:t>Unofficial justice and punishment</a:t>
            </a:r>
          </a:p>
          <a:p>
            <a:r>
              <a:rPr lang="en-GB" sz="2000" dirty="0"/>
              <a:t>‘Justice’ outside of the court room</a:t>
            </a:r>
          </a:p>
          <a:p>
            <a:r>
              <a:rPr lang="en-GB" sz="2000" dirty="0"/>
              <a:t>Acts of vengeance</a:t>
            </a:r>
          </a:p>
          <a:p>
            <a:r>
              <a:rPr lang="en-GB" sz="2000" dirty="0"/>
              <a:t>‘Rough music’ - domestic abuse punishment</a:t>
            </a:r>
          </a:p>
          <a:p>
            <a:r>
              <a:rPr lang="en-GB" sz="2000" dirty="0"/>
              <a:t>Public shaming  </a:t>
            </a:r>
          </a:p>
          <a:p>
            <a:r>
              <a:rPr lang="en-GB" sz="2000" dirty="0"/>
              <a:t>1744-1856 there were 450+ ‘private prosecution societies’</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Medieval Stocks &amp; Pillory Overview &amp; Examples | Stocks as Punishment -  Video &amp; Lesson Transcript | Study.com">
            <a:extLst>
              <a:ext uri="{FF2B5EF4-FFF2-40B4-BE49-F238E27FC236}">
                <a16:creationId xmlns:a16="http://schemas.microsoft.com/office/drawing/2014/main" id="{F4BAFE41-B2D5-652D-F368-2C90FC639C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35372" y="2213028"/>
            <a:ext cx="4613160" cy="3501798"/>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7498338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287E-C33C-4227-817E-1654E85254ED}"/>
              </a:ext>
            </a:extLst>
          </p:cNvPr>
          <p:cNvSpPr>
            <a:spLocks noGrp="1"/>
          </p:cNvSpPr>
          <p:nvPr>
            <p:ph type="title"/>
          </p:nvPr>
        </p:nvSpPr>
        <p:spPr/>
        <p:txBody>
          <a:bodyPr/>
          <a:lstStyle/>
          <a:p>
            <a:r>
              <a:rPr lang="en-GB"/>
              <a:t>Social control &amp; discipline</a:t>
            </a:r>
          </a:p>
        </p:txBody>
      </p:sp>
      <p:sp>
        <p:nvSpPr>
          <p:cNvPr id="3" name="Content Placeholder 2">
            <a:extLst>
              <a:ext uri="{FF2B5EF4-FFF2-40B4-BE49-F238E27FC236}">
                <a16:creationId xmlns:a16="http://schemas.microsoft.com/office/drawing/2014/main" id="{63E7D6B8-C4FA-4ED6-8264-DDDA653191CF}"/>
              </a:ext>
            </a:extLst>
          </p:cNvPr>
          <p:cNvSpPr>
            <a:spLocks noGrp="1"/>
          </p:cNvSpPr>
          <p:nvPr>
            <p:ph idx="1"/>
          </p:nvPr>
        </p:nvSpPr>
        <p:spPr/>
        <p:txBody>
          <a:bodyPr>
            <a:normAutofit lnSpcReduction="10000"/>
          </a:bodyPr>
          <a:lstStyle/>
          <a:p>
            <a:r>
              <a:rPr lang="en-GB"/>
              <a:t>Foucault &amp; Sheridan (1991) </a:t>
            </a:r>
            <a:r>
              <a:rPr lang="en-GB" i="1"/>
              <a:t>Discipline and Punish</a:t>
            </a:r>
            <a:endParaRPr lang="en-GB"/>
          </a:p>
          <a:p>
            <a:endParaRPr lang="en-GB"/>
          </a:p>
          <a:p>
            <a:pPr algn="ctr"/>
            <a:r>
              <a:rPr lang="en-GB" i="1"/>
              <a:t>“But the guilty person is only one of the targets of punishment. For punishment is directed above all at others, at all the potentially guilty.”</a:t>
            </a:r>
          </a:p>
          <a:p>
            <a:endParaRPr lang="en-GB"/>
          </a:p>
          <a:p>
            <a:r>
              <a:rPr lang="en-GB"/>
              <a:t>One of his most important contributions to criminology is the focus on how the nature of crime control has shifted from using the threat of violence and the fear of being physically punished to control through surveillance fear of being seen to be doing something wrong. </a:t>
            </a:r>
          </a:p>
        </p:txBody>
      </p:sp>
    </p:spTree>
    <p:extLst>
      <p:ext uri="{BB962C8B-B14F-4D97-AF65-F5344CB8AC3E}">
        <p14:creationId xmlns:p14="http://schemas.microsoft.com/office/powerpoint/2010/main" val="526031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4EDD7-831F-43B9-87CD-58F249F1770F}"/>
              </a:ext>
            </a:extLst>
          </p:cNvPr>
          <p:cNvSpPr>
            <a:spLocks noGrp="1"/>
          </p:cNvSpPr>
          <p:nvPr>
            <p:ph type="title"/>
          </p:nvPr>
        </p:nvSpPr>
        <p:spPr>
          <a:xfrm>
            <a:off x="838200" y="262488"/>
            <a:ext cx="10515600" cy="1325563"/>
          </a:xfrm>
        </p:spPr>
        <p:txBody>
          <a:bodyPr/>
          <a:lstStyle/>
          <a:p>
            <a:r>
              <a:rPr lang="en-GB">
                <a:latin typeface="Calibri" panose="020F0502020204030204" pitchFamily="34" charset="0"/>
                <a:cs typeface="Calibri" panose="020F0502020204030204" pitchFamily="34" charset="0"/>
              </a:rPr>
              <a:t>Adversarial system</a:t>
            </a:r>
          </a:p>
        </p:txBody>
      </p:sp>
      <p:sp>
        <p:nvSpPr>
          <p:cNvPr id="3" name="Content Placeholder 2">
            <a:extLst>
              <a:ext uri="{FF2B5EF4-FFF2-40B4-BE49-F238E27FC236}">
                <a16:creationId xmlns:a16="http://schemas.microsoft.com/office/drawing/2014/main" id="{940F48D8-DEF7-4003-8E80-D47C3EE0E668}"/>
              </a:ext>
            </a:extLst>
          </p:cNvPr>
          <p:cNvSpPr>
            <a:spLocks noGrp="1"/>
          </p:cNvSpPr>
          <p:nvPr>
            <p:ph idx="1"/>
          </p:nvPr>
        </p:nvSpPr>
        <p:spPr>
          <a:xfrm>
            <a:off x="838200" y="1287624"/>
            <a:ext cx="10515600" cy="4991878"/>
          </a:xfrm>
        </p:spPr>
        <p:txBody>
          <a:bodyPr>
            <a:normAutofit fontScale="92500" lnSpcReduction="20000"/>
          </a:bodyPr>
          <a:lstStyle/>
          <a:p>
            <a:r>
              <a:rPr lang="en-GB"/>
              <a:t>The parties fight it out in front of the independent judiciary, who acts as a referee</a:t>
            </a:r>
          </a:p>
          <a:p>
            <a:endParaRPr lang="en-GB"/>
          </a:p>
          <a:p>
            <a:r>
              <a:rPr lang="en-GB">
                <a:cs typeface="Calibri" panose="020F0502020204030204" pitchFamily="34" charset="0"/>
              </a:rPr>
              <a:t>In adversarial system responsibility for gathering evidence rests with the parties and evaluation of evidence is left to impartial judge at trial. Each witness gives their evidence and may be cross-examined</a:t>
            </a:r>
          </a:p>
          <a:p>
            <a:endParaRPr lang="en-GB">
              <a:cs typeface="Calibri" panose="020F0502020204030204" pitchFamily="34" charset="0"/>
            </a:endParaRPr>
          </a:p>
          <a:p>
            <a:r>
              <a:rPr lang="en-GB">
                <a:cs typeface="Calibri" panose="020F0502020204030204" pitchFamily="34" charset="0"/>
              </a:rPr>
              <a:t>Aim is to allow two parties involved to ‘fight it out’ with judge as a referee</a:t>
            </a:r>
          </a:p>
          <a:p>
            <a:endParaRPr lang="en-GB">
              <a:cs typeface="Calibri" panose="020F0502020204030204" pitchFamily="34" charset="0"/>
            </a:endParaRPr>
          </a:p>
          <a:p>
            <a:r>
              <a:rPr lang="en-GB"/>
              <a:t>England &amp; Wales</a:t>
            </a:r>
          </a:p>
          <a:p>
            <a:endParaRPr lang="en-GB"/>
          </a:p>
          <a:p>
            <a:r>
              <a:rPr lang="en-GB"/>
              <a:t>Also Scotland, Northern Ireland, Common Law jurisdictions, US, Canada, South Africa etc.</a:t>
            </a:r>
          </a:p>
          <a:p>
            <a:endParaRPr lang="en-GB"/>
          </a:p>
          <a:p>
            <a:endParaRPr lang="en-GB" sz="3200"/>
          </a:p>
          <a:p>
            <a:endParaRPr lang="en-GB"/>
          </a:p>
        </p:txBody>
      </p:sp>
    </p:spTree>
    <p:extLst>
      <p:ext uri="{BB962C8B-B14F-4D97-AF65-F5344CB8AC3E}">
        <p14:creationId xmlns:p14="http://schemas.microsoft.com/office/powerpoint/2010/main" val="163223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onty Python Pearl Harbour.avi">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5"/>
          <a:stretch>
            <a:fillRect/>
          </a:stretch>
        </p:blipFill>
        <p:spPr>
          <a:xfrm>
            <a:off x="1991544" y="0"/>
            <a:ext cx="8178130" cy="6542046"/>
          </a:xfrm>
        </p:spPr>
      </p:pic>
    </p:spTree>
    <p:custDataLst>
      <p:tags r:id="rId1"/>
    </p:custDataLst>
    <p:extLst>
      <p:ext uri="{BB962C8B-B14F-4D97-AF65-F5344CB8AC3E}">
        <p14:creationId xmlns:p14="http://schemas.microsoft.com/office/powerpoint/2010/main" val="23786941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CB7CA-0F95-4208-8BEA-DD2D51A3C04B}"/>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Inquisitorial system</a:t>
            </a:r>
          </a:p>
        </p:txBody>
      </p:sp>
      <p:sp>
        <p:nvSpPr>
          <p:cNvPr id="3" name="Content Placeholder 2">
            <a:extLst>
              <a:ext uri="{FF2B5EF4-FFF2-40B4-BE49-F238E27FC236}">
                <a16:creationId xmlns:a16="http://schemas.microsoft.com/office/drawing/2014/main" id="{8D2651FC-E4A8-4474-B6FD-F51584AEF11B}"/>
              </a:ext>
            </a:extLst>
          </p:cNvPr>
          <p:cNvSpPr>
            <a:spLocks noGrp="1"/>
          </p:cNvSpPr>
          <p:nvPr>
            <p:ph idx="1"/>
          </p:nvPr>
        </p:nvSpPr>
        <p:spPr/>
        <p:txBody>
          <a:bodyPr>
            <a:normAutofit fontScale="70000" lnSpcReduction="20000"/>
          </a:bodyPr>
          <a:lstStyle/>
          <a:p>
            <a:r>
              <a:rPr lang="en-GB" sz="3600">
                <a:latin typeface="Calibri" panose="020F0502020204030204" pitchFamily="34" charset="0"/>
                <a:cs typeface="Calibri" panose="020F0502020204030204" pitchFamily="34" charset="0"/>
              </a:rPr>
              <a:t>The independent judiciary actively investigates the case and with the help of the parties establishes the facts, upon which judgement is based</a:t>
            </a: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 inquisitorial system evidence is collected in the pre-trial process by independent prosecutor. Record of evidence already made and available to both prosecution and defence. Examining magistrate may prepare file of evidence</a:t>
            </a: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Aim is to find the truth</a:t>
            </a: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European model</a:t>
            </a:r>
          </a:p>
          <a:p>
            <a:endParaRPr lang="en-GB"/>
          </a:p>
        </p:txBody>
      </p:sp>
    </p:spTree>
    <p:extLst>
      <p:ext uri="{BB962C8B-B14F-4D97-AF65-F5344CB8AC3E}">
        <p14:creationId xmlns:p14="http://schemas.microsoft.com/office/powerpoint/2010/main" val="96009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Arc 136">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itle 6">
            <a:extLst>
              <a:ext uri="{FF2B5EF4-FFF2-40B4-BE49-F238E27FC236}">
                <a16:creationId xmlns:a16="http://schemas.microsoft.com/office/drawing/2014/main" id="{A4B036B7-99DD-6849-9D93-F29DFD96F433}"/>
              </a:ext>
            </a:extLst>
          </p:cNvPr>
          <p:cNvSpPr>
            <a:spLocks noGrp="1"/>
          </p:cNvSpPr>
          <p:nvPr>
            <p:ph type="title"/>
          </p:nvPr>
        </p:nvSpPr>
        <p:spPr>
          <a:xfrm>
            <a:off x="4184542" y="486184"/>
            <a:ext cx="7363990" cy="1325563"/>
          </a:xfrm>
        </p:spPr>
        <p:txBody>
          <a:bodyPr vert="horz" lIns="91440" tIns="45720" rIns="91440" bIns="45720" rtlCol="0">
            <a:normAutofit/>
          </a:bodyPr>
          <a:lstStyle/>
          <a:p>
            <a:r>
              <a:rPr lang="en-US" kern="1200">
                <a:latin typeface="+mj-lt"/>
                <a:ea typeface="+mj-ea"/>
                <a:cs typeface="+mj-cs"/>
              </a:rPr>
              <a:t>The CJS – Who’s involved?</a:t>
            </a:r>
          </a:p>
        </p:txBody>
      </p:sp>
      <p:pic>
        <p:nvPicPr>
          <p:cNvPr id="6146" name="Picture 2" descr="Criminal Justice Symbols - ClipArt Best">
            <a:extLst>
              <a:ext uri="{FF2B5EF4-FFF2-40B4-BE49-F238E27FC236}">
                <a16:creationId xmlns:a16="http://schemas.microsoft.com/office/drawing/2014/main" id="{436F416B-A30D-2048-A939-EFF8CF16A9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09" r="342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2" descr="Why Businesses Must Help Fix the Criminal Justice System">
            <a:extLst>
              <a:ext uri="{FF2B5EF4-FFF2-40B4-BE49-F238E27FC236}">
                <a16:creationId xmlns:a16="http://schemas.microsoft.com/office/drawing/2014/main" id="{E805045E-444B-6A4C-B390-DF58C67290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72" r="23182" b="-1"/>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300E9D-E3D2-2449-8079-31F7B5DDE10B}"/>
              </a:ext>
            </a:extLst>
          </p:cNvPr>
          <p:cNvSpPr>
            <a:spLocks noGrp="1"/>
          </p:cNvSpPr>
          <p:nvPr>
            <p:ph idx="1"/>
          </p:nvPr>
        </p:nvSpPr>
        <p:spPr>
          <a:xfrm>
            <a:off x="4184542" y="1946684"/>
            <a:ext cx="7363990" cy="4351338"/>
          </a:xfrm>
        </p:spPr>
        <p:txBody>
          <a:bodyPr vert="horz" lIns="91440" tIns="45720" rIns="91440" bIns="45720" rtlCol="0">
            <a:normAutofit lnSpcReduction="10000"/>
          </a:bodyPr>
          <a:lstStyle/>
          <a:p>
            <a:r>
              <a:rPr lang="en-US" sz="2600"/>
              <a:t>Crown Prosecution Service</a:t>
            </a:r>
          </a:p>
          <a:p>
            <a:r>
              <a:rPr lang="en-US" sz="2600"/>
              <a:t>Police</a:t>
            </a:r>
          </a:p>
          <a:p>
            <a:r>
              <a:rPr lang="en-US" sz="2600"/>
              <a:t>The Courts (HM Courts / Tribunals Service) </a:t>
            </a:r>
          </a:p>
          <a:p>
            <a:r>
              <a:rPr lang="en-US" sz="2600"/>
              <a:t>Attorney General</a:t>
            </a:r>
          </a:p>
          <a:p>
            <a:r>
              <a:rPr lang="en-US" sz="2600"/>
              <a:t>The Ministry of Justice </a:t>
            </a:r>
          </a:p>
          <a:p>
            <a:r>
              <a:rPr lang="en-US" sz="2600"/>
              <a:t>The Home Office  </a:t>
            </a:r>
          </a:p>
          <a:p>
            <a:r>
              <a:rPr lang="en-US" sz="2600"/>
              <a:t>Her Majesty's Prison and Probation Services </a:t>
            </a:r>
          </a:p>
          <a:p>
            <a:r>
              <a:rPr lang="en-US" sz="2600"/>
              <a:t>Her Majesty’s Crown Prosecution Service Inspectorate</a:t>
            </a:r>
          </a:p>
          <a:p>
            <a:r>
              <a:rPr lang="en-US" sz="2600"/>
              <a:t>Youth Justice  </a:t>
            </a:r>
          </a:p>
          <a:p>
            <a:endParaRPr lang="en-US" sz="2600"/>
          </a:p>
        </p:txBody>
      </p:sp>
    </p:spTree>
    <p:extLst>
      <p:ext uri="{BB962C8B-B14F-4D97-AF65-F5344CB8AC3E}">
        <p14:creationId xmlns:p14="http://schemas.microsoft.com/office/powerpoint/2010/main" val="2832135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3EDA-61A7-4B3F-AF40-7FD36CB5CBDE}"/>
              </a:ext>
            </a:extLst>
          </p:cNvPr>
          <p:cNvSpPr>
            <a:spLocks noGrp="1"/>
          </p:cNvSpPr>
          <p:nvPr>
            <p:ph type="title"/>
          </p:nvPr>
        </p:nvSpPr>
        <p:spPr/>
        <p:txBody>
          <a:bodyPr/>
          <a:lstStyle/>
          <a:p>
            <a:r>
              <a:rPr lang="en-GB"/>
              <a:t>Crown Prosecution Service</a:t>
            </a:r>
            <a:endParaRPr lang="en-GB" dirty="0"/>
          </a:p>
        </p:txBody>
      </p:sp>
      <p:sp>
        <p:nvSpPr>
          <p:cNvPr id="3" name="Content Placeholder 2">
            <a:extLst>
              <a:ext uri="{FF2B5EF4-FFF2-40B4-BE49-F238E27FC236}">
                <a16:creationId xmlns:a16="http://schemas.microsoft.com/office/drawing/2014/main" id="{AB1DEAA0-E31D-45F8-916F-05137A80246A}"/>
              </a:ext>
            </a:extLst>
          </p:cNvPr>
          <p:cNvSpPr>
            <a:spLocks noGrp="1"/>
          </p:cNvSpPr>
          <p:nvPr>
            <p:ph idx="1"/>
          </p:nvPr>
        </p:nvSpPr>
        <p:spPr/>
        <p:txBody>
          <a:bodyPr>
            <a:normAutofit fontScale="92500" lnSpcReduction="20000"/>
          </a:bodyPr>
          <a:lstStyle/>
          <a:p>
            <a:r>
              <a:rPr lang="en-GB" dirty="0">
                <a:latin typeface="Calibri" panose="020F0502020204030204" pitchFamily="34" charset="0"/>
                <a:cs typeface="Calibri" panose="020F0502020204030204" pitchFamily="34" charset="0"/>
                <a:hlinkClick r:id="rId2"/>
              </a:rPr>
              <a:t>http://www.cps.gov.uk</a:t>
            </a:r>
            <a:endParaRPr lang="en-GB" dirty="0">
              <a:latin typeface="Calibri" panose="020F0502020204030204" pitchFamily="34" charset="0"/>
              <a:cs typeface="Calibri" panose="020F0502020204030204" pitchFamily="34" charset="0"/>
            </a:endParaRPr>
          </a:p>
          <a:p>
            <a:r>
              <a:rPr lang="en-GB" dirty="0"/>
              <a:t>Police were responsible for prosecutions</a:t>
            </a:r>
          </a:p>
          <a:p>
            <a:r>
              <a:rPr lang="en-GB" dirty="0">
                <a:latin typeface="Calibri" panose="020F0502020204030204" pitchFamily="34" charset="0"/>
                <a:cs typeface="Calibri" panose="020F0502020204030204" pitchFamily="34" charset="0"/>
              </a:rPr>
              <a:t>Philips Commission proposed independent prosecution service (1981, para. 7.3)</a:t>
            </a:r>
          </a:p>
          <a:p>
            <a:r>
              <a:rPr lang="en-GB" dirty="0"/>
              <a:t>1985 Prosecution of Offences Act</a:t>
            </a:r>
          </a:p>
          <a:p>
            <a:r>
              <a:rPr lang="en-GB" dirty="0"/>
              <a:t>1986 CPS became operational</a:t>
            </a:r>
          </a:p>
          <a:p>
            <a:r>
              <a:rPr lang="en-GB" dirty="0">
                <a:latin typeface="Calibri" panose="020F0502020204030204" pitchFamily="34" charset="0"/>
                <a:cs typeface="Calibri" panose="020F0502020204030204" pitchFamily="34" charset="0"/>
              </a:rPr>
              <a:t>Criminal Justice Act 2003 placed decision to prosecute suspects on CPS - The CPS determines the precise charge to bring against an alleged offender</a:t>
            </a:r>
          </a:p>
          <a:p>
            <a:r>
              <a:rPr lang="en-GB" dirty="0">
                <a:latin typeface="Calibri" panose="020F0502020204030204" pitchFamily="34" charset="0"/>
                <a:cs typeface="Calibri" panose="020F0502020204030204" pitchFamily="34" charset="0"/>
              </a:rPr>
              <a:t>CPS prosecutes on behalf of the state</a:t>
            </a:r>
          </a:p>
          <a:p>
            <a:r>
              <a:rPr lang="en-GB" dirty="0">
                <a:latin typeface="Calibri" panose="020F0502020204030204" pitchFamily="34" charset="0"/>
                <a:cs typeface="Calibri" panose="020F0502020204030204" pitchFamily="34" charset="0"/>
              </a:rPr>
              <a:t>Prosecutors based in police stations to advise police and make charging decisions</a:t>
            </a:r>
          </a:p>
          <a:p>
            <a:endParaRPr lang="en-GB" dirty="0"/>
          </a:p>
          <a:p>
            <a:endParaRPr lang="en-GB" dirty="0"/>
          </a:p>
        </p:txBody>
      </p:sp>
      <p:pic>
        <p:nvPicPr>
          <p:cNvPr id="5" name="Picture 4" descr="A sign on the side of a building&#10;&#10;Description automatically generated">
            <a:extLst>
              <a:ext uri="{FF2B5EF4-FFF2-40B4-BE49-F238E27FC236}">
                <a16:creationId xmlns:a16="http://schemas.microsoft.com/office/drawing/2014/main" id="{18649E7E-538C-4489-97BE-38C02FC0FE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4303" y="571499"/>
            <a:ext cx="3247571" cy="1704975"/>
          </a:xfrm>
          <a:prstGeom prst="rect">
            <a:avLst/>
          </a:prstGeom>
        </p:spPr>
      </p:pic>
    </p:spTree>
    <p:extLst>
      <p:ext uri="{BB962C8B-B14F-4D97-AF65-F5344CB8AC3E}">
        <p14:creationId xmlns:p14="http://schemas.microsoft.com/office/powerpoint/2010/main" val="2738120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3FC5ED-DF59-7445-8315-68164E812D9E}"/>
              </a:ext>
            </a:extLst>
          </p:cNvPr>
          <p:cNvSpPr>
            <a:spLocks noGrp="1"/>
          </p:cNvSpPr>
          <p:nvPr>
            <p:ph type="title"/>
          </p:nvPr>
        </p:nvSpPr>
        <p:spPr>
          <a:xfrm>
            <a:off x="4479484" y="-46949"/>
            <a:ext cx="7164493" cy="1325563"/>
          </a:xfrm>
        </p:spPr>
        <p:txBody>
          <a:bodyPr>
            <a:normAutofit/>
          </a:bodyPr>
          <a:lstStyle/>
          <a:p>
            <a:r>
              <a:rPr lang="en-GB"/>
              <a:t>The Crown Prosecution Service </a:t>
            </a:r>
          </a:p>
        </p:txBody>
      </p:sp>
      <p:pic>
        <p:nvPicPr>
          <p:cNvPr id="4" name="Picture 2" descr="CPS (@CPSUK) | Twitter">
            <a:extLst>
              <a:ext uri="{FF2B5EF4-FFF2-40B4-BE49-F238E27FC236}">
                <a16:creationId xmlns:a16="http://schemas.microsoft.com/office/drawing/2014/main" id="{953C03EB-8184-4848-B0EC-32639266F2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3339" y="3108646"/>
            <a:ext cx="3425957" cy="34259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7">
            <a:extLst>
              <a:ext uri="{FF2B5EF4-FFF2-40B4-BE49-F238E27FC236}">
                <a16:creationId xmlns:a16="http://schemas.microsoft.com/office/drawing/2014/main" id="{A07866AB-35BE-4BBA-A1AD-25E8A10EBEE6}"/>
              </a:ext>
            </a:extLst>
          </p:cNvPr>
          <p:cNvGraphicFramePr/>
          <p:nvPr>
            <p:extLst>
              <p:ext uri="{D42A27DB-BD31-4B8C-83A1-F6EECF244321}">
                <p14:modId xmlns:p14="http://schemas.microsoft.com/office/powerpoint/2010/main" val="3819041246"/>
              </p:ext>
            </p:extLst>
          </p:nvPr>
        </p:nvGraphicFramePr>
        <p:xfrm>
          <a:off x="4114801" y="1371601"/>
          <a:ext cx="7893860" cy="4805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6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2870-C505-2216-C9AE-F1DF09293B42}"/>
              </a:ext>
            </a:extLst>
          </p:cNvPr>
          <p:cNvSpPr>
            <a:spLocks noGrp="1"/>
          </p:cNvSpPr>
          <p:nvPr>
            <p:ph type="title"/>
          </p:nvPr>
        </p:nvSpPr>
        <p:spPr>
          <a:xfrm>
            <a:off x="6940295" y="614855"/>
            <a:ext cx="4668257" cy="1150883"/>
          </a:xfrm>
        </p:spPr>
        <p:txBody>
          <a:bodyPr>
            <a:normAutofit/>
          </a:bodyPr>
          <a:lstStyle/>
          <a:p>
            <a:r>
              <a:rPr lang="en-GB" sz="3600" dirty="0"/>
              <a:t>CPS,  Jimmy Savel &amp; Kier Starmer </a:t>
            </a:r>
          </a:p>
        </p:txBody>
      </p:sp>
      <p:sp>
        <p:nvSpPr>
          <p:cNvPr id="2056" name="Content Placeholder 2055">
            <a:extLst>
              <a:ext uri="{FF2B5EF4-FFF2-40B4-BE49-F238E27FC236}">
                <a16:creationId xmlns:a16="http://schemas.microsoft.com/office/drawing/2014/main" id="{D6AB3FF0-5F24-83FC-707B-51B245AB8250}"/>
              </a:ext>
            </a:extLst>
          </p:cNvPr>
          <p:cNvSpPr>
            <a:spLocks noGrp="1"/>
          </p:cNvSpPr>
          <p:nvPr>
            <p:ph idx="1"/>
          </p:nvPr>
        </p:nvSpPr>
        <p:spPr>
          <a:xfrm>
            <a:off x="6940296" y="1954923"/>
            <a:ext cx="4668256" cy="4288221"/>
          </a:xfrm>
        </p:spPr>
        <p:txBody>
          <a:bodyPr anchor="t">
            <a:normAutofit/>
          </a:bodyPr>
          <a:lstStyle/>
          <a:p>
            <a:r>
              <a:rPr lang="en-US" sz="1800" dirty="0"/>
              <a:t>Starmer was head of CPS</a:t>
            </a:r>
            <a:endParaRPr lang="en-US" sz="1800" dirty="0">
              <a:cs typeface="Calibri"/>
            </a:endParaRPr>
          </a:p>
          <a:p>
            <a:r>
              <a:rPr lang="en-US" sz="1800" dirty="0"/>
              <a:t>Savel – TV personality, fund raiser &amp; Abuser.</a:t>
            </a:r>
          </a:p>
          <a:p>
            <a:r>
              <a:rPr lang="en-US" sz="1800" dirty="0"/>
              <a:t>2012 statements given to police about the extend of Savel’s sexual abuse on various victims</a:t>
            </a:r>
          </a:p>
          <a:p>
            <a:r>
              <a:rPr lang="en-US" sz="1800" dirty="0"/>
              <a:t>14 police forces, 400 statements 300 victims</a:t>
            </a:r>
          </a:p>
          <a:p>
            <a:r>
              <a:rPr lang="en-US" sz="1800" dirty="0">
                <a:latin typeface="Calibri Light"/>
                <a:cs typeface="Calibri Light"/>
              </a:rPr>
              <a:t>CPS decision not to </a:t>
            </a:r>
            <a:r>
              <a:rPr lang="en-GB" sz="1800" b="0" i="0" dirty="0">
                <a:effectLst/>
                <a:latin typeface="Calibri Light"/>
                <a:cs typeface="Calibri Light"/>
              </a:rPr>
              <a:t>prosecute Savile was made on the grounds of “insufficient evidence”</a:t>
            </a:r>
          </a:p>
          <a:p>
            <a:r>
              <a:rPr lang="en-GB" sz="1800" b="0" i="0" dirty="0">
                <a:effectLst/>
                <a:latin typeface="Calibri Light"/>
                <a:cs typeface="Calibri Light"/>
              </a:rPr>
              <a:t> investigation criticised the actions of both the CPS and the police</a:t>
            </a:r>
          </a:p>
          <a:p>
            <a:endParaRPr lang="en-US" sz="1800" dirty="0">
              <a:latin typeface="Calibri Light"/>
              <a:cs typeface="Calibri"/>
            </a:endParaRPr>
          </a:p>
          <a:p>
            <a:endParaRPr lang="en-US" sz="1800" dirty="0">
              <a:latin typeface="Calibri Light"/>
              <a:cs typeface="Calibri Light"/>
            </a:endParaRPr>
          </a:p>
        </p:txBody>
      </p:sp>
      <p:pic>
        <p:nvPicPr>
          <p:cNvPr id="2050" name="Picture 2" descr="What has Sir Keir Starmer done? And what is Beergate? - LBC">
            <a:extLst>
              <a:ext uri="{FF2B5EF4-FFF2-40B4-BE49-F238E27FC236}">
                <a16:creationId xmlns:a16="http://schemas.microsoft.com/office/drawing/2014/main" id="{018C70C0-6F13-247D-0DAD-4D77087D52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76" r="18372" b="-4"/>
          <a:stretch/>
        </p:blipFill>
        <p:spPr bwMode="auto">
          <a:xfrm>
            <a:off x="3132075" y="1258846"/>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Jimmy Savile: The People Who Knew review – devastating and damning |  Television | The Guardian">
            <a:extLst>
              <a:ext uri="{FF2B5EF4-FFF2-40B4-BE49-F238E27FC236}">
                <a16:creationId xmlns:a16="http://schemas.microsoft.com/office/drawing/2014/main" id="{2A3A3FFB-5D5A-824A-B042-EFAC6ACE0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57" r="-2" b="10477"/>
          <a:stretch/>
        </p:blipFill>
        <p:spPr bwMode="auto">
          <a:xfrm>
            <a:off x="567022" y="3766560"/>
            <a:ext cx="2971765" cy="2533871"/>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CCDA6F7-CF5D-CEF2-81B1-94FC6D55B387}"/>
              </a:ext>
            </a:extLst>
          </p:cNvPr>
          <p:cNvPicPr>
            <a:picLocks noChangeAspect="1"/>
          </p:cNvPicPr>
          <p:nvPr/>
        </p:nvPicPr>
        <p:blipFill rotWithShape="1">
          <a:blip r:embed="rId4"/>
          <a:srcRect l="44038" r="28293" b="-2"/>
          <a:stretch/>
        </p:blipFill>
        <p:spPr>
          <a:xfrm>
            <a:off x="284322" y="118297"/>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Tree>
    <p:extLst>
      <p:ext uri="{BB962C8B-B14F-4D97-AF65-F5344CB8AC3E}">
        <p14:creationId xmlns:p14="http://schemas.microsoft.com/office/powerpoint/2010/main" val="174194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5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5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5AFF2-07EB-4C75-97EC-217F5F5CA43B}"/>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Calibri" panose="020F0502020204030204" pitchFamily="34" charset="0"/>
                <a:cs typeface="Calibri" panose="020F0502020204030204" pitchFamily="34" charset="0"/>
              </a:rPr>
              <a:t>Code for Crown Prosecutors: Decision to charge</a:t>
            </a:r>
            <a:endParaRPr lang="en-GB" sz="3600">
              <a:solidFill>
                <a:schemeClr val="tx2"/>
              </a:solidFill>
            </a:endParaRPr>
          </a:p>
        </p:txBody>
      </p:sp>
      <p:sp>
        <p:nvSpPr>
          <p:cNvPr id="3" name="Content Placeholder 2">
            <a:extLst>
              <a:ext uri="{FF2B5EF4-FFF2-40B4-BE49-F238E27FC236}">
                <a16:creationId xmlns:a16="http://schemas.microsoft.com/office/drawing/2014/main" id="{666AB0B9-CE0C-44C7-8C46-B5633D0BC35D}"/>
              </a:ext>
            </a:extLst>
          </p:cNvPr>
          <p:cNvSpPr>
            <a:spLocks noGrp="1"/>
          </p:cNvSpPr>
          <p:nvPr>
            <p:ph idx="1"/>
          </p:nvPr>
        </p:nvSpPr>
        <p:spPr>
          <a:xfrm>
            <a:off x="6172200" y="804672"/>
            <a:ext cx="5221224" cy="5230368"/>
          </a:xfrm>
        </p:spPr>
        <p:txBody>
          <a:bodyPr anchor="ctr">
            <a:normAutofit/>
          </a:bodyPr>
          <a:lstStyle/>
          <a:p>
            <a:r>
              <a:rPr lang="en-GB" dirty="0">
                <a:solidFill>
                  <a:schemeClr val="tx2"/>
                </a:solidFill>
                <a:latin typeface="Calibri" panose="020F0502020204030204" pitchFamily="34" charset="0"/>
                <a:cs typeface="Calibri" panose="020F0502020204030204" pitchFamily="34" charset="0"/>
              </a:rPr>
              <a:t>The CPS code has guidelines to assist decision making</a:t>
            </a:r>
          </a:p>
          <a:p>
            <a:r>
              <a:rPr lang="en-GB" dirty="0">
                <a:solidFill>
                  <a:schemeClr val="tx2"/>
                </a:solidFill>
                <a:latin typeface="Calibri" panose="020F0502020204030204" pitchFamily="34" charset="0"/>
                <a:cs typeface="Calibri" panose="020F0502020204030204" pitchFamily="34" charset="0"/>
              </a:rPr>
              <a:t>Decision to charge needs to meet criteria of the Full Code Test:</a:t>
            </a:r>
          </a:p>
          <a:p>
            <a:r>
              <a:rPr lang="en-GB" b="1" dirty="0">
                <a:solidFill>
                  <a:schemeClr val="tx2"/>
                </a:solidFill>
                <a:latin typeface="Calibri" panose="020F0502020204030204" pitchFamily="34" charset="0"/>
                <a:cs typeface="Calibri" panose="020F0502020204030204" pitchFamily="34" charset="0"/>
              </a:rPr>
              <a:t>Evidential stage/test</a:t>
            </a:r>
          </a:p>
          <a:p>
            <a:r>
              <a:rPr lang="en-GB" b="1" dirty="0">
                <a:solidFill>
                  <a:schemeClr val="tx2"/>
                </a:solidFill>
                <a:latin typeface="Calibri"/>
                <a:cs typeface="Calibri"/>
              </a:rPr>
              <a:t>Public interest stage/test</a:t>
            </a:r>
          </a:p>
          <a:p>
            <a:r>
              <a:rPr lang="en-GB" dirty="0">
                <a:solidFill>
                  <a:schemeClr val="tx2"/>
                </a:solidFill>
                <a:latin typeface="Calibri"/>
                <a:cs typeface="Calibri"/>
              </a:rPr>
              <a:t>Prosecutors</a:t>
            </a:r>
            <a:r>
              <a:rPr lang="en-GB" b="1" dirty="0">
                <a:solidFill>
                  <a:schemeClr val="tx2"/>
                </a:solidFill>
                <a:latin typeface="Calibri"/>
                <a:cs typeface="Calibri"/>
              </a:rPr>
              <a:t> only </a:t>
            </a:r>
            <a:r>
              <a:rPr lang="en-GB" dirty="0">
                <a:solidFill>
                  <a:schemeClr val="tx2"/>
                </a:solidFill>
                <a:latin typeface="Calibri"/>
                <a:cs typeface="Calibri"/>
              </a:rPr>
              <a:t>start or continue prosecution when case meets both stages of test (but subject to </a:t>
            </a:r>
            <a:r>
              <a:rPr lang="en-GB" b="1" dirty="0">
                <a:solidFill>
                  <a:schemeClr val="tx2"/>
                </a:solidFill>
                <a:latin typeface="Calibri"/>
                <a:cs typeface="Calibri"/>
              </a:rPr>
              <a:t>Threshold Test</a:t>
            </a:r>
            <a:r>
              <a:rPr lang="en-GB" dirty="0">
                <a:solidFill>
                  <a:schemeClr val="tx2"/>
                </a:solidFill>
                <a:latin typeface="Calibri"/>
                <a:cs typeface="Calibri"/>
              </a:rPr>
              <a:t>)</a:t>
            </a:r>
          </a:p>
          <a:p>
            <a:endParaRPr lang="en-GB" sz="1800" dirty="0">
              <a:solidFill>
                <a:schemeClr val="tx2"/>
              </a:solidFill>
            </a:endParaRPr>
          </a:p>
        </p:txBody>
      </p:sp>
    </p:spTree>
    <p:extLst>
      <p:ext uri="{BB962C8B-B14F-4D97-AF65-F5344CB8AC3E}">
        <p14:creationId xmlns:p14="http://schemas.microsoft.com/office/powerpoint/2010/main" val="1559765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C1FD-7B67-4681-96F3-1E5DB558A807}"/>
              </a:ext>
            </a:extLst>
          </p:cNvPr>
          <p:cNvSpPr>
            <a:spLocks noGrp="1"/>
          </p:cNvSpPr>
          <p:nvPr>
            <p:ph type="title"/>
          </p:nvPr>
        </p:nvSpPr>
        <p:spPr>
          <a:xfrm>
            <a:off x="4965430" y="629268"/>
            <a:ext cx="6586491" cy="1286160"/>
          </a:xfrm>
        </p:spPr>
        <p:txBody>
          <a:bodyPr anchor="b">
            <a:normAutofit/>
          </a:bodyPr>
          <a:lstStyle/>
          <a:p>
            <a:r>
              <a:rPr lang="en-GB">
                <a:latin typeface="Calibri" panose="020F0502020204030204" pitchFamily="34" charset="0"/>
                <a:cs typeface="Calibri" panose="020F0502020204030204" pitchFamily="34" charset="0"/>
              </a:rPr>
              <a:t>Evidential stage</a:t>
            </a:r>
            <a:endParaRPr lang="en-GB"/>
          </a:p>
        </p:txBody>
      </p:sp>
      <p:sp>
        <p:nvSpPr>
          <p:cNvPr id="3" name="Content Placeholder 2">
            <a:extLst>
              <a:ext uri="{FF2B5EF4-FFF2-40B4-BE49-F238E27FC236}">
                <a16:creationId xmlns:a16="http://schemas.microsoft.com/office/drawing/2014/main" id="{E388DC2C-F5D3-4B45-9919-8BE42361C2E5}"/>
              </a:ext>
            </a:extLst>
          </p:cNvPr>
          <p:cNvSpPr>
            <a:spLocks noGrp="1"/>
          </p:cNvSpPr>
          <p:nvPr>
            <p:ph idx="1"/>
          </p:nvPr>
        </p:nvSpPr>
        <p:spPr>
          <a:xfrm>
            <a:off x="4965431" y="2438400"/>
            <a:ext cx="6586489" cy="3785419"/>
          </a:xfrm>
        </p:spPr>
        <p:txBody>
          <a:bodyPr>
            <a:normAutofit/>
          </a:bodyPr>
          <a:lstStyle/>
          <a:p>
            <a:r>
              <a:rPr lang="en-GB" sz="2000">
                <a:latin typeface="Calibri" panose="020F0502020204030204" pitchFamily="34" charset="0"/>
                <a:cs typeface="Calibri" panose="020F0502020204030204" pitchFamily="34" charset="0"/>
              </a:rPr>
              <a:t>Prosecutors must be satisfied that there is sufficient evidence for a realistic prospect of conviction:</a:t>
            </a:r>
          </a:p>
          <a:p>
            <a:r>
              <a:rPr lang="en-GB" sz="2000">
                <a:latin typeface="Calibri" panose="020F0502020204030204" pitchFamily="34" charset="0"/>
                <a:cs typeface="Calibri" panose="020F0502020204030204" pitchFamily="34" charset="0"/>
              </a:rPr>
              <a:t>Objective assessment of evidence</a:t>
            </a:r>
          </a:p>
          <a:p>
            <a:r>
              <a:rPr lang="en-GB" sz="2000">
                <a:latin typeface="Calibri" panose="020F0502020204030204" pitchFamily="34" charset="0"/>
                <a:cs typeface="Calibri" panose="020F0502020204030204" pitchFamily="34" charset="0"/>
              </a:rPr>
              <a:t>Likelihood that jury, magistrates, or judge likely to convict defendant.</a:t>
            </a:r>
          </a:p>
          <a:p>
            <a:r>
              <a:rPr lang="en-GB" sz="2000">
                <a:latin typeface="Calibri" panose="020F0502020204030204" pitchFamily="34" charset="0"/>
                <a:cs typeface="Calibri" panose="020F0502020204030204" pitchFamily="34" charset="0"/>
              </a:rPr>
              <a:t>Can the evidence be used in court?</a:t>
            </a:r>
          </a:p>
          <a:p>
            <a:r>
              <a:rPr lang="en-GB" sz="2000">
                <a:latin typeface="Calibri" panose="020F0502020204030204" pitchFamily="34" charset="0"/>
                <a:cs typeface="Calibri" panose="020F0502020204030204" pitchFamily="34" charset="0"/>
              </a:rPr>
              <a:t>Is the evidence reliable?</a:t>
            </a:r>
          </a:p>
          <a:p>
            <a:r>
              <a:rPr lang="en-GB" sz="2000">
                <a:latin typeface="Calibri" panose="020F0502020204030204" pitchFamily="34" charset="0"/>
                <a:cs typeface="Calibri" panose="020F0502020204030204" pitchFamily="34" charset="0"/>
              </a:rPr>
              <a:t>Is the evidence credible?</a:t>
            </a:r>
            <a:endParaRPr lang="en-GB" sz="2000"/>
          </a:p>
        </p:txBody>
      </p:sp>
      <p:pic>
        <p:nvPicPr>
          <p:cNvPr id="5" name="Picture 4" descr="A vintage weighing scales">
            <a:extLst>
              <a:ext uri="{FF2B5EF4-FFF2-40B4-BE49-F238E27FC236}">
                <a16:creationId xmlns:a16="http://schemas.microsoft.com/office/drawing/2014/main" id="{F027E30C-FE92-193A-33FB-EC435368954A}"/>
              </a:ext>
            </a:extLst>
          </p:cNvPr>
          <p:cNvPicPr>
            <a:picLocks noChangeAspect="1"/>
          </p:cNvPicPr>
          <p:nvPr/>
        </p:nvPicPr>
        <p:blipFill rotWithShape="1">
          <a:blip r:embed="rId2"/>
          <a:srcRect r="-20" b="1351"/>
          <a:stretch/>
        </p:blipFill>
        <p:spPr>
          <a:xfrm>
            <a:off x="20" y="10"/>
            <a:ext cx="4635571" cy="6857990"/>
          </a:xfrm>
          <a:prstGeom prst="rect">
            <a:avLst/>
          </a:prstGeom>
          <a:effectLst/>
        </p:spPr>
      </p:pic>
    </p:spTree>
    <p:extLst>
      <p:ext uri="{BB962C8B-B14F-4D97-AF65-F5344CB8AC3E}">
        <p14:creationId xmlns:p14="http://schemas.microsoft.com/office/powerpoint/2010/main" val="2755782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67243-D703-4787-91C5-2B0EBB84D85D}"/>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Calibri" panose="020F0502020204030204" pitchFamily="34" charset="0"/>
                <a:cs typeface="Calibri" panose="020F0502020204030204" pitchFamily="34" charset="0"/>
              </a:rPr>
              <a:t>Public interest stage</a:t>
            </a:r>
            <a:endParaRPr lang="en-GB" sz="3600">
              <a:solidFill>
                <a:schemeClr val="tx2"/>
              </a:solidFill>
            </a:endParaRPr>
          </a:p>
        </p:txBody>
      </p:sp>
      <p:sp>
        <p:nvSpPr>
          <p:cNvPr id="3" name="Content Placeholder 2">
            <a:extLst>
              <a:ext uri="{FF2B5EF4-FFF2-40B4-BE49-F238E27FC236}">
                <a16:creationId xmlns:a16="http://schemas.microsoft.com/office/drawing/2014/main" id="{DD456AA4-E58C-4DC7-AEBE-E930945DC156}"/>
              </a:ext>
            </a:extLst>
          </p:cNvPr>
          <p:cNvSpPr>
            <a:spLocks noGrp="1"/>
          </p:cNvSpPr>
          <p:nvPr>
            <p:ph idx="1"/>
          </p:nvPr>
        </p:nvSpPr>
        <p:spPr>
          <a:xfrm>
            <a:off x="6172200" y="804672"/>
            <a:ext cx="5221224" cy="5230368"/>
          </a:xfrm>
        </p:spPr>
        <p:txBody>
          <a:bodyPr anchor="ctr">
            <a:normAutofit lnSpcReduction="10000"/>
          </a:bodyPr>
          <a:lstStyle/>
          <a:p>
            <a:r>
              <a:rPr lang="en-GB" sz="2400" dirty="0">
                <a:solidFill>
                  <a:schemeClr val="tx2"/>
                </a:solidFill>
                <a:latin typeface="Calibri"/>
                <a:cs typeface="Calibri"/>
              </a:rPr>
              <a:t>How serious is the offence committed?</a:t>
            </a:r>
          </a:p>
          <a:p>
            <a:r>
              <a:rPr lang="en-GB" sz="2400" dirty="0">
                <a:solidFill>
                  <a:schemeClr val="tx2"/>
                </a:solidFill>
                <a:latin typeface="Calibri" panose="020F0502020204030204" pitchFamily="34" charset="0"/>
                <a:cs typeface="Calibri" panose="020F0502020204030204" pitchFamily="34" charset="0"/>
              </a:rPr>
              <a:t>What is the level of culpability of the suspect?</a:t>
            </a:r>
          </a:p>
          <a:p>
            <a:r>
              <a:rPr lang="en-GB" sz="2400" dirty="0">
                <a:solidFill>
                  <a:schemeClr val="tx2"/>
                </a:solidFill>
                <a:latin typeface="Calibri"/>
                <a:cs typeface="Calibri"/>
              </a:rPr>
              <a:t>What are the circumstances of and the harm caused to the victim?</a:t>
            </a:r>
          </a:p>
          <a:p>
            <a:r>
              <a:rPr lang="en-GB" sz="2400" dirty="0">
                <a:solidFill>
                  <a:schemeClr val="tx2"/>
                </a:solidFill>
                <a:latin typeface="Calibri"/>
                <a:cs typeface="Calibri"/>
              </a:rPr>
              <a:t>Was the suspect under the age of 18 at the time of the offense?</a:t>
            </a:r>
          </a:p>
          <a:p>
            <a:r>
              <a:rPr lang="en-GB" sz="2400" dirty="0">
                <a:solidFill>
                  <a:schemeClr val="tx2"/>
                </a:solidFill>
                <a:latin typeface="Calibri" panose="020F0502020204030204" pitchFamily="34" charset="0"/>
                <a:cs typeface="Calibri" panose="020F0502020204030204" pitchFamily="34" charset="0"/>
              </a:rPr>
              <a:t>What is the impact on the community?</a:t>
            </a:r>
          </a:p>
          <a:p>
            <a:r>
              <a:rPr lang="en-GB" sz="2400" dirty="0">
                <a:solidFill>
                  <a:schemeClr val="tx2"/>
                </a:solidFill>
                <a:latin typeface="Calibri" panose="020F0502020204030204" pitchFamily="34" charset="0"/>
                <a:cs typeface="Calibri" panose="020F0502020204030204" pitchFamily="34" charset="0"/>
              </a:rPr>
              <a:t>Is prosecution a proportionate response?</a:t>
            </a:r>
          </a:p>
          <a:p>
            <a:r>
              <a:rPr lang="en-GB" sz="2400" dirty="0">
                <a:solidFill>
                  <a:schemeClr val="tx2"/>
                </a:solidFill>
                <a:latin typeface="Calibri"/>
                <a:cs typeface="Calibri"/>
              </a:rPr>
              <a:t>Do victims / witnesses of information require protecting?</a:t>
            </a:r>
          </a:p>
          <a:p>
            <a:endParaRPr lang="en-GB" sz="1800" dirty="0">
              <a:solidFill>
                <a:schemeClr val="tx2"/>
              </a:solidFill>
            </a:endParaRPr>
          </a:p>
        </p:txBody>
      </p:sp>
    </p:spTree>
    <p:extLst>
      <p:ext uri="{BB962C8B-B14F-4D97-AF65-F5344CB8AC3E}">
        <p14:creationId xmlns:p14="http://schemas.microsoft.com/office/powerpoint/2010/main" val="3795378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76046-A9E0-42C6-9C1F-4C23ABC6BCF0}"/>
              </a:ext>
            </a:extLst>
          </p:cNvPr>
          <p:cNvSpPr>
            <a:spLocks noGrp="1"/>
          </p:cNvSpPr>
          <p:nvPr>
            <p:ph type="title"/>
          </p:nvPr>
        </p:nvSpPr>
        <p:spPr>
          <a:xfrm>
            <a:off x="3027924" y="397747"/>
            <a:ext cx="5754696" cy="1697753"/>
          </a:xfrm>
        </p:spPr>
        <p:txBody>
          <a:bodyPr>
            <a:normAutofit/>
          </a:bodyPr>
          <a:lstStyle/>
          <a:p>
            <a:pPr algn="ctr"/>
            <a:r>
              <a:rPr lang="en-GB" sz="4800" dirty="0">
                <a:solidFill>
                  <a:schemeClr val="tx2"/>
                </a:solidFill>
                <a:latin typeface="Calibri" panose="020F0502020204030204" pitchFamily="34" charset="0"/>
                <a:cs typeface="Calibri" panose="020F0502020204030204" pitchFamily="34" charset="0"/>
              </a:rPr>
              <a:t>Threshold Test</a:t>
            </a:r>
            <a:endParaRPr lang="en-GB" sz="4800" dirty="0">
              <a:solidFill>
                <a:schemeClr val="tx2"/>
              </a:solidFill>
            </a:endParaRPr>
          </a:p>
        </p:txBody>
      </p:sp>
      <p:sp>
        <p:nvSpPr>
          <p:cNvPr id="3" name="Content Placeholder 2">
            <a:extLst>
              <a:ext uri="{FF2B5EF4-FFF2-40B4-BE49-F238E27FC236}">
                <a16:creationId xmlns:a16="http://schemas.microsoft.com/office/drawing/2014/main" id="{CCCAA954-34BF-4B7B-9FB8-AF6080172671}"/>
              </a:ext>
            </a:extLst>
          </p:cNvPr>
          <p:cNvSpPr>
            <a:spLocks noGrp="1"/>
          </p:cNvSpPr>
          <p:nvPr>
            <p:ph idx="1"/>
          </p:nvPr>
        </p:nvSpPr>
        <p:spPr>
          <a:xfrm>
            <a:off x="2105025" y="1971674"/>
            <a:ext cx="8505309" cy="4219575"/>
          </a:xfrm>
        </p:spPr>
        <p:txBody>
          <a:bodyPr anchor="t">
            <a:normAutofit/>
          </a:bodyPr>
          <a:lstStyle/>
          <a:p>
            <a:r>
              <a:rPr lang="en-GB" sz="2400" dirty="0">
                <a:solidFill>
                  <a:schemeClr val="tx2"/>
                </a:solidFill>
                <a:latin typeface="Calibri" panose="020F0502020204030204" pitchFamily="34" charset="0"/>
                <a:cs typeface="Calibri" panose="020F0502020204030204" pitchFamily="34" charset="0"/>
              </a:rPr>
              <a:t>The threshold test applied when suspect presents substantial bail risk but insufficient evidence to justify charge under Code – must meet 4  conditions:</a:t>
            </a:r>
          </a:p>
          <a:p>
            <a:r>
              <a:rPr lang="en-GB" sz="2400" dirty="0">
                <a:solidFill>
                  <a:schemeClr val="tx2"/>
                </a:solidFill>
                <a:latin typeface="Calibri" panose="020F0502020204030204" pitchFamily="34" charset="0"/>
                <a:cs typeface="Calibri" panose="020F0502020204030204" pitchFamily="34" charset="0"/>
              </a:rPr>
              <a:t>Insufficient evidence currently available</a:t>
            </a:r>
          </a:p>
          <a:p>
            <a:r>
              <a:rPr lang="en-GB" sz="2400" dirty="0">
                <a:solidFill>
                  <a:schemeClr val="tx2"/>
                </a:solidFill>
                <a:latin typeface="Calibri" panose="020F0502020204030204" pitchFamily="34" charset="0"/>
                <a:cs typeface="Calibri" panose="020F0502020204030204" pitchFamily="34" charset="0"/>
              </a:rPr>
              <a:t>Reasonable grounds for believing that further evidence will become available within reasonable period</a:t>
            </a:r>
          </a:p>
          <a:p>
            <a:r>
              <a:rPr lang="en-GB" sz="2400" dirty="0">
                <a:solidFill>
                  <a:schemeClr val="tx2"/>
                </a:solidFill>
                <a:latin typeface="Calibri" panose="020F0502020204030204" pitchFamily="34" charset="0"/>
                <a:cs typeface="Calibri" panose="020F0502020204030204" pitchFamily="34" charset="0"/>
              </a:rPr>
              <a:t>Seriousness/circumstances of case justify making immediate charging decision</a:t>
            </a:r>
          </a:p>
          <a:p>
            <a:r>
              <a:rPr lang="en-GB" sz="2400" dirty="0">
                <a:solidFill>
                  <a:schemeClr val="tx2"/>
                </a:solidFill>
                <a:latin typeface="Calibri"/>
                <a:cs typeface="Calibri"/>
              </a:rPr>
              <a:t>Continuing substantial grounds to object to bail under Bail Act 1976 – Detain a suspect </a:t>
            </a:r>
            <a:endParaRPr lang="en-GB" sz="2400" dirty="0">
              <a:solidFill>
                <a:schemeClr val="tx2"/>
              </a:solidFill>
              <a:latin typeface="Calibri" panose="020F0502020204030204" pitchFamily="34" charset="0"/>
              <a:cs typeface="Calibri" panose="020F0502020204030204" pitchFamily="34" charset="0"/>
            </a:endParaRPr>
          </a:p>
          <a:p>
            <a:endParaRPr lang="en-GB" sz="1400" dirty="0">
              <a:solidFill>
                <a:schemeClr val="tx2"/>
              </a:solidFill>
              <a:latin typeface="Calibri" panose="020F0502020204030204" pitchFamily="34" charset="0"/>
              <a:cs typeface="Calibri" panose="020F0502020204030204" pitchFamily="34" charset="0"/>
            </a:endParaRPr>
          </a:p>
          <a:p>
            <a:endParaRPr lang="en-GB" sz="1400" dirty="0">
              <a:solidFill>
                <a:schemeClr val="tx2"/>
              </a:solidFill>
              <a:latin typeface="Calibri" panose="020F0502020204030204" pitchFamily="34" charset="0"/>
              <a:cs typeface="Calibri" panose="020F0502020204030204" pitchFamily="34" charset="0"/>
            </a:endParaRPr>
          </a:p>
          <a:p>
            <a:endParaRPr lang="en-GB" sz="1400" dirty="0">
              <a:solidFill>
                <a:schemeClr val="tx2"/>
              </a:solidFill>
            </a:endParaRPr>
          </a:p>
        </p:txBody>
      </p:sp>
    </p:spTree>
    <p:extLst>
      <p:ext uri="{BB962C8B-B14F-4D97-AF65-F5344CB8AC3E}">
        <p14:creationId xmlns:p14="http://schemas.microsoft.com/office/powerpoint/2010/main" val="1817286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CD7C-9264-4219-8919-D48E75BE6F4B}"/>
              </a:ext>
            </a:extLst>
          </p:cNvPr>
          <p:cNvSpPr>
            <a:spLocks noGrp="1"/>
          </p:cNvSpPr>
          <p:nvPr>
            <p:ph type="title"/>
          </p:nvPr>
        </p:nvSpPr>
        <p:spPr>
          <a:xfrm>
            <a:off x="838200" y="1412488"/>
            <a:ext cx="2899189" cy="4363844"/>
          </a:xfrm>
        </p:spPr>
        <p:txBody>
          <a:bodyPr anchor="t">
            <a:normAutofit/>
          </a:bodyPr>
          <a:lstStyle/>
          <a:p>
            <a:r>
              <a:rPr lang="en-GB" sz="3700" dirty="0">
                <a:solidFill>
                  <a:srgbClr val="FFFFFF"/>
                </a:solidFill>
                <a:highlight>
                  <a:srgbClr val="FFFF00"/>
                </a:highlight>
                <a:latin typeface="Calibri"/>
                <a:cs typeface="Calibri"/>
              </a:rPr>
              <a:t>Two parts to evidential consideration of Threshold Test:</a:t>
            </a:r>
          </a:p>
        </p:txBody>
      </p:sp>
      <p:sp>
        <p:nvSpPr>
          <p:cNvPr id="3" name="Content Placeholder 2">
            <a:extLst>
              <a:ext uri="{FF2B5EF4-FFF2-40B4-BE49-F238E27FC236}">
                <a16:creationId xmlns:a16="http://schemas.microsoft.com/office/drawing/2014/main" id="{BEDE2B18-F50E-47A3-90C5-63B4BE6B28C3}"/>
              </a:ext>
            </a:extLst>
          </p:cNvPr>
          <p:cNvSpPr>
            <a:spLocks noGrp="1"/>
          </p:cNvSpPr>
          <p:nvPr>
            <p:ph sz="half" idx="1"/>
          </p:nvPr>
        </p:nvSpPr>
        <p:spPr>
          <a:xfrm>
            <a:off x="4380855" y="1412489"/>
            <a:ext cx="3427283" cy="3828814"/>
          </a:xfrm>
        </p:spPr>
        <p:txBody>
          <a:bodyPr>
            <a:normAutofit fontScale="62500" lnSpcReduction="20000"/>
          </a:bodyPr>
          <a:lstStyle/>
          <a:p>
            <a:r>
              <a:rPr lang="en-GB" sz="3800" dirty="0">
                <a:latin typeface="Calibri" panose="020F0502020204030204" pitchFamily="34" charset="0"/>
                <a:cs typeface="Calibri" panose="020F0502020204030204" pitchFamily="34" charset="0"/>
              </a:rPr>
              <a:t>Is there reasonable suspicion that the person to be charged has committed the offence?</a:t>
            </a:r>
          </a:p>
          <a:p>
            <a:r>
              <a:rPr lang="en-GB" sz="3800" dirty="0">
                <a:latin typeface="Calibri" panose="020F0502020204030204" pitchFamily="34" charset="0"/>
                <a:cs typeface="Calibri" panose="020F0502020204030204" pitchFamily="34" charset="0"/>
              </a:rPr>
              <a:t>Is evidence available relevant and admissible in court?</a:t>
            </a:r>
          </a:p>
          <a:p>
            <a:r>
              <a:rPr lang="en-GB" sz="3800" dirty="0">
                <a:latin typeface="Calibri" panose="020F0502020204030204" pitchFamily="34" charset="0"/>
                <a:cs typeface="Calibri" panose="020F0502020204030204" pitchFamily="34" charset="0"/>
              </a:rPr>
              <a:t>If yes then:</a:t>
            </a:r>
          </a:p>
          <a:p>
            <a:r>
              <a:rPr lang="en-GB" sz="3800" dirty="0">
                <a:latin typeface="Calibri" panose="020F0502020204030204" pitchFamily="34" charset="0"/>
                <a:cs typeface="Calibri" panose="020F0502020204030204" pitchFamily="34" charset="0"/>
              </a:rPr>
              <a:t>Can further evidence be gathered to provide a realistic prospect of conviction</a:t>
            </a:r>
            <a:r>
              <a:rPr lang="en-GB" sz="2000" dirty="0">
                <a:latin typeface="Calibri" panose="020F0502020204030204" pitchFamily="34" charset="0"/>
                <a:cs typeface="Calibri" panose="020F0502020204030204" pitchFamily="34" charset="0"/>
              </a:rPr>
              <a:t>?</a:t>
            </a:r>
            <a:endParaRPr lang="en-GB" sz="2000" dirty="0"/>
          </a:p>
        </p:txBody>
      </p:sp>
      <p:sp>
        <p:nvSpPr>
          <p:cNvPr id="4" name="Content Placeholder 3">
            <a:extLst>
              <a:ext uri="{FF2B5EF4-FFF2-40B4-BE49-F238E27FC236}">
                <a16:creationId xmlns:a16="http://schemas.microsoft.com/office/drawing/2014/main" id="{FF7FC04F-2A1F-4804-ABB4-820B5F28F3A3}"/>
              </a:ext>
            </a:extLst>
          </p:cNvPr>
          <p:cNvSpPr>
            <a:spLocks noGrp="1"/>
          </p:cNvSpPr>
          <p:nvPr>
            <p:ph sz="half" idx="2"/>
          </p:nvPr>
        </p:nvSpPr>
        <p:spPr>
          <a:xfrm>
            <a:off x="8451604" y="1412488"/>
            <a:ext cx="3197701" cy="5445511"/>
          </a:xfrm>
        </p:spPr>
        <p:txBody>
          <a:bodyPr>
            <a:normAutofit fontScale="62500" lnSpcReduction="20000"/>
          </a:bodyPr>
          <a:lstStyle/>
          <a:p>
            <a:pPr>
              <a:lnSpc>
                <a:spcPct val="150000"/>
              </a:lnSpc>
            </a:pPr>
            <a:r>
              <a:rPr lang="en-GB" sz="2600" dirty="0">
                <a:latin typeface="Calibri" panose="020F0502020204030204" pitchFamily="34" charset="0"/>
                <a:cs typeface="Calibri" panose="020F0502020204030204" pitchFamily="34" charset="0"/>
              </a:rPr>
              <a:t>Can further evidence be gathered to provide realistic prospect of conviction?</a:t>
            </a:r>
          </a:p>
          <a:p>
            <a:pPr>
              <a:lnSpc>
                <a:spcPct val="150000"/>
              </a:lnSpc>
            </a:pPr>
            <a:r>
              <a:rPr lang="en-GB" sz="2600" dirty="0">
                <a:latin typeface="Calibri" panose="020F0502020204030204" pitchFamily="34" charset="0"/>
                <a:cs typeface="Calibri" panose="020F0502020204030204" pitchFamily="34" charset="0"/>
              </a:rPr>
              <a:t>Reasonable grounds for believing that continuing investigation will provide further identifiable evidence, considering nature, extent and admissibility of evidence, and why it is not readily available.</a:t>
            </a:r>
          </a:p>
          <a:p>
            <a:pPr>
              <a:lnSpc>
                <a:spcPct val="150000"/>
              </a:lnSpc>
            </a:pPr>
            <a:r>
              <a:rPr lang="en-GB" sz="2600" dirty="0">
                <a:latin typeface="Calibri" panose="020F0502020204030204" pitchFamily="34" charset="0"/>
                <a:cs typeface="Calibri" panose="020F0502020204030204" pitchFamily="34" charset="0"/>
              </a:rPr>
              <a:t>Time needed to acquire more evidence and if delay is reasonable.</a:t>
            </a:r>
          </a:p>
          <a:p>
            <a:pPr>
              <a:lnSpc>
                <a:spcPct val="150000"/>
              </a:lnSpc>
            </a:pPr>
            <a:r>
              <a:rPr lang="en-GB" sz="2600" dirty="0">
                <a:latin typeface="Calibri" panose="020F0502020204030204" pitchFamily="34" charset="0"/>
                <a:cs typeface="Calibri" panose="020F0502020204030204" pitchFamily="34" charset="0"/>
              </a:rPr>
              <a:t>If satisfied move on to public interest stage of Full Code Test</a:t>
            </a:r>
          </a:p>
          <a:p>
            <a:endParaRPr lang="en-GB" sz="2000" dirty="0"/>
          </a:p>
        </p:txBody>
      </p:sp>
    </p:spTree>
    <p:extLst>
      <p:ext uri="{BB962C8B-B14F-4D97-AF65-F5344CB8AC3E}">
        <p14:creationId xmlns:p14="http://schemas.microsoft.com/office/powerpoint/2010/main" val="3180476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earing a suit and tie&#10;&#10;Description automatically generated">
            <a:extLst>
              <a:ext uri="{FF2B5EF4-FFF2-40B4-BE49-F238E27FC236}">
                <a16:creationId xmlns:a16="http://schemas.microsoft.com/office/drawing/2014/main" id="{7F153CE1-AF2D-4CC4-B7B7-0C692A087C02}"/>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E05810BE-F6FE-4FF9-BE1E-EB0D73663855}"/>
              </a:ext>
            </a:extLst>
          </p:cNvPr>
          <p:cNvSpPr>
            <a:spLocks noGrp="1"/>
          </p:cNvSpPr>
          <p:nvPr>
            <p:ph type="title"/>
          </p:nvPr>
        </p:nvSpPr>
        <p:spPr>
          <a:xfrm>
            <a:off x="269047" y="1076325"/>
            <a:ext cx="3257548" cy="4726276"/>
          </a:xfrm>
        </p:spPr>
        <p:txBody>
          <a:bodyPr>
            <a:normAutofit/>
          </a:bodyPr>
          <a:lstStyle/>
          <a:p>
            <a:pPr algn="r"/>
            <a:r>
              <a:rPr lang="en-GB" sz="4000" dirty="0">
                <a:solidFill>
                  <a:srgbClr val="FFFFFF"/>
                </a:solidFill>
                <a:highlight>
                  <a:srgbClr val="FFFF00"/>
                </a:highlight>
                <a:latin typeface="Calibri"/>
                <a:cs typeface="Calibri"/>
              </a:rPr>
              <a:t>Options for prosecution </a:t>
            </a:r>
            <a:endParaRPr lang="en-GB" sz="4000" dirty="0">
              <a:solidFill>
                <a:srgbClr val="FFFFFF"/>
              </a:solidFill>
              <a:highlight>
                <a:srgbClr val="FFFF00"/>
              </a:highlight>
              <a:cs typeface="Calibri Light"/>
            </a:endParaRPr>
          </a:p>
        </p:txBody>
      </p:sp>
      <p:sp>
        <p:nvSpPr>
          <p:cNvPr id="3" name="Content Placeholder 2">
            <a:extLst>
              <a:ext uri="{FF2B5EF4-FFF2-40B4-BE49-F238E27FC236}">
                <a16:creationId xmlns:a16="http://schemas.microsoft.com/office/drawing/2014/main" id="{093DE627-D04C-425C-A3AC-13AF7BAB3EDC}"/>
              </a:ext>
            </a:extLst>
          </p:cNvPr>
          <p:cNvSpPr>
            <a:spLocks noGrp="1"/>
          </p:cNvSpPr>
          <p:nvPr>
            <p:ph idx="1"/>
          </p:nvPr>
        </p:nvSpPr>
        <p:spPr>
          <a:xfrm>
            <a:off x="5155379" y="1065862"/>
            <a:ext cx="6598468" cy="4726276"/>
          </a:xfrm>
        </p:spPr>
        <p:txBody>
          <a:bodyPr anchor="ctr">
            <a:normAutofit/>
          </a:bodyPr>
          <a:lstStyle/>
          <a:p>
            <a:r>
              <a:rPr lang="en-GB" sz="3200" dirty="0">
                <a:solidFill>
                  <a:srgbClr val="FFFFFF"/>
                </a:solidFill>
                <a:latin typeface="Calibri" panose="020F0502020204030204" pitchFamily="34" charset="0"/>
                <a:cs typeface="Calibri" panose="020F0502020204030204" pitchFamily="34" charset="0"/>
              </a:rPr>
              <a:t>NFA – no further action</a:t>
            </a:r>
          </a:p>
          <a:p>
            <a:r>
              <a:rPr lang="en-GB" sz="3200" dirty="0">
                <a:solidFill>
                  <a:srgbClr val="FFFFFF"/>
                </a:solidFill>
                <a:latin typeface="Calibri" panose="020F0502020204030204" pitchFamily="34" charset="0"/>
                <a:cs typeface="Calibri" panose="020F0502020204030204" pitchFamily="34" charset="0"/>
              </a:rPr>
              <a:t>Caution/diversionary responses</a:t>
            </a:r>
          </a:p>
          <a:p>
            <a:r>
              <a:rPr lang="en-GB" sz="3200" dirty="0">
                <a:solidFill>
                  <a:srgbClr val="FFFFFF"/>
                </a:solidFill>
                <a:latin typeface="Calibri" panose="020F0502020204030204" pitchFamily="34" charset="0"/>
                <a:cs typeface="Calibri" panose="020F0502020204030204" pitchFamily="34" charset="0"/>
                <a:hlinkClick r:id="rId3"/>
              </a:rPr>
              <a:t>http://www.cps.gov.uk/legal/a_to_c/cautioning_and_diversion/</a:t>
            </a:r>
            <a:endParaRPr lang="en-GB" sz="3200" dirty="0">
              <a:solidFill>
                <a:srgbClr val="FFFFFF"/>
              </a:solidFill>
              <a:latin typeface="Calibri" panose="020F0502020204030204" pitchFamily="34" charset="0"/>
              <a:cs typeface="Calibri" panose="020F0502020204030204" pitchFamily="34" charset="0"/>
            </a:endParaRPr>
          </a:p>
          <a:p>
            <a:r>
              <a:rPr lang="en-GB" sz="3200" dirty="0">
                <a:solidFill>
                  <a:srgbClr val="FFFFFF"/>
                </a:solidFill>
                <a:latin typeface="Calibri" panose="020F0502020204030204" pitchFamily="34" charset="0"/>
                <a:cs typeface="Calibri" panose="020F0502020204030204" pitchFamily="34" charset="0"/>
              </a:rPr>
              <a:t>Charge</a:t>
            </a:r>
          </a:p>
          <a:p>
            <a:r>
              <a:rPr lang="en-GB" sz="3200" dirty="0">
                <a:solidFill>
                  <a:srgbClr val="FFFFFF"/>
                </a:solidFill>
                <a:latin typeface="Calibri" panose="020F0502020204030204" pitchFamily="34" charset="0"/>
                <a:cs typeface="Calibri" panose="020F0502020204030204" pitchFamily="34" charset="0"/>
              </a:rPr>
              <a:t>Custody pending further decision</a:t>
            </a:r>
          </a:p>
          <a:p>
            <a:r>
              <a:rPr lang="en-GB" sz="3200" dirty="0">
                <a:solidFill>
                  <a:srgbClr val="FFFFFF"/>
                </a:solidFill>
                <a:latin typeface="Calibri" panose="020F0502020204030204" pitchFamily="34" charset="0"/>
                <a:cs typeface="Calibri" panose="020F0502020204030204" pitchFamily="34" charset="0"/>
              </a:rPr>
              <a:t>Out-of-court disposal</a:t>
            </a:r>
          </a:p>
          <a:p>
            <a:endParaRPr lang="en-GB" sz="2000" dirty="0">
              <a:solidFill>
                <a:srgbClr val="FFFFFF"/>
              </a:solidFill>
            </a:endParaRPr>
          </a:p>
        </p:txBody>
      </p:sp>
    </p:spTree>
    <p:extLst>
      <p:ext uri="{BB962C8B-B14F-4D97-AF65-F5344CB8AC3E}">
        <p14:creationId xmlns:p14="http://schemas.microsoft.com/office/powerpoint/2010/main" val="1663988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D443D"/>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3D95AEB-6BE5-1C49-A56E-CA6121BBC514}"/>
              </a:ext>
            </a:extLst>
          </p:cNvPr>
          <p:cNvSpPr>
            <a:spLocks noGrp="1"/>
          </p:cNvSpPr>
          <p:nvPr>
            <p:ph type="title"/>
          </p:nvPr>
        </p:nvSpPr>
        <p:spPr>
          <a:xfrm>
            <a:off x="618565" y="731520"/>
            <a:ext cx="6511228" cy="1426464"/>
          </a:xfrm>
        </p:spPr>
        <p:txBody>
          <a:bodyPr>
            <a:normAutofit fontScale="90000"/>
          </a:bodyPr>
          <a:lstStyle/>
          <a:p>
            <a:r>
              <a:rPr lang="en-GB">
                <a:solidFill>
                  <a:srgbClr val="FFFFFF"/>
                </a:solidFill>
              </a:rPr>
              <a:t>The Courts </a:t>
            </a:r>
            <a:br>
              <a:rPr lang="en-GB">
                <a:solidFill>
                  <a:srgbClr val="FFFFFF"/>
                </a:solidFill>
              </a:rPr>
            </a:br>
            <a:r>
              <a:rPr lang="en-GB" sz="4000">
                <a:solidFill>
                  <a:srgbClr val="FFFFFF"/>
                </a:solidFill>
              </a:rPr>
              <a:t>(HM Courts &amp; Tribunals Service)</a:t>
            </a:r>
            <a:endParaRPr lang="en-GB">
              <a:solidFill>
                <a:srgbClr val="FFFFFF"/>
              </a:solidFill>
            </a:endParaRPr>
          </a:p>
        </p:txBody>
      </p:sp>
      <p:sp>
        <p:nvSpPr>
          <p:cNvPr id="205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38629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9B43C8-2849-3C41-B8EE-4EE04DAF63E9}"/>
              </a:ext>
            </a:extLst>
          </p:cNvPr>
          <p:cNvSpPr>
            <a:spLocks noGrp="1"/>
          </p:cNvSpPr>
          <p:nvPr>
            <p:ph idx="1"/>
          </p:nvPr>
        </p:nvSpPr>
        <p:spPr>
          <a:xfrm>
            <a:off x="458920" y="2480954"/>
            <a:ext cx="6670873" cy="3918122"/>
          </a:xfrm>
          <a:solidFill>
            <a:schemeClr val="tx1"/>
          </a:solidFill>
        </p:spPr>
        <p:txBody>
          <a:bodyPr anchor="ctr">
            <a:normAutofit fontScale="55000" lnSpcReduction="20000"/>
          </a:bodyPr>
          <a:lstStyle/>
          <a:p>
            <a:pPr marL="0" indent="0">
              <a:buNone/>
            </a:pPr>
            <a:endParaRPr lang="en-GB" sz="2300">
              <a:solidFill>
                <a:schemeClr val="bg1"/>
              </a:solidFill>
            </a:endParaRPr>
          </a:p>
          <a:p>
            <a:pPr marL="0" indent="0">
              <a:buNone/>
            </a:pPr>
            <a:r>
              <a:rPr lang="en-GB" sz="2900" b="1" dirty="0">
                <a:solidFill>
                  <a:schemeClr val="bg1"/>
                </a:solidFill>
              </a:rPr>
              <a:t>Responsible for the administration in:</a:t>
            </a:r>
            <a:endParaRPr lang="en-GB" sz="2900" b="1" dirty="0">
              <a:solidFill>
                <a:schemeClr val="bg1"/>
              </a:solidFill>
              <a:cs typeface="Calibri"/>
            </a:endParaRPr>
          </a:p>
          <a:p>
            <a:r>
              <a:rPr lang="en-GB" sz="2600" u="sng" dirty="0">
                <a:solidFill>
                  <a:schemeClr val="bg1"/>
                </a:solidFill>
              </a:rPr>
              <a:t>Criminal </a:t>
            </a:r>
          </a:p>
          <a:p>
            <a:r>
              <a:rPr lang="en-GB" sz="2600" u="sng" dirty="0">
                <a:solidFill>
                  <a:schemeClr val="bg1"/>
                </a:solidFill>
              </a:rPr>
              <a:t>Civil</a:t>
            </a:r>
            <a:endParaRPr lang="en-GB" sz="2600" u="sng" dirty="0">
              <a:solidFill>
                <a:schemeClr val="bg1"/>
              </a:solidFill>
              <a:cs typeface="Calibri"/>
            </a:endParaRPr>
          </a:p>
          <a:p>
            <a:r>
              <a:rPr lang="en-GB" sz="2600" u="sng" dirty="0">
                <a:solidFill>
                  <a:schemeClr val="bg1"/>
                </a:solidFill>
              </a:rPr>
              <a:t>Family</a:t>
            </a:r>
            <a:endParaRPr lang="en-GB" sz="2600" dirty="0">
              <a:solidFill>
                <a:schemeClr val="bg1"/>
              </a:solidFill>
            </a:endParaRPr>
          </a:p>
          <a:p>
            <a:pPr marL="0" indent="0">
              <a:buNone/>
            </a:pPr>
            <a:endParaRPr lang="en-GB" sz="2600">
              <a:solidFill>
                <a:schemeClr val="bg1"/>
              </a:solidFill>
            </a:endParaRPr>
          </a:p>
          <a:p>
            <a:pPr marL="0" indent="0">
              <a:buNone/>
            </a:pPr>
            <a:r>
              <a:rPr lang="en-GB" sz="2900" b="1" u="sng" dirty="0">
                <a:solidFill>
                  <a:schemeClr val="bg1"/>
                </a:solidFill>
              </a:rPr>
              <a:t>Magistrates’ Courts  </a:t>
            </a:r>
            <a:endParaRPr lang="en-GB" sz="2900" b="1" u="sng" dirty="0">
              <a:solidFill>
                <a:schemeClr val="bg1"/>
              </a:solidFill>
              <a:cs typeface="Calibri"/>
            </a:endParaRPr>
          </a:p>
          <a:p>
            <a:r>
              <a:rPr lang="en-GB" sz="2600" dirty="0">
                <a:solidFill>
                  <a:schemeClr val="bg1"/>
                </a:solidFill>
              </a:rPr>
              <a:t>deal with the less serious criminal offences (</a:t>
            </a:r>
            <a:r>
              <a:rPr lang="en-GB" sz="2600" dirty="0" err="1">
                <a:solidFill>
                  <a:schemeClr val="bg1"/>
                </a:solidFill>
              </a:rPr>
              <a:t>i.e</a:t>
            </a:r>
            <a:r>
              <a:rPr lang="en-GB" sz="2600" dirty="0">
                <a:solidFill>
                  <a:schemeClr val="bg1"/>
                </a:solidFill>
              </a:rPr>
              <a:t>, most motoring offences, minor criminal damage, or being drunk and disorderly) </a:t>
            </a:r>
            <a:endParaRPr lang="en-GB" sz="2600" b="1" dirty="0">
              <a:solidFill>
                <a:schemeClr val="bg1"/>
              </a:solidFill>
            </a:endParaRPr>
          </a:p>
          <a:p>
            <a:pPr marL="0" indent="0">
              <a:buNone/>
            </a:pPr>
            <a:r>
              <a:rPr lang="en-GB" sz="2900" b="1" u="sng" dirty="0">
                <a:solidFill>
                  <a:schemeClr val="bg1"/>
                </a:solidFill>
              </a:rPr>
              <a:t>Crown Courts </a:t>
            </a:r>
            <a:endParaRPr lang="en-GB" sz="2900" b="1" u="sng" dirty="0">
              <a:solidFill>
                <a:schemeClr val="bg1"/>
              </a:solidFill>
              <a:cs typeface="Calibri"/>
            </a:endParaRPr>
          </a:p>
          <a:p>
            <a:r>
              <a:rPr lang="en-GB" sz="2600" dirty="0">
                <a:solidFill>
                  <a:schemeClr val="bg1"/>
                </a:solidFill>
              </a:rPr>
              <a:t>deal with the more serious offences (</a:t>
            </a:r>
            <a:r>
              <a:rPr lang="en-GB" sz="2600" dirty="0" err="1">
                <a:solidFill>
                  <a:schemeClr val="bg1"/>
                </a:solidFill>
              </a:rPr>
              <a:t>i.e</a:t>
            </a:r>
            <a:r>
              <a:rPr lang="en-GB" sz="2600" dirty="0">
                <a:solidFill>
                  <a:schemeClr val="bg1"/>
                </a:solidFill>
              </a:rPr>
              <a:t>, murder - Triable by judge and jury)</a:t>
            </a:r>
            <a:endParaRPr lang="en-GB" sz="2600" dirty="0">
              <a:solidFill>
                <a:schemeClr val="bg1"/>
              </a:solidFill>
              <a:cs typeface="Calibri"/>
            </a:endParaRPr>
          </a:p>
          <a:p>
            <a:pPr marL="0" indent="0">
              <a:buNone/>
            </a:pPr>
            <a:r>
              <a:rPr lang="en-GB" sz="2900" b="1" u="sng" dirty="0">
                <a:solidFill>
                  <a:schemeClr val="bg1"/>
                </a:solidFill>
              </a:rPr>
              <a:t>Youth Courts </a:t>
            </a:r>
            <a:endParaRPr lang="en-GB" sz="2900" b="1" u="sng" dirty="0">
              <a:solidFill>
                <a:schemeClr val="bg1"/>
              </a:solidFill>
              <a:cs typeface="Calibri"/>
            </a:endParaRPr>
          </a:p>
          <a:p>
            <a:r>
              <a:rPr lang="en-GB" sz="2600" dirty="0">
                <a:solidFill>
                  <a:schemeClr val="bg1"/>
                </a:solidFill>
              </a:rPr>
              <a:t>special magistrates' courts which deal with all offences apart from the most serious charges against people aged between 10-17 years old.  </a:t>
            </a:r>
            <a:endParaRPr lang="en-GB" sz="2600" dirty="0">
              <a:solidFill>
                <a:schemeClr val="bg1"/>
              </a:solidFill>
              <a:cs typeface="Calibri"/>
            </a:endParaRPr>
          </a:p>
        </p:txBody>
      </p:sp>
      <p:pic>
        <p:nvPicPr>
          <p:cNvPr id="2050" name="Picture 2" descr="Crown Court | British law | Britannica">
            <a:extLst>
              <a:ext uri="{FF2B5EF4-FFF2-40B4-BE49-F238E27FC236}">
                <a16:creationId xmlns:a16="http://schemas.microsoft.com/office/drawing/2014/main" id="{4451C695-4B67-4343-8FBE-28F9FED982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90" r="11286" b="-1"/>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1E3235-ADD0-FD49-8A0B-E545701604A8}"/>
              </a:ext>
            </a:extLst>
          </p:cNvPr>
          <p:cNvSpPr txBox="1"/>
          <p:nvPr/>
        </p:nvSpPr>
        <p:spPr>
          <a:xfrm>
            <a:off x="10515600" y="6488668"/>
            <a:ext cx="1839432" cy="369332"/>
          </a:xfrm>
          <a:prstGeom prst="rect">
            <a:avLst/>
          </a:prstGeom>
          <a:noFill/>
        </p:spPr>
        <p:txBody>
          <a:bodyPr wrap="square" rtlCol="0">
            <a:spAutoFit/>
          </a:bodyPr>
          <a:lstStyle/>
          <a:p>
            <a:r>
              <a:rPr lang="en-GB"/>
              <a:t>(CJS, 2021)</a:t>
            </a:r>
          </a:p>
        </p:txBody>
      </p:sp>
    </p:spTree>
    <p:extLst>
      <p:ext uri="{BB962C8B-B14F-4D97-AF65-F5344CB8AC3E}">
        <p14:creationId xmlns:p14="http://schemas.microsoft.com/office/powerpoint/2010/main" val="2478857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385D8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Title 11">
            <a:extLst>
              <a:ext uri="{FF2B5EF4-FFF2-40B4-BE49-F238E27FC236}">
                <a16:creationId xmlns:a16="http://schemas.microsoft.com/office/drawing/2014/main" id="{1B891674-C05F-F948-9948-1D515A831A10}"/>
              </a:ext>
            </a:extLst>
          </p:cNvPr>
          <p:cNvSpPr>
            <a:spLocks noGrp="1"/>
          </p:cNvSpPr>
          <p:nvPr>
            <p:ph type="title"/>
          </p:nvPr>
        </p:nvSpPr>
        <p:spPr>
          <a:xfrm>
            <a:off x="731520" y="731520"/>
            <a:ext cx="6089904" cy="1426464"/>
          </a:xfrm>
        </p:spPr>
        <p:txBody>
          <a:bodyPr vert="horz" lIns="91440" tIns="45720" rIns="91440" bIns="45720" rtlCol="0" anchor="ctr">
            <a:normAutofit/>
          </a:bodyPr>
          <a:lstStyle/>
          <a:p>
            <a:r>
              <a:rPr lang="en-US">
                <a:solidFill>
                  <a:srgbClr val="FFFFFF"/>
                </a:solidFill>
              </a:rPr>
              <a:t>Police Forces  </a:t>
            </a:r>
          </a:p>
        </p:txBody>
      </p:sp>
      <p:sp>
        <p:nvSpPr>
          <p:cNvPr id="193" name="Rectangle 19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4" name="Rectangle 19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006AD8"/>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5" name="Rectangle 19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326BB81-C680-1E4A-9D62-0C69FC8900FB}"/>
              </a:ext>
            </a:extLst>
          </p:cNvPr>
          <p:cNvSpPr txBox="1"/>
          <p:nvPr/>
        </p:nvSpPr>
        <p:spPr>
          <a:xfrm>
            <a:off x="789456" y="2798385"/>
            <a:ext cx="6031967" cy="3283260"/>
          </a:xfrm>
          <a:prstGeom prst="rect">
            <a:avLst/>
          </a:prstGeom>
          <a:solidFill>
            <a:schemeClr val="tx1"/>
          </a:solidFill>
        </p:spPr>
        <p:txBody>
          <a:bodyPr vert="horz" lIns="91440" tIns="45720" rIns="91440" bIns="45720" rtlCol="0" anchor="ctr">
            <a:normAutofit fontScale="85000" lnSpcReduction="20000"/>
          </a:bodyPr>
          <a:lstStyle/>
          <a:p>
            <a:pPr defTabSz="914400">
              <a:lnSpc>
                <a:spcPct val="90000"/>
              </a:lnSpc>
              <a:spcAft>
                <a:spcPts val="600"/>
              </a:spcAft>
            </a:pPr>
            <a:r>
              <a:rPr lang="en-US" sz="2200" b="0" i="0" dirty="0">
                <a:solidFill>
                  <a:schemeClr val="bg1"/>
                </a:solidFill>
                <a:effectLst/>
              </a:rPr>
              <a:t>43 police forces across England and Wales. </a:t>
            </a:r>
          </a:p>
          <a:p>
            <a:pPr defTabSz="914400">
              <a:lnSpc>
                <a:spcPct val="90000"/>
              </a:lnSpc>
              <a:spcAft>
                <a:spcPts val="600"/>
              </a:spcAft>
            </a:pPr>
            <a:endParaRPr lang="en-US" sz="2200" dirty="0">
              <a:solidFill>
                <a:schemeClr val="bg1"/>
              </a:solidFill>
            </a:endParaRPr>
          </a:p>
          <a:p>
            <a:pPr defTabSz="914400">
              <a:lnSpc>
                <a:spcPct val="90000"/>
              </a:lnSpc>
              <a:spcAft>
                <a:spcPts val="600"/>
              </a:spcAft>
            </a:pPr>
            <a:r>
              <a:rPr lang="en-US" sz="2200" dirty="0">
                <a:solidFill>
                  <a:schemeClr val="bg1"/>
                </a:solidFill>
              </a:rPr>
              <a:t>R</a:t>
            </a:r>
            <a:r>
              <a:rPr lang="en-US" sz="2200" b="0" i="0" dirty="0">
                <a:solidFill>
                  <a:schemeClr val="bg1"/>
                </a:solidFill>
                <a:effectLst/>
              </a:rPr>
              <a:t>esponsible for the investigation of crime, collection of evidence, and the arrest or detention of suspected offenders. </a:t>
            </a:r>
          </a:p>
          <a:p>
            <a:pPr defTabSz="914400">
              <a:lnSpc>
                <a:spcPct val="90000"/>
              </a:lnSpc>
              <a:spcAft>
                <a:spcPts val="600"/>
              </a:spcAft>
            </a:pPr>
            <a:endParaRPr lang="en-US" sz="2200" dirty="0">
              <a:solidFill>
                <a:schemeClr val="bg1"/>
              </a:solidFill>
            </a:endParaRPr>
          </a:p>
          <a:p>
            <a:pPr defTabSz="914400">
              <a:lnSpc>
                <a:spcPct val="90000"/>
              </a:lnSpc>
              <a:spcAft>
                <a:spcPts val="600"/>
              </a:spcAft>
            </a:pPr>
            <a:r>
              <a:rPr lang="en-US" sz="2200" dirty="0">
                <a:solidFill>
                  <a:schemeClr val="bg1"/>
                </a:solidFill>
              </a:rPr>
              <a:t>M</a:t>
            </a:r>
            <a:r>
              <a:rPr lang="en-US" sz="2200" b="0" i="0" dirty="0">
                <a:solidFill>
                  <a:schemeClr val="bg1"/>
                </a:solidFill>
                <a:effectLst/>
              </a:rPr>
              <a:t>inor cases: police decide whether to caution them, take no further action, issue a fixed penalty notice, or refer to the CPS.</a:t>
            </a:r>
          </a:p>
          <a:p>
            <a:pPr defTabSz="914400">
              <a:lnSpc>
                <a:spcPct val="90000"/>
              </a:lnSpc>
              <a:spcAft>
                <a:spcPts val="600"/>
              </a:spcAft>
            </a:pPr>
            <a:endParaRPr lang="en-US" sz="2200" dirty="0">
              <a:solidFill>
                <a:schemeClr val="bg1"/>
              </a:solidFill>
            </a:endParaRPr>
          </a:p>
          <a:p>
            <a:pPr defTabSz="914400">
              <a:lnSpc>
                <a:spcPct val="90000"/>
              </a:lnSpc>
              <a:spcAft>
                <a:spcPts val="600"/>
              </a:spcAft>
            </a:pPr>
            <a:r>
              <a:rPr lang="en-US" sz="2200" dirty="0">
                <a:solidFill>
                  <a:schemeClr val="bg1"/>
                </a:solidFill>
              </a:rPr>
              <a:t>S</a:t>
            </a:r>
            <a:r>
              <a:rPr lang="en-US" sz="2200" b="0" i="0" dirty="0">
                <a:solidFill>
                  <a:schemeClr val="bg1"/>
                </a:solidFill>
                <a:effectLst/>
              </a:rPr>
              <a:t>erious cases: police will send the files to the CPS to decide whether to prosecute.</a:t>
            </a:r>
            <a:br>
              <a:rPr lang="en-US" sz="1700" dirty="0">
                <a:solidFill>
                  <a:schemeClr val="bg1"/>
                </a:solidFill>
              </a:rPr>
            </a:br>
            <a:endParaRPr lang="en-US" sz="1700" dirty="0">
              <a:solidFill>
                <a:schemeClr val="bg1"/>
              </a:solidFill>
            </a:endParaRPr>
          </a:p>
        </p:txBody>
      </p:sp>
      <p:pic>
        <p:nvPicPr>
          <p:cNvPr id="1026" name="Picture 2" descr="Police workforce, England and Wales, 31 March 2014 - GOV.UK">
            <a:extLst>
              <a:ext uri="{FF2B5EF4-FFF2-40B4-BE49-F238E27FC236}">
                <a16:creationId xmlns:a16="http://schemas.microsoft.com/office/drawing/2014/main" id="{67D6FC60-03C7-F74F-8C1B-0B6A542423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4089" b="3"/>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9056EFA-3B1B-0C41-9016-5FD9B0B5CE90}"/>
              </a:ext>
            </a:extLst>
          </p:cNvPr>
          <p:cNvSpPr txBox="1"/>
          <p:nvPr/>
        </p:nvSpPr>
        <p:spPr>
          <a:xfrm>
            <a:off x="10515600" y="6488668"/>
            <a:ext cx="1839432" cy="369332"/>
          </a:xfrm>
          <a:prstGeom prst="rect">
            <a:avLst/>
          </a:prstGeom>
          <a:noFill/>
        </p:spPr>
        <p:txBody>
          <a:bodyPr wrap="square" rtlCol="0">
            <a:spAutoFit/>
          </a:bodyPr>
          <a:lstStyle/>
          <a:p>
            <a:r>
              <a:rPr lang="en-GB" dirty="0"/>
              <a:t>(CJS, 2021)</a:t>
            </a:r>
          </a:p>
        </p:txBody>
      </p:sp>
      <p:pic>
        <p:nvPicPr>
          <p:cNvPr id="30" name="Picture 4" descr="Home | Metropolitan Police">
            <a:extLst>
              <a:ext uri="{FF2B5EF4-FFF2-40B4-BE49-F238E27FC236}">
                <a16:creationId xmlns:a16="http://schemas.microsoft.com/office/drawing/2014/main" id="{DA12A3F8-78A4-2A42-A42E-ED4CE09D9F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9493" y="781013"/>
            <a:ext cx="2043007" cy="1376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72167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4B874C19-9B23-4B12-823E-D67615A9B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43949" cy="6858000"/>
          </a:xfrm>
          <a:custGeom>
            <a:avLst/>
            <a:gdLst>
              <a:gd name="connsiteX0" fmla="*/ 956085 w 7743949"/>
              <a:gd name="connsiteY0" fmla="*/ 2071857 h 6858000"/>
              <a:gd name="connsiteX1" fmla="*/ 4999548 w 7743949"/>
              <a:gd name="connsiteY1" fmla="*/ 2071857 h 6858000"/>
              <a:gd name="connsiteX2" fmla="*/ 5619604 w 7743949"/>
              <a:gd name="connsiteY2" fmla="*/ 2437296 h 6858000"/>
              <a:gd name="connsiteX3" fmla="*/ 7645701 w 7743949"/>
              <a:gd name="connsiteY3" fmla="*/ 5926372 h 6858000"/>
              <a:gd name="connsiteX4" fmla="*/ 7645701 w 7743949"/>
              <a:gd name="connsiteY4" fmla="*/ 6639850 h 6858000"/>
              <a:gd name="connsiteX5" fmla="*/ 7538856 w 7743949"/>
              <a:gd name="connsiteY5" fmla="*/ 6823844 h 6858000"/>
              <a:gd name="connsiteX6" fmla="*/ 7519022 w 7743949"/>
              <a:gd name="connsiteY6" fmla="*/ 6858000 h 6858000"/>
              <a:gd name="connsiteX7" fmla="*/ 0 w 7743949"/>
              <a:gd name="connsiteY7" fmla="*/ 6858000 h 6858000"/>
              <a:gd name="connsiteX8" fmla="*/ 0 w 7743949"/>
              <a:gd name="connsiteY8" fmla="*/ 3003362 h 6858000"/>
              <a:gd name="connsiteX9" fmla="*/ 144017 w 7743949"/>
              <a:gd name="connsiteY9" fmla="*/ 2754282 h 6858000"/>
              <a:gd name="connsiteX10" fmla="*/ 327296 w 7743949"/>
              <a:gd name="connsiteY10" fmla="*/ 2437296 h 6858000"/>
              <a:gd name="connsiteX11" fmla="*/ 956085 w 7743949"/>
              <a:gd name="connsiteY11" fmla="*/ 2071857 h 6858000"/>
              <a:gd name="connsiteX12" fmla="*/ 6281397 w 7743949"/>
              <a:gd name="connsiteY12" fmla="*/ 1163923 h 6858000"/>
              <a:gd name="connsiteX13" fmla="*/ 7148441 w 7743949"/>
              <a:gd name="connsiteY13" fmla="*/ 1163923 h 6858000"/>
              <a:gd name="connsiteX14" fmla="*/ 7281401 w 7743949"/>
              <a:gd name="connsiteY14" fmla="*/ 1242285 h 6858000"/>
              <a:gd name="connsiteX15" fmla="*/ 7715859 w 7743949"/>
              <a:gd name="connsiteY15" fmla="*/ 1990451 h 6858000"/>
              <a:gd name="connsiteX16" fmla="*/ 7715859 w 7743949"/>
              <a:gd name="connsiteY16" fmla="*/ 2143443 h 6858000"/>
              <a:gd name="connsiteX17" fmla="*/ 7281401 w 7743949"/>
              <a:gd name="connsiteY17" fmla="*/ 2891610 h 6858000"/>
              <a:gd name="connsiteX18" fmla="*/ 7148441 w 7743949"/>
              <a:gd name="connsiteY18" fmla="*/ 2969971 h 6858000"/>
              <a:gd name="connsiteX19" fmla="*/ 6281397 w 7743949"/>
              <a:gd name="connsiteY19" fmla="*/ 2969971 h 6858000"/>
              <a:gd name="connsiteX20" fmla="*/ 6146565 w 7743949"/>
              <a:gd name="connsiteY20" fmla="*/ 2891610 h 6858000"/>
              <a:gd name="connsiteX21" fmla="*/ 5713979 w 7743949"/>
              <a:gd name="connsiteY21" fmla="*/ 2143443 h 6858000"/>
              <a:gd name="connsiteX22" fmla="*/ 5713979 w 7743949"/>
              <a:gd name="connsiteY22" fmla="*/ 1990451 h 6858000"/>
              <a:gd name="connsiteX23" fmla="*/ 6146565 w 7743949"/>
              <a:gd name="connsiteY23" fmla="*/ 1242285 h 6858000"/>
              <a:gd name="connsiteX24" fmla="*/ 6281397 w 7743949"/>
              <a:gd name="connsiteY24" fmla="*/ 1163923 h 6858000"/>
              <a:gd name="connsiteX25" fmla="*/ 0 w 7743949"/>
              <a:gd name="connsiteY25" fmla="*/ 0 h 6858000"/>
              <a:gd name="connsiteX26" fmla="*/ 6600525 w 7743949"/>
              <a:gd name="connsiteY26" fmla="*/ 0 h 6858000"/>
              <a:gd name="connsiteX27" fmla="*/ 6486618 w 7743949"/>
              <a:gd name="connsiteY27" fmla="*/ 196155 h 6858000"/>
              <a:gd name="connsiteX28" fmla="*/ 5677553 w 7743949"/>
              <a:gd name="connsiteY28" fmla="*/ 1589421 h 6858000"/>
              <a:gd name="connsiteX29" fmla="*/ 5057496 w 7743949"/>
              <a:gd name="connsiteY29" fmla="*/ 1954861 h 6858000"/>
              <a:gd name="connsiteX30" fmla="*/ 1014033 w 7743949"/>
              <a:gd name="connsiteY30" fmla="*/ 1954861 h 6858000"/>
              <a:gd name="connsiteX31" fmla="*/ 385244 w 7743949"/>
              <a:gd name="connsiteY31" fmla="*/ 1589421 h 6858000"/>
              <a:gd name="connsiteX32" fmla="*/ 69234 w 7743949"/>
              <a:gd name="connsiteY32" fmla="*/ 1042874 h 6858000"/>
              <a:gd name="connsiteX33" fmla="*/ 0 w 7743949"/>
              <a:gd name="connsiteY33" fmla="*/ 923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5550FA-313E-40C4-B40F-D11338641B47}"/>
              </a:ext>
            </a:extLst>
          </p:cNvPr>
          <p:cNvSpPr>
            <a:spLocks noGrp="1"/>
          </p:cNvSpPr>
          <p:nvPr>
            <p:ph type="title"/>
          </p:nvPr>
        </p:nvSpPr>
        <p:spPr>
          <a:xfrm>
            <a:off x="756744" y="349858"/>
            <a:ext cx="4761461" cy="1351722"/>
          </a:xfrm>
        </p:spPr>
        <p:txBody>
          <a:bodyPr anchor="ctr">
            <a:normAutofit/>
          </a:bodyPr>
          <a:lstStyle/>
          <a:p>
            <a:r>
              <a:rPr lang="en-GB">
                <a:solidFill>
                  <a:schemeClr val="bg1"/>
                </a:solidFill>
              </a:rPr>
              <a:t>The Attorney General’s Office</a:t>
            </a:r>
          </a:p>
        </p:txBody>
      </p:sp>
      <p:sp>
        <p:nvSpPr>
          <p:cNvPr id="3" name="Content Placeholder 2">
            <a:extLst>
              <a:ext uri="{FF2B5EF4-FFF2-40B4-BE49-F238E27FC236}">
                <a16:creationId xmlns:a16="http://schemas.microsoft.com/office/drawing/2014/main" id="{21874E21-9810-468C-A4A6-50CCAE9D2BAB}"/>
              </a:ext>
            </a:extLst>
          </p:cNvPr>
          <p:cNvSpPr>
            <a:spLocks noGrp="1"/>
          </p:cNvSpPr>
          <p:nvPr>
            <p:ph idx="1"/>
          </p:nvPr>
        </p:nvSpPr>
        <p:spPr>
          <a:xfrm>
            <a:off x="236619" y="2531936"/>
            <a:ext cx="5801709" cy="3689127"/>
          </a:xfrm>
        </p:spPr>
        <p:txBody>
          <a:bodyPr>
            <a:normAutofit fontScale="62500" lnSpcReduction="20000"/>
          </a:bodyPr>
          <a:lstStyle/>
          <a:p>
            <a:pPr marL="0" indent="0">
              <a:buNone/>
            </a:pPr>
            <a:br>
              <a:rPr lang="en-GB" sz="3400" dirty="0">
                <a:solidFill>
                  <a:schemeClr val="bg1"/>
                </a:solidFill>
              </a:rPr>
            </a:br>
            <a:endParaRPr lang="en-GB" sz="3400" dirty="0">
              <a:solidFill>
                <a:schemeClr val="bg1"/>
              </a:solidFill>
            </a:endParaRPr>
          </a:p>
          <a:p>
            <a:r>
              <a:rPr lang="en-GB" sz="3400" dirty="0">
                <a:solidFill>
                  <a:schemeClr val="bg1"/>
                </a:solidFill>
              </a:rPr>
              <a:t>Provides legal advice and support to the Attorney General and the Solicitor General (the Law Officers) who give legal advice to government. </a:t>
            </a:r>
            <a:br>
              <a:rPr lang="en-GB" sz="3400" dirty="0">
                <a:solidFill>
                  <a:schemeClr val="bg1"/>
                </a:solidFill>
              </a:rPr>
            </a:br>
            <a:endParaRPr lang="en-GB" sz="3400" dirty="0">
              <a:solidFill>
                <a:schemeClr val="bg1"/>
              </a:solidFill>
            </a:endParaRPr>
          </a:p>
          <a:p>
            <a:r>
              <a:rPr lang="en-GB" sz="3400" dirty="0">
                <a:solidFill>
                  <a:schemeClr val="bg1"/>
                </a:solidFill>
              </a:rPr>
              <a:t>Helps the Law Officers perform other duties in the public interest such as looking at sentences which may be too low.</a:t>
            </a:r>
            <a:br>
              <a:rPr lang="en-GB" sz="3400" dirty="0">
                <a:solidFill>
                  <a:schemeClr val="bg1"/>
                </a:solidFill>
              </a:rPr>
            </a:br>
            <a:endParaRPr lang="en-GB" sz="3400" dirty="0">
              <a:solidFill>
                <a:schemeClr val="bg1"/>
              </a:solidFill>
            </a:endParaRPr>
          </a:p>
          <a:p>
            <a:r>
              <a:rPr lang="en-GB" sz="3400" dirty="0">
                <a:solidFill>
                  <a:schemeClr val="bg1"/>
                </a:solidFill>
              </a:rPr>
              <a:t>Work specifically with the CPS, Government Legal Department, Serious Fraud Office, &amp; HM Crown Prosecution Service Inspectorate.</a:t>
            </a:r>
          </a:p>
          <a:p>
            <a:endParaRPr lang="en-GB" sz="2400" dirty="0">
              <a:solidFill>
                <a:schemeClr val="bg1"/>
              </a:solidFill>
            </a:endParaRPr>
          </a:p>
        </p:txBody>
      </p:sp>
      <p:pic>
        <p:nvPicPr>
          <p:cNvPr id="4098" name="Picture 2" descr="Attorney General's Office (United Kingdom) - Wikipedia">
            <a:extLst>
              <a:ext uri="{FF2B5EF4-FFF2-40B4-BE49-F238E27FC236}">
                <a16:creationId xmlns:a16="http://schemas.microsoft.com/office/drawing/2014/main" id="{D7F2769A-2BC5-E44E-B416-42FC85A9CC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1"/>
          <a:stretch/>
        </p:blipFill>
        <p:spPr bwMode="auto">
          <a:xfrm>
            <a:off x="7836576" y="1185544"/>
            <a:ext cx="3858600" cy="4010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063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automatically generated">
            <a:extLst>
              <a:ext uri="{FF2B5EF4-FFF2-40B4-BE49-F238E27FC236}">
                <a16:creationId xmlns:a16="http://schemas.microsoft.com/office/drawing/2014/main" id="{6D1BD271-D409-4EB3-B079-5AD1BBF730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9977" y="2453659"/>
            <a:ext cx="4263822" cy="2771484"/>
          </a:xfrm>
          <a:prstGeom prst="rect">
            <a:avLst/>
          </a:prstGeom>
        </p:spPr>
      </p:pic>
      <p:sp>
        <p:nvSpPr>
          <p:cNvPr id="17" name="Freeform: Shape 16">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147DBE-AAD2-42A4-A574-6CAF45B8F891}"/>
              </a:ext>
            </a:extLst>
          </p:cNvPr>
          <p:cNvSpPr>
            <a:spLocks noGrp="1"/>
          </p:cNvSpPr>
          <p:nvPr>
            <p:ph type="title"/>
          </p:nvPr>
        </p:nvSpPr>
        <p:spPr>
          <a:xfrm>
            <a:off x="227332" y="156313"/>
            <a:ext cx="5529943" cy="1325563"/>
          </a:xfrm>
        </p:spPr>
        <p:txBody>
          <a:bodyPr>
            <a:normAutofit/>
          </a:bodyPr>
          <a:lstStyle/>
          <a:p>
            <a:r>
              <a:rPr lang="en-GB" dirty="0"/>
              <a:t>The Ministry of Justice</a:t>
            </a:r>
          </a:p>
        </p:txBody>
      </p:sp>
      <p:sp>
        <p:nvSpPr>
          <p:cNvPr id="3" name="Content Placeholder 2">
            <a:extLst>
              <a:ext uri="{FF2B5EF4-FFF2-40B4-BE49-F238E27FC236}">
                <a16:creationId xmlns:a16="http://schemas.microsoft.com/office/drawing/2014/main" id="{D1EA9797-9E24-4F8A-BA8A-A1F16523D6D0}"/>
              </a:ext>
            </a:extLst>
          </p:cNvPr>
          <p:cNvSpPr>
            <a:spLocks noGrp="1"/>
          </p:cNvSpPr>
          <p:nvPr>
            <p:ph idx="1"/>
          </p:nvPr>
        </p:nvSpPr>
        <p:spPr>
          <a:xfrm>
            <a:off x="227332" y="1825624"/>
            <a:ext cx="6751675" cy="4496347"/>
          </a:xfrm>
          <a:solidFill>
            <a:schemeClr val="tx1"/>
          </a:solidFill>
        </p:spPr>
        <p:txBody>
          <a:bodyPr>
            <a:normAutofit fontScale="77500" lnSpcReduction="20000"/>
          </a:bodyPr>
          <a:lstStyle/>
          <a:p>
            <a:pPr marL="0" indent="0">
              <a:buNone/>
            </a:pPr>
            <a:endParaRPr lang="en-GB" sz="3300" dirty="0">
              <a:solidFill>
                <a:schemeClr val="bg1"/>
              </a:solidFill>
            </a:endParaRPr>
          </a:p>
          <a:p>
            <a:pPr marL="0" indent="0">
              <a:buNone/>
            </a:pPr>
            <a:r>
              <a:rPr lang="en-GB" sz="3300" dirty="0">
                <a:solidFill>
                  <a:schemeClr val="bg1"/>
                </a:solidFill>
              </a:rPr>
              <a:t>Responsibility for different parts of the justice system:</a:t>
            </a:r>
          </a:p>
          <a:p>
            <a:pPr marL="0" indent="0">
              <a:buNone/>
            </a:pPr>
            <a:r>
              <a:rPr lang="en-GB" sz="3300" dirty="0">
                <a:solidFill>
                  <a:schemeClr val="bg1"/>
                </a:solidFill>
              </a:rPr>
              <a:t>-The Courts</a:t>
            </a:r>
          </a:p>
          <a:p>
            <a:pPr marL="0" indent="0">
              <a:buNone/>
            </a:pPr>
            <a:r>
              <a:rPr lang="en-GB" sz="3300" dirty="0">
                <a:solidFill>
                  <a:schemeClr val="bg1"/>
                </a:solidFill>
              </a:rPr>
              <a:t>-Prisons</a:t>
            </a:r>
          </a:p>
          <a:p>
            <a:pPr marL="0" indent="0">
              <a:buNone/>
            </a:pPr>
            <a:r>
              <a:rPr lang="en-GB" sz="3300" dirty="0">
                <a:solidFill>
                  <a:schemeClr val="bg1"/>
                </a:solidFill>
              </a:rPr>
              <a:t>-Probation Services &amp; Attendance Centres. </a:t>
            </a:r>
            <a:br>
              <a:rPr lang="en-GB" sz="3300" dirty="0">
                <a:solidFill>
                  <a:schemeClr val="bg1"/>
                </a:solidFill>
              </a:rPr>
            </a:br>
            <a:br>
              <a:rPr lang="en-GB" sz="3300" dirty="0">
                <a:solidFill>
                  <a:schemeClr val="bg1"/>
                </a:solidFill>
              </a:rPr>
            </a:br>
            <a:r>
              <a:rPr lang="en-GB" sz="3300" dirty="0">
                <a:solidFill>
                  <a:schemeClr val="bg1"/>
                </a:solidFill>
              </a:rPr>
              <a:t>Work span: criminal, civil and family justice, democracy, rights and the constitution. </a:t>
            </a:r>
          </a:p>
          <a:p>
            <a:pPr marL="0" indent="0">
              <a:buNone/>
            </a:pPr>
            <a:endParaRPr lang="en-GB" sz="3300" dirty="0">
              <a:solidFill>
                <a:schemeClr val="bg1"/>
              </a:solidFill>
            </a:endParaRPr>
          </a:p>
          <a:p>
            <a:pPr marL="0" indent="0">
              <a:buNone/>
            </a:pPr>
            <a:r>
              <a:rPr lang="en-GB" sz="3300" dirty="0">
                <a:solidFill>
                  <a:schemeClr val="bg1"/>
                </a:solidFill>
              </a:rPr>
              <a:t>Supported by </a:t>
            </a:r>
            <a:r>
              <a:rPr lang="en-GB" sz="3300" dirty="0">
                <a:solidFill>
                  <a:schemeClr val="bg1"/>
                </a:solidFill>
                <a:hlinkClick r:id="rId3">
                  <a:extLst>
                    <a:ext uri="{A12FA001-AC4F-418D-AE19-62706E023703}">
                      <ahyp:hlinkClr xmlns:ahyp="http://schemas.microsoft.com/office/drawing/2018/hyperlinkcolor" val="tx"/>
                    </a:ext>
                  </a:extLst>
                </a:hlinkClick>
              </a:rPr>
              <a:t>32 agencies and public bodies</a:t>
            </a:r>
            <a:r>
              <a:rPr lang="en-GB" sz="3300" dirty="0">
                <a:solidFill>
                  <a:schemeClr val="bg1"/>
                </a:solidFill>
              </a:rPr>
              <a:t>:</a:t>
            </a:r>
          </a:p>
          <a:p>
            <a:pPr marL="0" indent="0" algn="ctr">
              <a:buNone/>
            </a:pPr>
            <a:r>
              <a:rPr lang="en-GB" sz="1900" i="1" dirty="0">
                <a:solidFill>
                  <a:schemeClr val="bg1"/>
                </a:solidFill>
              </a:rPr>
              <a:t>Such as Legal Aid Agency, Youth Justice Board for England and Wales, Civil Justice Council &amp; The Legal Ombudsman.</a:t>
            </a:r>
          </a:p>
          <a:p>
            <a:pPr marL="0" indent="0">
              <a:buNone/>
            </a:pPr>
            <a:endParaRPr lang="en-GB" sz="1700" i="1" dirty="0">
              <a:solidFill>
                <a:schemeClr val="bg1"/>
              </a:solidFill>
            </a:endParaRPr>
          </a:p>
        </p:txBody>
      </p:sp>
    </p:spTree>
    <p:extLst>
      <p:ext uri="{BB962C8B-B14F-4D97-AF65-F5344CB8AC3E}">
        <p14:creationId xmlns:p14="http://schemas.microsoft.com/office/powerpoint/2010/main" val="22500053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DA5647-789D-42B8-9900-BBC7C4C5FADD}"/>
              </a:ext>
            </a:extLst>
          </p:cNvPr>
          <p:cNvSpPr>
            <a:spLocks noGrp="1"/>
          </p:cNvSpPr>
          <p:nvPr>
            <p:ph type="title"/>
          </p:nvPr>
        </p:nvSpPr>
        <p:spPr>
          <a:xfrm>
            <a:off x="640080" y="567578"/>
            <a:ext cx="5512486" cy="2174091"/>
          </a:xfrm>
        </p:spPr>
        <p:txBody>
          <a:bodyPr vert="horz" lIns="91440" tIns="45720" rIns="91440" bIns="45720" rtlCol="0" anchor="b">
            <a:normAutofit/>
          </a:bodyPr>
          <a:lstStyle/>
          <a:p>
            <a:r>
              <a:rPr lang="en-US" sz="4800" u="sng" kern="1200" dirty="0">
                <a:solidFill>
                  <a:schemeClr val="bg1"/>
                </a:solidFill>
                <a:latin typeface="+mj-lt"/>
                <a:ea typeface="+mj-ea"/>
                <a:cs typeface="+mj-cs"/>
              </a:rPr>
              <a:t>The Home Office</a:t>
            </a:r>
          </a:p>
        </p:txBody>
      </p:sp>
      <p:grpSp>
        <p:nvGrpSpPr>
          <p:cNvPr id="23" name="Group 22">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24"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9" name="TextBox 8">
            <a:extLst>
              <a:ext uri="{FF2B5EF4-FFF2-40B4-BE49-F238E27FC236}">
                <a16:creationId xmlns:a16="http://schemas.microsoft.com/office/drawing/2014/main" id="{7B816595-D9D2-9A4D-8C98-88B7D95E473C}"/>
              </a:ext>
            </a:extLst>
          </p:cNvPr>
          <p:cNvSpPr txBox="1"/>
          <p:nvPr/>
        </p:nvSpPr>
        <p:spPr>
          <a:xfrm>
            <a:off x="767290" y="3428999"/>
            <a:ext cx="4075054" cy="2741213"/>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dirty="0">
                <a:solidFill>
                  <a:schemeClr val="bg1"/>
                </a:solidFill>
              </a:rPr>
              <a:t>L</a:t>
            </a:r>
            <a:r>
              <a:rPr lang="en-US" sz="2000" b="0" i="0" dirty="0">
                <a:solidFill>
                  <a:schemeClr val="bg1"/>
                </a:solidFill>
                <a:effectLst/>
              </a:rPr>
              <a:t>ead government department for:</a:t>
            </a:r>
          </a:p>
          <a:p>
            <a:pPr indent="-228600" defTabSz="914400">
              <a:lnSpc>
                <a:spcPct val="90000"/>
              </a:lnSpc>
              <a:spcAft>
                <a:spcPts val="600"/>
              </a:spcAft>
              <a:buFont typeface="Arial" panose="020B0604020202020204" pitchFamily="34" charset="0"/>
              <a:buChar char="•"/>
            </a:pPr>
            <a:r>
              <a:rPr lang="en-US" sz="2000" b="0" i="0" dirty="0">
                <a:solidFill>
                  <a:schemeClr val="bg1"/>
                </a:solidFill>
                <a:effectLst/>
              </a:rPr>
              <a:t>Immigration and passports </a:t>
            </a:r>
          </a:p>
          <a:p>
            <a:pPr indent="-228600" defTabSz="914400">
              <a:lnSpc>
                <a:spcPct val="90000"/>
              </a:lnSpc>
              <a:spcAft>
                <a:spcPts val="600"/>
              </a:spcAft>
              <a:buFont typeface="Arial" panose="020B0604020202020204" pitchFamily="34" charset="0"/>
              <a:buChar char="•"/>
            </a:pPr>
            <a:r>
              <a:rPr lang="en-US" sz="2000" dirty="0">
                <a:solidFill>
                  <a:schemeClr val="bg1"/>
                </a:solidFill>
              </a:rPr>
              <a:t>D</a:t>
            </a:r>
            <a:r>
              <a:rPr lang="en-US" sz="2000" b="0" i="0" dirty="0">
                <a:solidFill>
                  <a:schemeClr val="bg1"/>
                </a:solidFill>
                <a:effectLst/>
              </a:rPr>
              <a:t>rugs policy </a:t>
            </a:r>
          </a:p>
          <a:p>
            <a:pPr indent="-228600" defTabSz="914400">
              <a:lnSpc>
                <a:spcPct val="90000"/>
              </a:lnSpc>
              <a:spcAft>
                <a:spcPts val="600"/>
              </a:spcAft>
              <a:buFont typeface="Arial" panose="020B0604020202020204" pitchFamily="34" charset="0"/>
              <a:buChar char="•"/>
            </a:pPr>
            <a:r>
              <a:rPr lang="en-US" sz="2000" dirty="0">
                <a:solidFill>
                  <a:schemeClr val="bg1"/>
                </a:solidFill>
              </a:rPr>
              <a:t>C</a:t>
            </a:r>
            <a:r>
              <a:rPr lang="en-US" sz="2000" b="0" i="0" dirty="0">
                <a:solidFill>
                  <a:schemeClr val="bg1"/>
                </a:solidFill>
                <a:effectLst/>
              </a:rPr>
              <a:t>rime</a:t>
            </a:r>
          </a:p>
          <a:p>
            <a:pPr indent="-228600" defTabSz="914400">
              <a:lnSpc>
                <a:spcPct val="90000"/>
              </a:lnSpc>
              <a:spcAft>
                <a:spcPts val="600"/>
              </a:spcAft>
              <a:buFont typeface="Arial" panose="020B0604020202020204" pitchFamily="34" charset="0"/>
              <a:buChar char="•"/>
            </a:pPr>
            <a:r>
              <a:rPr lang="en-US" sz="2000" dirty="0">
                <a:solidFill>
                  <a:schemeClr val="bg1"/>
                </a:solidFill>
              </a:rPr>
              <a:t>F</a:t>
            </a:r>
            <a:r>
              <a:rPr lang="en-US" sz="2000" b="0" i="0" dirty="0">
                <a:solidFill>
                  <a:schemeClr val="bg1"/>
                </a:solidFill>
                <a:effectLst/>
              </a:rPr>
              <a:t>ire </a:t>
            </a:r>
          </a:p>
          <a:p>
            <a:pPr indent="-228600" defTabSz="914400">
              <a:lnSpc>
                <a:spcPct val="90000"/>
              </a:lnSpc>
              <a:spcAft>
                <a:spcPts val="600"/>
              </a:spcAft>
              <a:buFont typeface="Arial" panose="020B0604020202020204" pitchFamily="34" charset="0"/>
              <a:buChar char="•"/>
            </a:pPr>
            <a:r>
              <a:rPr lang="en-US" sz="2000" dirty="0">
                <a:solidFill>
                  <a:schemeClr val="bg1"/>
                </a:solidFill>
              </a:rPr>
              <a:t>C</a:t>
            </a:r>
            <a:r>
              <a:rPr lang="en-US" sz="2000" b="0" i="0" dirty="0">
                <a:solidFill>
                  <a:schemeClr val="bg1"/>
                </a:solidFill>
                <a:effectLst/>
              </a:rPr>
              <a:t>ounter-terrorism and police.</a:t>
            </a:r>
            <a:endParaRPr lang="en-US" sz="2000" dirty="0">
              <a:solidFill>
                <a:schemeClr val="bg1"/>
              </a:solidFill>
            </a:endParaRPr>
          </a:p>
        </p:txBody>
      </p:sp>
      <p:pic>
        <p:nvPicPr>
          <p:cNvPr id="7" name="Picture 10" descr="Home Office | artification">
            <a:extLst>
              <a:ext uri="{FF2B5EF4-FFF2-40B4-BE49-F238E27FC236}">
                <a16:creationId xmlns:a16="http://schemas.microsoft.com/office/drawing/2014/main" id="{24F996FA-AFED-3747-92BF-37944C3C0E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43856" y="2346346"/>
            <a:ext cx="5051320" cy="2164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0284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Prison jobs, probation jobs | HM Prison &amp; Probation Service">
            <a:extLst>
              <a:ext uri="{FF2B5EF4-FFF2-40B4-BE49-F238E27FC236}">
                <a16:creationId xmlns:a16="http://schemas.microsoft.com/office/drawing/2014/main" id="{FCFBECAD-682D-704D-9DEF-27FC30291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2372"/>
          <a:stretch/>
        </p:blipFill>
        <p:spPr bwMode="auto">
          <a:xfrm>
            <a:off x="4203640" y="2923489"/>
            <a:ext cx="7988360" cy="3920047"/>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CB9FC8-BC34-E84A-8F61-0BFEA6CC928A}"/>
              </a:ext>
            </a:extLst>
          </p:cNvPr>
          <p:cNvSpPr>
            <a:spLocks noGrp="1"/>
          </p:cNvSpPr>
          <p:nvPr>
            <p:ph idx="1"/>
          </p:nvPr>
        </p:nvSpPr>
        <p:spPr>
          <a:xfrm>
            <a:off x="355149" y="2536287"/>
            <a:ext cx="4775165" cy="3200400"/>
          </a:xfrm>
        </p:spPr>
        <p:style>
          <a:lnRef idx="1">
            <a:schemeClr val="accent3"/>
          </a:lnRef>
          <a:fillRef idx="2">
            <a:schemeClr val="accent3"/>
          </a:fillRef>
          <a:effectRef idx="1">
            <a:schemeClr val="accent3"/>
          </a:effectRef>
          <a:fontRef idx="minor">
            <a:schemeClr val="dk1"/>
          </a:fontRef>
        </p:style>
        <p:txBody>
          <a:bodyPr>
            <a:noAutofit/>
          </a:bodyPr>
          <a:lstStyle/>
          <a:p>
            <a:endParaRPr lang="en-GB" sz="1800" dirty="0">
              <a:solidFill>
                <a:schemeClr val="bg1"/>
              </a:solidFill>
            </a:endParaRPr>
          </a:p>
          <a:p>
            <a:endParaRPr lang="en-GB" sz="1800" dirty="0">
              <a:solidFill>
                <a:schemeClr val="bg1"/>
              </a:solidFill>
            </a:endParaRPr>
          </a:p>
          <a:p>
            <a:r>
              <a:rPr lang="en-GB" sz="1800" dirty="0">
                <a:solidFill>
                  <a:schemeClr val="bg1"/>
                </a:solidFill>
              </a:rPr>
              <a:t>Carries out sentences given by the courts (in custody &amp; the community)</a:t>
            </a:r>
          </a:p>
          <a:p>
            <a:endParaRPr lang="en-GB" sz="1800" dirty="0">
              <a:solidFill>
                <a:schemeClr val="bg1"/>
              </a:solidFill>
            </a:endParaRPr>
          </a:p>
          <a:p>
            <a:r>
              <a:rPr lang="en-GB" sz="1800" dirty="0">
                <a:solidFill>
                  <a:schemeClr val="bg1"/>
                </a:solidFill>
              </a:rPr>
              <a:t>Rehabilitates people through education, training and employment.</a:t>
            </a:r>
          </a:p>
        </p:txBody>
      </p:sp>
      <p:sp>
        <p:nvSpPr>
          <p:cNvPr id="11" name="TextBox 10">
            <a:extLst>
              <a:ext uri="{FF2B5EF4-FFF2-40B4-BE49-F238E27FC236}">
                <a16:creationId xmlns:a16="http://schemas.microsoft.com/office/drawing/2014/main" id="{7D8E9411-BE35-5845-821D-3194A8CA1A0E}"/>
              </a:ext>
            </a:extLst>
          </p:cNvPr>
          <p:cNvSpPr txBox="1"/>
          <p:nvPr/>
        </p:nvSpPr>
        <p:spPr>
          <a:xfrm>
            <a:off x="243401" y="707089"/>
            <a:ext cx="10421055" cy="707886"/>
          </a:xfrm>
          <a:prstGeom prst="rect">
            <a:avLst/>
          </a:prstGeom>
          <a:solidFill>
            <a:schemeClr val="tx1"/>
          </a:solidFill>
        </p:spPr>
        <p:txBody>
          <a:bodyPr wrap="square">
            <a:spAutoFit/>
          </a:bodyPr>
          <a:lstStyle/>
          <a:p>
            <a:r>
              <a:rPr lang="en-GB" sz="4000" b="1" i="0" dirty="0">
                <a:solidFill>
                  <a:srgbClr val="005F66"/>
                </a:solidFill>
                <a:effectLst/>
                <a:latin typeface="Lato" panose="020F0502020204030203" pitchFamily="34" charset="0"/>
              </a:rPr>
              <a:t>Her Majesty’s Prison &amp; Probation Service</a:t>
            </a:r>
            <a:endParaRPr lang="en-GB" sz="4000" dirty="0"/>
          </a:p>
        </p:txBody>
      </p:sp>
    </p:spTree>
    <p:extLst>
      <p:ext uri="{BB962C8B-B14F-4D97-AF65-F5344CB8AC3E}">
        <p14:creationId xmlns:p14="http://schemas.microsoft.com/office/powerpoint/2010/main" val="3972988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8F63B-988C-40AD-8FC6-F260361F42E1}"/>
              </a:ext>
            </a:extLst>
          </p:cNvPr>
          <p:cNvSpPr>
            <a:spLocks noGrp="1"/>
          </p:cNvSpPr>
          <p:nvPr>
            <p:ph type="title"/>
          </p:nvPr>
        </p:nvSpPr>
        <p:spPr>
          <a:xfrm>
            <a:off x="164813" y="455462"/>
            <a:ext cx="5120561" cy="1325563"/>
          </a:xfrm>
        </p:spPr>
        <p:txBody>
          <a:bodyPr>
            <a:normAutofit/>
          </a:bodyPr>
          <a:lstStyle/>
          <a:p>
            <a:r>
              <a:rPr lang="en-GB" dirty="0"/>
              <a:t>The Prison Service</a:t>
            </a:r>
          </a:p>
        </p:txBody>
      </p:sp>
      <p:sp>
        <p:nvSpPr>
          <p:cNvPr id="3" name="Content Placeholder 2">
            <a:extLst>
              <a:ext uri="{FF2B5EF4-FFF2-40B4-BE49-F238E27FC236}">
                <a16:creationId xmlns:a16="http://schemas.microsoft.com/office/drawing/2014/main" id="{1B14634A-94BB-41CF-A804-92381B478B07}"/>
              </a:ext>
            </a:extLst>
          </p:cNvPr>
          <p:cNvSpPr>
            <a:spLocks noGrp="1"/>
          </p:cNvSpPr>
          <p:nvPr>
            <p:ph idx="1"/>
          </p:nvPr>
        </p:nvSpPr>
        <p:spPr>
          <a:xfrm>
            <a:off x="164813" y="1610782"/>
            <a:ext cx="5930994" cy="5027073"/>
          </a:xfrm>
          <a:solidFill>
            <a:schemeClr val="tx1"/>
          </a:solidFill>
        </p:spPr>
        <p:txBody>
          <a:bodyPr vert="horz" lIns="91440" tIns="45720" rIns="91440" bIns="45720" rtlCol="0" anchor="t">
            <a:normAutofit/>
          </a:bodyPr>
          <a:lstStyle/>
          <a:p>
            <a:endParaRPr lang="en-GB" sz="2400" i="1" dirty="0">
              <a:solidFill>
                <a:schemeClr val="bg1"/>
              </a:solidFill>
            </a:endParaRPr>
          </a:p>
          <a:p>
            <a:r>
              <a:rPr lang="en-GB" sz="2400" dirty="0">
                <a:solidFill>
                  <a:schemeClr val="bg1"/>
                </a:solidFill>
              </a:rPr>
              <a:t>Runs 104 prisons in England &amp; Wales</a:t>
            </a:r>
          </a:p>
          <a:p>
            <a:r>
              <a:rPr lang="en-GB" sz="2400" dirty="0">
                <a:solidFill>
                  <a:schemeClr val="bg1"/>
                </a:solidFill>
              </a:rPr>
              <a:t>13 are privately run</a:t>
            </a:r>
          </a:p>
          <a:p>
            <a:r>
              <a:rPr lang="en-GB" sz="2400" dirty="0">
                <a:solidFill>
                  <a:schemeClr val="bg1"/>
                </a:solidFill>
              </a:rPr>
              <a:t>Aim: to keep those sentenced to prison in custody leading law-abiding lives</a:t>
            </a:r>
          </a:p>
          <a:p>
            <a:r>
              <a:rPr lang="en-GB" sz="2400" dirty="0">
                <a:solidFill>
                  <a:schemeClr val="bg1"/>
                </a:solidFill>
              </a:rPr>
              <a:t>Works with courts, police, councils, and Non-government organisations (NGO’s)</a:t>
            </a:r>
          </a:p>
          <a:p>
            <a:endParaRPr lang="en-GB" sz="2400" dirty="0">
              <a:solidFill>
                <a:schemeClr val="bg1"/>
              </a:solidFill>
              <a:cs typeface="Calibri"/>
            </a:endParaRPr>
          </a:p>
          <a:p>
            <a:r>
              <a:rPr lang="en-GB" sz="2400" dirty="0">
                <a:solidFill>
                  <a:schemeClr val="bg1"/>
                </a:solidFill>
                <a:cs typeface="Calibri"/>
              </a:rPr>
              <a:t>Thoughts on Prisons – Over run? School for crime/drugs?</a:t>
            </a:r>
          </a:p>
          <a:p>
            <a:endParaRPr lang="en-GB" sz="2400" dirty="0">
              <a:solidFill>
                <a:schemeClr val="bg1"/>
              </a:solidFill>
              <a:cs typeface="Calibri"/>
            </a:endParaRP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194" name="Picture 2" descr="HM Prison Service - GOV.UK">
            <a:extLst>
              <a:ext uri="{FF2B5EF4-FFF2-40B4-BE49-F238E27FC236}">
                <a16:creationId xmlns:a16="http://schemas.microsoft.com/office/drawing/2014/main" id="{4F14C17C-DC9F-2242-8A9A-44D2B6D9AA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74" r="21096"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196" name="Picture 4" descr="Third of prison officers who quit leave within a year of starting, figures  show | The Independent | The Independent">
            <a:extLst>
              <a:ext uri="{FF2B5EF4-FFF2-40B4-BE49-F238E27FC236}">
                <a16:creationId xmlns:a16="http://schemas.microsoft.com/office/drawing/2014/main" id="{258E5662-E132-7143-A82C-F50E3C8780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45" r="223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4" name="Graphic 4" descr="Clipboard Mixed with solid fill">
            <a:extLst>
              <a:ext uri="{FF2B5EF4-FFF2-40B4-BE49-F238E27FC236}">
                <a16:creationId xmlns:a16="http://schemas.microsoft.com/office/drawing/2014/main" id="{A284BE84-EDA2-A520-271C-D9FCF682813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46120" y="5530970"/>
            <a:ext cx="598099" cy="598099"/>
          </a:xfrm>
          <a:prstGeom prst="rect">
            <a:avLst/>
          </a:prstGeom>
        </p:spPr>
      </p:pic>
    </p:spTree>
    <p:extLst>
      <p:ext uri="{BB962C8B-B14F-4D97-AF65-F5344CB8AC3E}">
        <p14:creationId xmlns:p14="http://schemas.microsoft.com/office/powerpoint/2010/main" val="1506728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4" name="Rectangle 103">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5" name="Rectangle 104">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107" name="Straight Connector 10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11" name="Group 110">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12" name="Oval 111">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Oval 115">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2" name="Picture 4" descr="Overworked staff and vacancies hit probation service | Financial Times">
            <a:extLst>
              <a:ext uri="{FF2B5EF4-FFF2-40B4-BE49-F238E27FC236}">
                <a16:creationId xmlns:a16="http://schemas.microsoft.com/office/drawing/2014/main" id="{A9E4C03C-B7D7-C14A-BE5D-A5C433AE4B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0313" y="338510"/>
            <a:ext cx="5330898" cy="2985302"/>
          </a:xfrm>
          <a:prstGeom prst="rect">
            <a:avLst/>
          </a:prstGeom>
          <a:noFill/>
          <a:extLst>
            <a:ext uri="{909E8E84-426E-40DD-AFC4-6F175D3DCCD1}">
              <a14:hiddenFill xmlns:a14="http://schemas.microsoft.com/office/drawing/2010/main">
                <a:solidFill>
                  <a:srgbClr val="FFFFFF"/>
                </a:solidFill>
              </a14:hiddenFill>
            </a:ext>
          </a:extLst>
        </p:spPr>
      </p:pic>
      <p:sp>
        <p:nvSpPr>
          <p:cNvPr id="118" name="Rectangle 11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9" name="Group 118">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20" name="Straight Connector 119">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170" name="Picture 2" descr="The UK National Probation Service">
            <a:extLst>
              <a:ext uri="{FF2B5EF4-FFF2-40B4-BE49-F238E27FC236}">
                <a16:creationId xmlns:a16="http://schemas.microsoft.com/office/drawing/2014/main" id="{B1F8D6AE-BCB5-A949-BAF5-B7DA2F9839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9" r="-2" b="-2"/>
          <a:stretch/>
        </p:blipFill>
        <p:spPr bwMode="auto">
          <a:xfrm>
            <a:off x="6149111" y="338510"/>
            <a:ext cx="5330898" cy="1723619"/>
          </a:xfrm>
          <a:prstGeom prst="rect">
            <a:avLst/>
          </a:prstGeom>
          <a:noFill/>
          <a:extLst>
            <a:ext uri="{909E8E84-426E-40DD-AFC4-6F175D3DCCD1}">
              <a14:hiddenFill xmlns:a14="http://schemas.microsoft.com/office/drawing/2010/main">
                <a:solidFill>
                  <a:srgbClr val="FFFFFF"/>
                </a:solidFill>
              </a14:hiddenFill>
            </a:ext>
          </a:extLst>
        </p:spPr>
      </p:pic>
      <p:sp>
        <p:nvSpPr>
          <p:cNvPr id="125" name="Rectangle 12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7" name="Group 12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28" name="Straight Connector 12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7ED1C8E-2381-4061-A74F-91DED88B2DBA}"/>
              </a:ext>
            </a:extLst>
          </p:cNvPr>
          <p:cNvSpPr>
            <a:spLocks noGrp="1"/>
          </p:cNvSpPr>
          <p:nvPr>
            <p:ph type="title"/>
          </p:nvPr>
        </p:nvSpPr>
        <p:spPr>
          <a:xfrm>
            <a:off x="630936" y="4018137"/>
            <a:ext cx="4651076" cy="2129586"/>
          </a:xfrm>
          <a:noFill/>
        </p:spPr>
        <p:txBody>
          <a:bodyPr anchor="t">
            <a:normAutofit/>
          </a:bodyPr>
          <a:lstStyle/>
          <a:p>
            <a:pPr algn="ctr"/>
            <a:r>
              <a:rPr lang="en-GB" sz="4800" dirty="0">
                <a:solidFill>
                  <a:schemeClr val="bg1"/>
                </a:solidFill>
              </a:rPr>
              <a:t>The Probation Service</a:t>
            </a:r>
          </a:p>
        </p:txBody>
      </p:sp>
      <p:sp>
        <p:nvSpPr>
          <p:cNvPr id="3" name="Content Placeholder 2">
            <a:extLst>
              <a:ext uri="{FF2B5EF4-FFF2-40B4-BE49-F238E27FC236}">
                <a16:creationId xmlns:a16="http://schemas.microsoft.com/office/drawing/2014/main" id="{07EE5C40-C3BB-4EA6-97B2-9ACBC136E826}"/>
              </a:ext>
            </a:extLst>
          </p:cNvPr>
          <p:cNvSpPr>
            <a:spLocks noGrp="1"/>
          </p:cNvSpPr>
          <p:nvPr>
            <p:ph idx="1"/>
          </p:nvPr>
        </p:nvSpPr>
        <p:spPr>
          <a:xfrm>
            <a:off x="5485343" y="3838752"/>
            <a:ext cx="5994666" cy="2129599"/>
          </a:xfrm>
          <a:noFill/>
        </p:spPr>
        <p:txBody>
          <a:bodyPr anchor="t">
            <a:normAutofit fontScale="92500" lnSpcReduction="10000"/>
          </a:bodyPr>
          <a:lstStyle/>
          <a:p>
            <a:r>
              <a:rPr lang="en-GB" sz="2000" dirty="0">
                <a:solidFill>
                  <a:schemeClr val="bg1"/>
                </a:solidFill>
              </a:rPr>
              <a:t>Forms part of HM Prison &amp; Probation Service</a:t>
            </a:r>
          </a:p>
          <a:p>
            <a:r>
              <a:rPr lang="en-GB" sz="2000" dirty="0">
                <a:solidFill>
                  <a:schemeClr val="bg1"/>
                </a:solidFill>
              </a:rPr>
              <a:t>Supervises high risk offenders released into communities</a:t>
            </a:r>
          </a:p>
          <a:p>
            <a:r>
              <a:rPr lang="en-GB" sz="2000" dirty="0">
                <a:solidFill>
                  <a:schemeClr val="bg1"/>
                </a:solidFill>
              </a:rPr>
              <a:t>Offender resettlement</a:t>
            </a:r>
          </a:p>
          <a:p>
            <a:r>
              <a:rPr lang="en-GB" sz="2000" dirty="0">
                <a:solidFill>
                  <a:schemeClr val="bg1"/>
                </a:solidFill>
              </a:rPr>
              <a:t>Approx. 30,000 offenders per year</a:t>
            </a:r>
          </a:p>
          <a:p>
            <a:r>
              <a:rPr lang="en-GB" sz="2000" dirty="0">
                <a:solidFill>
                  <a:schemeClr val="bg1"/>
                </a:solidFill>
              </a:rPr>
              <a:t>Partnership working – police, courts, private sector</a:t>
            </a:r>
          </a:p>
          <a:p>
            <a:r>
              <a:rPr lang="en-GB" sz="2000" dirty="0">
                <a:solidFill>
                  <a:schemeClr val="bg1"/>
                </a:solidFill>
              </a:rPr>
              <a:t>Priority = to protect the public / to protect the offender</a:t>
            </a:r>
          </a:p>
        </p:txBody>
      </p:sp>
    </p:spTree>
    <p:extLst>
      <p:ext uri="{BB962C8B-B14F-4D97-AF65-F5344CB8AC3E}">
        <p14:creationId xmlns:p14="http://schemas.microsoft.com/office/powerpoint/2010/main" val="1350009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1">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689571-235F-4D86-8036-5BC4555FAA5D}"/>
              </a:ext>
            </a:extLst>
          </p:cNvPr>
          <p:cNvSpPr>
            <a:spLocks noGrp="1"/>
          </p:cNvSpPr>
          <p:nvPr>
            <p:ph type="title"/>
          </p:nvPr>
        </p:nvSpPr>
        <p:spPr>
          <a:xfrm>
            <a:off x="767290" y="1030286"/>
            <a:ext cx="5176310" cy="2174091"/>
          </a:xfrm>
        </p:spPr>
        <p:txBody>
          <a:bodyPr anchor="b">
            <a:normAutofit/>
          </a:bodyPr>
          <a:lstStyle/>
          <a:p>
            <a:r>
              <a:rPr lang="en-GB" sz="3700" dirty="0">
                <a:solidFill>
                  <a:schemeClr val="bg1"/>
                </a:solidFill>
              </a:rPr>
              <a:t>Her Majesty’s Crown Prosecution Service Inspectorate (HMCPSI)</a:t>
            </a:r>
          </a:p>
        </p:txBody>
      </p:sp>
      <p:grpSp>
        <p:nvGrpSpPr>
          <p:cNvPr id="19" name="Group 13">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5"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FB23EC0A-6553-4ED6-BD91-D90DA9EC38BF}"/>
              </a:ext>
            </a:extLst>
          </p:cNvPr>
          <p:cNvSpPr>
            <a:spLocks noGrp="1"/>
          </p:cNvSpPr>
          <p:nvPr>
            <p:ph idx="1"/>
          </p:nvPr>
        </p:nvSpPr>
        <p:spPr>
          <a:xfrm>
            <a:off x="767290" y="3428999"/>
            <a:ext cx="4075054" cy="2741213"/>
          </a:xfrm>
        </p:spPr>
        <p:txBody>
          <a:bodyPr anchor="t">
            <a:normAutofit/>
          </a:bodyPr>
          <a:lstStyle/>
          <a:p>
            <a:r>
              <a:rPr lang="en-GB" sz="1900" dirty="0">
                <a:solidFill>
                  <a:schemeClr val="bg1"/>
                </a:solidFill>
              </a:rPr>
              <a:t>Inspects the work carried out by the CPS and other prosecuting agencies. </a:t>
            </a:r>
            <a:endParaRPr lang="en-US" dirty="0">
              <a:solidFill>
                <a:schemeClr val="bg1"/>
              </a:solidFill>
            </a:endParaRPr>
          </a:p>
          <a:p>
            <a:r>
              <a:rPr lang="en-GB" sz="1900" dirty="0">
                <a:solidFill>
                  <a:schemeClr val="bg1"/>
                </a:solidFill>
              </a:rPr>
              <a:t>Purpose is to enhance the quality of justice and make an assessment of prosecution services, that enables or leads to improvement in their efficiency, effectiveness and fairness.</a:t>
            </a:r>
            <a:endParaRPr lang="en-GB" sz="1900" dirty="0">
              <a:solidFill>
                <a:schemeClr val="bg1"/>
              </a:solidFill>
              <a:cs typeface="Calibri"/>
            </a:endParaRPr>
          </a:p>
          <a:p>
            <a:r>
              <a:rPr lang="en-GB" sz="1900" dirty="0">
                <a:solidFill>
                  <a:schemeClr val="bg1"/>
                </a:solidFill>
                <a:cs typeface="Calibri"/>
              </a:rPr>
              <a:t>Build public confidence</a:t>
            </a:r>
          </a:p>
        </p:txBody>
      </p:sp>
      <p:pic>
        <p:nvPicPr>
          <p:cNvPr id="5" name="Picture 16" descr="HMCPSI (@hmcpsi) | Twitter">
            <a:extLst>
              <a:ext uri="{FF2B5EF4-FFF2-40B4-BE49-F238E27FC236}">
                <a16:creationId xmlns:a16="http://schemas.microsoft.com/office/drawing/2014/main" id="{69ABFF45-0026-1F4E-A3C9-7D5FADB8691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79352" y="1538608"/>
            <a:ext cx="3780327" cy="3780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341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7607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379E03-795D-4102-9582-CF43FF92FE51}"/>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Youth Justice System</a:t>
            </a:r>
          </a:p>
        </p:txBody>
      </p:sp>
      <p:pic>
        <p:nvPicPr>
          <p:cNvPr id="9218" name="Picture 2" descr="Youth justice - Catch22">
            <a:extLst>
              <a:ext uri="{FF2B5EF4-FFF2-40B4-BE49-F238E27FC236}">
                <a16:creationId xmlns:a16="http://schemas.microsoft.com/office/drawing/2014/main" id="{1613508D-0533-4046-83CC-D9620A1A00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777" r="2" b="177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55B53B-F916-4D2D-99B7-8F5484A3098E}"/>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rPr>
              <a:t>Role is to deal with young offenders</a:t>
            </a:r>
          </a:p>
          <a:p>
            <a:r>
              <a:rPr lang="en-GB" sz="2000" dirty="0">
                <a:solidFill>
                  <a:srgbClr val="FFFFFF"/>
                </a:solidFill>
              </a:rPr>
              <a:t>Age of criminal responsibility is 10 in England &amp; Wales (Too low, Too high?)</a:t>
            </a:r>
          </a:p>
          <a:p>
            <a:r>
              <a:rPr lang="en-GB" sz="2000" dirty="0">
                <a:solidFill>
                  <a:srgbClr val="FFFFFF"/>
                </a:solidFill>
              </a:rPr>
              <a:t>Age 10-17 year olds </a:t>
            </a:r>
          </a:p>
          <a:p>
            <a:r>
              <a:rPr lang="en-GB" sz="2000" dirty="0">
                <a:solidFill>
                  <a:srgbClr val="FFFFFF"/>
                </a:solidFill>
              </a:rPr>
              <a:t>Young Offenders Institutions (YOIs)</a:t>
            </a:r>
          </a:p>
          <a:p>
            <a:r>
              <a:rPr lang="en-GB" sz="2000" dirty="0">
                <a:solidFill>
                  <a:srgbClr val="FFFFFF"/>
                </a:solidFill>
              </a:rPr>
              <a:t>Secure Training Centres (STCs)</a:t>
            </a:r>
          </a:p>
          <a:p>
            <a:r>
              <a:rPr lang="en-GB" sz="2000" dirty="0">
                <a:solidFill>
                  <a:srgbClr val="FFFFFF"/>
                </a:solidFill>
              </a:rPr>
              <a:t>Local Authority Secure Children’s Homes (LASCHs)</a:t>
            </a:r>
          </a:p>
        </p:txBody>
      </p:sp>
    </p:spTree>
    <p:extLst>
      <p:ext uri="{BB962C8B-B14F-4D97-AF65-F5344CB8AC3E}">
        <p14:creationId xmlns:p14="http://schemas.microsoft.com/office/powerpoint/2010/main" val="117410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9A53281-441D-E08D-EF3D-E2D268033965}"/>
              </a:ext>
            </a:extLst>
          </p:cNvPr>
          <p:cNvPicPr>
            <a:picLocks noChangeAspect="1"/>
          </p:cNvPicPr>
          <p:nvPr/>
        </p:nvPicPr>
        <p:blipFill>
          <a:blip r:embed="rId2"/>
          <a:stretch>
            <a:fillRect/>
          </a:stretch>
        </p:blipFill>
        <p:spPr>
          <a:xfrm>
            <a:off x="1810566" y="643467"/>
            <a:ext cx="8570868"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962381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D6A5D-482B-824C-9778-8CE366709DD8}"/>
              </a:ext>
            </a:extLst>
          </p:cNvPr>
          <p:cNvSpPr>
            <a:spLocks noGrp="1"/>
          </p:cNvSpPr>
          <p:nvPr>
            <p:ph type="title"/>
          </p:nvPr>
        </p:nvSpPr>
        <p:spPr>
          <a:xfrm>
            <a:off x="6412091" y="501651"/>
            <a:ext cx="4395340" cy="1716255"/>
          </a:xfrm>
        </p:spPr>
        <p:txBody>
          <a:bodyPr vert="horz" lIns="91440" tIns="45720" rIns="91440" bIns="45720" rtlCol="0" anchor="b">
            <a:normAutofit/>
          </a:bodyPr>
          <a:lstStyle/>
          <a:p>
            <a:pPr algn="ctr"/>
            <a:r>
              <a:rPr lang="en-US" sz="5600" kern="1200">
                <a:solidFill>
                  <a:schemeClr val="tx1"/>
                </a:solidFill>
                <a:latin typeface="+mj-lt"/>
                <a:ea typeface="+mj-ea"/>
                <a:cs typeface="+mj-cs"/>
              </a:rPr>
              <a:t>Independent Study: </a:t>
            </a:r>
          </a:p>
        </p:txBody>
      </p:sp>
      <p:sp>
        <p:nvSpPr>
          <p:cNvPr id="21"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logo&#10;&#10;Description automatically generated">
            <a:hlinkClick r:id="rId3"/>
            <a:extLst>
              <a:ext uri="{FF2B5EF4-FFF2-40B4-BE49-F238E27FC236}">
                <a16:creationId xmlns:a16="http://schemas.microsoft.com/office/drawing/2014/main" id="{92793A0F-C8A6-E543-9161-1E6706341F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600000">
            <a:off x="636722" y="299509"/>
            <a:ext cx="4506466" cy="6258983"/>
          </a:xfrm>
          <a:prstGeom prst="rect">
            <a:avLst/>
          </a:prstGeom>
        </p:spPr>
      </p:pic>
      <p:sp>
        <p:nvSpPr>
          <p:cNvPr id="13" name="TextBox 12">
            <a:extLst>
              <a:ext uri="{FF2B5EF4-FFF2-40B4-BE49-F238E27FC236}">
                <a16:creationId xmlns:a16="http://schemas.microsoft.com/office/drawing/2014/main" id="{FBD92782-136B-654C-9794-A173A04634DF}"/>
              </a:ext>
            </a:extLst>
          </p:cNvPr>
          <p:cNvSpPr txBox="1"/>
          <p:nvPr/>
        </p:nvSpPr>
        <p:spPr>
          <a:xfrm>
            <a:off x="6545604" y="3429000"/>
            <a:ext cx="4434721" cy="3710427"/>
          </a:xfrm>
          <a:prstGeom prst="rect">
            <a:avLst/>
          </a:prstGeom>
        </p:spPr>
        <p:txBody>
          <a:bodyPr vert="horz" lIns="91440" tIns="45720" rIns="91440" bIns="45720" rtlCol="0" anchor="t">
            <a:normAutofit/>
          </a:bodyPr>
          <a:lstStyle/>
          <a:p>
            <a:pPr lvl="0" algn="ctr" defTabSz="914400">
              <a:lnSpc>
                <a:spcPct val="90000"/>
              </a:lnSpc>
              <a:spcAft>
                <a:spcPts val="800"/>
              </a:spcAft>
            </a:pPr>
            <a:r>
              <a:rPr lang="en-US" sz="2400">
                <a:solidFill>
                  <a:schemeClr val="tx1">
                    <a:alpha val="80000"/>
                  </a:schemeClr>
                </a:solidFill>
              </a:rPr>
              <a:t>What does this report say about </a:t>
            </a:r>
            <a:r>
              <a:rPr lang="en-US" sz="2400">
                <a:solidFill>
                  <a:schemeClr val="tx1">
                    <a:alpha val="80000"/>
                  </a:schemeClr>
                </a:solidFill>
                <a:effectLst/>
              </a:rPr>
              <a:t>the contemporary state of the Criminal </a:t>
            </a:r>
            <a:r>
              <a:rPr lang="en-US" sz="2400">
                <a:solidFill>
                  <a:schemeClr val="tx1">
                    <a:alpha val="80000"/>
                  </a:schemeClr>
                </a:solidFill>
              </a:rPr>
              <a:t>J</a:t>
            </a:r>
            <a:r>
              <a:rPr lang="en-US" sz="2400">
                <a:solidFill>
                  <a:schemeClr val="tx1">
                    <a:alpha val="80000"/>
                  </a:schemeClr>
                </a:solidFill>
                <a:effectLst/>
              </a:rPr>
              <a:t>ustice </a:t>
            </a:r>
            <a:r>
              <a:rPr lang="en-US" sz="2400">
                <a:solidFill>
                  <a:schemeClr val="tx1">
                    <a:alpha val="80000"/>
                  </a:schemeClr>
                </a:solidFill>
              </a:rPr>
              <a:t>S</a:t>
            </a:r>
            <a:r>
              <a:rPr lang="en-US" sz="2400">
                <a:solidFill>
                  <a:schemeClr val="tx1">
                    <a:alpha val="80000"/>
                  </a:schemeClr>
                </a:solidFill>
                <a:effectLst/>
              </a:rPr>
              <a:t>ystem in England &amp; Wales?</a:t>
            </a:r>
          </a:p>
          <a:p>
            <a:pPr lvl="0" defTabSz="914400">
              <a:lnSpc>
                <a:spcPct val="90000"/>
              </a:lnSpc>
              <a:spcAft>
                <a:spcPts val="800"/>
              </a:spcAft>
            </a:pPr>
            <a:endParaRPr lang="en-US" sz="2000">
              <a:solidFill>
                <a:schemeClr val="tx1">
                  <a:alpha val="80000"/>
                </a:schemeClr>
              </a:solidFill>
            </a:endParaRPr>
          </a:p>
          <a:p>
            <a:pPr lvl="0" defTabSz="914400">
              <a:lnSpc>
                <a:spcPct val="90000"/>
              </a:lnSpc>
              <a:spcAft>
                <a:spcPts val="800"/>
              </a:spcAft>
            </a:pPr>
            <a:r>
              <a:rPr lang="en-US" sz="2000">
                <a:solidFill>
                  <a:schemeClr val="tx1">
                    <a:alpha val="80000"/>
                  </a:schemeClr>
                </a:solidFill>
                <a:effectLst/>
              </a:rPr>
              <a:t> </a:t>
            </a:r>
          </a:p>
        </p:txBody>
      </p:sp>
      <p:cxnSp>
        <p:nvCxnSpPr>
          <p:cNvPr id="2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1272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D6A5D-482B-824C-9778-8CE366709DD8}"/>
              </a:ext>
            </a:extLst>
          </p:cNvPr>
          <p:cNvSpPr>
            <a:spLocks noGrp="1"/>
          </p:cNvSpPr>
          <p:nvPr>
            <p:ph type="title"/>
          </p:nvPr>
        </p:nvSpPr>
        <p:spPr>
          <a:xfrm>
            <a:off x="5946974" y="872265"/>
            <a:ext cx="5706631" cy="1716255"/>
          </a:xfrm>
        </p:spPr>
        <p:txBody>
          <a:bodyPr vert="horz" lIns="91440" tIns="45720" rIns="91440" bIns="45720" rtlCol="0" anchor="b">
            <a:normAutofit fontScale="90000"/>
          </a:bodyPr>
          <a:lstStyle/>
          <a:p>
            <a:pPr algn="ctr"/>
            <a:r>
              <a:rPr lang="en-US" sz="4000" u="sng"/>
              <a:t>Workshop Task </a:t>
            </a:r>
            <a:br>
              <a:rPr lang="en-US" sz="4000" u="sng"/>
            </a:br>
            <a:r>
              <a:rPr lang="en-US" sz="4000"/>
              <a:t>Summaries the following: </a:t>
            </a:r>
            <a:br>
              <a:rPr lang="en-US" sz="5600"/>
            </a:br>
            <a:endParaRPr lang="en-US" sz="5600" kern="120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logo&#10;&#10;Description automatically generated">
            <a:hlinkClick r:id="rId3"/>
            <a:extLst>
              <a:ext uri="{FF2B5EF4-FFF2-40B4-BE49-F238E27FC236}">
                <a16:creationId xmlns:a16="http://schemas.microsoft.com/office/drawing/2014/main" id="{92793A0F-C8A6-E543-9161-1E6706341F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600000">
            <a:off x="636722" y="299509"/>
            <a:ext cx="4506466" cy="6258983"/>
          </a:xfrm>
          <a:prstGeom prst="rect">
            <a:avLst/>
          </a:prstGeom>
        </p:spPr>
      </p:pic>
      <p:cxnSp>
        <p:nvCxnSpPr>
          <p:cNvPr id="2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8705707-C1D6-6442-9875-2E01EC709E20}"/>
              </a:ext>
            </a:extLst>
          </p:cNvPr>
          <p:cNvSpPr txBox="1"/>
          <p:nvPr/>
        </p:nvSpPr>
        <p:spPr>
          <a:xfrm>
            <a:off x="5997674" y="2292416"/>
            <a:ext cx="5557605" cy="4524315"/>
          </a:xfrm>
          <a:prstGeom prst="rect">
            <a:avLst/>
          </a:prstGeom>
          <a:noFill/>
        </p:spPr>
        <p:txBody>
          <a:bodyPr wrap="square" rtlCol="0">
            <a:spAutoFit/>
          </a:bodyPr>
          <a:lstStyle/>
          <a:p>
            <a:r>
              <a:rPr lang="en-GB" b="1" u="sng"/>
              <a:t>Group 1:</a:t>
            </a:r>
          </a:p>
          <a:p>
            <a:r>
              <a:rPr lang="en-GB"/>
              <a:t>Introduction (Pages 9-12)</a:t>
            </a:r>
          </a:p>
          <a:p>
            <a:endParaRPr lang="en-GB"/>
          </a:p>
          <a:p>
            <a:r>
              <a:rPr lang="en-GB" b="1" u="sng"/>
              <a:t>Group 2: </a:t>
            </a:r>
          </a:p>
          <a:p>
            <a:r>
              <a:rPr lang="en-GB"/>
              <a:t>Police (Pages 13-17)</a:t>
            </a:r>
          </a:p>
          <a:p>
            <a:endParaRPr lang="en-GB"/>
          </a:p>
          <a:p>
            <a:r>
              <a:rPr lang="en-GB" b="1" u="sng"/>
              <a:t>Group 3:</a:t>
            </a:r>
          </a:p>
          <a:p>
            <a:r>
              <a:rPr lang="en-GB"/>
              <a:t>Criminal Courts (18-22)</a:t>
            </a:r>
          </a:p>
          <a:p>
            <a:endParaRPr lang="en-GB"/>
          </a:p>
          <a:p>
            <a:r>
              <a:rPr lang="en-GB" b="1" u="sng"/>
              <a:t>Group 4:</a:t>
            </a:r>
          </a:p>
          <a:p>
            <a:r>
              <a:rPr lang="en-GB"/>
              <a:t>Prisons (23-26)</a:t>
            </a:r>
          </a:p>
          <a:p>
            <a:endParaRPr lang="en-GB"/>
          </a:p>
          <a:p>
            <a:r>
              <a:rPr lang="en-GB" b="1" u="sng"/>
              <a:t>Group 5:</a:t>
            </a:r>
            <a:br>
              <a:rPr lang="en-GB" b="1" u="sng"/>
            </a:br>
            <a:r>
              <a:rPr lang="en-GB"/>
              <a:t>Summary / Conclusion </a:t>
            </a:r>
          </a:p>
          <a:p>
            <a:endParaRPr lang="en-GB"/>
          </a:p>
          <a:p>
            <a:endParaRPr lang="en-GB"/>
          </a:p>
        </p:txBody>
      </p:sp>
    </p:spTree>
    <p:extLst>
      <p:ext uri="{BB962C8B-B14F-4D97-AF65-F5344CB8AC3E}">
        <p14:creationId xmlns:p14="http://schemas.microsoft.com/office/powerpoint/2010/main" val="3006607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3DB6-7216-48B8-B9DF-8C98E1161146}"/>
              </a:ext>
            </a:extLst>
          </p:cNvPr>
          <p:cNvSpPr>
            <a:spLocks noGrp="1"/>
          </p:cNvSpPr>
          <p:nvPr>
            <p:ph type="title"/>
          </p:nvPr>
        </p:nvSpPr>
        <p:spPr/>
        <p:txBody>
          <a:bodyPr/>
          <a:lstStyle/>
          <a:p>
            <a:r>
              <a:rPr lang="en-GB" dirty="0"/>
              <a:t>Useful Sources </a:t>
            </a:r>
          </a:p>
        </p:txBody>
      </p:sp>
      <p:sp>
        <p:nvSpPr>
          <p:cNvPr id="3" name="Content Placeholder 2">
            <a:extLst>
              <a:ext uri="{FF2B5EF4-FFF2-40B4-BE49-F238E27FC236}">
                <a16:creationId xmlns:a16="http://schemas.microsoft.com/office/drawing/2014/main" id="{79EB53C0-8732-4B44-BA94-82C0589D63E0}"/>
              </a:ext>
            </a:extLst>
          </p:cNvPr>
          <p:cNvSpPr>
            <a:spLocks noGrp="1"/>
          </p:cNvSpPr>
          <p:nvPr>
            <p:ph sz="half" idx="1"/>
          </p:nvPr>
        </p:nvSpPr>
        <p:spPr/>
        <p:txBody>
          <a:bodyPr>
            <a:normAutofit fontScale="40000" lnSpcReduction="20000"/>
          </a:bodyPr>
          <a:lstStyle/>
          <a:p>
            <a:r>
              <a:rPr lang="en-GB" sz="5000" dirty="0"/>
              <a:t>Banks, S. (2014) </a:t>
            </a:r>
            <a:r>
              <a:rPr lang="en-GB" sz="5000" i="1" dirty="0"/>
              <a:t>Informal Justice in England and Wales 1760-1914</a:t>
            </a:r>
            <a:r>
              <a:rPr lang="en-GB" sz="5000" dirty="0"/>
              <a:t>. Boydell Press.</a:t>
            </a:r>
            <a:endParaRPr lang="en-GB" sz="5000" b="1" dirty="0"/>
          </a:p>
          <a:p>
            <a:r>
              <a:rPr lang="en-GB" sz="5000" b="1" dirty="0"/>
              <a:t>Briscoe, J. P. 1870. “Nottinghamshire Facts and Fictions” Shepherd Brothers of Nottingham.</a:t>
            </a:r>
          </a:p>
          <a:p>
            <a:r>
              <a:rPr lang="en-GB" sz="5000" b="1" dirty="0">
                <a:cs typeface="Calibri" panose="020F0502020204030204" pitchFamily="34" charset="0"/>
              </a:rPr>
              <a:t>Foucault, M. 1971. </a:t>
            </a:r>
            <a:r>
              <a:rPr lang="en-GB" sz="5000" b="1" i="1" dirty="0">
                <a:cs typeface="Calibri" panose="020F0502020204030204" pitchFamily="34" charset="0"/>
              </a:rPr>
              <a:t>Discipline &amp; Pu</a:t>
            </a:r>
            <a:r>
              <a:rPr lang="en-GB" sz="5000" b="1" dirty="0">
                <a:cs typeface="Calibri" panose="020F0502020204030204" pitchFamily="34" charset="0"/>
              </a:rPr>
              <a:t>nish. Penguin Books. </a:t>
            </a:r>
            <a:endParaRPr lang="en-US" sz="5000" dirty="0">
              <a:cs typeface="Calibri" panose="020F0502020204030204" pitchFamily="34" charset="0"/>
            </a:endParaRPr>
          </a:p>
          <a:p>
            <a:r>
              <a:rPr lang="en-US" sz="5000" dirty="0">
                <a:latin typeface="Calibri" panose="020F0502020204030204" pitchFamily="34" charset="0"/>
                <a:cs typeface="Calibri" panose="020F0502020204030204" pitchFamily="34" charset="0"/>
              </a:rPr>
              <a:t>Sanders, A., Young, R., &amp; Burton, M. (2010). </a:t>
            </a:r>
            <a:r>
              <a:rPr lang="en-US" sz="5000" i="1" dirty="0">
                <a:latin typeface="Calibri" panose="020F0502020204030204" pitchFamily="34" charset="0"/>
                <a:cs typeface="Calibri" panose="020F0502020204030204" pitchFamily="34" charset="0"/>
              </a:rPr>
              <a:t>Criminal justice</a:t>
            </a:r>
            <a:r>
              <a:rPr lang="en-US" sz="5000" dirty="0">
                <a:latin typeface="Calibri" panose="020F0502020204030204" pitchFamily="34" charset="0"/>
                <a:cs typeface="Calibri" panose="020F0502020204030204" pitchFamily="34" charset="0"/>
              </a:rPr>
              <a:t>. Oxford University Press. Chapters 7, 8 &amp; 9.</a:t>
            </a:r>
          </a:p>
          <a:p>
            <a:r>
              <a:rPr lang="en-GB" sz="5000" dirty="0"/>
              <a:t>CJS (2009), https://webarchive.nationalarchives.gov.uk</a:t>
            </a:r>
          </a:p>
          <a:p>
            <a:endParaRPr lang="en-GB" dirty="0">
              <a:solidFill>
                <a:srgbClr val="00B0F0"/>
              </a:solidFill>
              <a:hlinkClick r:id="rId2"/>
            </a:endParaRPr>
          </a:p>
          <a:p>
            <a:endParaRPr lang="en-GB" dirty="0"/>
          </a:p>
        </p:txBody>
      </p:sp>
      <p:sp>
        <p:nvSpPr>
          <p:cNvPr id="4" name="Content Placeholder 3">
            <a:extLst>
              <a:ext uri="{FF2B5EF4-FFF2-40B4-BE49-F238E27FC236}">
                <a16:creationId xmlns:a16="http://schemas.microsoft.com/office/drawing/2014/main" id="{770D65E4-84A3-4B80-BD78-DD1B6D63338C}"/>
              </a:ext>
            </a:extLst>
          </p:cNvPr>
          <p:cNvSpPr>
            <a:spLocks noGrp="1"/>
          </p:cNvSpPr>
          <p:nvPr>
            <p:ph sz="half" idx="2"/>
          </p:nvPr>
        </p:nvSpPr>
        <p:spPr/>
        <p:txBody>
          <a:bodyPr>
            <a:normAutofit fontScale="40000" lnSpcReduction="20000"/>
          </a:bodyPr>
          <a:lstStyle/>
          <a:p>
            <a:r>
              <a:rPr lang="en-GB" dirty="0">
                <a:solidFill>
                  <a:srgbClr val="00B0F0"/>
                </a:solidFill>
                <a:hlinkClick r:id="rId3">
                  <a:extLst>
                    <a:ext uri="{A12FA001-AC4F-418D-AE19-62706E023703}">
                      <ahyp:hlinkClr xmlns:ahyp="http://schemas.microsoft.com/office/drawing/2018/hyperlinkcolor" val="tx"/>
                    </a:ext>
                  </a:extLst>
                </a:hlinkClick>
              </a:rPr>
              <a:t>https://www.gov.uk/government/organisations/home-office</a:t>
            </a:r>
            <a:endParaRPr lang="en-GB" dirty="0">
              <a:solidFill>
                <a:srgbClr val="00B0F0"/>
              </a:solidFill>
            </a:endParaRPr>
          </a:p>
          <a:p>
            <a:r>
              <a:rPr lang="en-GB" dirty="0">
                <a:solidFill>
                  <a:srgbClr val="00B0F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http://www.prisonreformtrust.org.uk/ProjectsResearch/Remand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http://www.legislation.gov.uk/ukpga/1976/63/schedule/1/enacted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rPr>
              <a:t>https://media.nationalarchives.gov.uk/index.php/the-metropolitan-police-an-introduction-to-records-of-service-1829-1958-2/</a:t>
            </a:r>
          </a:p>
          <a:p>
            <a:r>
              <a:rPr lang="en-GB" dirty="0">
                <a:solidFill>
                  <a:srgbClr val="00B0F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http://www.cps.gov.uk</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2">
                  <a:extLst>
                    <a:ext uri="{A12FA001-AC4F-418D-AE19-62706E023703}">
                      <ahyp:hlinkClr xmlns:ahyp="http://schemas.microsoft.com/office/drawing/2018/hyperlinkcolor" val="tx"/>
                    </a:ext>
                  </a:extLst>
                </a:hlinkClick>
              </a:rPr>
              <a:t>https://www.gov.uk/government/organisations/ministry-of-justice</a:t>
            </a:r>
            <a:endParaRPr lang="en-GB" dirty="0">
              <a:solidFill>
                <a:srgbClr val="00B0F0"/>
              </a:solidFill>
            </a:endParaRPr>
          </a:p>
          <a:p>
            <a:r>
              <a:rPr lang="en-GB" dirty="0">
                <a:solidFill>
                  <a:srgbClr val="00B0F0"/>
                </a:solidFill>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http://www.cps.gov.uk/legal/s_to_u/termination_of_proceedings/</a:t>
            </a:r>
            <a:endParaRPr lang="en-GB" dirty="0">
              <a:solidFill>
                <a:srgbClr val="00B0F0"/>
              </a:solidFill>
              <a:latin typeface="Calibri Light" panose="020F0302020204030204" pitchFamily="34" charset="0"/>
              <a:cs typeface="Calibri Light" panose="020F0302020204030204" pitchFamily="34" charset="0"/>
            </a:endParaRPr>
          </a:p>
          <a:p>
            <a:r>
              <a:rPr lang="en-GB" dirty="0">
                <a:solidFill>
                  <a:srgbClr val="00B0F0"/>
                </a:solidFill>
                <a:hlinkClick r:id="rId8">
                  <a:extLst>
                    <a:ext uri="{A12FA001-AC4F-418D-AE19-62706E023703}">
                      <ahyp:hlinkClr xmlns:ahyp="http://schemas.microsoft.com/office/drawing/2018/hyperlinkcolor" val="tx"/>
                    </a:ext>
                  </a:extLst>
                </a:hlinkClick>
              </a:rPr>
              <a:t>www.justiceinspectorates.gov.uk/hmcpsi</a:t>
            </a:r>
            <a:endParaRPr lang="en-GB" dirty="0">
              <a:solidFill>
                <a:srgbClr val="00B0F0"/>
              </a:solidFill>
            </a:endParaRPr>
          </a:p>
          <a:p>
            <a:r>
              <a:rPr lang="en-GB" dirty="0">
                <a:solidFill>
                  <a:srgbClr val="00B0F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http://www.cps.gov.uk/legal/a_to_c/cautioning_and_diversion/</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10">
                  <a:extLst>
                    <a:ext uri="{A12FA001-AC4F-418D-AE19-62706E023703}">
                      <ahyp:hlinkClr xmlns:ahyp="http://schemas.microsoft.com/office/drawing/2018/hyperlinkcolor" val="tx"/>
                    </a:ext>
                  </a:extLst>
                </a:hlinkClick>
              </a:rPr>
              <a:t>https://www.gov.uk/government/organisations/youth-justice-board-for-england-and-wales</a:t>
            </a:r>
            <a:endParaRPr lang="en-GB" dirty="0">
              <a:solidFill>
                <a:srgbClr val="00B0F0"/>
              </a:solidFill>
            </a:endParaRPr>
          </a:p>
          <a:p>
            <a:r>
              <a:rPr lang="en-GB" dirty="0">
                <a:solidFill>
                  <a:srgbClr val="00B0F0"/>
                </a:solidFill>
                <a:hlinkClick r:id="rId11">
                  <a:extLst>
                    <a:ext uri="{A12FA001-AC4F-418D-AE19-62706E023703}">
                      <ahyp:hlinkClr xmlns:ahyp="http://schemas.microsoft.com/office/drawing/2018/hyperlinkcolor" val="tx"/>
                    </a:ext>
                  </a:extLst>
                </a:hlinkClick>
              </a:rPr>
              <a:t>https://howardleague.org</a:t>
            </a:r>
            <a:endParaRPr lang="en-GB" dirty="0">
              <a:solidFill>
                <a:srgbClr val="00B0F0"/>
              </a:solidFill>
            </a:endParaRPr>
          </a:p>
          <a:p>
            <a:r>
              <a:rPr lang="en-GB" dirty="0">
                <a:solidFill>
                  <a:srgbClr val="00B0F0"/>
                </a:solidFill>
                <a:hlinkClick r:id="rId12">
                  <a:extLst>
                    <a:ext uri="{A12FA001-AC4F-418D-AE19-62706E023703}">
                      <ahyp:hlinkClr xmlns:ahyp="http://schemas.microsoft.com/office/drawing/2018/hyperlinkcolor" val="tx"/>
                    </a:ext>
                  </a:extLst>
                </a:hlinkClick>
              </a:rPr>
              <a:t>https://justice.org.uk/youth-justice</a:t>
            </a:r>
            <a:endParaRPr lang="en-GB" dirty="0">
              <a:solidFill>
                <a:srgbClr val="00B0F0"/>
              </a:solidFill>
            </a:endParaRPr>
          </a:p>
          <a:p>
            <a:r>
              <a:rPr lang="en-GB" dirty="0">
                <a:solidFill>
                  <a:srgbClr val="00B0F0"/>
                </a:solidFill>
                <a:hlinkClick r:id="rId13">
                  <a:extLst>
                    <a:ext uri="{A12FA001-AC4F-418D-AE19-62706E023703}">
                      <ahyp:hlinkClr xmlns:ahyp="http://schemas.microsoft.com/office/drawing/2018/hyperlinkcolor" val="tx"/>
                    </a:ext>
                  </a:extLst>
                </a:hlinkClick>
              </a:rPr>
              <a:t>https://www.gov.uk/government/organisations/parole-board</a:t>
            </a:r>
            <a:endParaRPr lang="en-GB" dirty="0">
              <a:solidFill>
                <a:srgbClr val="00B0F0"/>
              </a:solidFill>
            </a:endParaRPr>
          </a:p>
          <a:p>
            <a:r>
              <a:rPr lang="en-GB" dirty="0">
                <a:solidFill>
                  <a:srgbClr val="00B0F0"/>
                </a:solidFill>
                <a:hlinkClick r:id="rId14">
                  <a:extLst>
                    <a:ext uri="{A12FA001-AC4F-418D-AE19-62706E023703}">
                      <ahyp:hlinkClr xmlns:ahyp="http://schemas.microsoft.com/office/drawing/2018/hyperlinkcolor" val="tx"/>
                    </a:ext>
                  </a:extLst>
                </a:hlinkClick>
              </a:rPr>
              <a:t>https://www.gov.uk/government/organisations/hm-prison-service</a:t>
            </a:r>
            <a:endParaRPr lang="en-GB" dirty="0">
              <a:solidFill>
                <a:srgbClr val="00B0F0"/>
              </a:solidFill>
            </a:endParaRPr>
          </a:p>
          <a:p>
            <a:r>
              <a:rPr lang="en-GB" dirty="0">
                <a:solidFill>
                  <a:srgbClr val="00B0F0"/>
                </a:solidFill>
                <a:hlinkClick r:id="rId15">
                  <a:extLst>
                    <a:ext uri="{A12FA001-AC4F-418D-AE19-62706E023703}">
                      <ahyp:hlinkClr xmlns:ahyp="http://schemas.microsoft.com/office/drawing/2018/hyperlinkcolor" val="tx"/>
                    </a:ext>
                  </a:extLst>
                </a:hlinkClick>
              </a:rPr>
              <a:t>https://www.gov.uk/government/organisations/national-probation-service</a:t>
            </a:r>
            <a:endParaRPr lang="en-GB" dirty="0">
              <a:solidFill>
                <a:srgbClr val="00B0F0"/>
              </a:solidFill>
            </a:endParaRPr>
          </a:p>
          <a:p>
            <a:r>
              <a:rPr lang="en-GB" dirty="0">
                <a:solidFill>
                  <a:srgbClr val="00B0F0"/>
                </a:solidFill>
                <a:hlinkClick r:id="rId16">
                  <a:extLst>
                    <a:ext uri="{A12FA001-AC4F-418D-AE19-62706E023703}">
                      <ahyp:hlinkClr xmlns:ahyp="http://schemas.microsoft.com/office/drawing/2018/hyperlinkcolor" val="tx"/>
                    </a:ext>
                  </a:extLst>
                </a:hlinkClick>
              </a:rPr>
              <a:t>https://www.gov.uk/government/organisations/her-majestys-prison-and-probation-service/about</a:t>
            </a:r>
            <a:endParaRPr lang="en-GB" dirty="0">
              <a:solidFill>
                <a:srgbClr val="00B0F0"/>
              </a:solidFill>
            </a:endParaRPr>
          </a:p>
          <a:p>
            <a:endParaRPr lang="en-GB" dirty="0"/>
          </a:p>
        </p:txBody>
      </p:sp>
    </p:spTree>
    <p:extLst>
      <p:ext uri="{BB962C8B-B14F-4D97-AF65-F5344CB8AC3E}">
        <p14:creationId xmlns:p14="http://schemas.microsoft.com/office/powerpoint/2010/main" val="32769268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7E08C77-CE3E-4F1F-8B33-32B5F6377768}">
  <ds:schemaRefs>
    <ds:schemaRef ds:uri="http://purl.org/dc/elements/1.1/"/>
    <ds:schemaRef ds:uri="ed25a739-d205-4a8f-b117-2566f909cb60"/>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58f7e881-cc1d-4294-8008-c54da3573a5f"/>
    <ds:schemaRef ds:uri="http://www.w3.org/XML/1998/namespace"/>
    <ds:schemaRef ds:uri="http://purl.org/dc/dcmitype/"/>
  </ds:schemaRefs>
</ds:datastoreItem>
</file>

<file path=customXml/itemProps2.xml><?xml version="1.0" encoding="utf-8"?>
<ds:datastoreItem xmlns:ds="http://schemas.openxmlformats.org/officeDocument/2006/customXml" ds:itemID="{390B4C01-126B-4673-8826-555CA0924865}">
  <ds:schemaRefs>
    <ds:schemaRef ds:uri="http://schemas.microsoft.com/sharepoint/v3/contenttype/forms"/>
  </ds:schemaRefs>
</ds:datastoreItem>
</file>

<file path=customXml/itemProps3.xml><?xml version="1.0" encoding="utf-8"?>
<ds:datastoreItem xmlns:ds="http://schemas.openxmlformats.org/officeDocument/2006/customXml" ds:itemID="{CA95A412-6DA3-46CF-B6F4-1FB4119E98F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30</TotalTime>
  <Words>2205</Words>
  <Application>Microsoft Office PowerPoint</Application>
  <PresentationFormat>Widescreen</PresentationFormat>
  <Paragraphs>266</Paragraphs>
  <Slides>34</Slides>
  <Notes>5</Notes>
  <HiddenSlides>0</HiddenSlides>
  <MMClips>1</MMClip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Office Theme</vt:lpstr>
      <vt:lpstr>Office Theme</vt:lpstr>
      <vt:lpstr>The Criminal Justice System, Youth Justice  &amp; Prison Systems in England and Wales</vt:lpstr>
      <vt:lpstr>An Overview of the Criminal Justice System</vt:lpstr>
      <vt:lpstr>PowerPoint Presentation</vt:lpstr>
      <vt:lpstr>PowerPoint Presentation</vt:lpstr>
      <vt:lpstr>PowerPoint Presentation</vt:lpstr>
      <vt:lpstr>Why do we have a criminal justice system?</vt:lpstr>
      <vt:lpstr>Social control &amp; discipline</vt:lpstr>
      <vt:lpstr>Adversarial system</vt:lpstr>
      <vt:lpstr>PowerPoint Presentation</vt:lpstr>
      <vt:lpstr>Inquisitorial system</vt:lpstr>
      <vt:lpstr>The CJS – Who’s involved?</vt:lpstr>
      <vt:lpstr>Crown Prosecution Service</vt:lpstr>
      <vt:lpstr>The Crown Prosecution Service </vt:lpstr>
      <vt:lpstr>CPS,  Jimmy Savel &amp; Kier Starmer </vt:lpstr>
      <vt:lpstr>Code for Crown Prosecutors: Decision to charge</vt:lpstr>
      <vt:lpstr>Evidential stage</vt:lpstr>
      <vt:lpstr>Public interest stage</vt:lpstr>
      <vt:lpstr>Threshold Test</vt:lpstr>
      <vt:lpstr>Two parts to evidential consideration of Threshold Test:</vt:lpstr>
      <vt:lpstr>Options for prosecution </vt:lpstr>
      <vt:lpstr>The Courts  (HM Courts &amp; Tribunals Service)</vt:lpstr>
      <vt:lpstr>Police Forces  </vt:lpstr>
      <vt:lpstr>The Attorney General’s Office</vt:lpstr>
      <vt:lpstr>The Ministry of Justice</vt:lpstr>
      <vt:lpstr>The Home Office</vt:lpstr>
      <vt:lpstr>PowerPoint Presentation</vt:lpstr>
      <vt:lpstr>The Prison Service</vt:lpstr>
      <vt:lpstr>The Probation Service</vt:lpstr>
      <vt:lpstr>Her Majesty’s Crown Prosecution Service Inspectorate (HMCPSI)</vt:lpstr>
      <vt:lpstr>Youth Justice System</vt:lpstr>
      <vt:lpstr>PowerPoint Presentation</vt:lpstr>
      <vt:lpstr>Independent Study: </vt:lpstr>
      <vt:lpstr>Workshop Task  Summaries the following:  </vt:lpstr>
      <vt:lpstr>Useful 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 Youth Justice &amp; Prison System in England and Wales</dc:title>
  <dc:creator>Claudine Young</dc:creator>
  <cp:lastModifiedBy>Jane Davies</cp:lastModifiedBy>
  <cp:revision>93</cp:revision>
  <dcterms:created xsi:type="dcterms:W3CDTF">2020-10-07T23:10:15Z</dcterms:created>
  <dcterms:modified xsi:type="dcterms:W3CDTF">2023-10-04T13:14:50Z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