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tricia Duffy (1804766)" initials="PD(" lastIdx="2"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291" autoAdjust="0"/>
  </p:normalViewPr>
  <p:slideViewPr>
    <p:cSldViewPr snapToGrid="0">
      <p:cViewPr varScale="1">
        <p:scale>
          <a:sx n="80" d="100"/>
          <a:sy n="80" d="100"/>
        </p:scale>
        <p:origin x="34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73E77B3-EA34-4C3C-A092-7577CF4F9F01}" type="datetimeFigureOut">
              <a:rPr lang="en-GB" smtClean="0"/>
              <a:t>22/10/2018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A7CFECE8-77EF-49FA-9857-FDC15916A8AD}" type="slidenum">
              <a:rPr lang="en-GB" smtClean="0"/>
              <a:t>‹#›</a:t>
            </a:fld>
            <a:endParaRPr lang="en-GB"/>
          </a:p>
        </p:txBody>
      </p:sp>
    </p:spTree>
    <p:extLst>
      <p:ext uri="{BB962C8B-B14F-4D97-AF65-F5344CB8AC3E}">
        <p14:creationId xmlns:p14="http://schemas.microsoft.com/office/powerpoint/2010/main" val="2053965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CFECE8-77EF-49FA-9857-FDC15916A8AD}" type="slidenum">
              <a:rPr lang="en-GB" smtClean="0"/>
              <a:t>1</a:t>
            </a:fld>
            <a:endParaRPr lang="en-GB"/>
          </a:p>
        </p:txBody>
      </p:sp>
    </p:spTree>
    <p:extLst>
      <p:ext uri="{BB962C8B-B14F-4D97-AF65-F5344CB8AC3E}">
        <p14:creationId xmlns:p14="http://schemas.microsoft.com/office/powerpoint/2010/main" val="3695580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A3B23BE6-0A29-4250-ABFE-22CA6579CE01}" type="datetimeFigureOut">
              <a:rPr lang="en-GB" smtClean="0"/>
              <a:t>22/10/2018</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5416BB9B-F5E8-46D4-8C5B-8364FA9C74C8}"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6109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B23BE6-0A29-4250-ABFE-22CA6579CE01}"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109103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A3B23BE6-0A29-4250-ABFE-22CA6579CE01}" type="datetimeFigureOut">
              <a:rPr lang="en-GB" smtClean="0"/>
              <a:t>22/10/2018</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5416BB9B-F5E8-46D4-8C5B-8364FA9C74C8}"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1221385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B23BE6-0A29-4250-ABFE-22CA6579CE01}"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2700993974"/>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B23BE6-0A29-4250-ABFE-22CA6579CE01}"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869101218"/>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B23BE6-0A29-4250-ABFE-22CA6579CE01}"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3924101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B23BE6-0A29-4250-ABFE-22CA6579CE01}"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594703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A3B23BE6-0A29-4250-ABFE-22CA6579CE01}" type="datetimeFigureOut">
              <a:rPr lang="en-GB" smtClean="0"/>
              <a:t>22/10/2018</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5416BB9B-F5E8-46D4-8C5B-8364FA9C74C8}"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63460024"/>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A3B23BE6-0A29-4250-ABFE-22CA6579CE01}" type="datetimeFigureOut">
              <a:rPr lang="en-GB" smtClean="0"/>
              <a:t>22/10/2018</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2076051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B23BE6-0A29-4250-ABFE-22CA6579CE01}"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2712053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B23BE6-0A29-4250-ABFE-22CA6579CE01}"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16BB9B-F5E8-46D4-8C5B-8364FA9C74C8}" type="slidenum">
              <a:rPr lang="en-GB" smtClean="0"/>
              <a:t>‹#›</a:t>
            </a:fld>
            <a:endParaRPr lang="en-GB"/>
          </a:p>
        </p:txBody>
      </p:sp>
    </p:spTree>
    <p:extLst>
      <p:ext uri="{BB962C8B-B14F-4D97-AF65-F5344CB8AC3E}">
        <p14:creationId xmlns:p14="http://schemas.microsoft.com/office/powerpoint/2010/main" val="2839707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A3B23BE6-0A29-4250-ABFE-22CA6579CE01}" type="datetimeFigureOut">
              <a:rPr lang="en-GB" smtClean="0"/>
              <a:t>22/10/2018</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5416BB9B-F5E8-46D4-8C5B-8364FA9C74C8}"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04316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en.oxforddictionaries.com/definition/critical_thinking" TargetMode="External"/><Relationship Id="rId7" Type="http://schemas.openxmlformats.org/officeDocument/2006/relationships/hyperlink" Target="http://thepeakperformancecenter.com/development-series/skill-builder/personal-effectiveness/critical-thinkin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hyperlink" Target="https://www.youtube.com/watch?v=HnJ1bqXUnIM" TargetMode="External"/><Relationship Id="rId4" Type="http://schemas.openxmlformats.org/officeDocument/2006/relationships/hyperlink" Target="http://www.criticalthinking.org/pages/our-conception-of-critica-thinking/411"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thepeakperformancecenter.com/development-series/skill-builder/personal-effectiveness/critical-thinking/" TargetMode="External"/><Relationship Id="rId2" Type="http://schemas.openxmlformats.org/officeDocument/2006/relationships/hyperlink" Target="https://en.oxforddictionaries.com/definition/critical_thinking" TargetMode="External"/><Relationship Id="rId1" Type="http://schemas.openxmlformats.org/officeDocument/2006/relationships/slideLayout" Target="../slideLayouts/slideLayout2.xml"/><Relationship Id="rId5" Type="http://schemas.openxmlformats.org/officeDocument/2006/relationships/hyperlink" Target="https://www.youtube.com/watch?v=HnJ1bqXUnIM" TargetMode="External"/><Relationship Id="rId4" Type="http://schemas.openxmlformats.org/officeDocument/2006/relationships/hyperlink" Target="http://www.criticalthinking.org/pages/our-conception-of-critica-thinking/4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21163672">
            <a:off x="224444" y="1131570"/>
            <a:ext cx="11222373" cy="4474296"/>
          </a:xfrm>
        </p:spPr>
        <p:txBody>
          <a:bodyPr/>
          <a:lstStyle/>
          <a:p>
            <a:r>
              <a:rPr lang="en-GB" sz="8000" cap="none" spc="0" dirty="0">
                <a:ln w="0"/>
                <a:solidFill>
                  <a:schemeClr val="tx1"/>
                </a:solidFill>
                <a:effectLst>
                  <a:outerShdw blurRad="38100" dist="19050" dir="2700000" algn="tl" rotWithShape="0">
                    <a:schemeClr val="dk1">
                      <a:alpha val="40000"/>
                    </a:schemeClr>
                  </a:outerShdw>
                </a:effectLst>
              </a:rPr>
              <a:t>Critical thinking</a:t>
            </a:r>
          </a:p>
        </p:txBody>
      </p:sp>
      <p:sp>
        <p:nvSpPr>
          <p:cNvPr id="5" name="TextBox 4"/>
          <p:cNvSpPr txBox="1"/>
          <p:nvPr/>
        </p:nvSpPr>
        <p:spPr>
          <a:xfrm>
            <a:off x="714894" y="423950"/>
            <a:ext cx="3125585" cy="1384995"/>
          </a:xfrm>
          <a:prstGeom prst="rect">
            <a:avLst/>
          </a:prstGeom>
          <a:noFill/>
        </p:spPr>
        <p:txBody>
          <a:bodyPr wrap="square" rtlCol="0">
            <a:spAutoFit/>
          </a:bodyPr>
          <a:lstStyle/>
          <a:p>
            <a:r>
              <a:rPr lang="en-GB" sz="1400" b="1" u="sng" dirty="0">
                <a:latin typeface="Agency FB" panose="020B0503020202020204" pitchFamily="34" charset="0"/>
              </a:rPr>
              <a:t>Definition</a:t>
            </a:r>
          </a:p>
          <a:p>
            <a:r>
              <a:rPr lang="en-GB" sz="1400" dirty="0">
                <a:latin typeface="Agency FB" panose="020B0503020202020204" pitchFamily="34" charset="0"/>
              </a:rPr>
              <a:t>‘</a:t>
            </a:r>
            <a:r>
              <a:rPr lang="en-GB" dirty="0">
                <a:latin typeface="Agency FB" panose="020B0503020202020204" pitchFamily="34" charset="0"/>
              </a:rPr>
              <a:t>The objective analysis and evaluation of an issue in order to form a judgement’. </a:t>
            </a:r>
          </a:p>
          <a:p>
            <a:r>
              <a:rPr lang="en-GB" sz="1000" dirty="0">
                <a:latin typeface="Agency FB" panose="020B0503020202020204" pitchFamily="34" charset="0"/>
                <a:hlinkClick r:id="rId3"/>
              </a:rPr>
              <a:t>https://en.oxforddictionaries.com/definition/critical_thinking</a:t>
            </a:r>
            <a:endParaRPr lang="en-GB" sz="1000" dirty="0">
              <a:latin typeface="Agency FB" panose="020B0503020202020204" pitchFamily="34" charset="0"/>
            </a:endParaRPr>
          </a:p>
          <a:p>
            <a:endParaRPr lang="en-GB" sz="1400" dirty="0">
              <a:latin typeface="Agency FB" panose="020B0503020202020204" pitchFamily="34" charset="0"/>
            </a:endParaRPr>
          </a:p>
          <a:p>
            <a:endParaRPr lang="en-GB" sz="1000" dirty="0">
              <a:latin typeface="Agency FB" panose="020B0503020202020204" pitchFamily="34" charset="0"/>
            </a:endParaRPr>
          </a:p>
        </p:txBody>
      </p:sp>
      <p:sp>
        <p:nvSpPr>
          <p:cNvPr id="3" name="TextBox 2">
            <a:extLst>
              <a:ext uri="{FF2B5EF4-FFF2-40B4-BE49-F238E27FC236}">
                <a16:creationId xmlns:a16="http://schemas.microsoft.com/office/drawing/2014/main" id="{A5AF5EE9-C0D3-495B-9039-019077332839}"/>
              </a:ext>
            </a:extLst>
          </p:cNvPr>
          <p:cNvSpPr txBox="1"/>
          <p:nvPr/>
        </p:nvSpPr>
        <p:spPr>
          <a:xfrm>
            <a:off x="409681" y="4231948"/>
            <a:ext cx="3430798" cy="1231106"/>
          </a:xfrm>
          <a:prstGeom prst="rect">
            <a:avLst/>
          </a:prstGeom>
          <a:noFill/>
        </p:spPr>
        <p:txBody>
          <a:bodyPr wrap="square" rtlCol="0">
            <a:spAutoFit/>
          </a:bodyPr>
          <a:lstStyle/>
          <a:p>
            <a:r>
              <a:rPr lang="en-GB" dirty="0">
                <a:latin typeface="Agency FB" panose="020B0503020202020204" pitchFamily="34" charset="0"/>
              </a:rPr>
              <a:t>“We must become active, daily practitioners of critical thought”</a:t>
            </a:r>
          </a:p>
          <a:p>
            <a:r>
              <a:rPr lang="en-GB" sz="1000" dirty="0">
                <a:latin typeface="Agency FB" panose="020B0503020202020204" pitchFamily="34" charset="0"/>
                <a:hlinkClick r:id="rId4"/>
              </a:rPr>
              <a:t>http://www.criticalthinking.org/pages/our-conception-of-critica-thinking/411</a:t>
            </a:r>
            <a:endParaRPr lang="en-GB" sz="1000" dirty="0">
              <a:latin typeface="Agency FB" panose="020B0503020202020204" pitchFamily="34" charset="0"/>
            </a:endParaRPr>
          </a:p>
          <a:p>
            <a:endParaRPr lang="en-GB" sz="1000" dirty="0">
              <a:latin typeface="Agency FB" panose="020B0503020202020204" pitchFamily="34" charset="0"/>
            </a:endParaRPr>
          </a:p>
          <a:p>
            <a:endParaRPr lang="en-GB" dirty="0">
              <a:latin typeface="Agency FB" panose="020B0503020202020204" pitchFamily="34" charset="0"/>
            </a:endParaRPr>
          </a:p>
        </p:txBody>
      </p:sp>
      <p:sp>
        <p:nvSpPr>
          <p:cNvPr id="4" name="TextBox 3">
            <a:extLst>
              <a:ext uri="{FF2B5EF4-FFF2-40B4-BE49-F238E27FC236}">
                <a16:creationId xmlns:a16="http://schemas.microsoft.com/office/drawing/2014/main" id="{1BA982AB-211D-41DF-B952-3363E405B4D1}"/>
              </a:ext>
            </a:extLst>
          </p:cNvPr>
          <p:cNvSpPr txBox="1"/>
          <p:nvPr/>
        </p:nvSpPr>
        <p:spPr>
          <a:xfrm>
            <a:off x="605790" y="1920240"/>
            <a:ext cx="2423160" cy="1354217"/>
          </a:xfrm>
          <a:prstGeom prst="rect">
            <a:avLst/>
          </a:prstGeom>
          <a:noFill/>
        </p:spPr>
        <p:txBody>
          <a:bodyPr wrap="square" rtlCol="0">
            <a:spAutoFit/>
          </a:bodyPr>
          <a:lstStyle/>
          <a:p>
            <a:r>
              <a:rPr lang="en-GB" dirty="0">
                <a:latin typeface="Agency FB" panose="020B0503020202020204" pitchFamily="34" charset="0"/>
              </a:rPr>
              <a:t>‘Thinking critically means taking a stand for yourself, it can be difficult not to be swayed…”</a:t>
            </a:r>
          </a:p>
          <a:p>
            <a:r>
              <a:rPr lang="en-GB" sz="1000" dirty="0">
                <a:latin typeface="Agency FB" panose="020B0503020202020204" pitchFamily="34" charset="0"/>
                <a:hlinkClick r:id="rId5"/>
              </a:rPr>
              <a:t>https://www.youtube.com/watch?v=HnJ1bqXUnIM</a:t>
            </a:r>
            <a:endParaRPr lang="en-GB" dirty="0">
              <a:latin typeface="Agency FB" panose="020B0503020202020204" pitchFamily="34" charset="0"/>
            </a:endParaRPr>
          </a:p>
        </p:txBody>
      </p:sp>
      <p:sp>
        <p:nvSpPr>
          <p:cNvPr id="6" name="TextBox 5">
            <a:extLst>
              <a:ext uri="{FF2B5EF4-FFF2-40B4-BE49-F238E27FC236}">
                <a16:creationId xmlns:a16="http://schemas.microsoft.com/office/drawing/2014/main" id="{E688E3D1-2682-4F50-8457-EA1C981B6228}"/>
              </a:ext>
            </a:extLst>
          </p:cNvPr>
          <p:cNvSpPr txBox="1"/>
          <p:nvPr/>
        </p:nvSpPr>
        <p:spPr>
          <a:xfrm>
            <a:off x="3517718" y="5302543"/>
            <a:ext cx="3147673" cy="1077218"/>
          </a:xfrm>
          <a:prstGeom prst="rect">
            <a:avLst/>
          </a:prstGeom>
          <a:noFill/>
        </p:spPr>
        <p:txBody>
          <a:bodyPr wrap="square" rtlCol="0">
            <a:spAutoFit/>
          </a:bodyPr>
          <a:lstStyle/>
          <a:p>
            <a:r>
              <a:rPr lang="en-GB" dirty="0">
                <a:latin typeface="Agency FB" panose="020B0503020202020204" pitchFamily="34" charset="0"/>
              </a:rPr>
              <a:t>“Filtering what resonates, what is right what is wrong”</a:t>
            </a:r>
          </a:p>
          <a:p>
            <a:r>
              <a:rPr lang="en-GB" sz="1000" dirty="0">
                <a:latin typeface="Agency FB" panose="020B0503020202020204" pitchFamily="34" charset="0"/>
                <a:hlinkClick r:id="rId5"/>
              </a:rPr>
              <a:t>https://www.youtube.com/watch?v=HnJ1bqXUnIM</a:t>
            </a:r>
            <a:endParaRPr lang="en-GB" sz="1000" dirty="0">
              <a:latin typeface="Agency FB" panose="020B0503020202020204" pitchFamily="34" charset="0"/>
            </a:endParaRPr>
          </a:p>
          <a:p>
            <a:r>
              <a:rPr lang="en-GB" dirty="0">
                <a:latin typeface="Agency FB" panose="020B0503020202020204" pitchFamily="34" charset="0"/>
              </a:rPr>
              <a:t>  </a:t>
            </a:r>
          </a:p>
        </p:txBody>
      </p:sp>
      <p:sp>
        <p:nvSpPr>
          <p:cNvPr id="11" name="TextBox 10">
            <a:extLst>
              <a:ext uri="{FF2B5EF4-FFF2-40B4-BE49-F238E27FC236}">
                <a16:creationId xmlns:a16="http://schemas.microsoft.com/office/drawing/2014/main" id="{2BBF1FA3-5427-4FCF-9135-FA3AA3231357}"/>
              </a:ext>
            </a:extLst>
          </p:cNvPr>
          <p:cNvSpPr txBox="1"/>
          <p:nvPr/>
        </p:nvSpPr>
        <p:spPr>
          <a:xfrm>
            <a:off x="1645919" y="6240655"/>
            <a:ext cx="10038945" cy="800219"/>
          </a:xfrm>
          <a:prstGeom prst="rect">
            <a:avLst/>
          </a:prstGeom>
          <a:noFill/>
        </p:spPr>
        <p:txBody>
          <a:bodyPr wrap="square" rtlCol="0">
            <a:spAutoFit/>
          </a:bodyPr>
          <a:lstStyle/>
          <a:p>
            <a:r>
              <a:rPr lang="en-GB" dirty="0">
                <a:latin typeface="Agency FB" panose="020B0503020202020204" pitchFamily="34" charset="0"/>
              </a:rPr>
              <a:t>‘Questions for accuracy, is that really true? How could we check to see if that is accurate? How could we find out if that is true?’</a:t>
            </a:r>
          </a:p>
          <a:p>
            <a:r>
              <a:rPr lang="en-GB" sz="1000" dirty="0">
                <a:latin typeface="Agency FB" panose="020B0503020202020204" pitchFamily="34" charset="0"/>
              </a:rPr>
              <a:t>(Paul and Elder, 2006, p.45).</a:t>
            </a:r>
          </a:p>
          <a:p>
            <a:endParaRPr lang="en-GB" dirty="0">
              <a:latin typeface="Agency FB" panose="020B0503020202020204" pitchFamily="34" charset="0"/>
            </a:endParaRPr>
          </a:p>
        </p:txBody>
      </p:sp>
      <p:cxnSp>
        <p:nvCxnSpPr>
          <p:cNvPr id="19" name="Straight Arrow Connector 18">
            <a:extLst>
              <a:ext uri="{FF2B5EF4-FFF2-40B4-BE49-F238E27FC236}">
                <a16:creationId xmlns:a16="http://schemas.microsoft.com/office/drawing/2014/main" id="{3DA76640-1D98-42C0-810A-0B4D3921A294}"/>
              </a:ext>
            </a:extLst>
          </p:cNvPr>
          <p:cNvCxnSpPr>
            <a:cxnSpLocks/>
          </p:cNvCxnSpPr>
          <p:nvPr/>
        </p:nvCxnSpPr>
        <p:spPr>
          <a:xfrm flipH="1" flipV="1">
            <a:off x="4457700" y="5659718"/>
            <a:ext cx="1508193" cy="184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9F1719C-0D31-4559-AFDC-F3A5E15C220C}"/>
              </a:ext>
            </a:extLst>
          </p:cNvPr>
          <p:cNvSpPr/>
          <p:nvPr/>
        </p:nvSpPr>
        <p:spPr>
          <a:xfrm>
            <a:off x="4902024" y="4179790"/>
            <a:ext cx="2032736" cy="923330"/>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Analysis</a:t>
            </a:r>
            <a:r>
              <a:rPr lang="en-US" sz="5400" b="0" cap="none" spc="0" dirty="0">
                <a:ln w="0"/>
                <a:solidFill>
                  <a:schemeClr val="tx1"/>
                </a:solidFill>
                <a:effectLst>
                  <a:outerShdw blurRad="38100" dist="19050" dir="2700000" algn="tl" rotWithShape="0">
                    <a:schemeClr val="dk1">
                      <a:alpha val="40000"/>
                    </a:schemeClr>
                  </a:outerShdw>
                </a:effectLst>
              </a:rPr>
              <a:t> </a:t>
            </a:r>
          </a:p>
        </p:txBody>
      </p:sp>
      <p:sp>
        <p:nvSpPr>
          <p:cNvPr id="9" name="Rectangle 8">
            <a:extLst>
              <a:ext uri="{FF2B5EF4-FFF2-40B4-BE49-F238E27FC236}">
                <a16:creationId xmlns:a16="http://schemas.microsoft.com/office/drawing/2014/main" id="{22EFAFEB-08B9-4E9C-89E9-3F829DC872F9}"/>
              </a:ext>
            </a:extLst>
          </p:cNvPr>
          <p:cNvSpPr/>
          <p:nvPr/>
        </p:nvSpPr>
        <p:spPr>
          <a:xfrm>
            <a:off x="4569899" y="-94155"/>
            <a:ext cx="2531462"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Application</a:t>
            </a:r>
            <a:endParaRPr lang="en-US" sz="4000" b="0" cap="none" spc="0" dirty="0">
              <a:ln w="0"/>
              <a:solidFill>
                <a:schemeClr val="tx1"/>
              </a:solidFill>
              <a:effectLst>
                <a:outerShdw blurRad="38100" dist="19050" dir="2700000" algn="tl" rotWithShape="0">
                  <a:schemeClr val="dk1">
                    <a:alpha val="40000"/>
                  </a:schemeClr>
                </a:outerShdw>
              </a:effectLst>
            </a:endParaRPr>
          </a:p>
        </p:txBody>
      </p:sp>
      <p:pic>
        <p:nvPicPr>
          <p:cNvPr id="1026" name="Picture 2" descr="http://thepeakperformancecenter.com/wp-content/uploads/2014/05/Blooms-Tamonomy.jpg">
            <a:extLst>
              <a:ext uri="{FF2B5EF4-FFF2-40B4-BE49-F238E27FC236}">
                <a16:creationId xmlns:a16="http://schemas.microsoft.com/office/drawing/2014/main" id="{020818A2-0687-414E-979F-5CA56EB887D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93441" y="3860981"/>
            <a:ext cx="2442642" cy="240781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05323E9-F4C6-4E79-864E-503E17E4B374}"/>
              </a:ext>
            </a:extLst>
          </p:cNvPr>
          <p:cNvSpPr txBox="1"/>
          <p:nvPr/>
        </p:nvSpPr>
        <p:spPr>
          <a:xfrm>
            <a:off x="9590568" y="2937651"/>
            <a:ext cx="2534882" cy="923330"/>
          </a:xfrm>
          <a:prstGeom prst="rect">
            <a:avLst/>
          </a:prstGeom>
          <a:noFill/>
        </p:spPr>
        <p:txBody>
          <a:bodyPr wrap="square" rtlCol="0">
            <a:spAutoFit/>
          </a:bodyPr>
          <a:lstStyle/>
          <a:p>
            <a:r>
              <a:rPr lang="en-GB" sz="1200" dirty="0">
                <a:hlinkClick r:id="rId7"/>
              </a:rPr>
              <a:t>http://thepeakperformancecenter.com/development-series/skill-builder/personal-effectiveness/critical-thinking</a:t>
            </a:r>
            <a:r>
              <a:rPr lang="en-GB" dirty="0">
                <a:hlinkClick r:id="rId7"/>
              </a:rPr>
              <a:t>/</a:t>
            </a:r>
            <a:r>
              <a:rPr lang="en-GB" dirty="0"/>
              <a:t> </a:t>
            </a:r>
          </a:p>
        </p:txBody>
      </p:sp>
      <p:sp>
        <p:nvSpPr>
          <p:cNvPr id="13" name="TextBox 12">
            <a:extLst>
              <a:ext uri="{FF2B5EF4-FFF2-40B4-BE49-F238E27FC236}">
                <a16:creationId xmlns:a16="http://schemas.microsoft.com/office/drawing/2014/main" id="{1895F205-100C-4A6A-B75D-0C65A6E22CB5}"/>
              </a:ext>
            </a:extLst>
          </p:cNvPr>
          <p:cNvSpPr txBox="1"/>
          <p:nvPr/>
        </p:nvSpPr>
        <p:spPr>
          <a:xfrm>
            <a:off x="4568977" y="459850"/>
            <a:ext cx="2828631" cy="1477328"/>
          </a:xfrm>
          <a:prstGeom prst="rect">
            <a:avLst/>
          </a:prstGeom>
          <a:noFill/>
        </p:spPr>
        <p:txBody>
          <a:bodyPr wrap="square" rtlCol="0">
            <a:spAutoFit/>
          </a:bodyPr>
          <a:lstStyle/>
          <a:p>
            <a:r>
              <a:rPr lang="en-GB" dirty="0">
                <a:latin typeface="Agency FB" panose="020B0503020202020204" pitchFamily="34" charset="0"/>
              </a:rPr>
              <a:t>‘Using learned information, or implementing material or concept in a new situation’</a:t>
            </a:r>
          </a:p>
          <a:p>
            <a:r>
              <a:rPr lang="en-GB" sz="1200" dirty="0">
                <a:latin typeface="Agency FB" panose="020B0503020202020204" pitchFamily="34" charset="0"/>
                <a:hlinkClick r:id="rId7"/>
              </a:rPr>
              <a:t>http://thepeakperformancecenter.com/development-series/skill-builder/personal-effectiveness/critical-thinking/</a:t>
            </a:r>
            <a:r>
              <a:rPr lang="en-GB" sz="1200" dirty="0">
                <a:latin typeface="Agency FB" panose="020B0503020202020204" pitchFamily="34" charset="0"/>
              </a:rPr>
              <a:t> </a:t>
            </a:r>
          </a:p>
        </p:txBody>
      </p:sp>
      <p:sp>
        <p:nvSpPr>
          <p:cNvPr id="14" name="Rectangle 13">
            <a:extLst>
              <a:ext uri="{FF2B5EF4-FFF2-40B4-BE49-F238E27FC236}">
                <a16:creationId xmlns:a16="http://schemas.microsoft.com/office/drawing/2014/main" id="{D9B0D30C-1332-4847-B0D4-94477CF92A2B}"/>
              </a:ext>
            </a:extLst>
          </p:cNvPr>
          <p:cNvSpPr/>
          <p:nvPr/>
        </p:nvSpPr>
        <p:spPr>
          <a:xfrm>
            <a:off x="9751908" y="-26399"/>
            <a:ext cx="2440092"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Evaluation </a:t>
            </a:r>
            <a:endParaRPr lang="en-US" sz="4000" b="0" cap="none" spc="0" dirty="0">
              <a:ln w="0"/>
              <a:solidFill>
                <a:schemeClr val="tx1"/>
              </a:solidFill>
              <a:effectLst>
                <a:outerShdw blurRad="38100" dist="19050" dir="2700000" algn="tl" rotWithShape="0">
                  <a:schemeClr val="dk1">
                    <a:alpha val="40000"/>
                  </a:schemeClr>
                </a:outerShdw>
              </a:effectLst>
            </a:endParaRPr>
          </a:p>
        </p:txBody>
      </p:sp>
      <p:sp>
        <p:nvSpPr>
          <p:cNvPr id="15" name="TextBox 14">
            <a:extLst>
              <a:ext uri="{FF2B5EF4-FFF2-40B4-BE49-F238E27FC236}">
                <a16:creationId xmlns:a16="http://schemas.microsoft.com/office/drawing/2014/main" id="{74C5B75B-9B71-4C24-99D6-83D7EF9AEC25}"/>
              </a:ext>
            </a:extLst>
          </p:cNvPr>
          <p:cNvSpPr txBox="1"/>
          <p:nvPr/>
        </p:nvSpPr>
        <p:spPr>
          <a:xfrm>
            <a:off x="6934760" y="4231948"/>
            <a:ext cx="2014674" cy="2092881"/>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Agency FB" panose="020B0503020202020204" pitchFamily="34" charset="0"/>
              </a:rPr>
              <a:t>Non bias views </a:t>
            </a:r>
          </a:p>
          <a:p>
            <a:pPr marL="285750" indent="-285750">
              <a:buFont typeface="Arial" panose="020B0604020202020204" pitchFamily="34" charset="0"/>
              <a:buChar char="•"/>
            </a:pPr>
            <a:r>
              <a:rPr lang="en-GB" sz="1600" b="1" dirty="0">
                <a:latin typeface="Agency FB" panose="020B0503020202020204" pitchFamily="34" charset="0"/>
              </a:rPr>
              <a:t>Gather relevant and reliable information </a:t>
            </a:r>
          </a:p>
          <a:p>
            <a:pPr marL="285750" indent="-285750">
              <a:buFont typeface="Arial" panose="020B0604020202020204" pitchFamily="34" charset="0"/>
              <a:buChar char="•"/>
            </a:pPr>
            <a:r>
              <a:rPr lang="en-GB" sz="1600" b="1" dirty="0">
                <a:latin typeface="Agency FB" panose="020B0503020202020204" pitchFamily="34" charset="0"/>
              </a:rPr>
              <a:t>Break down of information into smaller readable parts </a:t>
            </a:r>
          </a:p>
          <a:p>
            <a:r>
              <a:rPr lang="en-GB" dirty="0"/>
              <a:t> </a:t>
            </a:r>
          </a:p>
        </p:txBody>
      </p:sp>
      <p:sp>
        <p:nvSpPr>
          <p:cNvPr id="16" name="TextBox 15">
            <a:extLst>
              <a:ext uri="{FF2B5EF4-FFF2-40B4-BE49-F238E27FC236}">
                <a16:creationId xmlns:a16="http://schemas.microsoft.com/office/drawing/2014/main" id="{E9652BDF-480A-4DBF-BE28-67453FBBD6B8}"/>
              </a:ext>
            </a:extLst>
          </p:cNvPr>
          <p:cNvSpPr txBox="1"/>
          <p:nvPr/>
        </p:nvSpPr>
        <p:spPr>
          <a:xfrm>
            <a:off x="3038340" y="1674019"/>
            <a:ext cx="1698266" cy="1077218"/>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Agency FB" panose="020B0503020202020204" pitchFamily="34" charset="0"/>
              </a:rPr>
              <a:t>Adapt to change</a:t>
            </a:r>
          </a:p>
          <a:p>
            <a:pPr marL="285750" indent="-285750">
              <a:buFont typeface="Arial" panose="020B0604020202020204" pitchFamily="34" charset="0"/>
              <a:buChar char="•"/>
            </a:pPr>
            <a:r>
              <a:rPr lang="en-GB" sz="1600" b="1" dirty="0">
                <a:latin typeface="Agency FB" panose="020B0503020202020204" pitchFamily="34" charset="0"/>
              </a:rPr>
              <a:t>Challenge information, what makes that right?</a:t>
            </a:r>
          </a:p>
        </p:txBody>
      </p:sp>
      <p:sp>
        <p:nvSpPr>
          <p:cNvPr id="7" name="TextBox 6"/>
          <p:cNvSpPr txBox="1"/>
          <p:nvPr/>
        </p:nvSpPr>
        <p:spPr>
          <a:xfrm>
            <a:off x="9429007" y="566023"/>
            <a:ext cx="2613815" cy="2185214"/>
          </a:xfrm>
          <a:prstGeom prst="rect">
            <a:avLst/>
          </a:prstGeom>
          <a:noFill/>
        </p:spPr>
        <p:txBody>
          <a:bodyPr wrap="square" rtlCol="0">
            <a:spAutoFit/>
          </a:bodyPr>
          <a:lstStyle/>
          <a:p>
            <a:r>
              <a:rPr lang="en-GB" dirty="0"/>
              <a:t>‘</a:t>
            </a:r>
            <a:r>
              <a:rPr lang="en-GB" dirty="0">
                <a:latin typeface="Agency FB" panose="020B0503020202020204" pitchFamily="34" charset="0"/>
              </a:rPr>
              <a:t>Have we applied our criteria accurately and fairly to the facts as know them? Uncritical thinkers often treat evaluation as mere preference or treat their evaluate judgements as direct observations not admitting error’ </a:t>
            </a:r>
          </a:p>
          <a:p>
            <a:r>
              <a:rPr lang="en-GB" sz="1000" dirty="0">
                <a:latin typeface="Agency FB" panose="020B0503020202020204" pitchFamily="34" charset="0"/>
              </a:rPr>
              <a:t>Paul and Elder, 2006, p.319).</a:t>
            </a:r>
          </a:p>
        </p:txBody>
      </p:sp>
      <p:sp>
        <p:nvSpPr>
          <p:cNvPr id="17" name="TextBox 16"/>
          <p:cNvSpPr txBox="1"/>
          <p:nvPr/>
        </p:nvSpPr>
        <p:spPr>
          <a:xfrm>
            <a:off x="7493330" y="239285"/>
            <a:ext cx="1935677" cy="1569660"/>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Agency FB" panose="020B0503020202020204" pitchFamily="34" charset="0"/>
              </a:rPr>
              <a:t>A  hypothesis </a:t>
            </a:r>
            <a:r>
              <a:rPr lang="en-GB" sz="1600" b="1">
                <a:latin typeface="Agency FB" panose="020B0503020202020204" pitchFamily="34" charset="0"/>
              </a:rPr>
              <a:t>for future readers </a:t>
            </a:r>
            <a:r>
              <a:rPr lang="en-GB" sz="1600" b="1" dirty="0">
                <a:latin typeface="Agency FB" panose="020B0503020202020204" pitchFamily="34" charset="0"/>
              </a:rPr>
              <a:t>to use</a:t>
            </a:r>
          </a:p>
          <a:p>
            <a:pPr marL="285750" indent="-285750">
              <a:buFont typeface="Arial" panose="020B0604020202020204" pitchFamily="34" charset="0"/>
              <a:buChar char="•"/>
            </a:pPr>
            <a:r>
              <a:rPr lang="en-GB" sz="1600" b="1" dirty="0">
                <a:latin typeface="Agency FB" panose="020B0503020202020204" pitchFamily="34" charset="0"/>
              </a:rPr>
              <a:t>Reflection </a:t>
            </a:r>
          </a:p>
          <a:p>
            <a:pPr marL="285750" indent="-285750">
              <a:buFont typeface="Arial" panose="020B0604020202020204" pitchFamily="34" charset="0"/>
              <a:buChar char="•"/>
            </a:pPr>
            <a:r>
              <a:rPr lang="en-GB" sz="1600" b="1" dirty="0">
                <a:latin typeface="Agency FB" panose="020B0503020202020204" pitchFamily="34" charset="0"/>
              </a:rPr>
              <a:t>A summary of your work  </a:t>
            </a:r>
          </a:p>
        </p:txBody>
      </p:sp>
    </p:spTree>
    <p:extLst>
      <p:ext uri="{BB962C8B-B14F-4D97-AF65-F5344CB8AC3E}">
        <p14:creationId xmlns:p14="http://schemas.microsoft.com/office/powerpoint/2010/main" val="1457293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a:t>
            </a:r>
          </a:p>
        </p:txBody>
      </p:sp>
      <p:sp>
        <p:nvSpPr>
          <p:cNvPr id="3" name="Content Placeholder 2"/>
          <p:cNvSpPr>
            <a:spLocks noGrp="1"/>
          </p:cNvSpPr>
          <p:nvPr>
            <p:ph idx="1"/>
          </p:nvPr>
        </p:nvSpPr>
        <p:spPr/>
        <p:txBody>
          <a:bodyPr>
            <a:normAutofit/>
          </a:bodyPr>
          <a:lstStyle/>
          <a:p>
            <a:r>
              <a:rPr lang="en-GB" sz="1800" dirty="0">
                <a:latin typeface="Agency FB" panose="020B0503020202020204" pitchFamily="34" charset="0"/>
                <a:hlinkClick r:id="rId2"/>
              </a:rPr>
              <a:t>https://en.oxforddictionaries.com/definition/critical_thinking</a:t>
            </a:r>
            <a:r>
              <a:rPr lang="en-GB" sz="1800" dirty="0">
                <a:latin typeface="Agency FB" panose="020B0503020202020204" pitchFamily="34" charset="0"/>
              </a:rPr>
              <a:t> (accessed 18</a:t>
            </a:r>
            <a:r>
              <a:rPr lang="en-GB" sz="1800" baseline="30000" dirty="0">
                <a:latin typeface="Agency FB" panose="020B0503020202020204" pitchFamily="34" charset="0"/>
              </a:rPr>
              <a:t>th</a:t>
            </a:r>
            <a:r>
              <a:rPr lang="en-GB" sz="1800" dirty="0">
                <a:latin typeface="Agency FB" panose="020B0503020202020204" pitchFamily="34" charset="0"/>
              </a:rPr>
              <a:t> October 2018)</a:t>
            </a:r>
          </a:p>
          <a:p>
            <a:r>
              <a:rPr lang="en-GB" sz="1800" dirty="0">
                <a:latin typeface="Agency FB" panose="020B0503020202020204" pitchFamily="34" charset="0"/>
                <a:hlinkClick r:id="rId3"/>
              </a:rPr>
              <a:t>http://thepeakperformancecenter.com/development-series/skill-builder/personal-effectiveness/critical-thinking/</a:t>
            </a:r>
            <a:r>
              <a:rPr lang="en-GB" sz="1800" dirty="0">
                <a:latin typeface="Agency FB" panose="020B0503020202020204" pitchFamily="34" charset="0"/>
              </a:rPr>
              <a:t> (Accessed 19</a:t>
            </a:r>
            <a:r>
              <a:rPr lang="en-GB" sz="1800" baseline="30000" dirty="0">
                <a:latin typeface="Agency FB" panose="020B0503020202020204" pitchFamily="34" charset="0"/>
              </a:rPr>
              <a:t>th</a:t>
            </a:r>
            <a:r>
              <a:rPr lang="en-GB" sz="1800" dirty="0">
                <a:latin typeface="Agency FB" panose="020B0503020202020204" pitchFamily="34" charset="0"/>
              </a:rPr>
              <a:t> October 2018)</a:t>
            </a:r>
          </a:p>
          <a:p>
            <a:r>
              <a:rPr lang="en-GB" sz="1800" dirty="0">
                <a:latin typeface="Agency FB" panose="020B0503020202020204" pitchFamily="34" charset="0"/>
                <a:hlinkClick r:id="rId4"/>
              </a:rPr>
              <a:t>http://www.criticalthinking.org/pages/our-conception-of-critica-thinking/411</a:t>
            </a:r>
            <a:r>
              <a:rPr lang="en-GB" sz="1800" dirty="0">
                <a:latin typeface="Agency FB" panose="020B0503020202020204" pitchFamily="34" charset="0"/>
              </a:rPr>
              <a:t> (accessed 18</a:t>
            </a:r>
            <a:r>
              <a:rPr lang="en-GB" sz="1800" baseline="30000" dirty="0">
                <a:latin typeface="Agency FB" panose="020B0503020202020204" pitchFamily="34" charset="0"/>
              </a:rPr>
              <a:t>th</a:t>
            </a:r>
            <a:r>
              <a:rPr lang="en-GB" sz="1800" dirty="0">
                <a:latin typeface="Agency FB" panose="020B0503020202020204" pitchFamily="34" charset="0"/>
              </a:rPr>
              <a:t> October 2018)</a:t>
            </a:r>
          </a:p>
          <a:p>
            <a:r>
              <a:rPr lang="en-GB" sz="1800" dirty="0">
                <a:latin typeface="Agency FB" panose="020B0503020202020204" pitchFamily="34" charset="0"/>
                <a:hlinkClick r:id="rId5"/>
              </a:rPr>
              <a:t>https://www.youtube.com/watch?v=HnJ1bqXUnIM</a:t>
            </a:r>
            <a:r>
              <a:rPr lang="en-GB" sz="1800" dirty="0">
                <a:latin typeface="Agency FB" panose="020B0503020202020204" pitchFamily="34" charset="0"/>
              </a:rPr>
              <a:t> (accessed 18</a:t>
            </a:r>
            <a:r>
              <a:rPr lang="en-GB" sz="1800" baseline="30000" dirty="0">
                <a:latin typeface="Agency FB" panose="020B0503020202020204" pitchFamily="34" charset="0"/>
              </a:rPr>
              <a:t>th </a:t>
            </a:r>
            <a:r>
              <a:rPr lang="en-GB" sz="1800" dirty="0">
                <a:latin typeface="Agency FB" panose="020B0503020202020204" pitchFamily="34" charset="0"/>
              </a:rPr>
              <a:t> October 2018)</a:t>
            </a:r>
          </a:p>
          <a:p>
            <a:r>
              <a:rPr lang="en-GB" sz="1800" dirty="0">
                <a:latin typeface="Agency FB" panose="020B0503020202020204" pitchFamily="34" charset="0"/>
              </a:rPr>
              <a:t>Judge, B. Jones, P and McCreery, E. (2010) </a:t>
            </a:r>
            <a:r>
              <a:rPr lang="en-GB" sz="1800" i="1" dirty="0">
                <a:latin typeface="Agency FB" panose="020B0503020202020204" pitchFamily="34" charset="0"/>
              </a:rPr>
              <a:t>Critical Thinking skills for  Education Students. </a:t>
            </a:r>
            <a:r>
              <a:rPr lang="en-GB" sz="1800" dirty="0">
                <a:latin typeface="Agency FB" panose="020B0503020202020204" pitchFamily="34" charset="0"/>
              </a:rPr>
              <a:t>Learning Matters. </a:t>
            </a:r>
          </a:p>
          <a:p>
            <a:r>
              <a:rPr lang="en-GB" sz="1800" dirty="0">
                <a:latin typeface="Agency FB" panose="020B0503020202020204" pitchFamily="34" charset="0"/>
              </a:rPr>
              <a:t>Paul, R. and Elder, L. (2006) </a:t>
            </a:r>
            <a:r>
              <a:rPr lang="en-GB" sz="1800" i="1" dirty="0">
                <a:latin typeface="Agency FB" panose="020B0503020202020204" pitchFamily="34" charset="0"/>
              </a:rPr>
              <a:t>Critical thinking learn the tools the best thinkers use:</a:t>
            </a:r>
            <a:r>
              <a:rPr lang="en-GB" sz="1800" dirty="0">
                <a:latin typeface="Agency FB" panose="020B0503020202020204" pitchFamily="34" charset="0"/>
              </a:rPr>
              <a:t> person Prentice Hall. </a:t>
            </a:r>
          </a:p>
          <a:p>
            <a:pPr marL="0" indent="0">
              <a:buNone/>
            </a:pPr>
            <a:r>
              <a:rPr lang="en-GB" sz="1800" dirty="0">
                <a:latin typeface="Agency FB" panose="020B0503020202020204" pitchFamily="34" charset="0"/>
              </a:rPr>
              <a:t> </a:t>
            </a:r>
          </a:p>
        </p:txBody>
      </p:sp>
    </p:spTree>
    <p:extLst>
      <p:ext uri="{BB962C8B-B14F-4D97-AF65-F5344CB8AC3E}">
        <p14:creationId xmlns:p14="http://schemas.microsoft.com/office/powerpoint/2010/main" val="399666366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278</TotalTime>
  <Words>421</Words>
  <Application>Microsoft Office PowerPoint</Application>
  <PresentationFormat>Widescreen</PresentationFormat>
  <Paragraphs>39</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Agency FB</vt:lpstr>
      <vt:lpstr>Arial</vt:lpstr>
      <vt:lpstr>Calibri</vt:lpstr>
      <vt:lpstr>Gill Sans MT</vt:lpstr>
      <vt:lpstr>Impact</vt:lpstr>
      <vt:lpstr>Badge</vt:lpstr>
      <vt:lpstr>Critical thinking</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Patricia Duffy (1804766)</dc:creator>
  <cp:lastModifiedBy>Patricia Duffy</cp:lastModifiedBy>
  <cp:revision>30</cp:revision>
  <cp:lastPrinted>2018-10-22T11:21:20Z</cp:lastPrinted>
  <dcterms:created xsi:type="dcterms:W3CDTF">2018-10-18T13:09:55Z</dcterms:created>
  <dcterms:modified xsi:type="dcterms:W3CDTF">2018-10-22T19:46:29Z</dcterms:modified>
</cp:coreProperties>
</file>