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8"/>
  </p:notesMasterIdLst>
  <p:sldIdLst>
    <p:sldId id="278" r:id="rId5"/>
    <p:sldId id="279" r:id="rId6"/>
    <p:sldId id="280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300" r:id="rId22"/>
    <p:sldId id="296" r:id="rId23"/>
    <p:sldId id="297" r:id="rId24"/>
    <p:sldId id="298" r:id="rId25"/>
    <p:sldId id="299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1" d="100"/>
          <a:sy n="61" d="100"/>
        </p:scale>
        <p:origin x="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EBB962-C892-4D4D-A3B9-A6791A2D944E}" type="doc">
      <dgm:prSet loTypeId="urn:microsoft.com/office/officeart/2005/8/layout/lProcess3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C0FBA41-9D27-4A4E-952E-07B21EA5B718}">
      <dgm:prSet custT="1"/>
      <dgm:spPr/>
      <dgm:t>
        <a:bodyPr/>
        <a:lstStyle/>
        <a:p>
          <a:r>
            <a:rPr lang="en-GB" sz="6000" dirty="0"/>
            <a:t>AIMS</a:t>
          </a:r>
        </a:p>
      </dgm:t>
    </dgm:pt>
    <dgm:pt modelId="{54C8618D-216D-4942-B13B-CB60231C4468}" type="parTrans" cxnId="{91BD8489-CE57-41A5-87AC-FEF5D2C17D39}">
      <dgm:prSet/>
      <dgm:spPr/>
      <dgm:t>
        <a:bodyPr/>
        <a:lstStyle/>
        <a:p>
          <a:endParaRPr lang="en-GB"/>
        </a:p>
      </dgm:t>
    </dgm:pt>
    <dgm:pt modelId="{A01E1348-2A56-40F6-8806-328C95F1CFC0}" type="sibTrans" cxnId="{91BD8489-CE57-41A5-87AC-FEF5D2C17D39}">
      <dgm:prSet/>
      <dgm:spPr/>
      <dgm:t>
        <a:bodyPr/>
        <a:lstStyle/>
        <a:p>
          <a:endParaRPr lang="en-GB"/>
        </a:p>
      </dgm:t>
    </dgm:pt>
    <dgm:pt modelId="{ECC81F1E-AD09-4DF5-8F13-B69B84B9E475}">
      <dgm:prSet/>
      <dgm:spPr/>
      <dgm:t>
        <a:bodyPr/>
        <a:lstStyle/>
        <a:p>
          <a:endParaRPr lang="en-GB" dirty="0"/>
        </a:p>
      </dgm:t>
    </dgm:pt>
    <dgm:pt modelId="{0CD459E0-42FE-4E69-BBE7-FD2A753E0449}" type="parTrans" cxnId="{C313E58B-F3DE-4B08-80C3-E0F392342029}">
      <dgm:prSet/>
      <dgm:spPr/>
      <dgm:t>
        <a:bodyPr/>
        <a:lstStyle/>
        <a:p>
          <a:endParaRPr lang="en-GB"/>
        </a:p>
      </dgm:t>
    </dgm:pt>
    <dgm:pt modelId="{0A7D844F-5364-4FD5-9459-C449EA8B3C09}" type="sibTrans" cxnId="{C313E58B-F3DE-4B08-80C3-E0F392342029}">
      <dgm:prSet/>
      <dgm:spPr/>
      <dgm:t>
        <a:bodyPr/>
        <a:lstStyle/>
        <a:p>
          <a:endParaRPr lang="en-GB"/>
        </a:p>
      </dgm:t>
    </dgm:pt>
    <dgm:pt modelId="{8BFA83B7-9678-450C-BE8F-5419E42DDF89}">
      <dgm:prSet custT="1"/>
      <dgm:spPr/>
      <dgm:t>
        <a:bodyPr/>
        <a:lstStyle/>
        <a:p>
          <a:r>
            <a:rPr lang="en-GB" sz="1600" dirty="0"/>
            <a:t>To deliver exceptional customer experiences that prioritise comfort, privacy, and local culture</a:t>
          </a:r>
        </a:p>
      </dgm:t>
    </dgm:pt>
    <dgm:pt modelId="{E9FDDC5A-EB08-45A6-A835-7B37593C173E}" type="parTrans" cxnId="{6E266781-6A97-41D3-B9D5-FD2C3D51C98F}">
      <dgm:prSet/>
      <dgm:spPr/>
      <dgm:t>
        <a:bodyPr/>
        <a:lstStyle/>
        <a:p>
          <a:endParaRPr lang="en-GB"/>
        </a:p>
      </dgm:t>
    </dgm:pt>
    <dgm:pt modelId="{1FFA5980-0D8F-4271-A6BF-D54F5E6FD1A1}" type="sibTrans" cxnId="{6E266781-6A97-41D3-B9D5-FD2C3D51C98F}">
      <dgm:prSet/>
      <dgm:spPr/>
      <dgm:t>
        <a:bodyPr/>
        <a:lstStyle/>
        <a:p>
          <a:endParaRPr lang="en-GB"/>
        </a:p>
      </dgm:t>
    </dgm:pt>
    <dgm:pt modelId="{B7D8225D-BBF9-4187-8E68-3A69CA0C87A8}">
      <dgm:prSet/>
      <dgm:spPr/>
      <dgm:t>
        <a:bodyPr/>
        <a:lstStyle/>
        <a:p>
          <a:r>
            <a:rPr lang="en-GB" dirty="0"/>
            <a:t>To build a strong brand identity that reflects relaxation and authenticity.</a:t>
          </a:r>
        </a:p>
      </dgm:t>
    </dgm:pt>
    <dgm:pt modelId="{773FE72F-1F5F-4D38-A3ED-BF65C16FFFB8}" type="parTrans" cxnId="{F3018A6B-A135-416E-A1B8-F0C14DE4218A}">
      <dgm:prSet/>
      <dgm:spPr/>
      <dgm:t>
        <a:bodyPr/>
        <a:lstStyle/>
        <a:p>
          <a:endParaRPr lang="en-GB"/>
        </a:p>
      </dgm:t>
    </dgm:pt>
    <dgm:pt modelId="{21DDDCC6-879A-4B6E-AEBC-7F8C8D6151DD}" type="sibTrans" cxnId="{F3018A6B-A135-416E-A1B8-F0C14DE4218A}">
      <dgm:prSet/>
      <dgm:spPr/>
      <dgm:t>
        <a:bodyPr/>
        <a:lstStyle/>
        <a:p>
          <a:endParaRPr lang="en-GB"/>
        </a:p>
      </dgm:t>
    </dgm:pt>
    <dgm:pt modelId="{25B1AE8C-CFF0-4B41-A826-9CAC244BCDAB}" type="pres">
      <dgm:prSet presAssocID="{0CEBB962-C892-4D4D-A3B9-A6791A2D944E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DF94D1B9-6728-4307-A561-0BC414D7C84B}" type="pres">
      <dgm:prSet presAssocID="{DC0FBA41-9D27-4A4E-952E-07B21EA5B718}" presName="horFlow" presStyleCnt="0"/>
      <dgm:spPr/>
    </dgm:pt>
    <dgm:pt modelId="{278B4D3A-F71E-48BE-9699-E7EC6580BBB5}" type="pres">
      <dgm:prSet presAssocID="{DC0FBA41-9D27-4A4E-952E-07B21EA5B718}" presName="bigChev" presStyleLbl="node1" presStyleIdx="0" presStyleCnt="1"/>
      <dgm:spPr/>
    </dgm:pt>
    <dgm:pt modelId="{10225436-66DF-4771-B468-B0375520C1F6}" type="pres">
      <dgm:prSet presAssocID="{0CD459E0-42FE-4E69-BBE7-FD2A753E0449}" presName="parTrans" presStyleCnt="0"/>
      <dgm:spPr/>
    </dgm:pt>
    <dgm:pt modelId="{C3085F87-8DB5-49D3-B1BC-DBFABA1B0BE9}" type="pres">
      <dgm:prSet presAssocID="{ECC81F1E-AD09-4DF5-8F13-B69B84B9E475}" presName="node" presStyleLbl="alignAccFollowNode1" presStyleIdx="0" presStyleCnt="3">
        <dgm:presLayoutVars>
          <dgm:bulletEnabled val="1"/>
        </dgm:presLayoutVars>
      </dgm:prSet>
      <dgm:spPr/>
    </dgm:pt>
    <dgm:pt modelId="{AF0BAB4C-41B9-465C-BAF0-5FE8EAB322B7}" type="pres">
      <dgm:prSet presAssocID="{0A7D844F-5364-4FD5-9459-C449EA8B3C09}" presName="sibTrans" presStyleCnt="0"/>
      <dgm:spPr/>
    </dgm:pt>
    <dgm:pt modelId="{362BFC2E-2122-4859-9E2E-04C07B85144A}" type="pres">
      <dgm:prSet presAssocID="{8BFA83B7-9678-450C-BE8F-5419E42DDF89}" presName="node" presStyleLbl="alignAccFollowNode1" presStyleIdx="1" presStyleCnt="3">
        <dgm:presLayoutVars>
          <dgm:bulletEnabled val="1"/>
        </dgm:presLayoutVars>
      </dgm:prSet>
      <dgm:spPr/>
    </dgm:pt>
    <dgm:pt modelId="{073CC6D3-1C84-4EBA-B77A-1670572802FC}" type="pres">
      <dgm:prSet presAssocID="{1FFA5980-0D8F-4271-A6BF-D54F5E6FD1A1}" presName="sibTrans" presStyleCnt="0"/>
      <dgm:spPr/>
    </dgm:pt>
    <dgm:pt modelId="{4214BD25-BD55-4CD5-B079-09C2DC0B4E08}" type="pres">
      <dgm:prSet presAssocID="{B7D8225D-BBF9-4187-8E68-3A69CA0C87A8}" presName="node" presStyleLbl="alignAccFollowNode1" presStyleIdx="2" presStyleCnt="3">
        <dgm:presLayoutVars>
          <dgm:bulletEnabled val="1"/>
        </dgm:presLayoutVars>
      </dgm:prSet>
      <dgm:spPr/>
    </dgm:pt>
  </dgm:ptLst>
  <dgm:cxnLst>
    <dgm:cxn modelId="{3DA62566-6A0E-4AFF-8460-0B6B91BD718F}" type="presOf" srcId="{0CEBB962-C892-4D4D-A3B9-A6791A2D944E}" destId="{25B1AE8C-CFF0-4B41-A826-9CAC244BCDAB}" srcOrd="0" destOrd="0" presId="urn:microsoft.com/office/officeart/2005/8/layout/lProcess3"/>
    <dgm:cxn modelId="{F3018A6B-A135-416E-A1B8-F0C14DE4218A}" srcId="{DC0FBA41-9D27-4A4E-952E-07B21EA5B718}" destId="{B7D8225D-BBF9-4187-8E68-3A69CA0C87A8}" srcOrd="2" destOrd="0" parTransId="{773FE72F-1F5F-4D38-A3ED-BF65C16FFFB8}" sibTransId="{21DDDCC6-879A-4B6E-AEBC-7F8C8D6151DD}"/>
    <dgm:cxn modelId="{6E266781-6A97-41D3-B9D5-FD2C3D51C98F}" srcId="{DC0FBA41-9D27-4A4E-952E-07B21EA5B718}" destId="{8BFA83B7-9678-450C-BE8F-5419E42DDF89}" srcOrd="1" destOrd="0" parTransId="{E9FDDC5A-EB08-45A6-A835-7B37593C173E}" sibTransId="{1FFA5980-0D8F-4271-A6BF-D54F5E6FD1A1}"/>
    <dgm:cxn modelId="{6A0D7C82-F269-4DE9-991E-4FAD69101422}" type="presOf" srcId="{DC0FBA41-9D27-4A4E-952E-07B21EA5B718}" destId="{278B4D3A-F71E-48BE-9699-E7EC6580BBB5}" srcOrd="0" destOrd="0" presId="urn:microsoft.com/office/officeart/2005/8/layout/lProcess3"/>
    <dgm:cxn modelId="{91BD8489-CE57-41A5-87AC-FEF5D2C17D39}" srcId="{0CEBB962-C892-4D4D-A3B9-A6791A2D944E}" destId="{DC0FBA41-9D27-4A4E-952E-07B21EA5B718}" srcOrd="0" destOrd="0" parTransId="{54C8618D-216D-4942-B13B-CB60231C4468}" sibTransId="{A01E1348-2A56-40F6-8806-328C95F1CFC0}"/>
    <dgm:cxn modelId="{C313E58B-F3DE-4B08-80C3-E0F392342029}" srcId="{DC0FBA41-9D27-4A4E-952E-07B21EA5B718}" destId="{ECC81F1E-AD09-4DF5-8F13-B69B84B9E475}" srcOrd="0" destOrd="0" parTransId="{0CD459E0-42FE-4E69-BBE7-FD2A753E0449}" sibTransId="{0A7D844F-5364-4FD5-9459-C449EA8B3C09}"/>
    <dgm:cxn modelId="{751A0DBC-D177-4624-A761-19F526AA6ABE}" type="presOf" srcId="{B7D8225D-BBF9-4187-8E68-3A69CA0C87A8}" destId="{4214BD25-BD55-4CD5-B079-09C2DC0B4E08}" srcOrd="0" destOrd="0" presId="urn:microsoft.com/office/officeart/2005/8/layout/lProcess3"/>
    <dgm:cxn modelId="{9B877EC7-5398-4F6C-803F-4F3CB8E7174D}" type="presOf" srcId="{8BFA83B7-9678-450C-BE8F-5419E42DDF89}" destId="{362BFC2E-2122-4859-9E2E-04C07B85144A}" srcOrd="0" destOrd="0" presId="urn:microsoft.com/office/officeart/2005/8/layout/lProcess3"/>
    <dgm:cxn modelId="{CC002CD9-7743-4C36-9923-6387361FB6BD}" type="presOf" srcId="{ECC81F1E-AD09-4DF5-8F13-B69B84B9E475}" destId="{C3085F87-8DB5-49D3-B1BC-DBFABA1B0BE9}" srcOrd="0" destOrd="0" presId="urn:microsoft.com/office/officeart/2005/8/layout/lProcess3"/>
    <dgm:cxn modelId="{66F7AFFC-B768-4858-B654-D5FAD05CD451}" type="presParOf" srcId="{25B1AE8C-CFF0-4B41-A826-9CAC244BCDAB}" destId="{DF94D1B9-6728-4307-A561-0BC414D7C84B}" srcOrd="0" destOrd="0" presId="urn:microsoft.com/office/officeart/2005/8/layout/lProcess3"/>
    <dgm:cxn modelId="{6A03D650-3AFA-4BBD-94EB-64E43D2E0A35}" type="presParOf" srcId="{DF94D1B9-6728-4307-A561-0BC414D7C84B}" destId="{278B4D3A-F71E-48BE-9699-E7EC6580BBB5}" srcOrd="0" destOrd="0" presId="urn:microsoft.com/office/officeart/2005/8/layout/lProcess3"/>
    <dgm:cxn modelId="{E0B35598-7D20-4FED-923B-7A1401A14B54}" type="presParOf" srcId="{DF94D1B9-6728-4307-A561-0BC414D7C84B}" destId="{10225436-66DF-4771-B468-B0375520C1F6}" srcOrd="1" destOrd="0" presId="urn:microsoft.com/office/officeart/2005/8/layout/lProcess3"/>
    <dgm:cxn modelId="{42BEC551-5368-466E-9E45-EAC8E58AA778}" type="presParOf" srcId="{DF94D1B9-6728-4307-A561-0BC414D7C84B}" destId="{C3085F87-8DB5-49D3-B1BC-DBFABA1B0BE9}" srcOrd="2" destOrd="0" presId="urn:microsoft.com/office/officeart/2005/8/layout/lProcess3"/>
    <dgm:cxn modelId="{F06903E8-0D95-474B-9DCF-C31BB8548C41}" type="presParOf" srcId="{DF94D1B9-6728-4307-A561-0BC414D7C84B}" destId="{AF0BAB4C-41B9-465C-BAF0-5FE8EAB322B7}" srcOrd="3" destOrd="0" presId="urn:microsoft.com/office/officeart/2005/8/layout/lProcess3"/>
    <dgm:cxn modelId="{BCD25979-372A-4EDE-8A39-C74F56057CD4}" type="presParOf" srcId="{DF94D1B9-6728-4307-A561-0BC414D7C84B}" destId="{362BFC2E-2122-4859-9E2E-04C07B85144A}" srcOrd="4" destOrd="0" presId="urn:microsoft.com/office/officeart/2005/8/layout/lProcess3"/>
    <dgm:cxn modelId="{B3886D54-6C69-49F8-B73D-B3CFCCB00B90}" type="presParOf" srcId="{DF94D1B9-6728-4307-A561-0BC414D7C84B}" destId="{073CC6D3-1C84-4EBA-B77A-1670572802FC}" srcOrd="5" destOrd="0" presId="urn:microsoft.com/office/officeart/2005/8/layout/lProcess3"/>
    <dgm:cxn modelId="{80E6AEAC-F3CC-4277-867B-110BB5B5555E}" type="presParOf" srcId="{DF94D1B9-6728-4307-A561-0BC414D7C84B}" destId="{4214BD25-BD55-4CD5-B079-09C2DC0B4E08}" srcOrd="6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51BECA-D0DE-431A-A303-991F12D1C221}" type="doc">
      <dgm:prSet loTypeId="urn:microsoft.com/office/officeart/2005/8/layout/lProcess3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B74D42-CC95-4E00-BE18-F72B4E3E9352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OBJECTIVES</a:t>
          </a:r>
          <a:r>
            <a:rPr lang="en-GB" sz="1800" dirty="0"/>
            <a:t> </a:t>
          </a:r>
        </a:p>
      </dgm:t>
    </dgm:pt>
    <dgm:pt modelId="{DDA0C0AE-9ACA-4D57-8A89-00470ACF03C5}" type="parTrans" cxnId="{958D8827-3545-4030-ABC5-E2351055993D}">
      <dgm:prSet/>
      <dgm:spPr/>
      <dgm:t>
        <a:bodyPr/>
        <a:lstStyle/>
        <a:p>
          <a:endParaRPr lang="en-GB"/>
        </a:p>
      </dgm:t>
    </dgm:pt>
    <dgm:pt modelId="{889D0F88-C7D9-48F9-A251-05523C79036F}" type="sibTrans" cxnId="{958D8827-3545-4030-ABC5-E2351055993D}">
      <dgm:prSet/>
      <dgm:spPr/>
      <dgm:t>
        <a:bodyPr/>
        <a:lstStyle/>
        <a:p>
          <a:endParaRPr lang="en-GB"/>
        </a:p>
      </dgm:t>
    </dgm:pt>
    <dgm:pt modelId="{D37E1344-CB98-4872-B564-6F66D1ECB5AF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Build a strong social media presence with 5,000+ followers across platforms by the end of year one</a:t>
          </a:r>
        </a:p>
      </dgm:t>
    </dgm:pt>
    <dgm:pt modelId="{4C8D9AD9-7782-4B45-8423-8B8F9ED0088F}" type="parTrans" cxnId="{35180FDD-730C-49CF-8BA3-A945692DDF7B}">
      <dgm:prSet/>
      <dgm:spPr/>
      <dgm:t>
        <a:bodyPr/>
        <a:lstStyle/>
        <a:p>
          <a:endParaRPr lang="en-GB"/>
        </a:p>
      </dgm:t>
    </dgm:pt>
    <dgm:pt modelId="{71E29C9D-DAE9-491F-BE38-A723627ECA76}" type="sibTrans" cxnId="{35180FDD-730C-49CF-8BA3-A945692DDF7B}">
      <dgm:prSet/>
      <dgm:spPr/>
      <dgm:t>
        <a:bodyPr/>
        <a:lstStyle/>
        <a:p>
          <a:endParaRPr lang="en-GB"/>
        </a:p>
      </dgm:t>
    </dgm:pt>
    <dgm:pt modelId="{EB254A7C-5C13-45FF-B52F-86D079722F9B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Collect 100+ positive customer reviews within the first year of operation.</a:t>
          </a:r>
        </a:p>
      </dgm:t>
    </dgm:pt>
    <dgm:pt modelId="{F6A3C098-945A-4DA3-AA02-C3B7E84336D5}" type="parTrans" cxnId="{519EC47C-341B-4669-A96C-E1FC08AB4F9F}">
      <dgm:prSet/>
      <dgm:spPr/>
      <dgm:t>
        <a:bodyPr/>
        <a:lstStyle/>
        <a:p>
          <a:endParaRPr lang="en-GB"/>
        </a:p>
      </dgm:t>
    </dgm:pt>
    <dgm:pt modelId="{49AF90D3-0C40-470D-A275-7EFB4D4D6DCD}" type="sibTrans" cxnId="{519EC47C-341B-4669-A96C-E1FC08AB4F9F}">
      <dgm:prSet/>
      <dgm:spPr/>
      <dgm:t>
        <a:bodyPr/>
        <a:lstStyle/>
        <a:p>
          <a:endParaRPr lang="en-GB"/>
        </a:p>
      </dgm:t>
    </dgm:pt>
    <dgm:pt modelId="{C8E9411A-DEAB-4383-9FCC-3B61567D4C30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Achieve at least 70% occupancy during peak season in the first year.</a:t>
          </a:r>
        </a:p>
      </dgm:t>
    </dgm:pt>
    <dgm:pt modelId="{8959D8A1-FA2A-409E-B23D-A3EA160ECE4C}" type="parTrans" cxnId="{8EFA0B82-015B-4919-BB31-3CA9E476ABF5}">
      <dgm:prSet/>
      <dgm:spPr/>
      <dgm:t>
        <a:bodyPr/>
        <a:lstStyle/>
        <a:p>
          <a:endParaRPr lang="en-GB"/>
        </a:p>
      </dgm:t>
    </dgm:pt>
    <dgm:pt modelId="{D381DE74-61C5-479F-9411-61987B72710E}" type="sibTrans" cxnId="{8EFA0B82-015B-4919-BB31-3CA9E476ABF5}">
      <dgm:prSet/>
      <dgm:spPr/>
      <dgm:t>
        <a:bodyPr/>
        <a:lstStyle/>
        <a:p>
          <a:endParaRPr lang="en-GB"/>
        </a:p>
      </dgm:t>
    </dgm:pt>
    <dgm:pt modelId="{1E2AD39B-BC3E-479D-9326-704281B0DCF7}" type="pres">
      <dgm:prSet presAssocID="{5351BECA-D0DE-431A-A303-991F12D1C221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D0CFF41-5CAE-4A7A-A455-0F6CD25015B6}" type="pres">
      <dgm:prSet presAssocID="{3BB74D42-CC95-4E00-BE18-F72B4E3E9352}" presName="horFlow" presStyleCnt="0"/>
      <dgm:spPr/>
    </dgm:pt>
    <dgm:pt modelId="{9EB46189-8C8E-4CE0-A50F-28DC2CFD4B4A}" type="pres">
      <dgm:prSet presAssocID="{3BB74D42-CC95-4E00-BE18-F72B4E3E9352}" presName="bigChev" presStyleLbl="node1" presStyleIdx="0" presStyleCnt="4" custScaleX="43327" custScaleY="50214" custLinFactX="-5327" custLinFactNeighborX="-100000" custLinFactNeighborY="-10831"/>
      <dgm:spPr/>
    </dgm:pt>
    <dgm:pt modelId="{1F540628-0A18-4159-B3EC-CF86F399461E}" type="pres">
      <dgm:prSet presAssocID="{3BB74D42-CC95-4E00-BE18-F72B4E3E9352}" presName="vSp" presStyleCnt="0"/>
      <dgm:spPr/>
    </dgm:pt>
    <dgm:pt modelId="{87D3E343-FC23-4CA1-87BC-BB994B130E57}" type="pres">
      <dgm:prSet presAssocID="{D37E1344-CB98-4872-B564-6F66D1ECB5AF}" presName="horFlow" presStyleCnt="0"/>
      <dgm:spPr/>
    </dgm:pt>
    <dgm:pt modelId="{6F1C6207-CD9F-45E2-B0B0-2F3C89342C87}" type="pres">
      <dgm:prSet presAssocID="{D37E1344-CB98-4872-B564-6F66D1ECB5AF}" presName="bigChev" presStyleLbl="node1" presStyleIdx="1" presStyleCnt="4" custScaleX="49032" custScaleY="46460" custLinFactNeighborX="-24693" custLinFactNeighborY="-61856"/>
      <dgm:spPr/>
    </dgm:pt>
    <dgm:pt modelId="{49FD1AF1-1766-47CF-BE0C-79F91907266A}" type="pres">
      <dgm:prSet presAssocID="{D37E1344-CB98-4872-B564-6F66D1ECB5AF}" presName="vSp" presStyleCnt="0"/>
      <dgm:spPr/>
    </dgm:pt>
    <dgm:pt modelId="{FD2B3871-6B32-486F-B403-21D14E62BA8A}" type="pres">
      <dgm:prSet presAssocID="{EB254A7C-5C13-45FF-B52F-86D079722F9B}" presName="horFlow" presStyleCnt="0"/>
      <dgm:spPr/>
    </dgm:pt>
    <dgm:pt modelId="{10C5A568-549C-4ACC-8A53-E2DC5EC334CE}" type="pres">
      <dgm:prSet presAssocID="{EB254A7C-5C13-45FF-B52F-86D079722F9B}" presName="bigChev" presStyleLbl="node1" presStyleIdx="2" presStyleCnt="4" custScaleX="46763" custScaleY="45443" custLinFactY="-23400" custLinFactNeighborX="62977" custLinFactNeighborY="-100000"/>
      <dgm:spPr/>
    </dgm:pt>
    <dgm:pt modelId="{E4017396-DA8A-4B9F-AF65-B471DCFCC117}" type="pres">
      <dgm:prSet presAssocID="{EB254A7C-5C13-45FF-B52F-86D079722F9B}" presName="vSp" presStyleCnt="0"/>
      <dgm:spPr/>
    </dgm:pt>
    <dgm:pt modelId="{A1FE0278-8A9B-476B-A8E1-4122D8ADE0EC}" type="pres">
      <dgm:prSet presAssocID="{C8E9411A-DEAB-4383-9FCC-3B61567D4C30}" presName="horFlow" presStyleCnt="0"/>
      <dgm:spPr/>
    </dgm:pt>
    <dgm:pt modelId="{9D7E29B5-2B56-4C5A-9AEF-848D1D8FBE4D}" type="pres">
      <dgm:prSet presAssocID="{C8E9411A-DEAB-4383-9FCC-3B61567D4C30}" presName="bigChev" presStyleLbl="node1" presStyleIdx="3" presStyleCnt="4" custScaleX="50882" custScaleY="46887" custLinFactY="-82844" custLinFactNeighborX="17457" custLinFactNeighborY="-100000"/>
      <dgm:spPr/>
    </dgm:pt>
  </dgm:ptLst>
  <dgm:cxnLst>
    <dgm:cxn modelId="{958D8827-3545-4030-ABC5-E2351055993D}" srcId="{5351BECA-D0DE-431A-A303-991F12D1C221}" destId="{3BB74D42-CC95-4E00-BE18-F72B4E3E9352}" srcOrd="0" destOrd="0" parTransId="{DDA0C0AE-9ACA-4D57-8A89-00470ACF03C5}" sibTransId="{889D0F88-C7D9-48F9-A251-05523C79036F}"/>
    <dgm:cxn modelId="{17693342-E8AD-472E-83C3-B34EF20EED87}" type="presOf" srcId="{5351BECA-D0DE-431A-A303-991F12D1C221}" destId="{1E2AD39B-BC3E-479D-9326-704281B0DCF7}" srcOrd="0" destOrd="0" presId="urn:microsoft.com/office/officeart/2005/8/layout/lProcess3"/>
    <dgm:cxn modelId="{EA93684B-01D6-42FD-9A8C-578B6E6D8A8C}" type="presOf" srcId="{3BB74D42-CC95-4E00-BE18-F72B4E3E9352}" destId="{9EB46189-8C8E-4CE0-A50F-28DC2CFD4B4A}" srcOrd="0" destOrd="0" presId="urn:microsoft.com/office/officeart/2005/8/layout/lProcess3"/>
    <dgm:cxn modelId="{519EC47C-341B-4669-A96C-E1FC08AB4F9F}" srcId="{5351BECA-D0DE-431A-A303-991F12D1C221}" destId="{EB254A7C-5C13-45FF-B52F-86D079722F9B}" srcOrd="2" destOrd="0" parTransId="{F6A3C098-945A-4DA3-AA02-C3B7E84336D5}" sibTransId="{49AF90D3-0C40-470D-A275-7EFB4D4D6DCD}"/>
    <dgm:cxn modelId="{8EFA0B82-015B-4919-BB31-3CA9E476ABF5}" srcId="{5351BECA-D0DE-431A-A303-991F12D1C221}" destId="{C8E9411A-DEAB-4383-9FCC-3B61567D4C30}" srcOrd="3" destOrd="0" parTransId="{8959D8A1-FA2A-409E-B23D-A3EA160ECE4C}" sibTransId="{D381DE74-61C5-479F-9411-61987B72710E}"/>
    <dgm:cxn modelId="{7B808793-2FA5-4B8A-9677-FD76DB507F3F}" type="presOf" srcId="{D37E1344-CB98-4872-B564-6F66D1ECB5AF}" destId="{6F1C6207-CD9F-45E2-B0B0-2F3C89342C87}" srcOrd="0" destOrd="0" presId="urn:microsoft.com/office/officeart/2005/8/layout/lProcess3"/>
    <dgm:cxn modelId="{6A80759E-2E8A-495B-A01F-D99986697AD4}" type="presOf" srcId="{EB254A7C-5C13-45FF-B52F-86D079722F9B}" destId="{10C5A568-549C-4ACC-8A53-E2DC5EC334CE}" srcOrd="0" destOrd="0" presId="urn:microsoft.com/office/officeart/2005/8/layout/lProcess3"/>
    <dgm:cxn modelId="{789B11C0-F388-4649-9BDE-8852A4773694}" type="presOf" srcId="{C8E9411A-DEAB-4383-9FCC-3B61567D4C30}" destId="{9D7E29B5-2B56-4C5A-9AEF-848D1D8FBE4D}" srcOrd="0" destOrd="0" presId="urn:microsoft.com/office/officeart/2005/8/layout/lProcess3"/>
    <dgm:cxn modelId="{35180FDD-730C-49CF-8BA3-A945692DDF7B}" srcId="{5351BECA-D0DE-431A-A303-991F12D1C221}" destId="{D37E1344-CB98-4872-B564-6F66D1ECB5AF}" srcOrd="1" destOrd="0" parTransId="{4C8D9AD9-7782-4B45-8423-8B8F9ED0088F}" sibTransId="{71E29C9D-DAE9-491F-BE38-A723627ECA76}"/>
    <dgm:cxn modelId="{E8ABFBF0-10A3-4433-A666-9C2E35A0C565}" type="presParOf" srcId="{1E2AD39B-BC3E-479D-9326-704281B0DCF7}" destId="{9D0CFF41-5CAE-4A7A-A455-0F6CD25015B6}" srcOrd="0" destOrd="0" presId="urn:microsoft.com/office/officeart/2005/8/layout/lProcess3"/>
    <dgm:cxn modelId="{5C3678C1-B5E6-402D-A95D-6ECF0E9DA71D}" type="presParOf" srcId="{9D0CFF41-5CAE-4A7A-A455-0F6CD25015B6}" destId="{9EB46189-8C8E-4CE0-A50F-28DC2CFD4B4A}" srcOrd="0" destOrd="0" presId="urn:microsoft.com/office/officeart/2005/8/layout/lProcess3"/>
    <dgm:cxn modelId="{5076C18A-995C-41CD-9DAA-0BE67B2963CB}" type="presParOf" srcId="{1E2AD39B-BC3E-479D-9326-704281B0DCF7}" destId="{1F540628-0A18-4159-B3EC-CF86F399461E}" srcOrd="1" destOrd="0" presId="urn:microsoft.com/office/officeart/2005/8/layout/lProcess3"/>
    <dgm:cxn modelId="{95389B0B-2EBF-4618-B82F-77C086585400}" type="presParOf" srcId="{1E2AD39B-BC3E-479D-9326-704281B0DCF7}" destId="{87D3E343-FC23-4CA1-87BC-BB994B130E57}" srcOrd="2" destOrd="0" presId="urn:microsoft.com/office/officeart/2005/8/layout/lProcess3"/>
    <dgm:cxn modelId="{2432AAE2-F238-4667-B301-6C750DDC3013}" type="presParOf" srcId="{87D3E343-FC23-4CA1-87BC-BB994B130E57}" destId="{6F1C6207-CD9F-45E2-B0B0-2F3C89342C87}" srcOrd="0" destOrd="0" presId="urn:microsoft.com/office/officeart/2005/8/layout/lProcess3"/>
    <dgm:cxn modelId="{04D7D587-FF07-4014-AD60-CAAD0A4CE452}" type="presParOf" srcId="{1E2AD39B-BC3E-479D-9326-704281B0DCF7}" destId="{49FD1AF1-1766-47CF-BE0C-79F91907266A}" srcOrd="3" destOrd="0" presId="urn:microsoft.com/office/officeart/2005/8/layout/lProcess3"/>
    <dgm:cxn modelId="{83A2AA5A-CB6F-4CC5-82FA-B1963F7FC88E}" type="presParOf" srcId="{1E2AD39B-BC3E-479D-9326-704281B0DCF7}" destId="{FD2B3871-6B32-486F-B403-21D14E62BA8A}" srcOrd="4" destOrd="0" presId="urn:microsoft.com/office/officeart/2005/8/layout/lProcess3"/>
    <dgm:cxn modelId="{894C445D-B7A3-447A-8690-0634AC229CA1}" type="presParOf" srcId="{FD2B3871-6B32-486F-B403-21D14E62BA8A}" destId="{10C5A568-549C-4ACC-8A53-E2DC5EC334CE}" srcOrd="0" destOrd="0" presId="urn:microsoft.com/office/officeart/2005/8/layout/lProcess3"/>
    <dgm:cxn modelId="{ABC337E8-3DCF-4693-B73F-B6D559A5C521}" type="presParOf" srcId="{1E2AD39B-BC3E-479D-9326-704281B0DCF7}" destId="{E4017396-DA8A-4B9F-AF65-B471DCFCC117}" srcOrd="5" destOrd="0" presId="urn:microsoft.com/office/officeart/2005/8/layout/lProcess3"/>
    <dgm:cxn modelId="{05ABD9F3-8F7E-4F5A-B22E-37F87A46CFF9}" type="presParOf" srcId="{1E2AD39B-BC3E-479D-9326-704281B0DCF7}" destId="{A1FE0278-8A9B-476B-A8E1-4122D8ADE0EC}" srcOrd="6" destOrd="0" presId="urn:microsoft.com/office/officeart/2005/8/layout/lProcess3"/>
    <dgm:cxn modelId="{8AE483D8-8A52-4C73-8028-120060583E53}" type="presParOf" srcId="{A1FE0278-8A9B-476B-A8E1-4122D8ADE0EC}" destId="{9D7E29B5-2B56-4C5A-9AEF-848D1D8FBE4D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B4D3A-F71E-48BE-9699-E7EC6580BBB5}">
      <dsp:nvSpPr>
        <dsp:cNvPr id="0" name=""/>
        <dsp:cNvSpPr/>
      </dsp:nvSpPr>
      <dsp:spPr>
        <a:xfrm>
          <a:off x="7197" y="1009318"/>
          <a:ext cx="3692593" cy="1477037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0" bIns="381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 dirty="0"/>
            <a:t>AIMS</a:t>
          </a:r>
        </a:p>
      </dsp:txBody>
      <dsp:txXfrm>
        <a:off x="745716" y="1009318"/>
        <a:ext cx="2215556" cy="1477037"/>
      </dsp:txXfrm>
    </dsp:sp>
    <dsp:sp modelId="{C3085F87-8DB5-49D3-B1BC-DBFABA1B0BE9}">
      <dsp:nvSpPr>
        <dsp:cNvPr id="0" name=""/>
        <dsp:cNvSpPr/>
      </dsp:nvSpPr>
      <dsp:spPr>
        <a:xfrm>
          <a:off x="3219754" y="1134866"/>
          <a:ext cx="3064852" cy="122594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3832725" y="1134866"/>
        <a:ext cx="1838911" cy="1225941"/>
      </dsp:txXfrm>
    </dsp:sp>
    <dsp:sp modelId="{362BFC2E-2122-4859-9E2E-04C07B85144A}">
      <dsp:nvSpPr>
        <dsp:cNvPr id="0" name=""/>
        <dsp:cNvSpPr/>
      </dsp:nvSpPr>
      <dsp:spPr>
        <a:xfrm>
          <a:off x="5855527" y="1134866"/>
          <a:ext cx="3064852" cy="122594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deliver exceptional customer experiences that prioritise comfort, privacy, and local culture</a:t>
          </a:r>
        </a:p>
      </dsp:txBody>
      <dsp:txXfrm>
        <a:off x="6468498" y="1134866"/>
        <a:ext cx="1838911" cy="1225941"/>
      </dsp:txXfrm>
    </dsp:sp>
    <dsp:sp modelId="{4214BD25-BD55-4CD5-B079-09C2DC0B4E08}">
      <dsp:nvSpPr>
        <dsp:cNvPr id="0" name=""/>
        <dsp:cNvSpPr/>
      </dsp:nvSpPr>
      <dsp:spPr>
        <a:xfrm>
          <a:off x="8491300" y="1134866"/>
          <a:ext cx="3064852" cy="122594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To build a strong brand identity that reflects relaxation and authenticity.</a:t>
          </a:r>
        </a:p>
      </dsp:txBody>
      <dsp:txXfrm>
        <a:off x="9104271" y="1134866"/>
        <a:ext cx="1838911" cy="12259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B46189-8C8E-4CE0-A50F-28DC2CFD4B4A}">
      <dsp:nvSpPr>
        <dsp:cNvPr id="0" name=""/>
        <dsp:cNvSpPr/>
      </dsp:nvSpPr>
      <dsp:spPr>
        <a:xfrm>
          <a:off x="0" y="0"/>
          <a:ext cx="3043586" cy="141095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OBJECTIVES</a:t>
          </a:r>
          <a:r>
            <a:rPr lang="en-GB" sz="1800" kern="1200" dirty="0"/>
            <a:t> </a:t>
          </a:r>
        </a:p>
      </dsp:txBody>
      <dsp:txXfrm>
        <a:off x="705475" y="0"/>
        <a:ext cx="1632636" cy="1410950"/>
      </dsp:txXfrm>
    </dsp:sp>
    <dsp:sp modelId="{6F1C6207-CD9F-45E2-B0B0-2F3C89342C87}">
      <dsp:nvSpPr>
        <dsp:cNvPr id="0" name=""/>
        <dsp:cNvSpPr/>
      </dsp:nvSpPr>
      <dsp:spPr>
        <a:xfrm>
          <a:off x="2574243" y="71119"/>
          <a:ext cx="3444344" cy="1305467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Build a strong social media presence with 5,000+ followers across platforms by the end of year one</a:t>
          </a:r>
        </a:p>
      </dsp:txBody>
      <dsp:txXfrm>
        <a:off x="3226977" y="71119"/>
        <a:ext cx="2138877" cy="1305467"/>
      </dsp:txXfrm>
    </dsp:sp>
    <dsp:sp modelId="{10C5A568-549C-4ACC-8A53-E2DC5EC334CE}">
      <dsp:nvSpPr>
        <dsp:cNvPr id="0" name=""/>
        <dsp:cNvSpPr/>
      </dsp:nvSpPr>
      <dsp:spPr>
        <a:xfrm>
          <a:off x="8732786" y="40659"/>
          <a:ext cx="3284954" cy="1276891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Collect 100+ positive customer reviews within the first year of operation.</a:t>
          </a:r>
        </a:p>
      </dsp:txBody>
      <dsp:txXfrm>
        <a:off x="9371232" y="40659"/>
        <a:ext cx="2008063" cy="1276891"/>
      </dsp:txXfrm>
    </dsp:sp>
    <dsp:sp modelId="{9D7E29B5-2B56-4C5A-9AEF-848D1D8FBE4D}">
      <dsp:nvSpPr>
        <dsp:cNvPr id="0" name=""/>
        <dsp:cNvSpPr/>
      </dsp:nvSpPr>
      <dsp:spPr>
        <a:xfrm>
          <a:off x="5535148" y="40631"/>
          <a:ext cx="3574301" cy="1317466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Achieve at least 70% occupancy during peak season in the first year.</a:t>
          </a:r>
        </a:p>
      </dsp:txBody>
      <dsp:txXfrm>
        <a:off x="6193881" y="40631"/>
        <a:ext cx="2256835" cy="13174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7/2/2025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-emerald-com.ezproxy.uwtsd.ac.uk/insight/content/doi/10.1108/978-1-83982-900-020211013/full/html#bib30" TargetMode="Externa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hyperlink" Target="https://www-tandfonline-com.ezproxy.uwtsd.ac.uk/doi/full/10.1080/10548408.2010.526897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1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16.jp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D5B891-2FA4-433F-9D8C-13BABA35964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5000"/>
          </a:blip>
          <a:stretch>
            <a:fillRect/>
          </a:stretch>
        </p:blipFill>
        <p:spPr>
          <a:xfrm>
            <a:off x="-88526" y="-93991"/>
            <a:ext cx="3028950" cy="15144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E11F6FE-7E06-4A96-AD29-2C49BED9EB55}"/>
              </a:ext>
            </a:extLst>
          </p:cNvPr>
          <p:cNvSpPr txBox="1"/>
          <p:nvPr/>
        </p:nvSpPr>
        <p:spPr>
          <a:xfrm>
            <a:off x="7270377" y="2660733"/>
            <a:ext cx="34334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 Acknowledgement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I confirm that I have not presented any AI generated materials as my own work.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copies of my drafts, notes, and other resources I used, which I may be asked to provide in evidence.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BE9986-60CB-4FB5-B788-299770EE26ED}"/>
              </a:ext>
            </a:extLst>
          </p:cNvPr>
          <p:cNvSpPr txBox="1"/>
          <p:nvPr/>
        </p:nvSpPr>
        <p:spPr>
          <a:xfrm>
            <a:off x="263580" y="1434232"/>
            <a:ext cx="65701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CELESTE</a:t>
            </a:r>
            <a:r>
              <a:rPr lang="en-GB" sz="5400" dirty="0"/>
              <a:t> </a:t>
            </a:r>
            <a:r>
              <a:rPr lang="en-GB" sz="5400" dirty="0">
                <a:solidFill>
                  <a:schemeClr val="bg1"/>
                </a:solidFill>
              </a:rPr>
              <a:t>RETREATS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443113-0604-4CB8-A936-85C80C3FECE3}"/>
              </a:ext>
            </a:extLst>
          </p:cNvPr>
          <p:cNvSpPr txBox="1"/>
          <p:nvPr/>
        </p:nvSpPr>
        <p:spPr>
          <a:xfrm>
            <a:off x="152488" y="5298202"/>
            <a:ext cx="6570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Module Name : Managing Enterprise (BMSW4008)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Module Lead: Mel Squire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Student: Edit-Lakme Azmi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528D0E-757D-FB74-8BC2-57B79C65FD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6189" y="2686706"/>
            <a:ext cx="1977678" cy="196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33" y="2032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400" b="1" dirty="0">
                <a:solidFill>
                  <a:schemeClr val="bg1"/>
                </a:solidFill>
              </a:rPr>
              <a:t>Table of contents: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97" y="1285409"/>
            <a:ext cx="4403596" cy="5483253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Introduction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Mission statement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Aims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Objectives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Legal Structure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Location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Human Resource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Organizational Chart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 Financial Overview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555779-0BD3-675F-1F46-7B3EA75D6F4A}"/>
              </a:ext>
            </a:extLst>
          </p:cNvPr>
          <p:cNvSpPr txBox="1"/>
          <p:nvPr/>
        </p:nvSpPr>
        <p:spPr>
          <a:xfrm>
            <a:off x="6756400" y="1371600"/>
            <a:ext cx="461264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SWOT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12 Months Marketing Strategy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 Marketing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Why invest in CELESTE RESORTS?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How investment will be used?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References.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AB174-7A2F-4D9D-9473-CF73B0E3AA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6362" y="115630"/>
            <a:ext cx="4459287" cy="8683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Introduction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2E00ED-2D72-4311-B77A-A8A0E894A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408" y="1201932"/>
            <a:ext cx="4255377" cy="2834886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098AA46C-F3B0-49AB-B280-2A719BA5E7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4427" y="1201932"/>
            <a:ext cx="5113923" cy="10498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CELESTE  RETREATS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964412-AB58-AB8F-0C22-4A11411597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pic>
        <p:nvPicPr>
          <p:cNvPr id="8" name="Picture 7" descr="A dome tent with a bed and a bed in the woods&#10;&#10;AI-generated content may be incorrect.">
            <a:extLst>
              <a:ext uri="{FF2B5EF4-FFF2-40B4-BE49-F238E27FC236}">
                <a16:creationId xmlns:a16="http://schemas.microsoft.com/office/drawing/2014/main" id="{EDE80304-865E-BDD7-0DA0-825430677E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57" y="3945650"/>
            <a:ext cx="2967718" cy="29677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4BA99E-2BD7-4966-B38F-6C3849513C5D}"/>
              </a:ext>
            </a:extLst>
          </p:cNvPr>
          <p:cNvSpPr txBox="1"/>
          <p:nvPr/>
        </p:nvSpPr>
        <p:spPr>
          <a:xfrm>
            <a:off x="5133975" y="1842879"/>
            <a:ext cx="645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Where nature meets luxury </a:t>
            </a:r>
            <a:r>
              <a:rPr lang="en-GB" dirty="0"/>
              <a:t>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8DF3E8-A961-4130-B403-5D88FE6AC21E}"/>
              </a:ext>
            </a:extLst>
          </p:cNvPr>
          <p:cNvSpPr txBox="1"/>
          <p:nvPr/>
        </p:nvSpPr>
        <p:spPr>
          <a:xfrm>
            <a:off x="4187816" y="2747800"/>
            <a:ext cx="77343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conceptual luxury accommodation redefining short getaways in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Offers unique, design-led stays : glass igloos, tiny house, floating pods.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Combines luxury , nature and local experiences.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Targets young professionals and couples who are looking for a memorable escape.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43B988-CA43-4763-A2E0-F1922B59D371}"/>
              </a:ext>
            </a:extLst>
          </p:cNvPr>
          <p:cNvSpPr txBox="1"/>
          <p:nvPr/>
        </p:nvSpPr>
        <p:spPr>
          <a:xfrm>
            <a:off x="4705350" y="5219494"/>
            <a:ext cx="6886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“</a:t>
            </a:r>
            <a:r>
              <a:rPr lang="en-GB" dirty="0"/>
              <a:t>Consumption of luxury goods/services in different shapes has been a prominent feature of societies since the beginning of civilisation” (</a:t>
            </a:r>
            <a:r>
              <a:rPr lang="en-GB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Kapferer</a:t>
            </a: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&amp; Bastien, 2012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712892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68809-9322-49CB-B796-193AAE849F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43734" y="226491"/>
            <a:ext cx="8601982" cy="104986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Mission statement</a:t>
            </a:r>
          </a:p>
        </p:txBody>
      </p:sp>
      <p:pic>
        <p:nvPicPr>
          <p:cNvPr id="5" name="Graphic 4" descr="A lightbulb">
            <a:extLst>
              <a:ext uri="{FF2B5EF4-FFF2-40B4-BE49-F238E27FC236}">
                <a16:creationId xmlns:a16="http://schemas.microsoft.com/office/drawing/2014/main" id="{87C6E318-BBFA-4983-9BBD-C3CC2E958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-290818"/>
            <a:ext cx="1910068" cy="19100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0BC5A47-FDBE-41CA-8FFF-7787970D968E}"/>
              </a:ext>
            </a:extLst>
          </p:cNvPr>
          <p:cNvSpPr txBox="1"/>
          <p:nvPr/>
        </p:nvSpPr>
        <p:spPr>
          <a:xfrm>
            <a:off x="514350" y="2351782"/>
            <a:ext cx="113157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"To create unforgettable stays in unique, peaceful locations where guests can relax, recharge, and feel at home."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45261D-1D6B-494E-80BC-C26715BDA729}"/>
              </a:ext>
            </a:extLst>
          </p:cNvPr>
          <p:cNvSpPr txBox="1"/>
          <p:nvPr/>
        </p:nvSpPr>
        <p:spPr>
          <a:xfrm>
            <a:off x="2581275" y="5113556"/>
            <a:ext cx="9410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“Identifying the components of memorable tourism experiences is one of the most popular areas of memorable tourism research “(</a:t>
            </a:r>
            <a:r>
              <a:rPr lang="en-GB" sz="20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Larsen, 2007</a:t>
            </a:r>
            <a:r>
              <a:rPr lang="en-GB" sz="2000" dirty="0"/>
              <a:t>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F54D25-31D3-4042-86ED-07880BD683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498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A693FF9-009C-4ED5-AE33-9FF0F4F8FB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148881"/>
              </p:ext>
            </p:extLst>
          </p:nvPr>
        </p:nvGraphicFramePr>
        <p:xfrm>
          <a:off x="200024" y="3142179"/>
          <a:ext cx="11563351" cy="349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A9B6E26-92EB-477E-913E-89A469725C94}"/>
              </a:ext>
            </a:extLst>
          </p:cNvPr>
          <p:cNvSpPr txBox="1"/>
          <p:nvPr/>
        </p:nvSpPr>
        <p:spPr>
          <a:xfrm>
            <a:off x="3933826" y="4261990"/>
            <a:ext cx="21621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To offer the best luxury escapes where guests can relax and connect with nature across the UK.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2AB2F-5815-4219-9EE5-DCE1887F527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835" b="89450" l="9914" r="96983">
                        <a14:foregroundMark x1="27155" y1="9633" x2="30603" y2="6422"/>
                        <a14:foregroundMark x1="80172" y1="5963" x2="80172" y2="5963"/>
                        <a14:foregroundMark x1="78448" y1="7339" x2="78448" y2="7339"/>
                        <a14:foregroundMark x1="93966" y1="18349" x2="93966" y2="18349"/>
                        <a14:foregroundMark x1="68534" y1="26606" x2="68534" y2="26606"/>
                        <a14:foregroundMark x1="68103" y1="41284" x2="68103" y2="41284"/>
                        <a14:foregroundMark x1="80603" y1="1835" x2="80603" y2="1835"/>
                        <a14:foregroundMark x1="96983" y1="17431" x2="96983" y2="17431"/>
                        <a14:foregroundMark x1="90086" y1="44495" x2="90086" y2="444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6560" y="1954768"/>
            <a:ext cx="2209800" cy="20764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9E68FB-EAA2-49E2-A81A-44F8CD94185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89BB239-953A-48FF-9F00-93C7512484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42347" y="1233040"/>
            <a:ext cx="4371975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493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A881C2-0A54-6095-7E29-0854F5C975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7755161"/>
              </p:ext>
            </p:extLst>
          </p:nvPr>
        </p:nvGraphicFramePr>
        <p:xfrm>
          <a:off x="0" y="2427761"/>
          <a:ext cx="12192000" cy="6500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90CC194-9F61-166B-D0BB-6CEE0F93B02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525D76-BB27-32E0-F8B5-AE1E211E8699}"/>
              </a:ext>
            </a:extLst>
          </p:cNvPr>
          <p:cNvSpPr txBox="1"/>
          <p:nvPr/>
        </p:nvSpPr>
        <p:spPr>
          <a:xfrm>
            <a:off x="1899920" y="4734435"/>
            <a:ext cx="10099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"</a:t>
            </a:r>
            <a:r>
              <a:rPr lang="en-GB" sz="2000" b="1" dirty="0"/>
              <a:t>Tourism development must be economically viable, socially equitable, and environmentally sustainable to deliver long-term benefits."</a:t>
            </a:r>
            <a:br>
              <a:rPr lang="en-GB" sz="2000" dirty="0"/>
            </a:br>
            <a:r>
              <a:rPr lang="en-GB" sz="2000" i="1" dirty="0"/>
              <a:t>(Sharpley, 2009, p. 13)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29673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09B114E-9944-1BA1-491C-E94EB41C0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067452-4378-B6BE-332F-B1772578FA1B}"/>
              </a:ext>
            </a:extLst>
          </p:cNvPr>
          <p:cNvSpPr txBox="1"/>
          <p:nvPr/>
        </p:nvSpPr>
        <p:spPr>
          <a:xfrm>
            <a:off x="213360" y="375920"/>
            <a:ext cx="6593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LEGAL STRUCTURE – SOLE TRADER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It offers full control over decisions;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It allows, direct and personal customer relationships;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Maintain creative control.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49CFD0-5C88-F151-6002-DD82A5BBF082}"/>
              </a:ext>
            </a:extLst>
          </p:cNvPr>
          <p:cNvSpPr txBox="1"/>
          <p:nvPr/>
        </p:nvSpPr>
        <p:spPr>
          <a:xfrm>
            <a:off x="213360" y="3042305"/>
            <a:ext cx="52527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Starting a business requires commitment and overcoming several barriers, which may be of different nature (</a:t>
            </a:r>
            <a:r>
              <a:rPr lang="en-GB" sz="2400" dirty="0" err="1">
                <a:solidFill>
                  <a:schemeClr val="bg1"/>
                </a:solidFill>
              </a:rPr>
              <a:t>Knapková</a:t>
            </a:r>
            <a:r>
              <a:rPr lang="en-GB" sz="2400" dirty="0">
                <a:solidFill>
                  <a:schemeClr val="bg1"/>
                </a:solidFill>
              </a:rPr>
              <a:t> and Kollár, 2023)</a:t>
            </a:r>
          </a:p>
        </p:txBody>
      </p:sp>
      <p:pic>
        <p:nvPicPr>
          <p:cNvPr id="6" name="Picture 5" descr="A person standing next to a light bulb">
            <a:extLst>
              <a:ext uri="{FF2B5EF4-FFF2-40B4-BE49-F238E27FC236}">
                <a16:creationId xmlns:a16="http://schemas.microsoft.com/office/drawing/2014/main" id="{BEB425D8-09B9-6702-6D88-9F5BD306D4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94" b="95361" l="9653" r="91892">
                        <a14:foregroundMark x1="85714" y1="19072" x2="85714" y2="19072"/>
                        <a14:foregroundMark x1="86486" y1="22680" x2="86486" y2="22680"/>
                        <a14:foregroundMark x1="86873" y1="27835" x2="86873" y2="27835"/>
                        <a14:foregroundMark x1="88417" y1="37113" x2="88417" y2="37113"/>
                        <a14:foregroundMark x1="88417" y1="37113" x2="88417" y2="37113"/>
                        <a14:foregroundMark x1="86873" y1="51546" x2="86873" y2="51546"/>
                        <a14:foregroundMark x1="86873" y1="51546" x2="88803" y2="33505"/>
                        <a14:foregroundMark x1="88803" y1="33505" x2="88417" y2="37629"/>
                        <a14:foregroundMark x1="85714" y1="95361" x2="91892" y2="93299"/>
                        <a14:foregroundMark x1="78967" y1="31198" x2="79537" y2="31959"/>
                        <a14:foregroundMark x1="78182" y1="31733" x2="80695" y2="35567"/>
                        <a14:foregroundMark x1="84556" y1="21134" x2="85328" y2="23711"/>
                        <a14:foregroundMark x1="84556" y1="55670" x2="81081" y2="53608"/>
                        <a14:foregroundMark x1="46332" y1="13402" x2="44951" y2="13648"/>
                        <a14:foregroundMark x1="46718" y1="12371" x2="51737" y2="14948"/>
                        <a14:foregroundMark x1="52124" y1="77320" x2="55270" y2="77787"/>
                        <a14:foregroundMark x1="52001" y1="82897" x2="54826" y2="85052"/>
                        <a14:foregroundMark x1="48649" y1="85052" x2="52510" y2="85052"/>
                        <a14:foregroundMark x1="33529" y1="25628" x2="35361" y2="23464"/>
                        <a14:foregroundMark x1="43839" y1="15979" x2="52662" y2="15979"/>
                        <a14:foregroundMark x1="61137" y1="18977" x2="65231" y2="23988"/>
                        <a14:foregroundMark x1="35907" y1="41753" x2="35907" y2="41753"/>
                        <a14:foregroundMark x1="33977" y1="41237" x2="33977" y2="41237"/>
                        <a14:foregroundMark x1="32819" y1="36598" x2="35135" y2="44845"/>
                        <a14:foregroundMark x1="33591" y1="44845" x2="35135" y2="48454"/>
                        <a14:foregroundMark x1="32432" y1="33505" x2="32432" y2="37629"/>
                        <a14:foregroundMark x1="51351" y1="80412" x2="51351" y2="80412"/>
                        <a14:backgroundMark x1="66409" y1="25773" x2="69884" y2="30928"/>
                        <a14:backgroundMark x1="28185" y1="37629" x2="28907" y2="38472"/>
                        <a14:backgroundMark x1="40541" y1="12371" x2="45560" y2="12371"/>
                        <a14:backgroundMark x1="54826" y1="12371" x2="62934" y2="15979"/>
                        <a14:backgroundMark x1="65637" y1="23711" x2="71042" y2="36598"/>
                        <a14:backgroundMark x1="71042" y1="36598" x2="70270" y2="36598"/>
                        <a14:backgroundMark x1="70270" y1="35052" x2="67181" y2="46392"/>
                        <a14:backgroundMark x1="34135" y1="49146" x2="35135" y2="56186"/>
                        <a14:backgroundMark x1="30888" y1="26289" x2="31914" y2="33505"/>
                        <a14:backgroundMark x1="35135" y1="56186" x2="37452" y2="62887"/>
                        <a14:backgroundMark x1="57915" y1="76804" x2="58687" y2="8041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53312" y="1967984"/>
            <a:ext cx="3529851" cy="362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82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2F161F-5789-B2CE-A290-22176049F95B}"/>
              </a:ext>
            </a:extLst>
          </p:cNvPr>
          <p:cNvSpPr txBox="1"/>
          <p:nvPr/>
        </p:nvSpPr>
        <p:spPr>
          <a:xfrm>
            <a:off x="508000" y="335280"/>
            <a:ext cx="511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LOCATION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640250-7CC2-B79B-F1C6-AF2D626C6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" y="2528628"/>
            <a:ext cx="7030720" cy="41916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BD3E2D-BAEC-8979-8DE9-1F278E3EE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D96336-E1DC-8E86-00E5-95FAAB44C151}"/>
              </a:ext>
            </a:extLst>
          </p:cNvPr>
          <p:cNvSpPr txBox="1"/>
          <p:nvPr/>
        </p:nvSpPr>
        <p:spPr>
          <a:xfrm>
            <a:off x="365760" y="920055"/>
            <a:ext cx="525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Lake District, National Park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FF9D78-9F04-2F89-807E-05D1BBCBC278}"/>
              </a:ext>
            </a:extLst>
          </p:cNvPr>
          <p:cNvSpPr txBox="1"/>
          <p:nvPr/>
        </p:nvSpPr>
        <p:spPr>
          <a:xfrm>
            <a:off x="4897120" y="437473"/>
            <a:ext cx="44297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increase in hotel supply on a global scale is estimated to have increased significantly across the past century, however growth are evidently at dissimilar rates in different regions (Harper, 2017)</a:t>
            </a:r>
          </a:p>
        </p:txBody>
      </p:sp>
    </p:spTree>
    <p:extLst>
      <p:ext uri="{BB962C8B-B14F-4D97-AF65-F5344CB8AC3E}">
        <p14:creationId xmlns:p14="http://schemas.microsoft.com/office/powerpoint/2010/main" val="2465550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39C3FD-81D3-AA69-E476-87F21A815B31}"/>
              </a:ext>
            </a:extLst>
          </p:cNvPr>
          <p:cNvSpPr txBox="1"/>
          <p:nvPr/>
        </p:nvSpPr>
        <p:spPr>
          <a:xfrm>
            <a:off x="274320" y="324862"/>
            <a:ext cx="406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Ullswater</a:t>
            </a:r>
          </a:p>
          <a:p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8A2335-AB4E-A7BC-93B5-7C5F44774C6A}"/>
              </a:ext>
            </a:extLst>
          </p:cNvPr>
          <p:cNvSpPr txBox="1"/>
          <p:nvPr/>
        </p:nvSpPr>
        <p:spPr>
          <a:xfrm>
            <a:off x="568960" y="1056640"/>
            <a:ext cx="10576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This lovely lake is surrounded by stunning mountain scenery 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Is the second largest in England;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It is also the third deepest English lake at 250 feet deep;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There are dramatic views from both sides of the lake;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AB5999-1349-4D84-8A42-E2A03E2D5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B1FFDD-8876-4942-ABFD-2C1192753AF9}"/>
              </a:ext>
            </a:extLst>
          </p:cNvPr>
          <p:cNvSpPr txBox="1"/>
          <p:nvPr/>
        </p:nvSpPr>
        <p:spPr>
          <a:xfrm>
            <a:off x="558800" y="3429000"/>
            <a:ext cx="102311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Walking and Hiking;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Boat cruises, boat hires;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Attractions to visit;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</a:rPr>
              <a:t>Aira Force.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5B6801-D007-CCDE-E4EA-E2D6BF866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947" y="4381154"/>
            <a:ext cx="4010585" cy="24768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EABAA12-1AB5-F1E2-8AFC-433F47CA0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2532" y="2042919"/>
            <a:ext cx="3839111" cy="277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753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2C5A18-03F6-46D7-A0B0-CF7EB9BF86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2763" y="0"/>
            <a:ext cx="98064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58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8361C6-A76E-71EB-234E-6256E5B01F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9AF70E-2472-DE3A-00AA-A95CD19C7787}"/>
              </a:ext>
            </a:extLst>
          </p:cNvPr>
          <p:cNvSpPr txBox="1"/>
          <p:nvPr/>
        </p:nvSpPr>
        <p:spPr>
          <a:xfrm>
            <a:off x="650240" y="379214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Human Resource Strategy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597CD0-3C8A-7D53-F72C-D69765D3D95D}"/>
              </a:ext>
            </a:extLst>
          </p:cNvPr>
          <p:cNvSpPr txBox="1"/>
          <p:nvPr/>
        </p:nvSpPr>
        <p:spPr>
          <a:xfrm>
            <a:off x="284480" y="1148080"/>
            <a:ext cx="94386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General Manager – Oversees day-to-day operations, suppliers- 3200£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Housekeeping (x2); 1600£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Receptionist – Manages check-ins, feedback – 1800£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Marketing &amp; Social Media Coordinator; - 2000£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Part-time Chef – 1500£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2220BD-6827-8467-C98B-8D8977FAFE27}"/>
              </a:ext>
            </a:extLst>
          </p:cNvPr>
          <p:cNvSpPr txBox="1"/>
          <p:nvPr/>
        </p:nvSpPr>
        <p:spPr>
          <a:xfrm>
            <a:off x="436880" y="3760768"/>
            <a:ext cx="10342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Initial hires will be sourced via local job boards, Indeed, and hospitality groups on LinkedIn. Referrals will help identify reliable staff for seasonal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Excellent customer service skills;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Attention to detail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Adaptability and initiative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E6944A-2FAE-468D-44AC-1430536F72AA}"/>
              </a:ext>
            </a:extLst>
          </p:cNvPr>
          <p:cNvSpPr txBox="1"/>
          <p:nvPr/>
        </p:nvSpPr>
        <p:spPr>
          <a:xfrm>
            <a:off x="5994400" y="5347633"/>
            <a:ext cx="5994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HRM professionals need to demonstrate how they contribute to an organization's ethical orientation and success (Sims and Bias, 2021).</a:t>
            </a:r>
          </a:p>
        </p:txBody>
      </p:sp>
    </p:spTree>
    <p:extLst>
      <p:ext uri="{BB962C8B-B14F-4D97-AF65-F5344CB8AC3E}">
        <p14:creationId xmlns:p14="http://schemas.microsoft.com/office/powerpoint/2010/main" val="3891641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ED9D6E-8453-3616-45EB-49C3D7F86794}"/>
              </a:ext>
            </a:extLst>
          </p:cNvPr>
          <p:cNvSpPr txBox="1"/>
          <p:nvPr/>
        </p:nvSpPr>
        <p:spPr>
          <a:xfrm>
            <a:off x="426720" y="406400"/>
            <a:ext cx="4846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Organizational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Chart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507F139-616C-C66D-FFF9-9AAC31A9E9B4}"/>
              </a:ext>
            </a:extLst>
          </p:cNvPr>
          <p:cNvGrpSpPr/>
          <p:nvPr/>
        </p:nvGrpSpPr>
        <p:grpSpPr>
          <a:xfrm>
            <a:off x="426720" y="1609824"/>
            <a:ext cx="7233920" cy="2199018"/>
            <a:chOff x="426720" y="1609824"/>
            <a:chExt cx="7036988" cy="219901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5336406-E23C-1A8D-C694-993C4595FB77}"/>
                </a:ext>
              </a:extLst>
            </p:cNvPr>
            <p:cNvSpPr/>
            <p:nvPr/>
          </p:nvSpPr>
          <p:spPr>
            <a:xfrm>
              <a:off x="426720" y="2537850"/>
              <a:ext cx="2450860" cy="806979"/>
            </a:xfrm>
            <a:custGeom>
              <a:avLst/>
              <a:gdLst>
                <a:gd name="connsiteX0" fmla="*/ 0 w 2450860"/>
                <a:gd name="connsiteY0" fmla="*/ 80698 h 806979"/>
                <a:gd name="connsiteX1" fmla="*/ 80698 w 2450860"/>
                <a:gd name="connsiteY1" fmla="*/ 0 h 806979"/>
                <a:gd name="connsiteX2" fmla="*/ 2370162 w 2450860"/>
                <a:gd name="connsiteY2" fmla="*/ 0 h 806979"/>
                <a:gd name="connsiteX3" fmla="*/ 2450860 w 2450860"/>
                <a:gd name="connsiteY3" fmla="*/ 80698 h 806979"/>
                <a:gd name="connsiteX4" fmla="*/ 2450860 w 2450860"/>
                <a:gd name="connsiteY4" fmla="*/ 726281 h 806979"/>
                <a:gd name="connsiteX5" fmla="*/ 2370162 w 2450860"/>
                <a:gd name="connsiteY5" fmla="*/ 806979 h 806979"/>
                <a:gd name="connsiteX6" fmla="*/ 80698 w 2450860"/>
                <a:gd name="connsiteY6" fmla="*/ 806979 h 806979"/>
                <a:gd name="connsiteX7" fmla="*/ 0 w 2450860"/>
                <a:gd name="connsiteY7" fmla="*/ 726281 h 806979"/>
                <a:gd name="connsiteX8" fmla="*/ 0 w 2450860"/>
                <a:gd name="connsiteY8" fmla="*/ 80698 h 80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0860" h="806979">
                  <a:moveTo>
                    <a:pt x="0" y="80698"/>
                  </a:moveTo>
                  <a:cubicBezTo>
                    <a:pt x="0" y="36130"/>
                    <a:pt x="36130" y="0"/>
                    <a:pt x="80698" y="0"/>
                  </a:cubicBezTo>
                  <a:lnTo>
                    <a:pt x="2370162" y="0"/>
                  </a:lnTo>
                  <a:cubicBezTo>
                    <a:pt x="2414730" y="0"/>
                    <a:pt x="2450860" y="36130"/>
                    <a:pt x="2450860" y="80698"/>
                  </a:cubicBezTo>
                  <a:lnTo>
                    <a:pt x="2450860" y="726281"/>
                  </a:lnTo>
                  <a:cubicBezTo>
                    <a:pt x="2450860" y="770849"/>
                    <a:pt x="2414730" y="806979"/>
                    <a:pt x="2370162" y="806979"/>
                  </a:cubicBezTo>
                  <a:lnTo>
                    <a:pt x="80698" y="806979"/>
                  </a:lnTo>
                  <a:cubicBezTo>
                    <a:pt x="36130" y="806979"/>
                    <a:pt x="0" y="770849"/>
                    <a:pt x="0" y="726281"/>
                  </a:cubicBezTo>
                  <a:lnTo>
                    <a:pt x="0" y="8069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3796" tIns="33796" rIns="33796" bIns="33796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Owner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BFCFC1E-3E21-B9E6-4743-1616047CB6CF}"/>
                </a:ext>
              </a:extLst>
            </p:cNvPr>
            <p:cNvSpPr/>
            <p:nvPr/>
          </p:nvSpPr>
          <p:spPr>
            <a:xfrm rot="19467379">
              <a:off x="2803217" y="2695930"/>
              <a:ext cx="798201" cy="26806"/>
            </a:xfrm>
            <a:custGeom>
              <a:avLst/>
              <a:gdLst>
                <a:gd name="connsiteX0" fmla="*/ 0 w 798201"/>
                <a:gd name="connsiteY0" fmla="*/ 13403 h 26806"/>
                <a:gd name="connsiteX1" fmla="*/ 798201 w 798201"/>
                <a:gd name="connsiteY1" fmla="*/ 13403 h 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8201" h="26806">
                  <a:moveTo>
                    <a:pt x="0" y="13403"/>
                  </a:moveTo>
                  <a:lnTo>
                    <a:pt x="798201" y="13403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91845" tIns="-6553" rIns="391846" bIns="-6552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D6CC324-BC80-E060-AA8F-8BF1959C4F61}"/>
                </a:ext>
              </a:extLst>
            </p:cNvPr>
            <p:cNvSpPr/>
            <p:nvPr/>
          </p:nvSpPr>
          <p:spPr>
            <a:xfrm>
              <a:off x="3527054" y="2073837"/>
              <a:ext cx="1613958" cy="806979"/>
            </a:xfrm>
            <a:custGeom>
              <a:avLst/>
              <a:gdLst>
                <a:gd name="connsiteX0" fmla="*/ 0 w 1613958"/>
                <a:gd name="connsiteY0" fmla="*/ 80698 h 806979"/>
                <a:gd name="connsiteX1" fmla="*/ 80698 w 1613958"/>
                <a:gd name="connsiteY1" fmla="*/ 0 h 806979"/>
                <a:gd name="connsiteX2" fmla="*/ 1533260 w 1613958"/>
                <a:gd name="connsiteY2" fmla="*/ 0 h 806979"/>
                <a:gd name="connsiteX3" fmla="*/ 1613958 w 1613958"/>
                <a:gd name="connsiteY3" fmla="*/ 80698 h 806979"/>
                <a:gd name="connsiteX4" fmla="*/ 1613958 w 1613958"/>
                <a:gd name="connsiteY4" fmla="*/ 726281 h 806979"/>
                <a:gd name="connsiteX5" fmla="*/ 1533260 w 1613958"/>
                <a:gd name="connsiteY5" fmla="*/ 806979 h 806979"/>
                <a:gd name="connsiteX6" fmla="*/ 80698 w 1613958"/>
                <a:gd name="connsiteY6" fmla="*/ 806979 h 806979"/>
                <a:gd name="connsiteX7" fmla="*/ 0 w 1613958"/>
                <a:gd name="connsiteY7" fmla="*/ 726281 h 806979"/>
                <a:gd name="connsiteX8" fmla="*/ 0 w 1613958"/>
                <a:gd name="connsiteY8" fmla="*/ 80698 h 80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13958" h="806979">
                  <a:moveTo>
                    <a:pt x="0" y="80698"/>
                  </a:moveTo>
                  <a:cubicBezTo>
                    <a:pt x="0" y="36130"/>
                    <a:pt x="36130" y="0"/>
                    <a:pt x="80698" y="0"/>
                  </a:cubicBezTo>
                  <a:lnTo>
                    <a:pt x="1533260" y="0"/>
                  </a:lnTo>
                  <a:cubicBezTo>
                    <a:pt x="1577828" y="0"/>
                    <a:pt x="1613958" y="36130"/>
                    <a:pt x="1613958" y="80698"/>
                  </a:cubicBezTo>
                  <a:lnTo>
                    <a:pt x="1613958" y="726281"/>
                  </a:lnTo>
                  <a:cubicBezTo>
                    <a:pt x="1613958" y="770849"/>
                    <a:pt x="1577828" y="806979"/>
                    <a:pt x="1533260" y="806979"/>
                  </a:cubicBezTo>
                  <a:lnTo>
                    <a:pt x="80698" y="806979"/>
                  </a:lnTo>
                  <a:cubicBezTo>
                    <a:pt x="36130" y="806979"/>
                    <a:pt x="0" y="770849"/>
                    <a:pt x="0" y="726281"/>
                  </a:cubicBezTo>
                  <a:lnTo>
                    <a:pt x="0" y="8069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3796" tIns="33796" rIns="33796" bIns="33796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General Manager 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FA7582B-FE6C-1D94-44BB-233B11C06043}"/>
                </a:ext>
              </a:extLst>
            </p:cNvPr>
            <p:cNvSpPr/>
            <p:nvPr/>
          </p:nvSpPr>
          <p:spPr>
            <a:xfrm rot="19457599">
              <a:off x="5066285" y="2231917"/>
              <a:ext cx="795038" cy="26806"/>
            </a:xfrm>
            <a:custGeom>
              <a:avLst/>
              <a:gdLst>
                <a:gd name="connsiteX0" fmla="*/ 0 w 795038"/>
                <a:gd name="connsiteY0" fmla="*/ 13403 h 26806"/>
                <a:gd name="connsiteX1" fmla="*/ 795038 w 795038"/>
                <a:gd name="connsiteY1" fmla="*/ 13403 h 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038" h="26806">
                  <a:moveTo>
                    <a:pt x="0" y="13403"/>
                  </a:moveTo>
                  <a:lnTo>
                    <a:pt x="795038" y="13403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90343" tIns="-6474" rIns="390343" bIns="-6472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9188A0-1B63-F2A5-D2C5-722737BA72C2}"/>
                </a:ext>
              </a:extLst>
            </p:cNvPr>
            <p:cNvSpPr/>
            <p:nvPr/>
          </p:nvSpPr>
          <p:spPr>
            <a:xfrm>
              <a:off x="5786596" y="1609824"/>
              <a:ext cx="1613958" cy="806979"/>
            </a:xfrm>
            <a:custGeom>
              <a:avLst/>
              <a:gdLst>
                <a:gd name="connsiteX0" fmla="*/ 0 w 1613958"/>
                <a:gd name="connsiteY0" fmla="*/ 80698 h 806979"/>
                <a:gd name="connsiteX1" fmla="*/ 80698 w 1613958"/>
                <a:gd name="connsiteY1" fmla="*/ 0 h 806979"/>
                <a:gd name="connsiteX2" fmla="*/ 1533260 w 1613958"/>
                <a:gd name="connsiteY2" fmla="*/ 0 h 806979"/>
                <a:gd name="connsiteX3" fmla="*/ 1613958 w 1613958"/>
                <a:gd name="connsiteY3" fmla="*/ 80698 h 806979"/>
                <a:gd name="connsiteX4" fmla="*/ 1613958 w 1613958"/>
                <a:gd name="connsiteY4" fmla="*/ 726281 h 806979"/>
                <a:gd name="connsiteX5" fmla="*/ 1533260 w 1613958"/>
                <a:gd name="connsiteY5" fmla="*/ 806979 h 806979"/>
                <a:gd name="connsiteX6" fmla="*/ 80698 w 1613958"/>
                <a:gd name="connsiteY6" fmla="*/ 806979 h 806979"/>
                <a:gd name="connsiteX7" fmla="*/ 0 w 1613958"/>
                <a:gd name="connsiteY7" fmla="*/ 726281 h 806979"/>
                <a:gd name="connsiteX8" fmla="*/ 0 w 1613958"/>
                <a:gd name="connsiteY8" fmla="*/ 80698 h 80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13958" h="806979">
                  <a:moveTo>
                    <a:pt x="0" y="80698"/>
                  </a:moveTo>
                  <a:cubicBezTo>
                    <a:pt x="0" y="36130"/>
                    <a:pt x="36130" y="0"/>
                    <a:pt x="80698" y="0"/>
                  </a:cubicBezTo>
                  <a:lnTo>
                    <a:pt x="1533260" y="0"/>
                  </a:lnTo>
                  <a:cubicBezTo>
                    <a:pt x="1577828" y="0"/>
                    <a:pt x="1613958" y="36130"/>
                    <a:pt x="1613958" y="80698"/>
                  </a:cubicBezTo>
                  <a:lnTo>
                    <a:pt x="1613958" y="726281"/>
                  </a:lnTo>
                  <a:cubicBezTo>
                    <a:pt x="1613958" y="770849"/>
                    <a:pt x="1577828" y="806979"/>
                    <a:pt x="1533260" y="806979"/>
                  </a:cubicBezTo>
                  <a:lnTo>
                    <a:pt x="80698" y="806979"/>
                  </a:lnTo>
                  <a:cubicBezTo>
                    <a:pt x="36130" y="806979"/>
                    <a:pt x="0" y="770849"/>
                    <a:pt x="0" y="726281"/>
                  </a:cubicBezTo>
                  <a:lnTo>
                    <a:pt x="0" y="8069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3796" tIns="33796" rIns="33796" bIns="33796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Housekeeping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689AA8E-6290-FB5A-9786-6CD55692E5EC}"/>
                </a:ext>
              </a:extLst>
            </p:cNvPr>
            <p:cNvSpPr/>
            <p:nvPr/>
          </p:nvSpPr>
          <p:spPr>
            <a:xfrm rot="2142401">
              <a:off x="5066285" y="2695930"/>
              <a:ext cx="795038" cy="26806"/>
            </a:xfrm>
            <a:custGeom>
              <a:avLst/>
              <a:gdLst>
                <a:gd name="connsiteX0" fmla="*/ 0 w 795038"/>
                <a:gd name="connsiteY0" fmla="*/ 13403 h 26806"/>
                <a:gd name="connsiteX1" fmla="*/ 795038 w 795038"/>
                <a:gd name="connsiteY1" fmla="*/ 13403 h 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038" h="26806">
                  <a:moveTo>
                    <a:pt x="0" y="13403"/>
                  </a:moveTo>
                  <a:lnTo>
                    <a:pt x="795038" y="13403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90342" tIns="-6473" rIns="390344" bIns="-647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2E776A8-3F2B-2F13-8301-CBFF54887671}"/>
                </a:ext>
              </a:extLst>
            </p:cNvPr>
            <p:cNvSpPr/>
            <p:nvPr/>
          </p:nvSpPr>
          <p:spPr>
            <a:xfrm>
              <a:off x="5786596" y="2537850"/>
              <a:ext cx="1677112" cy="806979"/>
            </a:xfrm>
            <a:custGeom>
              <a:avLst/>
              <a:gdLst>
                <a:gd name="connsiteX0" fmla="*/ 0 w 1677112"/>
                <a:gd name="connsiteY0" fmla="*/ 80698 h 806979"/>
                <a:gd name="connsiteX1" fmla="*/ 80698 w 1677112"/>
                <a:gd name="connsiteY1" fmla="*/ 0 h 806979"/>
                <a:gd name="connsiteX2" fmla="*/ 1596414 w 1677112"/>
                <a:gd name="connsiteY2" fmla="*/ 0 h 806979"/>
                <a:gd name="connsiteX3" fmla="*/ 1677112 w 1677112"/>
                <a:gd name="connsiteY3" fmla="*/ 80698 h 806979"/>
                <a:gd name="connsiteX4" fmla="*/ 1677112 w 1677112"/>
                <a:gd name="connsiteY4" fmla="*/ 726281 h 806979"/>
                <a:gd name="connsiteX5" fmla="*/ 1596414 w 1677112"/>
                <a:gd name="connsiteY5" fmla="*/ 806979 h 806979"/>
                <a:gd name="connsiteX6" fmla="*/ 80698 w 1677112"/>
                <a:gd name="connsiteY6" fmla="*/ 806979 h 806979"/>
                <a:gd name="connsiteX7" fmla="*/ 0 w 1677112"/>
                <a:gd name="connsiteY7" fmla="*/ 726281 h 806979"/>
                <a:gd name="connsiteX8" fmla="*/ 0 w 1677112"/>
                <a:gd name="connsiteY8" fmla="*/ 80698 h 80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7112" h="806979">
                  <a:moveTo>
                    <a:pt x="0" y="80698"/>
                  </a:moveTo>
                  <a:cubicBezTo>
                    <a:pt x="0" y="36130"/>
                    <a:pt x="36130" y="0"/>
                    <a:pt x="80698" y="0"/>
                  </a:cubicBezTo>
                  <a:lnTo>
                    <a:pt x="1596414" y="0"/>
                  </a:lnTo>
                  <a:cubicBezTo>
                    <a:pt x="1640982" y="0"/>
                    <a:pt x="1677112" y="36130"/>
                    <a:pt x="1677112" y="80698"/>
                  </a:cubicBezTo>
                  <a:lnTo>
                    <a:pt x="1677112" y="726281"/>
                  </a:lnTo>
                  <a:cubicBezTo>
                    <a:pt x="1677112" y="770849"/>
                    <a:pt x="1640982" y="806979"/>
                    <a:pt x="1596414" y="806979"/>
                  </a:cubicBezTo>
                  <a:lnTo>
                    <a:pt x="80698" y="806979"/>
                  </a:lnTo>
                  <a:cubicBezTo>
                    <a:pt x="36130" y="806979"/>
                    <a:pt x="0" y="770849"/>
                    <a:pt x="0" y="726281"/>
                  </a:cubicBezTo>
                  <a:lnTo>
                    <a:pt x="0" y="8069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3796" tIns="33796" rIns="33796" bIns="33796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Receptionist 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CC5A63A-22B8-F024-18B7-B763679DC709}"/>
                </a:ext>
              </a:extLst>
            </p:cNvPr>
            <p:cNvSpPr/>
            <p:nvPr/>
          </p:nvSpPr>
          <p:spPr>
            <a:xfrm rot="2132621">
              <a:off x="2803217" y="3159943"/>
              <a:ext cx="798201" cy="26806"/>
            </a:xfrm>
            <a:custGeom>
              <a:avLst/>
              <a:gdLst>
                <a:gd name="connsiteX0" fmla="*/ 0 w 798201"/>
                <a:gd name="connsiteY0" fmla="*/ 13403 h 26806"/>
                <a:gd name="connsiteX1" fmla="*/ 798201 w 798201"/>
                <a:gd name="connsiteY1" fmla="*/ 13403 h 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8201" h="26806">
                  <a:moveTo>
                    <a:pt x="0" y="13403"/>
                  </a:moveTo>
                  <a:lnTo>
                    <a:pt x="798201" y="13403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91844" tIns="-6553" rIns="391846" bIns="-6552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D39C8DC-5A7C-D21F-7604-A2BE4AC78053}"/>
                </a:ext>
              </a:extLst>
            </p:cNvPr>
            <p:cNvSpPr/>
            <p:nvPr/>
          </p:nvSpPr>
          <p:spPr>
            <a:xfrm>
              <a:off x="3527054" y="3001863"/>
              <a:ext cx="1613958" cy="806979"/>
            </a:xfrm>
            <a:custGeom>
              <a:avLst/>
              <a:gdLst>
                <a:gd name="connsiteX0" fmla="*/ 0 w 1613958"/>
                <a:gd name="connsiteY0" fmla="*/ 80698 h 806979"/>
                <a:gd name="connsiteX1" fmla="*/ 80698 w 1613958"/>
                <a:gd name="connsiteY1" fmla="*/ 0 h 806979"/>
                <a:gd name="connsiteX2" fmla="*/ 1533260 w 1613958"/>
                <a:gd name="connsiteY2" fmla="*/ 0 h 806979"/>
                <a:gd name="connsiteX3" fmla="*/ 1613958 w 1613958"/>
                <a:gd name="connsiteY3" fmla="*/ 80698 h 806979"/>
                <a:gd name="connsiteX4" fmla="*/ 1613958 w 1613958"/>
                <a:gd name="connsiteY4" fmla="*/ 726281 h 806979"/>
                <a:gd name="connsiteX5" fmla="*/ 1533260 w 1613958"/>
                <a:gd name="connsiteY5" fmla="*/ 806979 h 806979"/>
                <a:gd name="connsiteX6" fmla="*/ 80698 w 1613958"/>
                <a:gd name="connsiteY6" fmla="*/ 806979 h 806979"/>
                <a:gd name="connsiteX7" fmla="*/ 0 w 1613958"/>
                <a:gd name="connsiteY7" fmla="*/ 726281 h 806979"/>
                <a:gd name="connsiteX8" fmla="*/ 0 w 1613958"/>
                <a:gd name="connsiteY8" fmla="*/ 80698 h 80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13958" h="806979">
                  <a:moveTo>
                    <a:pt x="0" y="80698"/>
                  </a:moveTo>
                  <a:cubicBezTo>
                    <a:pt x="0" y="36130"/>
                    <a:pt x="36130" y="0"/>
                    <a:pt x="80698" y="0"/>
                  </a:cubicBezTo>
                  <a:lnTo>
                    <a:pt x="1533260" y="0"/>
                  </a:lnTo>
                  <a:cubicBezTo>
                    <a:pt x="1577828" y="0"/>
                    <a:pt x="1613958" y="36130"/>
                    <a:pt x="1613958" y="80698"/>
                  </a:cubicBezTo>
                  <a:lnTo>
                    <a:pt x="1613958" y="726281"/>
                  </a:lnTo>
                  <a:cubicBezTo>
                    <a:pt x="1613958" y="770849"/>
                    <a:pt x="1577828" y="806979"/>
                    <a:pt x="1533260" y="806979"/>
                  </a:cubicBezTo>
                  <a:lnTo>
                    <a:pt x="80698" y="806979"/>
                  </a:lnTo>
                  <a:cubicBezTo>
                    <a:pt x="36130" y="806979"/>
                    <a:pt x="0" y="770849"/>
                    <a:pt x="0" y="726281"/>
                  </a:cubicBezTo>
                  <a:lnTo>
                    <a:pt x="0" y="8069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3796" tIns="33796" rIns="33796" bIns="33796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 err="1"/>
                <a:t>Marketing&amp;Social</a:t>
              </a:r>
              <a:r>
                <a:rPr lang="en-GB" sz="1600" kern="1200" dirty="0"/>
                <a:t> Media 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423E494-3906-3846-CDC7-24F9EC6CFAF3}"/>
              </a:ext>
            </a:extLst>
          </p:cNvPr>
          <p:cNvGrpSpPr/>
          <p:nvPr/>
        </p:nvGrpSpPr>
        <p:grpSpPr>
          <a:xfrm>
            <a:off x="7640320" y="2572603"/>
            <a:ext cx="2593927" cy="793097"/>
            <a:chOff x="3945214" y="1218008"/>
            <a:chExt cx="2537567" cy="806979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2B3878E-E153-59C1-2967-74199E6B6C7E}"/>
                </a:ext>
              </a:extLst>
            </p:cNvPr>
            <p:cNvSpPr/>
            <p:nvPr/>
          </p:nvSpPr>
          <p:spPr>
            <a:xfrm>
              <a:off x="3945214" y="1444488"/>
              <a:ext cx="860455" cy="274261"/>
            </a:xfrm>
            <a:custGeom>
              <a:avLst/>
              <a:gdLst>
                <a:gd name="connsiteX0" fmla="*/ 0 w 795038"/>
                <a:gd name="connsiteY0" fmla="*/ 13403 h 26806"/>
                <a:gd name="connsiteX1" fmla="*/ 795038 w 795038"/>
                <a:gd name="connsiteY1" fmla="*/ 13403 h 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795038" h="26806">
                  <a:moveTo>
                    <a:pt x="0" y="13403"/>
                  </a:moveTo>
                  <a:lnTo>
                    <a:pt x="795038" y="13403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90343" tIns="-6474" rIns="390343" bIns="-6472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B4B6D62-90CD-FB0D-8274-EBC6C0706AAE}"/>
                </a:ext>
              </a:extLst>
            </p:cNvPr>
            <p:cNvSpPr/>
            <p:nvPr/>
          </p:nvSpPr>
          <p:spPr>
            <a:xfrm>
              <a:off x="4868823" y="1218008"/>
              <a:ext cx="1613958" cy="806979"/>
            </a:xfrm>
            <a:custGeom>
              <a:avLst/>
              <a:gdLst>
                <a:gd name="connsiteX0" fmla="*/ 0 w 1613958"/>
                <a:gd name="connsiteY0" fmla="*/ 80698 h 806979"/>
                <a:gd name="connsiteX1" fmla="*/ 80698 w 1613958"/>
                <a:gd name="connsiteY1" fmla="*/ 0 h 806979"/>
                <a:gd name="connsiteX2" fmla="*/ 1533260 w 1613958"/>
                <a:gd name="connsiteY2" fmla="*/ 0 h 806979"/>
                <a:gd name="connsiteX3" fmla="*/ 1613958 w 1613958"/>
                <a:gd name="connsiteY3" fmla="*/ 80698 h 806979"/>
                <a:gd name="connsiteX4" fmla="*/ 1613958 w 1613958"/>
                <a:gd name="connsiteY4" fmla="*/ 726281 h 806979"/>
                <a:gd name="connsiteX5" fmla="*/ 1533260 w 1613958"/>
                <a:gd name="connsiteY5" fmla="*/ 806979 h 806979"/>
                <a:gd name="connsiteX6" fmla="*/ 80698 w 1613958"/>
                <a:gd name="connsiteY6" fmla="*/ 806979 h 806979"/>
                <a:gd name="connsiteX7" fmla="*/ 0 w 1613958"/>
                <a:gd name="connsiteY7" fmla="*/ 726281 h 806979"/>
                <a:gd name="connsiteX8" fmla="*/ 0 w 1613958"/>
                <a:gd name="connsiteY8" fmla="*/ 80698 h 806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13958" h="806979">
                  <a:moveTo>
                    <a:pt x="0" y="80698"/>
                  </a:moveTo>
                  <a:cubicBezTo>
                    <a:pt x="0" y="36130"/>
                    <a:pt x="36130" y="0"/>
                    <a:pt x="80698" y="0"/>
                  </a:cubicBezTo>
                  <a:lnTo>
                    <a:pt x="1533260" y="0"/>
                  </a:lnTo>
                  <a:cubicBezTo>
                    <a:pt x="1577828" y="0"/>
                    <a:pt x="1613958" y="36130"/>
                    <a:pt x="1613958" y="80698"/>
                  </a:cubicBezTo>
                  <a:lnTo>
                    <a:pt x="1613958" y="726281"/>
                  </a:lnTo>
                  <a:cubicBezTo>
                    <a:pt x="1613958" y="770849"/>
                    <a:pt x="1577828" y="806979"/>
                    <a:pt x="1533260" y="806979"/>
                  </a:cubicBezTo>
                  <a:lnTo>
                    <a:pt x="80698" y="806979"/>
                  </a:lnTo>
                  <a:cubicBezTo>
                    <a:pt x="36130" y="806979"/>
                    <a:pt x="0" y="770849"/>
                    <a:pt x="0" y="726281"/>
                  </a:cubicBezTo>
                  <a:lnTo>
                    <a:pt x="0" y="80698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3796" tIns="33796" rIns="33796" bIns="33796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/>
                <a:t>Catering </a:t>
              </a:r>
              <a:endParaRPr lang="en-GB" sz="1600" kern="1200" dirty="0"/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C8DE2B6F-986E-71F9-3701-AB7700363255}"/>
              </a:ext>
            </a:extLst>
          </p:cNvPr>
          <p:cNvSpPr txBox="1"/>
          <p:nvPr/>
        </p:nvSpPr>
        <p:spPr>
          <a:xfrm>
            <a:off x="640080" y="4307840"/>
            <a:ext cx="1045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Lassl</a:t>
            </a:r>
            <a:r>
              <a:rPr lang="en-GB" sz="2400" dirty="0"/>
              <a:t> (2019) explains that the organizational chart structure functions as a bridge between this system of tasks and processes and the employees as one of the organisation’s most important resource bases.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9D581510-9F78-72FE-1634-80D6C40206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437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5267B-5AAF-4FE7-1F62-12750D325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7360" y="152400"/>
            <a:ext cx="7233920" cy="1257300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Financial Overview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3C991E-D736-EDC6-EAC3-BECD91946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75A1BC2-4DD6-7255-6178-47C5797CE0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503347"/>
              </p:ext>
            </p:extLst>
          </p:nvPr>
        </p:nvGraphicFramePr>
        <p:xfrm>
          <a:off x="568960" y="2059424"/>
          <a:ext cx="9753600" cy="3561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85900">
                  <a:extLst>
                    <a:ext uri="{9D8B030D-6E8A-4147-A177-3AD203B41FA5}">
                      <a16:colId xmlns:a16="http://schemas.microsoft.com/office/drawing/2014/main" val="209474049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068979206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352331716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150348848"/>
                    </a:ext>
                  </a:extLst>
                </a:gridCol>
                <a:gridCol w="622300">
                  <a:extLst>
                    <a:ext uri="{9D8B030D-6E8A-4147-A177-3AD203B41FA5}">
                      <a16:colId xmlns:a16="http://schemas.microsoft.com/office/drawing/2014/main" val="3812798213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2000759382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2555009877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716029807"/>
                    </a:ext>
                  </a:extLst>
                </a:gridCol>
                <a:gridCol w="698500">
                  <a:extLst>
                    <a:ext uri="{9D8B030D-6E8A-4147-A177-3AD203B41FA5}">
                      <a16:colId xmlns:a16="http://schemas.microsoft.com/office/drawing/2014/main" val="633283745"/>
                    </a:ext>
                  </a:extLst>
                </a:gridCol>
                <a:gridCol w="660400">
                  <a:extLst>
                    <a:ext uri="{9D8B030D-6E8A-4147-A177-3AD203B41FA5}">
                      <a16:colId xmlns:a16="http://schemas.microsoft.com/office/drawing/2014/main" val="507744328"/>
                    </a:ext>
                  </a:extLst>
                </a:gridCol>
                <a:gridCol w="622300">
                  <a:extLst>
                    <a:ext uri="{9D8B030D-6E8A-4147-A177-3AD203B41FA5}">
                      <a16:colId xmlns:a16="http://schemas.microsoft.com/office/drawing/2014/main" val="330004129"/>
                    </a:ext>
                  </a:extLst>
                </a:gridCol>
                <a:gridCol w="660400">
                  <a:extLst>
                    <a:ext uri="{9D8B030D-6E8A-4147-A177-3AD203B41FA5}">
                      <a16:colId xmlns:a16="http://schemas.microsoft.com/office/drawing/2014/main" val="2135299868"/>
                    </a:ext>
                  </a:extLst>
                </a:gridCol>
                <a:gridCol w="749300">
                  <a:extLst>
                    <a:ext uri="{9D8B030D-6E8A-4147-A177-3AD203B41FA5}">
                      <a16:colId xmlns:a16="http://schemas.microsoft.com/office/drawing/2014/main" val="3879109090"/>
                    </a:ext>
                  </a:extLst>
                </a:gridCol>
              </a:tblGrid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Description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January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February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March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April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June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July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August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September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October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November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December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625257516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Room bookings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£8,500.00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£9,750.00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£18,000.00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£5,750.00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£8,500.00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751345135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Additional Services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£1,500.00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£1,750.00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£2,800.00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£850.00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£900.00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£1,870.00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316745122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Total Income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£17,500.00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£11,750.00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£9,200.00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£11,500.00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£12,850.00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£18,800.00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£21,250.00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£6,350.00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£6,650.00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£10,370.00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4143093050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Expenses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082985745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Staff Salaries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76274858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Cleaning &amp; Maintenance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399439839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Utilities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£750.00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542827765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Marketing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572622415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Other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£220.00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£270.00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462099305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Total expenses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£5,400.00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£5,050.00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£5,150.00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£5,020.00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£5,150.00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£5,170.00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£5,250.00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£5,300.00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296882902"/>
                  </a:ext>
                </a:extLst>
              </a:tr>
              <a:tr h="2968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Profit/Loss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£3,650.00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£17,200.00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£11,550.00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£8,950.00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£11,200.00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£12,630.00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£18,600.00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£20,900.00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£6,730.00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£6,050.00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£6,350.00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£10,120.00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6202855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4833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diagram of swot analysis&#10;&#10;AI-generated content may be incorrect.">
            <a:extLst>
              <a:ext uri="{FF2B5EF4-FFF2-40B4-BE49-F238E27FC236}">
                <a16:creationId xmlns:a16="http://schemas.microsoft.com/office/drawing/2014/main" id="{5602F531-7F7D-07A5-F333-4E522F5DBD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42350"/>
            <a:ext cx="10556581" cy="67156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D18E4BE-6653-6C46-02A3-D369C416A48A}"/>
              </a:ext>
            </a:extLst>
          </p:cNvPr>
          <p:cNvSpPr txBox="1"/>
          <p:nvPr/>
        </p:nvSpPr>
        <p:spPr>
          <a:xfrm>
            <a:off x="1432560" y="3177009"/>
            <a:ext cx="23469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Unique, eye-catching accommodation.</a:t>
            </a:r>
          </a:p>
          <a:p>
            <a:r>
              <a:rPr lang="en-GB" dirty="0">
                <a:solidFill>
                  <a:schemeClr val="bg1"/>
                </a:solidFill>
              </a:rPr>
              <a:t>Growing market.</a:t>
            </a:r>
          </a:p>
          <a:p>
            <a:r>
              <a:rPr lang="en-GB" dirty="0">
                <a:solidFill>
                  <a:schemeClr val="bg1"/>
                </a:solidFill>
              </a:rPr>
              <a:t>Strong focus on privacy </a:t>
            </a:r>
          </a:p>
          <a:p>
            <a:r>
              <a:rPr lang="en-GB" dirty="0">
                <a:solidFill>
                  <a:schemeClr val="bg1"/>
                </a:solidFill>
              </a:rPr>
              <a:t>and nature.</a:t>
            </a:r>
          </a:p>
          <a:p>
            <a:r>
              <a:rPr lang="en-GB" dirty="0">
                <a:solidFill>
                  <a:schemeClr val="bg1"/>
                </a:solidFill>
              </a:rPr>
              <a:t>Strong potential for content marketing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FBF202-C443-4202-E891-2F6C30BFAA7E}"/>
              </a:ext>
            </a:extLst>
          </p:cNvPr>
          <p:cNvSpPr txBox="1"/>
          <p:nvPr/>
        </p:nvSpPr>
        <p:spPr>
          <a:xfrm>
            <a:off x="3952240" y="3291840"/>
            <a:ext cx="20421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 initial investment costs.</a:t>
            </a:r>
          </a:p>
          <a:p>
            <a:r>
              <a:rPr lang="en-GB" dirty="0">
                <a:solidFill>
                  <a:schemeClr val="bg1"/>
                </a:solidFill>
              </a:rPr>
              <a:t>New brand. </a:t>
            </a:r>
          </a:p>
          <a:p>
            <a:r>
              <a:rPr lang="en-GB" dirty="0">
                <a:solidFill>
                  <a:schemeClr val="bg1"/>
                </a:solidFill>
              </a:rPr>
              <a:t>High maintenance costs.</a:t>
            </a:r>
          </a:p>
          <a:p>
            <a:r>
              <a:rPr lang="en-GB" dirty="0">
                <a:solidFill>
                  <a:schemeClr val="bg1"/>
                </a:solidFill>
              </a:rPr>
              <a:t>Small initial team.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5C1D8B-8E6B-826D-ABC7-5C88593B663B}"/>
              </a:ext>
            </a:extLst>
          </p:cNvPr>
          <p:cNvSpPr txBox="1"/>
          <p:nvPr/>
        </p:nvSpPr>
        <p:spPr>
          <a:xfrm>
            <a:off x="6471920" y="3291840"/>
            <a:ext cx="20421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Rising demand.</a:t>
            </a:r>
          </a:p>
          <a:p>
            <a:r>
              <a:rPr lang="en-GB" dirty="0">
                <a:solidFill>
                  <a:schemeClr val="bg1"/>
                </a:solidFill>
              </a:rPr>
              <a:t>Partnership with weeding planner and event business.</a:t>
            </a:r>
          </a:p>
          <a:p>
            <a:r>
              <a:rPr lang="en-GB" dirty="0">
                <a:solidFill>
                  <a:schemeClr val="bg1"/>
                </a:solidFill>
              </a:rPr>
              <a:t>Use of technology.</a:t>
            </a:r>
          </a:p>
          <a:p>
            <a:r>
              <a:rPr lang="en-GB" dirty="0">
                <a:solidFill>
                  <a:schemeClr val="bg1"/>
                </a:solidFill>
              </a:rPr>
              <a:t>Growing social media.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0B711B-0496-B96D-6A5A-08C46FC2C8F0}"/>
              </a:ext>
            </a:extLst>
          </p:cNvPr>
          <p:cNvSpPr txBox="1"/>
          <p:nvPr/>
        </p:nvSpPr>
        <p:spPr>
          <a:xfrm>
            <a:off x="8717280" y="3291840"/>
            <a:ext cx="20421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Competition from established hotels.</a:t>
            </a:r>
          </a:p>
          <a:p>
            <a:r>
              <a:rPr lang="en-GB" dirty="0">
                <a:solidFill>
                  <a:schemeClr val="bg1"/>
                </a:solidFill>
              </a:rPr>
              <a:t>Weather impacting guest's experience.</a:t>
            </a:r>
          </a:p>
          <a:p>
            <a:r>
              <a:rPr lang="en-GB" dirty="0">
                <a:solidFill>
                  <a:schemeClr val="bg1"/>
                </a:solidFill>
              </a:rPr>
              <a:t>Rising costs of materials and labour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901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82AC7-0385-E588-8B8F-D454BB281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120"/>
            <a:ext cx="1849121" cy="607060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bg1"/>
                </a:solidFill>
                <a:effectLst/>
              </a:rPr>
              <a:t>Section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E0DAE1-31EE-8AF7-AC38-018003A91BD8}"/>
              </a:ext>
            </a:extLst>
          </p:cNvPr>
          <p:cNvSpPr txBox="1"/>
          <p:nvPr/>
        </p:nvSpPr>
        <p:spPr>
          <a:xfrm>
            <a:off x="558800" y="678180"/>
            <a:ext cx="6553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12-Month Marketing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F6839F-109E-AC89-2C1D-B588B507AB72}"/>
              </a:ext>
            </a:extLst>
          </p:cNvPr>
          <p:cNvSpPr txBox="1"/>
          <p:nvPr/>
        </p:nvSpPr>
        <p:spPr>
          <a:xfrm>
            <a:off x="355600" y="1553289"/>
            <a:ext cx="778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Goal:</a:t>
            </a:r>
            <a:r>
              <a:rPr lang="en-GB" sz="2400" dirty="0">
                <a:solidFill>
                  <a:schemeClr val="bg1"/>
                </a:solidFill>
              </a:rPr>
              <a:t> Build brand awareness, attract bookings, and establish Celeste Resorts as the go-to luxury nature getaway in the UK.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3BFE06-6B38-6EA1-540A-A77CCDDF57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pic>
        <p:nvPicPr>
          <p:cNvPr id="7" name="Picture 6" descr="A bed in a dome&#10;&#10;AI-generated content may be incorrect.">
            <a:extLst>
              <a:ext uri="{FF2B5EF4-FFF2-40B4-BE49-F238E27FC236}">
                <a16:creationId xmlns:a16="http://schemas.microsoft.com/office/drawing/2014/main" id="{14D752C3-8355-3CB6-5DA6-20F4032ED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1120" y="3171048"/>
            <a:ext cx="5770880" cy="36869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24E94F-7670-7658-B911-66C22EB0E49C}"/>
              </a:ext>
            </a:extLst>
          </p:cNvPr>
          <p:cNvSpPr txBox="1"/>
          <p:nvPr/>
        </p:nvSpPr>
        <p:spPr>
          <a:xfrm>
            <a:off x="355600" y="2924115"/>
            <a:ext cx="521208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Social media marketing (</a:t>
            </a:r>
            <a:r>
              <a:rPr lang="en-GB" sz="2400" dirty="0">
                <a:solidFill>
                  <a:schemeClr val="bg1"/>
                </a:solidFill>
              </a:rPr>
              <a:t>Instagram</a:t>
            </a:r>
            <a:r>
              <a:rPr lang="en-GB" sz="2000" dirty="0">
                <a:solidFill>
                  <a:schemeClr val="bg1"/>
                </a:solidFill>
              </a:rPr>
              <a:t>, TikTok, Facebook;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Content marketing (blog posts, SEO);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Local partnerships and offline marketing;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Paid advertising &amp; influencer collaborations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372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93298C-0FEE-A695-E3C2-09FE6FF59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83C292-7692-8E4B-FED8-80705B157FA1}"/>
              </a:ext>
            </a:extLst>
          </p:cNvPr>
          <p:cNvSpPr txBox="1"/>
          <p:nvPr/>
        </p:nvSpPr>
        <p:spPr>
          <a:xfrm>
            <a:off x="335280" y="298996"/>
            <a:ext cx="6096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“The essence of developing a marketing strategy for any organisation is to ensure that organisational capabilities are matched to the current market environment, and that they continue to match in future” (Hooley et al., 2024)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2DE655-EC72-7EC6-BAE4-6A5E63788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" y="1788160"/>
            <a:ext cx="6360160" cy="38239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E9DB02-C0C8-70BD-79C9-0342A31524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180080"/>
            <a:ext cx="5994400" cy="367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835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B486D9-1F9A-9A19-AC01-36CB08316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75530B-87DA-CC78-8AE6-C80008D9B8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664960" cy="35888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0CB578-FF65-E2F9-FE7C-22CAA515F1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1360" y="3149600"/>
            <a:ext cx="6390640" cy="3708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2A77CB-B18F-4220-3755-8FB9ABDDBF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57" y="4513352"/>
            <a:ext cx="5619246" cy="2344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210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663B13-4546-1A58-A37B-6EEBF9C62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402" y="345687"/>
            <a:ext cx="5894828" cy="243875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E8F1A1-8DEF-5E5B-D924-03BD45E29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680548">
            <a:off x="219636" y="3618141"/>
            <a:ext cx="6653223" cy="25572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55A060-5422-1188-C938-3729CD2FB4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0010" y="4404732"/>
            <a:ext cx="5548093" cy="23549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BAE249-BF01-BB23-A1FE-A53CF9C6CD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3907" y="769433"/>
            <a:ext cx="5548093" cy="252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8066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137D6B5-5C9D-41AC-B9A3-DCF58DE51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591D8A-6219-AA4F-A2D4-1D38A4CFB95F}"/>
              </a:ext>
            </a:extLst>
          </p:cNvPr>
          <p:cNvSpPr txBox="1"/>
          <p:nvPr/>
        </p:nvSpPr>
        <p:spPr>
          <a:xfrm>
            <a:off x="5496560" y="5334615"/>
            <a:ext cx="644144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A brand may have had a Facebook page for a decade or more but learning to use that page effectively is an entirely different game (Quesenberry, 2024).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846A60-0A36-4628-EE63-5748A02F03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03507">
            <a:off x="188222" y="158601"/>
            <a:ext cx="3482316" cy="34191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1F181C-4A11-6E4A-8F36-A190711A1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4235" y="207497"/>
            <a:ext cx="3867690" cy="21148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3E6EC32-E08E-FAFE-0A8A-EBD703FC49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1686" y="1216623"/>
            <a:ext cx="2762636" cy="41179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2151B2D-113B-A737-EA66-513A95D439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611863">
            <a:off x="3746812" y="2640493"/>
            <a:ext cx="2201573" cy="2793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5008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56AF87-3B50-54EE-B50E-6E98B091B911}"/>
              </a:ext>
            </a:extLst>
          </p:cNvPr>
          <p:cNvSpPr txBox="1"/>
          <p:nvPr/>
        </p:nvSpPr>
        <p:spPr>
          <a:xfrm>
            <a:off x="172720" y="193040"/>
            <a:ext cx="222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SECTION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9DD056-2206-827E-C575-BAC762BA1791}"/>
              </a:ext>
            </a:extLst>
          </p:cNvPr>
          <p:cNvSpPr txBox="1"/>
          <p:nvPr/>
        </p:nvSpPr>
        <p:spPr>
          <a:xfrm>
            <a:off x="365760" y="592425"/>
            <a:ext cx="573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Why Invest in Celeste Resorts?</a:t>
            </a:r>
            <a:endParaRPr lang="en-GB" sz="3600" b="1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9E0A82-43AA-E7AD-CD5D-06DE7FBEE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D674B2-787F-EA09-32FA-E97D8A88DA4C}"/>
              </a:ext>
            </a:extLst>
          </p:cNvPr>
          <p:cNvSpPr txBox="1"/>
          <p:nvPr/>
        </p:nvSpPr>
        <p:spPr>
          <a:xfrm>
            <a:off x="0" y="1523910"/>
            <a:ext cx="742696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Innovative Concept: We offer one-of-a-kind luxury stays like glass igloos and floating pods—unique experiences that are currently rare in the UK travel market.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Proven Market Demand: Our detailed customer research shows strong interest in nature-based vacations;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Passionate Leadership: I bring a clear vision and dedication to creating memorable, high-quality guest experiences.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Strong Digital &amp; Marketing Plan: We have a comprehensive strategy to attract and retain customers through social media, SEO, and partnerships.</a:t>
            </a:r>
          </a:p>
        </p:txBody>
      </p:sp>
      <p:pic>
        <p:nvPicPr>
          <p:cNvPr id="9" name="Picture 8" descr="A room with glass walls and a bed&#10;&#10;AI-generated content may be incorrect.">
            <a:extLst>
              <a:ext uri="{FF2B5EF4-FFF2-40B4-BE49-F238E27FC236}">
                <a16:creationId xmlns:a16="http://schemas.microsoft.com/office/drawing/2014/main" id="{710E84EB-83A2-C375-E3ED-2F61D49C9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7920" y="3749040"/>
            <a:ext cx="4632960" cy="303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0659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7FD3A1-77FE-C552-AFF4-BD3DB9D25B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749F28-ADFE-D37C-7B15-6960C1EC6CD8}"/>
              </a:ext>
            </a:extLst>
          </p:cNvPr>
          <p:cNvSpPr txBox="1"/>
          <p:nvPr/>
        </p:nvSpPr>
        <p:spPr>
          <a:xfrm>
            <a:off x="298994" y="227148"/>
            <a:ext cx="5553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How Investment Will Be Used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8137BA-83A1-4F01-EEDD-EA982F4982AE}"/>
              </a:ext>
            </a:extLst>
          </p:cNvPr>
          <p:cNvSpPr txBox="1"/>
          <p:nvPr/>
        </p:nvSpPr>
        <p:spPr>
          <a:xfrm>
            <a:off x="457200" y="1168400"/>
            <a:ext cx="87985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Property Development -Build and furnish three unique luxury accommodations;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Marketing &amp; Advertising – Launch target social media campaigns, paid ads.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Operations &amp; Staffing – Hire and train experience staff.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Technology – Implement tools to personalise guest experience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6" name="Picture 15" descr="A floor plan of a house&#10;&#10;AI-generated content may be incorrect.">
            <a:extLst>
              <a:ext uri="{FF2B5EF4-FFF2-40B4-BE49-F238E27FC236}">
                <a16:creationId xmlns:a16="http://schemas.microsoft.com/office/drawing/2014/main" id="{1AEF13C0-0EB1-CDC1-A03E-1377936A5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700" y="2894643"/>
            <a:ext cx="4132580" cy="343027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3878B42-767A-39E5-F8F5-2E97A39B83EC}"/>
              </a:ext>
            </a:extLst>
          </p:cNvPr>
          <p:cNvSpPr txBox="1"/>
          <p:nvPr/>
        </p:nvSpPr>
        <p:spPr>
          <a:xfrm>
            <a:off x="575310" y="4490720"/>
            <a:ext cx="7274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Sohl (2022) explains that as angels miss successful investment opportunities, these misses become an anchoring effect.</a:t>
            </a:r>
          </a:p>
        </p:txBody>
      </p:sp>
    </p:spTree>
    <p:extLst>
      <p:ext uri="{BB962C8B-B14F-4D97-AF65-F5344CB8AC3E}">
        <p14:creationId xmlns:p14="http://schemas.microsoft.com/office/powerpoint/2010/main" val="42119581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3454A6-A3A8-5028-EE24-70F2B9989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4322" y="0"/>
            <a:ext cx="1977678" cy="1967984"/>
          </a:xfrm>
          <a:prstGeom prst="rect">
            <a:avLst/>
          </a:prstGeom>
        </p:spPr>
      </p:pic>
      <p:pic>
        <p:nvPicPr>
          <p:cNvPr id="4" name="Picture 3" descr="A glass dome house with a table and chairs in front of it&#10;&#10;AI-generated content may be incorrect.">
            <a:extLst>
              <a:ext uri="{FF2B5EF4-FFF2-40B4-BE49-F238E27FC236}">
                <a16:creationId xmlns:a16="http://schemas.microsoft.com/office/drawing/2014/main" id="{BA56052A-82F2-39D0-8870-364B93507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6068" y="2862378"/>
            <a:ext cx="7103327" cy="39956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05AF8C-948F-EC03-749D-61FB7D1CA4DA}"/>
              </a:ext>
            </a:extLst>
          </p:cNvPr>
          <p:cNvSpPr txBox="1"/>
          <p:nvPr/>
        </p:nvSpPr>
        <p:spPr>
          <a:xfrm>
            <a:off x="2258121" y="644545"/>
            <a:ext cx="65792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THANK YOU !</a:t>
            </a:r>
          </a:p>
        </p:txBody>
      </p:sp>
    </p:spTree>
    <p:extLst>
      <p:ext uri="{BB962C8B-B14F-4D97-AF65-F5344CB8AC3E}">
        <p14:creationId xmlns:p14="http://schemas.microsoft.com/office/powerpoint/2010/main" val="12162181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bg2"/>
            </a:gs>
            <a:gs pos="83000">
              <a:schemeClr val="bg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29CC3A4-1CA7-4196-9E78-0026BADE7E83}"/>
              </a:ext>
            </a:extLst>
          </p:cNvPr>
          <p:cNvSpPr txBox="1"/>
          <p:nvPr/>
        </p:nvSpPr>
        <p:spPr>
          <a:xfrm>
            <a:off x="609600" y="457200"/>
            <a:ext cx="37623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REFERENCES: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88A28E-0937-4286-B8EB-A366E355D550}"/>
              </a:ext>
            </a:extLst>
          </p:cNvPr>
          <p:cNvSpPr txBox="1"/>
          <p:nvPr/>
        </p:nvSpPr>
        <p:spPr>
          <a:xfrm>
            <a:off x="266700" y="904240"/>
            <a:ext cx="116586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Kapferer</a:t>
            </a:r>
            <a:r>
              <a:rPr lang="en-GB" sz="2000" dirty="0"/>
              <a:t> and Bastien, 2012 </a:t>
            </a:r>
            <a:r>
              <a:rPr lang="en-GB" sz="2000" dirty="0" err="1"/>
              <a:t>Kapferer</a:t>
            </a:r>
            <a:r>
              <a:rPr lang="en-GB" sz="2000" dirty="0"/>
              <a:t>, J. N. , &amp; Bastien, V. (2012). The luxury strategy: Break the rules of marketing to build luxury brands. London: Kogan Page publishers.</a:t>
            </a:r>
          </a:p>
          <a:p>
            <a:r>
              <a:rPr lang="en-GB" sz="2000" dirty="0"/>
              <a:t>Larsen , S. 2007 . Aspects of a psychology of the tourist experience . </a:t>
            </a:r>
            <a:r>
              <a:rPr lang="en-GB" sz="2000" i="1" dirty="0"/>
              <a:t>Scandinavian Journal of Hospitality &amp; Tourism</a:t>
            </a:r>
            <a:r>
              <a:rPr lang="en-GB" sz="2000" dirty="0"/>
              <a:t> , 7 ( 1 ) : 7 – 18 </a:t>
            </a:r>
          </a:p>
          <a:p>
            <a:r>
              <a:rPr lang="en-GB" sz="2000" dirty="0"/>
              <a:t>Sharpley, R. (2009) </a:t>
            </a:r>
            <a:r>
              <a:rPr lang="en-GB" sz="2000" i="1" dirty="0"/>
              <a:t>Tourism Development and the Environment: Beyond Sustainability. </a:t>
            </a:r>
            <a:r>
              <a:rPr lang="en-GB" sz="2000" dirty="0"/>
              <a:t>London: Earthscan.</a:t>
            </a:r>
          </a:p>
          <a:p>
            <a:r>
              <a:rPr lang="en-GB" sz="2000" dirty="0" err="1"/>
              <a:t>Knapková</a:t>
            </a:r>
            <a:r>
              <a:rPr lang="en-GB" sz="2000" dirty="0"/>
              <a:t>, M. and Kollár, J. (2023) ‘Motivation to start a business as a sole trader – push and pull factors’, </a:t>
            </a:r>
            <a:r>
              <a:rPr lang="en-GB" sz="2000" i="1" dirty="0"/>
              <a:t>Mladá </a:t>
            </a:r>
            <a:r>
              <a:rPr lang="en-GB" sz="2000" i="1" dirty="0" err="1"/>
              <a:t>veda</a:t>
            </a:r>
            <a:r>
              <a:rPr lang="en-GB" sz="2000" dirty="0"/>
              <a:t>, 11(4), pp. 25–34.</a:t>
            </a:r>
          </a:p>
          <a:p>
            <a:r>
              <a:rPr lang="en-GB" sz="2000" dirty="0" err="1"/>
              <a:t>Lassl</a:t>
            </a:r>
            <a:r>
              <a:rPr lang="en-GB" sz="2000" dirty="0"/>
              <a:t>, Wolfgang. The Viability of Organizations Vol. 3 : Designing and Changing Organizations, Springer International Publishing AG, 2019.</a:t>
            </a:r>
          </a:p>
          <a:p>
            <a:r>
              <a:rPr lang="en-GB" sz="2000" dirty="0"/>
              <a:t>Hooley, G.J. et al. (2024) Marketing strategy and competitive positioning. Eighth edition. Harlow, England: Pearson.</a:t>
            </a:r>
          </a:p>
          <a:p>
            <a:r>
              <a:rPr lang="en-GB" sz="2000" dirty="0"/>
              <a:t>Quesenberry, K.A. (2024) Social media strategy marketing, advertising, and public relations in the consumer revolution. Fourth edition. Lanham: Rowman &amp; Littlefield Publishers.</a:t>
            </a:r>
          </a:p>
          <a:p>
            <a:r>
              <a:rPr lang="en-GB" sz="2000" dirty="0"/>
              <a:t>Harper, D., 2017. Hotels &amp; Resorts: An Investor's Guide. 1st ed. London: Routledge</a:t>
            </a:r>
          </a:p>
          <a:p>
            <a:r>
              <a:rPr lang="en-GB" sz="2000" dirty="0"/>
              <a:t>Sohl, J. (2022) ‘Angel investors: the impact of regret from missed opportunities’, Small business economics, 58(4), pp. 2281–2296.</a:t>
            </a:r>
          </a:p>
          <a:p>
            <a:r>
              <a:rPr lang="en-GB" sz="2000" dirty="0"/>
              <a:t>Sims, R.R. and Bias, S.K. (eds) (2021) Human resources management and ethics : responsibilities, actions, issues, and experiences. Charlotte, NC: Information Age Publishing, Inc.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AF9A21E-40A4-BF0D-D42A-C529849797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743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Sohl, J. (2022) ‘Angel investors: the impact of regret from missed opportunities’,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Small business economics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58(4), pp. 2281–2296</a:t>
            </a:r>
          </a:p>
        </p:txBody>
      </p:sp>
    </p:spTree>
    <p:extLst>
      <p:ext uri="{BB962C8B-B14F-4D97-AF65-F5344CB8AC3E}">
        <p14:creationId xmlns:p14="http://schemas.microsoft.com/office/powerpoint/2010/main" val="1814995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{600C18A5-B7B6-4E83-8B21-662E41737CEA}TFe742eee6-54b3-45e8-a03d-f3d997f9b6caf6c338c2_win32-3734725ae7e2</Template>
  <TotalTime>598</TotalTime>
  <Words>1635</Words>
  <Application>Microsoft Office PowerPoint</Application>
  <PresentationFormat>Widescreen</PresentationFormat>
  <Paragraphs>279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 Narrow</vt:lpstr>
      <vt:lpstr>Arial</vt:lpstr>
      <vt:lpstr>Calibri</vt:lpstr>
      <vt:lpstr>Goudy Old Style</vt:lpstr>
      <vt:lpstr>Wingdings 2</vt:lpstr>
      <vt:lpstr>SlateVTI</vt:lpstr>
      <vt:lpstr>PowerPoint Presentation</vt:lpstr>
      <vt:lpstr>Table of contents: </vt:lpstr>
      <vt:lpstr>Introduction </vt:lpstr>
      <vt:lpstr>Mission statement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Financial Overview</vt:lpstr>
      <vt:lpstr>PowerPoint Presentation</vt:lpstr>
      <vt:lpstr>Section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</dc:title>
  <dc:creator>Azmi, Lakme</dc:creator>
  <cp:lastModifiedBy>Edit Lakme Azmi (2412715)</cp:lastModifiedBy>
  <cp:revision>10</cp:revision>
  <dcterms:created xsi:type="dcterms:W3CDTF">2025-07-02T12:38:57Z</dcterms:created>
  <dcterms:modified xsi:type="dcterms:W3CDTF">2025-07-03T02:40:39Z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