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57" r:id="rId3"/>
    <p:sldId id="271" r:id="rId4"/>
    <p:sldId id="272" r:id="rId5"/>
    <p:sldId id="273" r:id="rId6"/>
    <p:sldId id="284" r:id="rId7"/>
    <p:sldId id="274" r:id="rId8"/>
    <p:sldId id="275" r:id="rId9"/>
    <p:sldId id="276" r:id="rId10"/>
    <p:sldId id="277" r:id="rId11"/>
    <p:sldId id="278" r:id="rId12"/>
    <p:sldId id="279" r:id="rId13"/>
    <p:sldId id="280" r:id="rId14"/>
    <p:sldId id="281" r:id="rId15"/>
    <p:sldId id="282" r:id="rId16"/>
    <p:sldId id="283" r:id="rId17"/>
    <p:sldId id="270"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494"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3AE461-A464-4AA5-A750-0B4F54E93EA1}" type="datetimeFigureOut">
              <a:rPr lang="nl-NL" smtClean="0"/>
              <a:pPr/>
              <a:t>6-8-2017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056ED8-EE14-4EAE-AEB8-ED25372451D2}" type="slidenum">
              <a:rPr lang="nl-NL" smtClean="0"/>
              <a:pPr/>
              <a:t>‹nr.›</a:t>
            </a:fld>
            <a:endParaRPr lang="nl-NL"/>
          </a:p>
        </p:txBody>
      </p:sp>
    </p:spTree>
    <p:extLst>
      <p:ext uri="{BB962C8B-B14F-4D97-AF65-F5344CB8AC3E}">
        <p14:creationId xmlns:p14="http://schemas.microsoft.com/office/powerpoint/2010/main" xmlns="" val="1878003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06/08/2017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‹nr.›</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06/08/2017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‹nr.›</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06/08/2017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‹nr.›</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06/08/2017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‹nr.›</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06/08/2017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‹nr.›</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06/08/2017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‹nr.›</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06/08/2017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‹nr.›</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06/08/2017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‹nr.›</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06/08/2017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‹nr.›</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06/08/2017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‹nr.›</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06/08/2017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‹nr.›</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06/08/2017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‹nr.›</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www.carersuk.org/" TargetMode="External"/><Relationship Id="rId3" Type="http://schemas.openxmlformats.org/officeDocument/2006/relationships/hyperlink" Target="http://www.seap.org.uk/about/aims-and-objectives.html" TargetMode="External"/><Relationship Id="rId7" Type="http://schemas.openxmlformats.org/officeDocument/2006/relationships/hyperlink" Target="http://www.ageuk.org.uk/no-one/we-provide-advice/" TargetMode="External"/><Relationship Id="rId2" Type="http://schemas.openxmlformats.org/officeDocument/2006/relationships/hyperlink" Target="https://www.gov.uk/find-your-local-council" TargetMode="External"/><Relationship Id="rId1" Type="http://schemas.openxmlformats.org/officeDocument/2006/relationships/slideLayout" Target="../slideLayouts/slideLayout2.xml"/><Relationship Id="rId6" Type="http://schemas.openxmlformats.org/officeDocument/2006/relationships/hyperlink" Target="http://www.diabetes.org.uk/How_we_help/Advocacy/" TargetMode="External"/><Relationship Id="rId5" Type="http://schemas.openxmlformats.org/officeDocument/2006/relationships/hyperlink" Target="https://www.mencap.org.uk/our-services/personal-support-services/advocacy/empower-me" TargetMode="External"/><Relationship Id="rId4" Type="http://schemas.openxmlformats.org/officeDocument/2006/relationships/hyperlink" Target="http://www.bild.org.uk/about-bild/advocacy/"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emaguk.org/" TargetMode="External"/><Relationship Id="rId2" Type="http://schemas.openxmlformats.org/officeDocument/2006/relationships/hyperlink" Target="http://www.voiceability.org/" TargetMode="External"/><Relationship Id="rId1" Type="http://schemas.openxmlformats.org/officeDocument/2006/relationships/slideLayout" Target="../slideLayouts/slideLayout2.xml"/><Relationship Id="rId4" Type="http://schemas.openxmlformats.org/officeDocument/2006/relationships/hyperlink" Target="https://www.jrf.org.uk/report/mental-health-advocacy-black-and-minority-ethnic-users-and-carers"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ww.gov.uk/equality-advisory-support-servic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r>
              <a:rPr lang="en-US" dirty="0"/>
              <a:t>MANAGING MENTAL HEALTH AND LEARNING </a:t>
            </a:r>
            <a:r>
              <a:rPr lang="en-US" dirty="0" smtClean="0"/>
              <a:t>DIFFICULTIES</a:t>
            </a:r>
          </a:p>
          <a:p>
            <a:pPr algn="ctr"/>
            <a:r>
              <a:rPr lang="en-US" dirty="0" smtClean="0"/>
              <a:t>WK 8</a:t>
            </a:r>
            <a:endParaRPr lang="en-GB"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 </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pPr lvl="1"/>
            <a:r>
              <a:rPr lang="nl-NL" sz="2400" dirty="0" err="1" smtClean="0"/>
              <a:t>Advocacy</a:t>
            </a:r>
            <a:endParaRPr lang="nl-NL" sz="2400" dirty="0" smtClean="0"/>
          </a:p>
          <a:p>
            <a:pPr lvl="1"/>
            <a:r>
              <a:rPr lang="nl-NL" sz="2400" dirty="0" smtClean="0"/>
              <a:t>Case studies</a:t>
            </a:r>
          </a:p>
          <a:p>
            <a:pPr lvl="1"/>
            <a:r>
              <a:rPr lang="nl-NL" sz="2400" dirty="0" err="1" smtClean="0"/>
              <a:t>Advocacy</a:t>
            </a:r>
            <a:r>
              <a:rPr lang="nl-NL" sz="2400" dirty="0" smtClean="0"/>
              <a:t> services UK</a:t>
            </a:r>
          </a:p>
          <a:p>
            <a:pPr lvl="1"/>
            <a:endParaRPr lang="nl-NL" sz="2400" dirty="0" smtClean="0"/>
          </a:p>
          <a:p>
            <a:pPr lvl="1"/>
            <a:endParaRPr lang="nl-NL" sz="2400" dirty="0" smtClean="0"/>
          </a:p>
          <a:p>
            <a:pPr lvl="1"/>
            <a:endParaRPr lang="nl-NL" sz="2600" dirty="0" smtClean="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000" dirty="0" smtClean="0"/>
              <a:t>Advocacy services can help </a:t>
            </a:r>
            <a:r>
              <a:rPr lang="en-GB" sz="2000" dirty="0" smtClean="0"/>
              <a:t>in </a:t>
            </a:r>
            <a:r>
              <a:rPr lang="en-GB" sz="2000" dirty="0" smtClean="0"/>
              <a:t>situations where </a:t>
            </a:r>
            <a:r>
              <a:rPr lang="en-GB" sz="2000" dirty="0" smtClean="0"/>
              <a:t>service </a:t>
            </a:r>
            <a:r>
              <a:rPr lang="en-GB" sz="2000" dirty="0" smtClean="0"/>
              <a:t>users </a:t>
            </a:r>
            <a:r>
              <a:rPr lang="en-GB" sz="2000" dirty="0" smtClean="0"/>
              <a:t>may </a:t>
            </a:r>
            <a:r>
              <a:rPr lang="en-GB" sz="2000" dirty="0" smtClean="0"/>
              <a:t>not feel able to deal with everything on </a:t>
            </a:r>
            <a:r>
              <a:rPr lang="en-GB" sz="2000" dirty="0" smtClean="0"/>
              <a:t>their own</a:t>
            </a:r>
            <a:r>
              <a:rPr lang="en-GB" sz="2000" dirty="0" smtClean="0"/>
              <a:t>. </a:t>
            </a:r>
            <a:endParaRPr lang="en-GB" sz="2000" dirty="0" smtClean="0"/>
          </a:p>
          <a:p>
            <a:endParaRPr lang="en-GB" sz="2000" dirty="0" smtClean="0"/>
          </a:p>
          <a:p>
            <a:r>
              <a:rPr lang="en-GB" sz="2000" b="1" dirty="0" smtClean="0"/>
              <a:t>What is advocacy?</a:t>
            </a:r>
          </a:p>
          <a:p>
            <a:r>
              <a:rPr lang="en-GB" sz="2000" dirty="0" smtClean="0"/>
              <a:t>'Advocacy is about taking action to help people say what they want, secure their rights, represent their interests and help them to obtain the services they need'. </a:t>
            </a:r>
            <a:endParaRPr lang="en-GB" sz="2000" dirty="0"/>
          </a:p>
          <a:p>
            <a:endParaRPr lang="en-GB" sz="2000" dirty="0" smtClean="0"/>
          </a:p>
          <a:p>
            <a:r>
              <a:rPr lang="en-GB" sz="2000" dirty="0" smtClean="0"/>
              <a:t>An </a:t>
            </a:r>
            <a:r>
              <a:rPr lang="en-GB" sz="2000" dirty="0" smtClean="0"/>
              <a:t>advocacy service can help </a:t>
            </a:r>
            <a:r>
              <a:rPr lang="en-GB" sz="2000" dirty="0" smtClean="0"/>
              <a:t>service users in </a:t>
            </a:r>
            <a:r>
              <a:rPr lang="en-GB" sz="2000" dirty="0" smtClean="0"/>
              <a:t>situations where </a:t>
            </a:r>
            <a:r>
              <a:rPr lang="en-GB" sz="2000" dirty="0" smtClean="0"/>
              <a:t>they </a:t>
            </a:r>
            <a:r>
              <a:rPr lang="en-GB" sz="2000" dirty="0" smtClean="0"/>
              <a:t>may not feel able to deal with everything on </a:t>
            </a:r>
            <a:r>
              <a:rPr lang="en-GB" sz="2000" dirty="0" smtClean="0"/>
              <a:t>their </a:t>
            </a:r>
            <a:r>
              <a:rPr lang="en-GB" sz="2000" dirty="0" smtClean="0"/>
              <a:t>own. An advocate is independent and non-judgemental. You might think of an advocate as someone with specialist knowledge who will take </a:t>
            </a:r>
            <a:r>
              <a:rPr lang="en-GB" sz="2000" dirty="0" smtClean="0"/>
              <a:t>the side of the service user/clien</a:t>
            </a:r>
            <a:r>
              <a:rPr lang="en-GB" sz="2000" dirty="0" smtClean="0"/>
              <a:t>t/patient </a:t>
            </a:r>
            <a:r>
              <a:rPr lang="en-GB" sz="2000" dirty="0" smtClean="0"/>
              <a:t>and </a:t>
            </a:r>
            <a:r>
              <a:rPr lang="en-GB" sz="2000" dirty="0" smtClean="0"/>
              <a:t>who </a:t>
            </a:r>
            <a:r>
              <a:rPr lang="en-GB" sz="2000" dirty="0" smtClean="0"/>
              <a:t>they agree </a:t>
            </a:r>
            <a:r>
              <a:rPr lang="en-GB" sz="2000" dirty="0" smtClean="0"/>
              <a:t>can act on </a:t>
            </a:r>
            <a:r>
              <a:rPr lang="en-GB" sz="2000" dirty="0" smtClean="0"/>
              <a:t>their </a:t>
            </a:r>
            <a:r>
              <a:rPr lang="en-GB" sz="2000" dirty="0" smtClean="0"/>
              <a:t>behalf.</a:t>
            </a:r>
          </a:p>
        </p:txBody>
      </p:sp>
    </p:spTree>
    <p:extLst>
      <p:ext uri="{BB962C8B-B14F-4D97-AF65-F5344CB8AC3E}">
        <p14:creationId xmlns="" xmlns:p14="http://schemas.microsoft.com/office/powerpoint/2010/main" val="2790183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 advocate can:</a:t>
            </a:r>
            <a:br>
              <a:rPr lang="en-GB" dirty="0" smtClean="0"/>
            </a:br>
            <a:endParaRPr lang="en-GB" dirty="0"/>
          </a:p>
        </p:txBody>
      </p:sp>
      <p:sp>
        <p:nvSpPr>
          <p:cNvPr id="3" name="Content Placeholder 2"/>
          <p:cNvSpPr>
            <a:spLocks noGrp="1"/>
          </p:cNvSpPr>
          <p:nvPr>
            <p:ph idx="1"/>
          </p:nvPr>
        </p:nvSpPr>
        <p:spPr/>
        <p:txBody>
          <a:bodyPr>
            <a:noAutofit/>
          </a:bodyPr>
          <a:lstStyle/>
          <a:p>
            <a:r>
              <a:rPr lang="en-GB" sz="2000" dirty="0" smtClean="0"/>
              <a:t>Help </a:t>
            </a:r>
            <a:r>
              <a:rPr lang="en-GB" sz="2000" dirty="0" smtClean="0"/>
              <a:t>individuals find </a:t>
            </a:r>
            <a:r>
              <a:rPr lang="en-GB" sz="2000" dirty="0" smtClean="0"/>
              <a:t>relevant information</a:t>
            </a:r>
          </a:p>
          <a:p>
            <a:r>
              <a:rPr lang="en-GB" sz="2000" dirty="0" smtClean="0"/>
              <a:t>Ensure that </a:t>
            </a:r>
            <a:r>
              <a:rPr lang="en-GB" sz="2000" dirty="0" smtClean="0"/>
              <a:t>individuals understand </a:t>
            </a:r>
            <a:r>
              <a:rPr lang="en-GB" sz="2000" dirty="0" smtClean="0"/>
              <a:t>their </a:t>
            </a:r>
            <a:r>
              <a:rPr lang="en-GB" sz="2000" dirty="0" smtClean="0"/>
              <a:t>rights</a:t>
            </a:r>
            <a:endParaRPr lang="en-GB" sz="2000" dirty="0" smtClean="0"/>
          </a:p>
          <a:p>
            <a:r>
              <a:rPr lang="en-GB" sz="2000" dirty="0" smtClean="0"/>
              <a:t>Speak on </a:t>
            </a:r>
            <a:r>
              <a:rPr lang="en-GB" sz="2000" dirty="0" smtClean="0"/>
              <a:t>individuals behalf </a:t>
            </a:r>
            <a:r>
              <a:rPr lang="en-GB" sz="2000" dirty="0" smtClean="0"/>
              <a:t>and represent </a:t>
            </a:r>
            <a:r>
              <a:rPr lang="en-GB" sz="2000" dirty="0" smtClean="0"/>
              <a:t>their </a:t>
            </a:r>
            <a:r>
              <a:rPr lang="en-GB" sz="2000" dirty="0" smtClean="0"/>
              <a:t>views</a:t>
            </a:r>
          </a:p>
          <a:p>
            <a:r>
              <a:rPr lang="en-GB" sz="2000" dirty="0" smtClean="0"/>
              <a:t>Liaise with professional services on </a:t>
            </a:r>
            <a:r>
              <a:rPr lang="en-GB" sz="2000" dirty="0" smtClean="0"/>
              <a:t>individuals </a:t>
            </a:r>
            <a:r>
              <a:rPr lang="en-GB" sz="2000" dirty="0" smtClean="0"/>
              <a:t>behalf</a:t>
            </a:r>
          </a:p>
          <a:p>
            <a:r>
              <a:rPr lang="en-GB" sz="2000" dirty="0" smtClean="0"/>
              <a:t>Go with </a:t>
            </a:r>
            <a:r>
              <a:rPr lang="en-GB" sz="2000" dirty="0" smtClean="0"/>
              <a:t>individuals to </a:t>
            </a:r>
            <a:r>
              <a:rPr lang="en-GB" sz="2000" dirty="0" smtClean="0"/>
              <a:t>meetings and other formal appointments</a:t>
            </a:r>
          </a:p>
          <a:p>
            <a:r>
              <a:rPr lang="en-GB" sz="2000" dirty="0" smtClean="0"/>
              <a:t>Usually one </a:t>
            </a:r>
            <a:r>
              <a:rPr lang="en-GB" sz="2000" dirty="0" smtClean="0"/>
              <a:t>would use an advocate to help </a:t>
            </a:r>
            <a:r>
              <a:rPr lang="en-GB" sz="2000" dirty="0" smtClean="0"/>
              <a:t>with </a:t>
            </a:r>
            <a:r>
              <a:rPr lang="en-GB" sz="2000" dirty="0" smtClean="0"/>
              <a:t>a specific issue like obtaining a service, dealing with abuse or making a complaint rather than for ongoing support. </a:t>
            </a:r>
          </a:p>
          <a:p>
            <a:r>
              <a:rPr lang="en-GB" sz="2000" dirty="0" smtClean="0"/>
              <a:t>One may </a:t>
            </a:r>
            <a:r>
              <a:rPr lang="en-GB" sz="2000" dirty="0" smtClean="0"/>
              <a:t>wish to use the services of an advocate if </a:t>
            </a:r>
            <a:r>
              <a:rPr lang="en-GB" sz="2000" dirty="0" smtClean="0"/>
              <a:t>they feel </a:t>
            </a:r>
            <a:r>
              <a:rPr lang="en-GB" sz="2000" dirty="0" smtClean="0"/>
              <a:t>unsure or concerned when </a:t>
            </a:r>
            <a:r>
              <a:rPr lang="en-GB" sz="2000" dirty="0" smtClean="0"/>
              <a:t>they have </a:t>
            </a:r>
            <a:r>
              <a:rPr lang="en-GB" sz="2000" dirty="0" smtClean="0"/>
              <a:t>to make an important decision about </a:t>
            </a:r>
            <a:r>
              <a:rPr lang="en-GB" sz="2000" dirty="0" smtClean="0"/>
              <a:t>their care </a:t>
            </a:r>
            <a:r>
              <a:rPr lang="en-GB" sz="2000" dirty="0" smtClean="0"/>
              <a:t>choices.</a:t>
            </a:r>
          </a:p>
          <a:p>
            <a:endParaRPr lang="en-GB" sz="2000" dirty="0"/>
          </a:p>
        </p:txBody>
      </p:sp>
    </p:spTree>
    <p:extLst>
      <p:ext uri="{BB962C8B-B14F-4D97-AF65-F5344CB8AC3E}">
        <p14:creationId xmlns="" xmlns:p14="http://schemas.microsoft.com/office/powerpoint/2010/main" val="1703175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Advocates</a:t>
            </a:r>
            <a:endParaRPr lang="nl-NL" dirty="0"/>
          </a:p>
        </p:txBody>
      </p:sp>
      <p:sp>
        <p:nvSpPr>
          <p:cNvPr id="3" name="Tijdelijke aanduiding voor inhoud 2"/>
          <p:cNvSpPr>
            <a:spLocks noGrp="1"/>
          </p:cNvSpPr>
          <p:nvPr>
            <p:ph idx="1"/>
          </p:nvPr>
        </p:nvSpPr>
        <p:spPr>
          <a:xfrm>
            <a:off x="508001" y="1450429"/>
            <a:ext cx="8096447" cy="4590934"/>
          </a:xfrm>
        </p:spPr>
        <p:txBody>
          <a:bodyPr>
            <a:noAutofit/>
          </a:bodyPr>
          <a:lstStyle/>
          <a:p>
            <a:r>
              <a:rPr lang="en-US" sz="2000" dirty="0" smtClean="0"/>
              <a:t>Stand alongside people who are </a:t>
            </a:r>
            <a:r>
              <a:rPr lang="en-US" sz="2000" dirty="0" err="1" smtClean="0"/>
              <a:t>marginalised</a:t>
            </a:r>
            <a:r>
              <a:rPr lang="en-US" sz="2000" dirty="0" smtClean="0"/>
              <a:t> in our society.</a:t>
            </a:r>
          </a:p>
          <a:p>
            <a:r>
              <a:rPr lang="en-US" sz="2000" dirty="0" smtClean="0"/>
              <a:t>Speak on behalf of people who are unable to do so for themselves.</a:t>
            </a:r>
          </a:p>
          <a:p>
            <a:r>
              <a:rPr lang="en-US" sz="2000" dirty="0" smtClean="0"/>
              <a:t>Stand up for and sticking by a person or group and taking their side.</a:t>
            </a:r>
          </a:p>
          <a:p>
            <a:r>
              <a:rPr lang="en-US" sz="2000" dirty="0" smtClean="0"/>
              <a:t>Listen to someone and hearing their point of view.</a:t>
            </a:r>
          </a:p>
          <a:p>
            <a:r>
              <a:rPr lang="en-US" sz="2000" dirty="0" smtClean="0"/>
              <a:t>Help people to feel valued.</a:t>
            </a:r>
          </a:p>
          <a:p>
            <a:r>
              <a:rPr lang="en-US" sz="2000" dirty="0" smtClean="0"/>
              <a:t>Understand people’s situations and what may be stopping them from getting what they want or need.</a:t>
            </a:r>
          </a:p>
          <a:p>
            <a:r>
              <a:rPr lang="en-US" sz="2000" dirty="0" smtClean="0"/>
              <a:t>Offer the person support to tell other people what they want or need, or introducing them to others who may be able to help.</a:t>
            </a:r>
          </a:p>
          <a:p>
            <a:r>
              <a:rPr lang="en-US" sz="2000" dirty="0" smtClean="0"/>
              <a:t>Help people to know and understand what choices they have and what the consequences of these choices might be.</a:t>
            </a:r>
          </a:p>
          <a:p>
            <a:r>
              <a:rPr lang="en-US" sz="2000" dirty="0" smtClean="0"/>
              <a:t>Enable a person to have control over their life but taking up issues on their behalf if they want you to.</a:t>
            </a:r>
          </a:p>
          <a:p>
            <a:r>
              <a:rPr lang="en-US" sz="2000" dirty="0" smtClean="0"/>
              <a:t>A process of working towards natural justice (</a:t>
            </a:r>
            <a:r>
              <a:rPr lang="en-US" sz="2000" dirty="0" err="1" smtClean="0"/>
              <a:t>NHSLotian</a:t>
            </a:r>
            <a:r>
              <a:rPr lang="en-US" sz="2000" dirty="0" smtClean="0"/>
              <a:t>)</a:t>
            </a:r>
          </a:p>
          <a:p>
            <a:endParaRPr lang="nl-NL"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Some</a:t>
            </a:r>
            <a:r>
              <a:rPr lang="nl-NL" dirty="0" smtClean="0"/>
              <a:t> </a:t>
            </a:r>
            <a:r>
              <a:rPr lang="nl-NL" dirty="0" err="1" smtClean="0"/>
              <a:t>concepts</a:t>
            </a:r>
            <a:endParaRPr lang="nl-NL" dirty="0"/>
          </a:p>
        </p:txBody>
      </p:sp>
      <p:sp>
        <p:nvSpPr>
          <p:cNvPr id="3" name="Tijdelijke aanduiding voor inhoud 2"/>
          <p:cNvSpPr>
            <a:spLocks noGrp="1"/>
          </p:cNvSpPr>
          <p:nvPr>
            <p:ph idx="1"/>
          </p:nvPr>
        </p:nvSpPr>
        <p:spPr/>
        <p:txBody>
          <a:bodyPr/>
          <a:lstStyle/>
          <a:p>
            <a:r>
              <a:rPr lang="nl-NL" dirty="0" err="1" smtClean="0"/>
              <a:t>From</a:t>
            </a:r>
            <a:r>
              <a:rPr lang="nl-NL" dirty="0" smtClean="0"/>
              <a:t> </a:t>
            </a:r>
            <a:r>
              <a:rPr lang="nl-NL" dirty="0" err="1" smtClean="0"/>
              <a:t>powerless</a:t>
            </a:r>
            <a:r>
              <a:rPr lang="nl-NL" dirty="0" smtClean="0"/>
              <a:t> to </a:t>
            </a:r>
            <a:r>
              <a:rPr lang="nl-NL" dirty="0" err="1" smtClean="0"/>
              <a:t>powerful</a:t>
            </a:r>
            <a:endParaRPr lang="nl-NL" dirty="0" smtClean="0"/>
          </a:p>
          <a:p>
            <a:r>
              <a:rPr lang="nl-NL" dirty="0" err="1" smtClean="0"/>
              <a:t>Rights</a:t>
            </a:r>
            <a:endParaRPr lang="nl-NL" dirty="0" smtClean="0"/>
          </a:p>
          <a:p>
            <a:r>
              <a:rPr lang="nl-NL" dirty="0" smtClean="0"/>
              <a:t>The </a:t>
            </a:r>
            <a:r>
              <a:rPr lang="nl-NL" dirty="0" err="1" smtClean="0"/>
              <a:t>law</a:t>
            </a:r>
            <a:endParaRPr lang="nl-NL" dirty="0" smtClean="0"/>
          </a:p>
          <a:p>
            <a:r>
              <a:rPr lang="nl-NL" dirty="0" smtClean="0"/>
              <a:t>A voice</a:t>
            </a:r>
          </a:p>
          <a:p>
            <a:r>
              <a:rPr lang="nl-NL" dirty="0" smtClean="0"/>
              <a:t>Impact of </a:t>
            </a:r>
            <a:r>
              <a:rPr lang="nl-NL" dirty="0" err="1" smtClean="0"/>
              <a:t>advocacy</a:t>
            </a:r>
            <a:endParaRPr lang="nl-NL" dirty="0" smtClean="0"/>
          </a:p>
          <a:p>
            <a:r>
              <a:rPr lang="nl-NL" dirty="0" err="1" smtClean="0"/>
              <a:t>Commissioning</a:t>
            </a:r>
            <a:r>
              <a:rPr lang="nl-NL" dirty="0" smtClean="0"/>
              <a:t> of </a:t>
            </a:r>
            <a:r>
              <a:rPr lang="nl-NL" dirty="0" err="1" smtClean="0"/>
              <a:t>effective</a:t>
            </a:r>
            <a:r>
              <a:rPr lang="nl-NL" dirty="0" smtClean="0"/>
              <a:t> mental </a:t>
            </a:r>
            <a:r>
              <a:rPr lang="nl-NL" dirty="0" err="1" smtClean="0"/>
              <a:t>health</a:t>
            </a:r>
            <a:r>
              <a:rPr lang="nl-NL" dirty="0" smtClean="0"/>
              <a:t> </a:t>
            </a:r>
            <a:r>
              <a:rPr lang="nl-NL" dirty="0" err="1" smtClean="0"/>
              <a:t>advocacy</a:t>
            </a:r>
            <a:r>
              <a:rPr lang="nl-NL" dirty="0" smtClean="0"/>
              <a:t> services</a:t>
            </a:r>
          </a:p>
          <a:p>
            <a:endParaRPr lang="nl-NL"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Support in Psychiatric Intensive Care Unit </a:t>
            </a:r>
            <a:r>
              <a:rPr lang="en-US" dirty="0" smtClean="0"/>
              <a:t/>
            </a:r>
            <a:br>
              <a:rPr lang="en-US" dirty="0" smtClean="0"/>
            </a:br>
            <a:endParaRPr lang="en-GB" dirty="0"/>
          </a:p>
        </p:txBody>
      </p:sp>
      <p:sp>
        <p:nvSpPr>
          <p:cNvPr id="3" name="Content Placeholder 2"/>
          <p:cNvSpPr>
            <a:spLocks noGrp="1"/>
          </p:cNvSpPr>
          <p:nvPr>
            <p:ph idx="1"/>
          </p:nvPr>
        </p:nvSpPr>
        <p:spPr/>
        <p:txBody>
          <a:bodyPr>
            <a:normAutofit/>
          </a:bodyPr>
          <a:lstStyle/>
          <a:p>
            <a:r>
              <a:rPr lang="en-US" sz="2600" dirty="0" smtClean="0"/>
              <a:t>A young Filipino man, with limited English, was held under section in a Psychiatric Intensive Care Unit (PICU) in Oxford for nearly two years. (A PICU is usually for short periods </a:t>
            </a:r>
            <a:r>
              <a:rPr lang="en-US" sz="2600" dirty="0" err="1" smtClean="0"/>
              <a:t>i.e</a:t>
            </a:r>
            <a:r>
              <a:rPr lang="en-US" sz="2600" dirty="0" smtClean="0"/>
              <a:t> 2-3 weeks). A member of staff told advocates on the ward that “there was nowhere suitable for him to go”. The advocates spoke to </a:t>
            </a:r>
            <a:r>
              <a:rPr lang="en-US" sz="2600" dirty="0" err="1" smtClean="0"/>
              <a:t>Melchor</a:t>
            </a:r>
            <a:r>
              <a:rPr lang="en-US" sz="2600" dirty="0" smtClean="0"/>
              <a:t> and asked him if he was happy where he was residing or would he like help to find somewhere else. He said he was not happy and wanted to move</a:t>
            </a:r>
            <a:r>
              <a:rPr lang="en-US" sz="2600" dirty="0" smtClean="0"/>
              <a:t>.</a:t>
            </a:r>
            <a:endParaRPr lang="en-GB" sz="2600" dirty="0"/>
          </a:p>
        </p:txBody>
      </p:sp>
    </p:spTree>
    <p:extLst>
      <p:ext uri="{BB962C8B-B14F-4D97-AF65-F5344CB8AC3E}">
        <p14:creationId xmlns="" xmlns:p14="http://schemas.microsoft.com/office/powerpoint/2010/main" val="760112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The </a:t>
            </a:r>
            <a:r>
              <a:rPr lang="nl-NL" dirty="0" err="1" smtClean="0"/>
              <a:t>advocacy</a:t>
            </a:r>
            <a:endParaRPr lang="nl-NL" dirty="0"/>
          </a:p>
        </p:txBody>
      </p:sp>
      <p:sp>
        <p:nvSpPr>
          <p:cNvPr id="3" name="Tijdelijke aanduiding voor inhoud 2"/>
          <p:cNvSpPr>
            <a:spLocks noGrp="1"/>
          </p:cNvSpPr>
          <p:nvPr>
            <p:ph idx="1"/>
          </p:nvPr>
        </p:nvSpPr>
        <p:spPr/>
        <p:txBody>
          <a:bodyPr>
            <a:normAutofit/>
          </a:bodyPr>
          <a:lstStyle/>
          <a:p>
            <a:pPr fontAlgn="base"/>
            <a:r>
              <a:rPr lang="en-US" sz="2200" dirty="0" smtClean="0"/>
              <a:t>Advocates wrote to his psychiatrist and copied it to the hospital’s senior staff, including the CEO. Within two weeks </a:t>
            </a:r>
            <a:r>
              <a:rPr lang="en-US" sz="2200" dirty="0" err="1" smtClean="0"/>
              <a:t>Melchor</a:t>
            </a:r>
            <a:r>
              <a:rPr lang="en-US" sz="2200" dirty="0" smtClean="0"/>
              <a:t> was moved to a low secure rehabilitation unit</a:t>
            </a:r>
            <a:r>
              <a:rPr lang="en-US" sz="2200" dirty="0" smtClean="0"/>
              <a:t>.</a:t>
            </a:r>
          </a:p>
          <a:p>
            <a:pPr fontAlgn="base"/>
            <a:endParaRPr lang="en-US" sz="2200" dirty="0" smtClean="0">
              <a:solidFill>
                <a:schemeClr val="tx1"/>
              </a:solidFill>
            </a:endParaRPr>
          </a:p>
          <a:p>
            <a:pPr fontAlgn="base"/>
            <a:endParaRPr lang="en-US" sz="2200" dirty="0" smtClean="0">
              <a:solidFill>
                <a:schemeClr val="tx1"/>
              </a:solidFill>
            </a:endParaRPr>
          </a:p>
          <a:p>
            <a:endParaRPr lang="nl-NL" sz="2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en-US" sz="3000" b="1" dirty="0" smtClean="0"/>
              <a:t>User of mental health services gets inadequate pain relief</a:t>
            </a:r>
            <a:endParaRPr lang="nl-NL" sz="3000" dirty="0"/>
          </a:p>
        </p:txBody>
      </p:sp>
      <p:sp>
        <p:nvSpPr>
          <p:cNvPr id="3" name="Tijdelijke aanduiding voor inhoud 2"/>
          <p:cNvSpPr>
            <a:spLocks noGrp="1"/>
          </p:cNvSpPr>
          <p:nvPr>
            <p:ph idx="1"/>
          </p:nvPr>
        </p:nvSpPr>
        <p:spPr/>
        <p:txBody>
          <a:bodyPr>
            <a:normAutofit/>
          </a:bodyPr>
          <a:lstStyle/>
          <a:p>
            <a:pPr fontAlgn="base"/>
            <a:r>
              <a:rPr lang="en-US" dirty="0" smtClean="0"/>
              <a:t>After a fall, a consumer went to the local emergency department where she was diagnosed with a sprained ankle. She felt she was not given appropriate pain relief and returned to the emergency department later the same evening as the pain was unbearable.</a:t>
            </a:r>
          </a:p>
          <a:p>
            <a:pPr fontAlgn="base"/>
            <a:r>
              <a:rPr lang="en-US" dirty="0" smtClean="0"/>
              <a:t>This time she was diagnosed as having a fracture and once again was not given sufficient pain relief. The consumer believed that the decision about the level of pain relief was influenced by the fact she receives support from mental health services.</a:t>
            </a:r>
          </a:p>
          <a:p>
            <a:endParaRPr lang="nl-NL"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The </a:t>
            </a:r>
            <a:r>
              <a:rPr lang="nl-NL" dirty="0" err="1" smtClean="0"/>
              <a:t>advocacy</a:t>
            </a:r>
            <a:endParaRPr lang="nl-NL" dirty="0"/>
          </a:p>
        </p:txBody>
      </p:sp>
      <p:sp>
        <p:nvSpPr>
          <p:cNvPr id="3" name="Tijdelijke aanduiding voor inhoud 2"/>
          <p:cNvSpPr>
            <a:spLocks noGrp="1"/>
          </p:cNvSpPr>
          <p:nvPr>
            <p:ph idx="1"/>
          </p:nvPr>
        </p:nvSpPr>
        <p:spPr/>
        <p:txBody>
          <a:bodyPr/>
          <a:lstStyle/>
          <a:p>
            <a:pPr fontAlgn="base"/>
            <a:r>
              <a:rPr lang="en-US" dirty="0" smtClean="0"/>
              <a:t>After discussions with the advocate the consumer elected to have help to write to the provider about her concerns, particularly around the pain relief. She received a response which contained an apology for both the failure to diagnose her condition correctly and also for the fact she had been given inadequate pain relief. The response went on to say that her experience would be used for teaching staff to prevent a similar situation from occurring. </a:t>
            </a:r>
          </a:p>
          <a:p>
            <a:pPr fontAlgn="base"/>
            <a:r>
              <a:rPr lang="en-US" dirty="0" smtClean="0"/>
              <a:t>The consumer was happy with the outcome of her complaint and the support from the advocate.</a:t>
            </a:r>
          </a:p>
          <a:p>
            <a:endParaRPr lang="nl-NL"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Support in </a:t>
            </a:r>
            <a:r>
              <a:rPr lang="nl-NL" dirty="0" err="1" smtClean="0"/>
              <a:t>prison</a:t>
            </a:r>
            <a:r>
              <a:rPr lang="nl-NL" dirty="0" smtClean="0"/>
              <a:t> mental </a:t>
            </a:r>
            <a:r>
              <a:rPr lang="nl-NL" dirty="0" err="1" smtClean="0"/>
              <a:t>health</a:t>
            </a:r>
            <a:r>
              <a:rPr lang="nl-NL" dirty="0" smtClean="0"/>
              <a:t> care</a:t>
            </a:r>
            <a:endParaRPr lang="nl-NL" dirty="0"/>
          </a:p>
        </p:txBody>
      </p:sp>
      <p:sp>
        <p:nvSpPr>
          <p:cNvPr id="3" name="Tijdelijke aanduiding voor inhoud 2"/>
          <p:cNvSpPr>
            <a:spLocks noGrp="1"/>
          </p:cNvSpPr>
          <p:nvPr>
            <p:ph idx="1"/>
          </p:nvPr>
        </p:nvSpPr>
        <p:spPr>
          <a:xfrm>
            <a:off x="467544" y="1628800"/>
            <a:ext cx="7776864" cy="4896544"/>
          </a:xfrm>
        </p:spPr>
        <p:txBody>
          <a:bodyPr>
            <a:noAutofit/>
          </a:bodyPr>
          <a:lstStyle/>
          <a:p>
            <a:pPr fontAlgn="base"/>
            <a:r>
              <a:rPr lang="en-US" sz="1900" dirty="0" smtClean="0"/>
              <a:t>John wanted advocacy support to help him challenge some of the decisions that had been made about his health care. John had been medically discharged from the army following a severe injury,  and had been prescribed pain relief which included both anti-inflammatory and anti-depressant medication.</a:t>
            </a:r>
          </a:p>
          <a:p>
            <a:pPr fontAlgn="base"/>
            <a:r>
              <a:rPr lang="en-US" sz="1900" dirty="0" smtClean="0"/>
              <a:t>Prison medical staff suddenly reduced his medication, without discussion or explanation which led to unpleasant consequences for John. He wanted help and support to find out why he was no longer receiving the pain relief prescribed by his pain specialist and whether this decision could be reversed. He also wanted to know why the changes had been made without any discussion with him.</a:t>
            </a:r>
          </a:p>
          <a:p>
            <a:pPr fontAlgn="base"/>
            <a:r>
              <a:rPr lang="en-US" sz="1900" dirty="0" smtClean="0"/>
              <a:t>In addition, John believed he was suffering from Post Traumatic Stress Disorder (PTSD) but after assessment by the </a:t>
            </a:r>
            <a:r>
              <a:rPr lang="en-US" sz="1900" dirty="0" err="1" smtClean="0"/>
              <a:t>PrimaryMental</a:t>
            </a:r>
            <a:r>
              <a:rPr lang="en-US" sz="1900" dirty="0" smtClean="0"/>
              <a:t> HealthCare Team (PMHCT) he was refused a referral to the mental health in-reach team. He wanted to try to overturn this decision with our support.</a:t>
            </a:r>
          </a:p>
          <a:p>
            <a:endParaRPr lang="nl-NL" sz="1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The </a:t>
            </a:r>
            <a:r>
              <a:rPr lang="nl-NL" dirty="0" err="1" smtClean="0"/>
              <a:t>advocacy</a:t>
            </a:r>
            <a:endParaRPr lang="nl-NL" dirty="0"/>
          </a:p>
        </p:txBody>
      </p:sp>
      <p:sp>
        <p:nvSpPr>
          <p:cNvPr id="3" name="Tijdelijke aanduiding voor inhoud 2"/>
          <p:cNvSpPr>
            <a:spLocks noGrp="1"/>
          </p:cNvSpPr>
          <p:nvPr>
            <p:ph idx="1"/>
          </p:nvPr>
        </p:nvSpPr>
        <p:spPr/>
        <p:txBody>
          <a:bodyPr>
            <a:normAutofit fontScale="92500"/>
          </a:bodyPr>
          <a:lstStyle/>
          <a:p>
            <a:r>
              <a:rPr lang="en-US" dirty="0" smtClean="0"/>
              <a:t>Working with clients in prison settings can be very challenging due to the severe restrictions on communication with prisoners and the often poor communication between prison staff and external agencies. This makes progress very slow and frustrating. Despite these difficulties, the advocate was able to build a relationship with John and the professionals involved in his care and, with perseverance, bring about the outcomes that John was looking for. John’s advocate was able to arrange and support him at a meeting with his GP where all the issues concerning John were discussed.</a:t>
            </a:r>
          </a:p>
          <a:p>
            <a:r>
              <a:rPr lang="en-US" dirty="0" smtClean="0"/>
              <a:t>As a result of this meeting and a series of follow-up telephone calls undertaken by his advocate, John’s medication was improved and he was given access to psychiatric services for diagnosis and treatment of his PTSD.</a:t>
            </a:r>
            <a:endParaRPr lang="nl-NL"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191344"/>
          </a:xfrm>
        </p:spPr>
        <p:txBody>
          <a:bodyPr>
            <a:noAutofit/>
          </a:bodyPr>
          <a:lstStyle/>
          <a:p>
            <a:r>
              <a:rPr lang="en-GB" sz="3000" b="1" dirty="0" smtClean="0"/>
              <a:t>Some of the advocacy services which operate in the UK</a:t>
            </a:r>
            <a:br>
              <a:rPr lang="en-GB" sz="3000" b="1" dirty="0" smtClean="0"/>
            </a:br>
            <a:endParaRPr lang="en-GB" sz="3000" dirty="0"/>
          </a:p>
        </p:txBody>
      </p:sp>
      <p:sp>
        <p:nvSpPr>
          <p:cNvPr id="3" name="Content Placeholder 2"/>
          <p:cNvSpPr>
            <a:spLocks noGrp="1"/>
          </p:cNvSpPr>
          <p:nvPr>
            <p:ph idx="1"/>
          </p:nvPr>
        </p:nvSpPr>
        <p:spPr>
          <a:xfrm>
            <a:off x="508001" y="1484784"/>
            <a:ext cx="6447501" cy="4556579"/>
          </a:xfrm>
        </p:spPr>
        <p:txBody>
          <a:bodyPr>
            <a:noAutofit/>
          </a:bodyPr>
          <a:lstStyle/>
          <a:p>
            <a:r>
              <a:rPr lang="en-US" sz="1800" dirty="0" smtClean="0"/>
              <a:t>Local authorities fund advocacy services in their area contact </a:t>
            </a:r>
            <a:r>
              <a:rPr lang="en-US" sz="1800" dirty="0" smtClean="0">
                <a:hlinkClick r:id="rId2"/>
              </a:rPr>
              <a:t>https://www.gov.uk/find-your-local-council</a:t>
            </a:r>
            <a:endParaRPr lang="en-US" sz="1800" dirty="0" smtClean="0"/>
          </a:p>
          <a:p>
            <a:r>
              <a:rPr lang="en-US" sz="1800" dirty="0" smtClean="0"/>
              <a:t>For people with learning or physical disabilities contact SEAP </a:t>
            </a:r>
            <a:r>
              <a:rPr lang="en-US" sz="1800" dirty="0" smtClean="0">
                <a:hlinkClick r:id="rId3"/>
              </a:rPr>
              <a:t>http://www.seap.org.uk/about/aims-and-objectives.html</a:t>
            </a:r>
            <a:endParaRPr lang="en-US" sz="1800" dirty="0" smtClean="0"/>
          </a:p>
          <a:p>
            <a:r>
              <a:rPr lang="en-US" sz="1800" dirty="0" smtClean="0"/>
              <a:t>The British Institute of Learning Disabilities (BILD) </a:t>
            </a:r>
          </a:p>
          <a:p>
            <a:pPr>
              <a:buNone/>
            </a:pPr>
            <a:r>
              <a:rPr lang="en-US" sz="1800" dirty="0" smtClean="0"/>
              <a:t>	</a:t>
            </a:r>
            <a:r>
              <a:rPr lang="en-US" sz="1800" dirty="0" smtClean="0">
                <a:hlinkClick r:id="rId4"/>
              </a:rPr>
              <a:t>http://www.bild.org.uk/about-bild/advocacy/</a:t>
            </a:r>
            <a:endParaRPr lang="en-US" sz="1800" dirty="0" smtClean="0"/>
          </a:p>
          <a:p>
            <a:r>
              <a:rPr lang="nl-NL" sz="1800" dirty="0" err="1" smtClean="0"/>
              <a:t>Mencap</a:t>
            </a:r>
            <a:r>
              <a:rPr lang="nl-NL" sz="1800" dirty="0" smtClean="0"/>
              <a:t> </a:t>
            </a:r>
            <a:r>
              <a:rPr lang="nl-NL" sz="1800" dirty="0" smtClean="0">
                <a:hlinkClick r:id="rId5"/>
              </a:rPr>
              <a:t>https://www.mencap.org.uk/our-services/personal-support-services/advocacy/empower-me</a:t>
            </a:r>
            <a:endParaRPr lang="nl-NL" sz="1800" dirty="0" smtClean="0"/>
          </a:p>
          <a:p>
            <a:r>
              <a:rPr lang="nl-NL" sz="1800" dirty="0" smtClean="0"/>
              <a:t>Diabetes UK </a:t>
            </a:r>
            <a:r>
              <a:rPr lang="nl-NL" sz="1800" dirty="0" smtClean="0">
                <a:hlinkClick r:id="rId6"/>
              </a:rPr>
              <a:t>http://www.diabetes.org.uk/How_we_help/Advocacy/</a:t>
            </a:r>
            <a:endParaRPr lang="nl-NL" sz="1800" dirty="0" smtClean="0"/>
          </a:p>
          <a:p>
            <a:r>
              <a:rPr lang="nl-NL" sz="1800" dirty="0" err="1" smtClean="0"/>
              <a:t>Age</a:t>
            </a:r>
            <a:r>
              <a:rPr lang="nl-NL" sz="1800" dirty="0" smtClean="0"/>
              <a:t> UK </a:t>
            </a:r>
            <a:r>
              <a:rPr lang="nl-NL" sz="1800" dirty="0" smtClean="0">
                <a:hlinkClick r:id="rId7"/>
              </a:rPr>
              <a:t>http://www.ageuk.org.uk/no-one/we-provide-advice/</a:t>
            </a:r>
            <a:endParaRPr lang="nl-NL" sz="1800" dirty="0" smtClean="0"/>
          </a:p>
          <a:p>
            <a:r>
              <a:rPr lang="nl-NL" sz="1800" dirty="0" err="1" smtClean="0"/>
              <a:t>Carers</a:t>
            </a:r>
            <a:r>
              <a:rPr lang="nl-NL" sz="1800" dirty="0" smtClean="0"/>
              <a:t> UK </a:t>
            </a:r>
          </a:p>
          <a:p>
            <a:pPr>
              <a:buNone/>
            </a:pPr>
            <a:r>
              <a:rPr lang="nl-NL" sz="1800" dirty="0" smtClean="0">
                <a:hlinkClick r:id="rId8"/>
              </a:rPr>
              <a:t>	http://www.carersuk.org/</a:t>
            </a:r>
            <a:endParaRPr lang="nl-NL" sz="1800" dirty="0" smtClean="0"/>
          </a:p>
          <a:p>
            <a:endParaRPr lang="nl-NL" sz="1800" dirty="0" smtClean="0"/>
          </a:p>
          <a:p>
            <a:endParaRPr lang="nl-NL" sz="1800" dirty="0" smtClean="0"/>
          </a:p>
          <a:p>
            <a:endParaRPr lang="en-GB" sz="1800" dirty="0" smtClean="0"/>
          </a:p>
          <a:p>
            <a:endParaRPr lang="en-GB" sz="1800" dirty="0"/>
          </a:p>
        </p:txBody>
      </p:sp>
    </p:spTree>
    <p:extLst>
      <p:ext uri="{BB962C8B-B14F-4D97-AF65-F5344CB8AC3E}">
        <p14:creationId xmlns="" xmlns:p14="http://schemas.microsoft.com/office/powerpoint/2010/main" val="2394908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Autofit/>
          </a:bodyPr>
          <a:lstStyle/>
          <a:p>
            <a:r>
              <a:rPr lang="en-GB" sz="2200" dirty="0" smtClean="0"/>
              <a:t>For key decision making about your health and care needs </a:t>
            </a:r>
            <a:r>
              <a:rPr lang="en-GB" sz="2200" dirty="0" smtClean="0">
                <a:hlinkClick r:id="rId2"/>
              </a:rPr>
              <a:t>http://www.voiceability.org/</a:t>
            </a:r>
            <a:endParaRPr lang="en-GB" sz="2200" dirty="0" smtClean="0"/>
          </a:p>
          <a:p>
            <a:r>
              <a:rPr lang="nl-NL" sz="2200" dirty="0" err="1" smtClean="0"/>
              <a:t>Advocacy</a:t>
            </a:r>
            <a:r>
              <a:rPr lang="nl-NL" sz="2200" dirty="0" smtClean="0"/>
              <a:t> and mental </a:t>
            </a:r>
            <a:r>
              <a:rPr lang="nl-NL" sz="2200" dirty="0" err="1" smtClean="0"/>
              <a:t>capacity</a:t>
            </a:r>
            <a:r>
              <a:rPr lang="nl-NL" sz="2200" dirty="0" smtClean="0"/>
              <a:t> </a:t>
            </a:r>
            <a:r>
              <a:rPr lang="nl-NL" sz="2200" dirty="0" err="1" smtClean="0"/>
              <a:t>statutory</a:t>
            </a:r>
            <a:r>
              <a:rPr lang="nl-NL" sz="2200" dirty="0" smtClean="0"/>
              <a:t> </a:t>
            </a:r>
            <a:r>
              <a:rPr lang="nl-NL" sz="2200" dirty="0" err="1" smtClean="0"/>
              <a:t>advocacy</a:t>
            </a:r>
            <a:r>
              <a:rPr lang="nl-NL" sz="2200" dirty="0" smtClean="0"/>
              <a:t> service - </a:t>
            </a:r>
            <a:r>
              <a:rPr lang="en-US" sz="2200" dirty="0" smtClean="0"/>
              <a:t>Independent Mental Capacity Advocates (IMCAs) </a:t>
            </a:r>
            <a:r>
              <a:rPr lang="en-GB" sz="2400" dirty="0" smtClean="0"/>
              <a:t>National/regional service </a:t>
            </a:r>
            <a:r>
              <a:rPr lang="en-GB" dirty="0" smtClean="0"/>
              <a:t>Mental Health Matters </a:t>
            </a:r>
          </a:p>
          <a:p>
            <a:r>
              <a:rPr lang="nl-NL" sz="2200" dirty="0" err="1" smtClean="0"/>
              <a:t>Ethnic</a:t>
            </a:r>
            <a:r>
              <a:rPr lang="nl-NL" sz="2200" dirty="0" smtClean="0"/>
              <a:t> </a:t>
            </a:r>
            <a:r>
              <a:rPr lang="nl-NL" sz="2200" dirty="0" err="1" smtClean="0"/>
              <a:t>Minorities</a:t>
            </a:r>
            <a:r>
              <a:rPr lang="nl-NL" sz="2200" dirty="0" smtClean="0"/>
              <a:t> </a:t>
            </a:r>
            <a:r>
              <a:rPr lang="nl-NL" sz="2200" dirty="0" err="1" smtClean="0"/>
              <a:t>Advocacy</a:t>
            </a:r>
            <a:r>
              <a:rPr lang="nl-NL" sz="2200" dirty="0" smtClean="0"/>
              <a:t> Group </a:t>
            </a:r>
            <a:r>
              <a:rPr lang="nl-NL" sz="2400" dirty="0" err="1" smtClean="0">
                <a:hlinkClick r:id="rId3"/>
              </a:rPr>
              <a:t>www.emaguk.org</a:t>
            </a:r>
            <a:endParaRPr lang="nl-NL" sz="2400" dirty="0" smtClean="0"/>
          </a:p>
          <a:p>
            <a:r>
              <a:rPr lang="en-US" sz="2400" dirty="0" smtClean="0"/>
              <a:t>Mental health advocacy for black and minority ethnic users and </a:t>
            </a:r>
            <a:r>
              <a:rPr lang="en-US" sz="2400" dirty="0" err="1" smtClean="0"/>
              <a:t>carers</a:t>
            </a:r>
            <a:r>
              <a:rPr lang="en-US" sz="2400" dirty="0" smtClean="0"/>
              <a:t> </a:t>
            </a:r>
            <a:r>
              <a:rPr lang="en-US" sz="2400" dirty="0" smtClean="0">
                <a:hlinkClick r:id="rId4"/>
              </a:rPr>
              <a:t>https://www.jrf.org.uk/report/mental-health-advocacy-black-and-minority-ethnic-users-and-carers</a:t>
            </a:r>
            <a:endParaRPr lang="en-US" sz="2400" dirty="0" smtClean="0"/>
          </a:p>
          <a:p>
            <a:endParaRPr lang="en-US" sz="2400" dirty="0" smtClean="0"/>
          </a:p>
          <a:p>
            <a:endParaRPr lang="nl-NL" sz="2200" dirty="0" smtClean="0"/>
          </a:p>
          <a:p>
            <a:endParaRPr lang="nl-NL" sz="2200" dirty="0" smtClean="0"/>
          </a:p>
          <a:p>
            <a:pPr>
              <a:buNone/>
            </a:pPr>
            <a:endParaRPr lang="en-GB" sz="2200" dirty="0" smtClean="0"/>
          </a:p>
          <a:p>
            <a:endParaRPr lang="en-GB" sz="2200" dirty="0"/>
          </a:p>
        </p:txBody>
      </p:sp>
    </p:spTree>
    <p:extLst>
      <p:ext uri="{BB962C8B-B14F-4D97-AF65-F5344CB8AC3E}">
        <p14:creationId xmlns="" xmlns:p14="http://schemas.microsoft.com/office/powerpoint/2010/main" val="3660490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endParaRPr lang="en-GB" dirty="0" smtClean="0"/>
          </a:p>
          <a:p>
            <a:r>
              <a:rPr lang="en-GB" dirty="0" smtClean="0"/>
              <a:t>National/regional service Mental Health Matters - We currently deliver the following services; · Independent Mental Capacity Advocate (IMCA) </a:t>
            </a:r>
          </a:p>
          <a:p>
            <a:endParaRPr lang="en-GB" dirty="0" smtClean="0"/>
          </a:p>
          <a:p>
            <a:r>
              <a:rPr lang="en-GB" dirty="0" smtClean="0"/>
              <a:t>Equality Advisory Support Service (EASS) Provide information advice and support on discrimination and human rights issues to individuals in England, Scotland and Wales, recognising the constitutional, legal, social and policy differences specifically </a:t>
            </a:r>
            <a:r>
              <a:rPr lang="en-GB" dirty="0" smtClean="0">
                <a:hlinkClick r:id="rId2"/>
              </a:rPr>
              <a:t>https://www.gov.uk/equality-advisory-support-service</a:t>
            </a:r>
            <a:endParaRPr lang="en-GB" dirty="0" smtClean="0"/>
          </a:p>
          <a:p>
            <a:endParaRPr lang="en-GB" dirty="0" smtClean="0"/>
          </a:p>
          <a:p>
            <a:r>
              <a:rPr lang="en-GB" dirty="0" smtClean="0"/>
              <a:t>National/regional service Independent Advocacy e.g. Access support through the social care system Get continuing health care funding Decide whether you/they should move into residential care Get home from hospital</a:t>
            </a:r>
          </a:p>
          <a:p>
            <a:endParaRPr lang="en-GB" dirty="0"/>
          </a:p>
        </p:txBody>
      </p:sp>
    </p:spTree>
    <p:extLst>
      <p:ext uri="{BB962C8B-B14F-4D97-AF65-F5344CB8AC3E}">
        <p14:creationId xmlns="" xmlns:p14="http://schemas.microsoft.com/office/powerpoint/2010/main" val="1966939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Sources</a:t>
            </a:r>
            <a:endParaRPr lang="nl-NL" dirty="0"/>
          </a:p>
        </p:txBody>
      </p:sp>
      <p:sp>
        <p:nvSpPr>
          <p:cNvPr id="3" name="Tijdelijke aanduiding voor inhoud 2"/>
          <p:cNvSpPr>
            <a:spLocks noGrp="1"/>
          </p:cNvSpPr>
          <p:nvPr>
            <p:ph idx="1"/>
          </p:nvPr>
        </p:nvSpPr>
        <p:spPr/>
        <p:txBody>
          <a:bodyPr/>
          <a:lstStyle/>
          <a:p>
            <a:r>
              <a:rPr lang="nl-NL" dirty="0" smtClean="0"/>
              <a:t>http://www.seap.org.uk/case-studies/</a:t>
            </a:r>
          </a:p>
          <a:p>
            <a:r>
              <a:rPr lang="nl-NL" dirty="0" smtClean="0"/>
              <a:t>http://advocacy.hdc.org.nz/case-studies/health-services</a:t>
            </a:r>
            <a:endParaRPr lang="nl-NL"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89784641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1814</TotalTime>
  <Words>1037</Words>
  <Application>Microsoft Office PowerPoint</Application>
  <PresentationFormat>Diavoorstelling (4:3)</PresentationFormat>
  <Paragraphs>87</Paragraphs>
  <Slides>17</Slides>
  <Notes>0</Notes>
  <HiddenSlides>0</HiddenSlides>
  <MMClips>0</MMClips>
  <ScaleCrop>false</ScaleCrop>
  <HeadingPairs>
    <vt:vector size="4" baseType="variant">
      <vt:variant>
        <vt:lpstr>Thema</vt:lpstr>
      </vt:variant>
      <vt:variant>
        <vt:i4>1</vt:i4>
      </vt:variant>
      <vt:variant>
        <vt:lpstr>Diatitels</vt:lpstr>
      </vt:variant>
      <vt:variant>
        <vt:i4>17</vt:i4>
      </vt:variant>
    </vt:vector>
  </HeadingPairs>
  <TitlesOfParts>
    <vt:vector size="18" baseType="lpstr">
      <vt:lpstr>Clarity</vt:lpstr>
      <vt:lpstr>Dia 1</vt:lpstr>
      <vt:lpstr>Contents </vt:lpstr>
      <vt:lpstr>Dia 3</vt:lpstr>
      <vt:lpstr>An advocate can: </vt:lpstr>
      <vt:lpstr>Advocates</vt:lpstr>
      <vt:lpstr>Some concepts</vt:lpstr>
      <vt:lpstr>Support in Psychiatric Intensive Care Unit  </vt:lpstr>
      <vt:lpstr>The advocacy</vt:lpstr>
      <vt:lpstr>User of mental health services gets inadequate pain relief</vt:lpstr>
      <vt:lpstr>The advocacy</vt:lpstr>
      <vt:lpstr>Support in prison mental health care</vt:lpstr>
      <vt:lpstr>The advocacy</vt:lpstr>
      <vt:lpstr>Some of the advocacy services which operate in the UK </vt:lpstr>
      <vt:lpstr>Dia 14</vt:lpstr>
      <vt:lpstr>Dia 15</vt:lpstr>
      <vt:lpstr>Sources</vt:lpstr>
      <vt:lpstr>Q&amp;A</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Diola</cp:lastModifiedBy>
  <cp:revision>179</cp:revision>
  <dcterms:created xsi:type="dcterms:W3CDTF">2014-09-13T13:55:51Z</dcterms:created>
  <dcterms:modified xsi:type="dcterms:W3CDTF">2017-08-06T21:27:17Z</dcterms:modified>
</cp:coreProperties>
</file>