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9" d="100"/>
          <a:sy n="49" d="100"/>
        </p:scale>
        <p:origin x="62" y="715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8C71D-17CA-765F-765F-A19EF6B95A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9AE44E-85D3-348D-98DD-EF75617A90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898A30-53AB-A220-F5B3-38A05E509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B9FA1D-3597-02CE-3208-149A509DB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BF73B-E34D-98D9-7ED5-D2416A6BB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099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24A9B-C309-81F6-8937-671721FF8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5FDFA-9327-4CA9-38B0-553840210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43DB9-BC7C-28A2-9254-07274090D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9156A5-4EE2-F9E0-416A-E0D7C47AB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92775-79E9-FED5-38A2-F074B742A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949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11E31-3E34-CE35-BC53-044C1B1E2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3F83AE-6BF4-16C4-D32F-D6B2C7154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C5FE4-D25A-5728-25A1-AB32B740C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B0C491-2A48-DC3B-2DC5-42254E8E3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18333-A91E-1A6D-9063-50F9680A8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613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A67CF-F94A-0612-ED6F-09A2AE858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33529-718D-21E9-F75F-302DC3C22A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4B7D7A-7D91-0FC9-36BE-0200230BC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AB91E6-27A1-C9B6-C47A-47ACDAB4B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D9D4A-A8EC-F160-59C9-B76BD8422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20E01C-EF70-241C-DD4B-91951589A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532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960E7-B974-C29B-42CE-D7585184B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63ECE-F04C-B23F-E078-244886BB7D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2AF6FE-400F-CBF6-7F33-E9CBE48125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AC1D27-EDE1-AB16-A9F2-47890E5B28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2D09F2-7889-24D0-2927-3A679B47D1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884CE5-6582-CCDC-C1C4-84B9F1B48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481D07-2A28-1F79-6085-C0EE4E5E3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E2A9FE-778E-2956-365F-8E9E312BD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64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8ACB5-3587-2ED9-55FB-310882D16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8601D4-C41D-166B-98BB-0C3A8F365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4F562F-0E97-3AE5-B2AE-22FA48CA0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3E8DC3-9287-E862-58E0-DAD6EB3FE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05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C8C4C6-9A03-A6F4-A791-0517A184D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4BAF39-474D-B775-04B1-425952141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BA49B7-6731-487D-7B96-A9268E69C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833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CC099-6E5E-4CA4-27D3-D49AC5A43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82D40-CBA9-100A-FEAD-DC08EF78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7940DC-BDC1-2407-CCA0-817502CDA7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F277D0-64CF-D2CD-A489-9169E7A78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E6A574-ABD8-27E8-4956-3C1EC2C5B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733257-BA9C-64AC-3CAB-0F3A0C78F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24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B20B7-8487-5DDF-8663-3FAB3C534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F5949D-7B38-BCAB-D5D1-54E9F229A3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4E867D-4908-ADA7-8F55-27A161AF17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43FBE-5CE4-668F-FB2D-2585498F5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6651E-0F49-4CB8-112A-717D121A8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DE0EDA-0202-D79B-25D9-0B4FB1C2C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363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D1F13-BCED-8F22-4C02-74F302138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80613C-5B26-2CC4-2157-6489CA5FF9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C88DD-12DB-9836-A70C-393F343B9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CF338-D713-7CF7-45B1-844B3BA14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D4871F-622B-05C1-C3AD-7DFEEAF0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281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E44081-FD29-71E5-7C77-0C7316DEC1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AADDF0-BC29-D71B-B925-7999369483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24C1E-A81A-E569-D91B-37DD554DD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D3471-B65A-F4F6-D0D2-411C30272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98314-8699-367B-B791-369ADC7D8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016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6E450F-BE5B-0937-DF54-02418AF52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2792E0-F7FA-83A6-F912-7758DE5EF3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B27F7-FB17-47D8-60A4-103A06BA1E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2185B-7138-4EE2-BFA5-B93B1D07E02B}" type="datetimeFigureOut">
              <a:rPr lang="en-GB" smtClean="0"/>
              <a:t>03/04/2025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3E221E-B06B-B1E5-8D1C-DFA4716061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0998F-2658-ACE7-322E-4EE7301BC9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319B9E-097F-4213-B4F1-515C533C8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29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942100-FB5E-16FC-0C76-7D4690ED8F8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456" r="6538"/>
          <a:stretch/>
        </p:blipFill>
        <p:spPr>
          <a:xfrm>
            <a:off x="0" y="0"/>
            <a:ext cx="12192000" cy="6838906"/>
          </a:xfrm>
          <a:prstGeom prst="rect">
            <a:avLst/>
          </a:pr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28D46608-DFE6-5BC2-AA46-CDEEBF7046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69253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1778"/>
    </mc:Choice>
    <mc:Fallback>
      <p:transition spd="slow" advTm="701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30DFB-F2C6-E2B0-8A13-3F2611A5A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96D0F-8FC7-99A3-36F2-E99756C35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en-GB" dirty="0" err="1"/>
              <a:t>Bedenlier</a:t>
            </a:r>
            <a:r>
              <a:rPr lang="en-GB" dirty="0"/>
              <a:t>, S., Bond, M., Buntins, K., Zawacki-Richter, O. and </a:t>
            </a:r>
            <a:r>
              <a:rPr lang="en-GB" dirty="0" err="1"/>
              <a:t>Kerres</a:t>
            </a:r>
            <a:r>
              <a:rPr lang="en-GB" dirty="0"/>
              <a:t>, M. (2020) 'Facilitating student engagement through educational technology in higher education: A systematic review in the field of arts and humanities', </a:t>
            </a:r>
            <a:r>
              <a:rPr lang="en-GB" i="1" dirty="0"/>
              <a:t>Australasian Journal of Educational Technology</a:t>
            </a:r>
            <a:r>
              <a:rPr lang="en-GB" dirty="0"/>
              <a:t>, 36(4), pp. 126-150.</a:t>
            </a:r>
          </a:p>
          <a:p>
            <a:pPr>
              <a:buNone/>
            </a:pPr>
            <a:r>
              <a:rPr lang="en-GB" dirty="0"/>
              <a:t>Bond, M., </a:t>
            </a:r>
            <a:r>
              <a:rPr lang="en-GB" dirty="0" err="1"/>
              <a:t>Bedenlier</a:t>
            </a:r>
            <a:r>
              <a:rPr lang="en-GB" dirty="0"/>
              <a:t>, S., Marín, V. I. and Händel, M. (2023) 'The interplay of educational technology and student engagement: A critical systematic review of education research', </a:t>
            </a:r>
            <a:r>
              <a:rPr lang="en-GB" i="1" dirty="0"/>
              <a:t>Computers &amp; Education</a:t>
            </a:r>
            <a:r>
              <a:rPr lang="en-GB" dirty="0"/>
              <a:t>, 196, p. 104764.</a:t>
            </a:r>
          </a:p>
          <a:p>
            <a:pPr>
              <a:buNone/>
            </a:pPr>
            <a:r>
              <a:rPr lang="en-GB" dirty="0"/>
              <a:t>Braun, V. and Clarke, V. (2021) </a:t>
            </a:r>
            <a:r>
              <a:rPr lang="en-GB" i="1" dirty="0"/>
              <a:t>Thematic analysis: A practical guide</a:t>
            </a:r>
            <a:r>
              <a:rPr lang="en-GB" dirty="0"/>
              <a:t>. London: SAGE Publications.</a:t>
            </a:r>
          </a:p>
          <a:p>
            <a:pPr>
              <a:buNone/>
            </a:pPr>
            <a:r>
              <a:rPr lang="en-GB" dirty="0"/>
              <a:t>Conklin, S. and Garrett Dikkers, A. (2021) 'Instructor Social Presence and Connectedness in a Quick Shift from Face-to-Face to Online Instruction', </a:t>
            </a:r>
            <a:r>
              <a:rPr lang="en-GB" i="1" dirty="0"/>
              <a:t>Online Learning</a:t>
            </a:r>
            <a:r>
              <a:rPr lang="en-GB" dirty="0"/>
              <a:t>, 25(1), pp. 1-22.</a:t>
            </a:r>
          </a:p>
          <a:p>
            <a:pPr>
              <a:buNone/>
            </a:pPr>
            <a:r>
              <a:rPr lang="en-GB" dirty="0"/>
              <a:t>Eradze, M., Rodríguez-Triana, M. J. and </a:t>
            </a:r>
            <a:r>
              <a:rPr lang="en-GB" dirty="0" err="1"/>
              <a:t>Laanpere</a:t>
            </a:r>
            <a:r>
              <a:rPr lang="en-GB" dirty="0"/>
              <a:t>, M. (2021) 'How to aggregate lesson observation data into learning analytics datasets?', </a:t>
            </a:r>
            <a:r>
              <a:rPr lang="en-GB" i="1" dirty="0"/>
              <a:t>Proceedings of the 11th International Conference on Learning Analytics and Knowledge</a:t>
            </a:r>
            <a:r>
              <a:rPr lang="en-GB" dirty="0"/>
              <a:t>, pp. 131-141.</a:t>
            </a:r>
          </a:p>
          <a:p>
            <a:pPr>
              <a:buNone/>
            </a:pPr>
            <a:r>
              <a:rPr lang="en-GB" dirty="0"/>
              <a:t>Greene, K. and Larsen, L. (2018) 'Virtual andragogy: a new paradigm for serving adult online learners', </a:t>
            </a:r>
            <a:r>
              <a:rPr lang="en-GB" i="1" dirty="0"/>
              <a:t>International Journal of Digital Society</a:t>
            </a:r>
            <a:r>
              <a:rPr lang="en-GB" dirty="0"/>
              <a:t>, 9(2), pp. 1-11.</a:t>
            </a:r>
          </a:p>
          <a:p>
            <a:pPr>
              <a:buNone/>
            </a:pPr>
            <a:r>
              <a:rPr lang="en-GB" dirty="0"/>
              <a:t>Hofer, S. I., Nistor, N. and </a:t>
            </a:r>
            <a:r>
              <a:rPr lang="en-GB" dirty="0" err="1"/>
              <a:t>Scheibenzuber</a:t>
            </a:r>
            <a:r>
              <a:rPr lang="en-GB" dirty="0"/>
              <a:t>, C. (2021) 'Online teaching and learning in higher education: Lessons learned in crisis situations', </a:t>
            </a:r>
            <a:r>
              <a:rPr lang="en-GB" i="1" dirty="0"/>
              <a:t>Computers in Human Behavior</a:t>
            </a:r>
            <a:r>
              <a:rPr lang="en-GB" dirty="0"/>
              <a:t>, 121, p. 106789.</a:t>
            </a:r>
          </a:p>
          <a:p>
            <a:pPr>
              <a:buNone/>
            </a:pPr>
            <a:r>
              <a:rPr lang="en-GB" dirty="0"/>
              <a:t>McAteer, M. (2013) </a:t>
            </a:r>
            <a:r>
              <a:rPr lang="en-GB" i="1" dirty="0"/>
              <a:t>Action Research in Education</a:t>
            </a:r>
            <a:r>
              <a:rPr lang="en-GB" dirty="0"/>
              <a:t>. London: Sage Publications Inc.</a:t>
            </a:r>
          </a:p>
          <a:p>
            <a:pPr>
              <a:buNone/>
            </a:pPr>
            <a:r>
              <a:rPr lang="en-GB" dirty="0"/>
              <a:t>Ní Shé, C., Farrell, O., Brunton, J., Costello, E., Donlon, E., Trevaskis, S. and Eccles, S. (2022) </a:t>
            </a:r>
            <a:r>
              <a:rPr lang="en-GB" i="1" dirty="0"/>
              <a:t>Teaching online is different: Critical perspectives from the literature</a:t>
            </a:r>
            <a:r>
              <a:rPr lang="en-GB" dirty="0"/>
              <a:t>. Dublin: Dublin City University.</a:t>
            </a:r>
          </a:p>
          <a:p>
            <a:pPr>
              <a:buNone/>
            </a:pPr>
            <a:r>
              <a:rPr lang="en-GB" dirty="0"/>
              <a:t>Roslin, A. R., Rahmatullah, B., Mohamed Zain, N. Z. and Purnama, S. (2022) 'Online learning for vocational education: uncovering emerging themes on perceptions and experiences', </a:t>
            </a:r>
            <a:r>
              <a:rPr lang="en-GB" i="1" dirty="0"/>
              <a:t>Journal of Vocational Education Studies</a:t>
            </a:r>
            <a:r>
              <a:rPr lang="en-GB" dirty="0"/>
              <a:t>, 5(1), pp. 15-27.</a:t>
            </a:r>
          </a:p>
          <a:p>
            <a:pPr>
              <a:buNone/>
            </a:pPr>
            <a:r>
              <a:rPr lang="en-GB" dirty="0"/>
              <a:t>Tang, Y. M., Chen, P. C., Law, K. M., Wu, C. H., Lau, Y. Y., Guan, J., He, D. and Ho, G. T. (2021) 'Comparative analysis of Student's live online learning readiness during the coronavirus (COVID-19) pandemic in the higher education sector', </a:t>
            </a:r>
            <a:r>
              <a:rPr lang="en-GB" i="1" dirty="0"/>
              <a:t>Computers &amp; Education</a:t>
            </a:r>
            <a:r>
              <a:rPr lang="en-GB" dirty="0"/>
              <a:t>, 168, p. 104211.</a:t>
            </a:r>
          </a:p>
          <a:p>
            <a:pPr>
              <a:buNone/>
            </a:pPr>
            <a:r>
              <a:rPr lang="en-GB" dirty="0"/>
              <a:t>Watermeyer, R., Crick, T., Knight, C. and Goodall, J. (2021) 'COVID-19 and digital disruption in UK universities: Afflictions and affordances of emergency online migration', </a:t>
            </a:r>
            <a:r>
              <a:rPr lang="en-GB" i="1" dirty="0"/>
              <a:t>Higher Education</a:t>
            </a:r>
            <a:r>
              <a:rPr lang="en-GB" dirty="0"/>
              <a:t>, 81(3), pp. 623-641.</a:t>
            </a:r>
          </a:p>
        </p:txBody>
      </p:sp>
    </p:spTree>
    <p:extLst>
      <p:ext uri="{BB962C8B-B14F-4D97-AF65-F5344CB8AC3E}">
        <p14:creationId xmlns:p14="http://schemas.microsoft.com/office/powerpoint/2010/main" val="7965203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536</Words>
  <Application>Microsoft Office PowerPoint</Application>
  <PresentationFormat>Widescreen</PresentationFormat>
  <Paragraphs>13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Referencing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Philippa Fitzgerald (1905945)</dc:creator>
  <cp:lastModifiedBy>Philippa Fitzgerald (1905945)</cp:lastModifiedBy>
  <cp:revision>1</cp:revision>
  <dcterms:created xsi:type="dcterms:W3CDTF">2025-04-03T21:55:08Z</dcterms:created>
  <dcterms:modified xsi:type="dcterms:W3CDTF">2025-04-03T23:04:55Z</dcterms:modified>
</cp:coreProperties>
</file>