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277" r:id="rId2"/>
    <p:sldId id="374" r:id="rId3"/>
    <p:sldId id="296" r:id="rId4"/>
    <p:sldId id="258" r:id="rId5"/>
    <p:sldId id="297" r:id="rId6"/>
    <p:sldId id="298" r:id="rId7"/>
    <p:sldId id="291" r:id="rId8"/>
    <p:sldId id="292" r:id="rId9"/>
    <p:sldId id="301" r:id="rId10"/>
    <p:sldId id="369" r:id="rId11"/>
    <p:sldId id="268" r:id="rId12"/>
    <p:sldId id="370" r:id="rId13"/>
    <p:sldId id="259" r:id="rId14"/>
    <p:sldId id="278" r:id="rId15"/>
    <p:sldId id="279" r:id="rId16"/>
    <p:sldId id="262" r:id="rId17"/>
    <p:sldId id="371" r:id="rId18"/>
    <p:sldId id="270" r:id="rId19"/>
    <p:sldId id="372" r:id="rId20"/>
    <p:sldId id="290" r:id="rId21"/>
    <p:sldId id="281" r:id="rId22"/>
    <p:sldId id="282" r:id="rId23"/>
    <p:sldId id="283" r:id="rId24"/>
    <p:sldId id="284" r:id="rId25"/>
    <p:sldId id="285" r:id="rId26"/>
    <p:sldId id="286" r:id="rId27"/>
    <p:sldId id="287" r:id="rId28"/>
    <p:sldId id="288" r:id="rId29"/>
    <p:sldId id="289" r:id="rId30"/>
    <p:sldId id="257" r:id="rId31"/>
    <p:sldId id="271"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91" autoAdjust="0"/>
    <p:restoredTop sz="94576" autoAdjust="0"/>
  </p:normalViewPr>
  <p:slideViewPr>
    <p:cSldViewPr>
      <p:cViewPr varScale="1">
        <p:scale>
          <a:sx n="162" d="100"/>
          <a:sy n="162" d="100"/>
        </p:scale>
        <p:origin x="1662"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E398F1D9-9E18-485E-8B46-BA9FDF04AB32}"/>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18E0730A-9735-4C00-8023-89C3BA5D1EF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12292" name="Slide Number Placeholder 3">
            <a:extLst>
              <a:ext uri="{FF2B5EF4-FFF2-40B4-BE49-F238E27FC236}">
                <a16:creationId xmlns:a16="http://schemas.microsoft.com/office/drawing/2014/main" id="{8090C744-B131-40DA-94FF-E7DA58EBCA4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977E175C-C463-48F1-A3F9-FAC0D2247983}" type="slidenum">
              <a:rPr lang="en-US" altLang="en-US" smtClean="0">
                <a:latin typeface="Calibri" panose="020F0502020204030204" pitchFamily="34" charset="0"/>
              </a:rPr>
              <a:pPr>
                <a:spcBef>
                  <a:spcPct val="0"/>
                </a:spcBef>
              </a:pPr>
              <a:t>4</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4D07F669-5F06-4462-8896-F87A5CE092C4}"/>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9E3594E7-EEC9-422D-A311-3DEF500B839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21508" name="Slide Number Placeholder 3">
            <a:extLst>
              <a:ext uri="{FF2B5EF4-FFF2-40B4-BE49-F238E27FC236}">
                <a16:creationId xmlns:a16="http://schemas.microsoft.com/office/drawing/2014/main" id="{7586B8DC-3AED-41A0-B902-961A2AFD0BE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EF41F624-3BFA-4328-B38E-42245003BB53}" type="slidenum">
              <a:rPr lang="en-US" altLang="en-US" smtClean="0">
                <a:latin typeface="Calibri" panose="020F0502020204030204" pitchFamily="34" charset="0"/>
              </a:rPr>
              <a:pPr>
                <a:spcBef>
                  <a:spcPct val="0"/>
                </a:spcBef>
              </a:pPr>
              <a:t>11</a:t>
            </a:fld>
            <a:endParaRPr lang="en-US"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2DF81944-6127-4684-AB30-BC30F3306BAC}"/>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4E6449E9-3EC8-4568-9DB3-127DFB3512B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B41B0FA4-90F2-4499-9BEA-5A1D73878C4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E96791AD-68D0-4F48-AFF8-2A5D9BC7F3EC}" type="slidenum">
              <a:rPr lang="en-US" altLang="en-US" smtClean="0">
                <a:latin typeface="Calibri" panose="020F0502020204030204" pitchFamily="34" charset="0"/>
              </a:rPr>
              <a:pPr>
                <a:spcBef>
                  <a:spcPct val="0"/>
                </a:spcBef>
              </a:pPr>
              <a:t>12</a:t>
            </a:fld>
            <a:endParaRPr lang="en-US"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50ACDE12-CE01-47C0-9BB5-8AFD9C463165}"/>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F366B465-B0E4-4E2A-AA2D-6CF6884F53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z="1800">
              <a:latin typeface="Arial" panose="020B0604020202020204" pitchFamily="34" charset="0"/>
            </a:endParaRPr>
          </a:p>
        </p:txBody>
      </p:sp>
      <p:sp>
        <p:nvSpPr>
          <p:cNvPr id="25604" name="Slide Number Placeholder 3">
            <a:extLst>
              <a:ext uri="{FF2B5EF4-FFF2-40B4-BE49-F238E27FC236}">
                <a16:creationId xmlns:a16="http://schemas.microsoft.com/office/drawing/2014/main" id="{8BA893A4-8176-4C1C-938F-2E6B0D94E24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71B8145F-55D9-4D89-8EED-2A891D46B0D8}" type="slidenum">
              <a:rPr lang="en-US" altLang="en-US" smtClean="0">
                <a:latin typeface="Calibri" panose="020F0502020204030204" pitchFamily="34" charset="0"/>
              </a:rPr>
              <a:pPr>
                <a:spcBef>
                  <a:spcPct val="0"/>
                </a:spcBef>
              </a:pPr>
              <a:t>13</a:t>
            </a:fld>
            <a:endParaRPr lang="en-US"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FBCFE6F3-9DCA-4A53-A3F5-5628CBE32719}"/>
              </a:ext>
            </a:extLst>
          </p:cNvPr>
          <p:cNvSpPr>
            <a:spLocks noGrp="1" noRot="1" noChangeAspect="1" noChangeArrowheads="1" noTextEdit="1"/>
          </p:cNvSpPr>
          <p:nvPr>
            <p:ph type="sldImg"/>
          </p:nvPr>
        </p:nvSpPr>
        <p:spPr>
          <a:xfrm>
            <a:off x="1150938" y="692150"/>
            <a:ext cx="4556125" cy="3416300"/>
          </a:xfrm>
          <a:ln/>
        </p:spPr>
      </p:sp>
      <p:sp>
        <p:nvSpPr>
          <p:cNvPr id="29699" name="Notes Placeholder 2">
            <a:extLst>
              <a:ext uri="{FF2B5EF4-FFF2-40B4-BE49-F238E27FC236}">
                <a16:creationId xmlns:a16="http://schemas.microsoft.com/office/drawing/2014/main" id="{844A9918-36E3-4337-A0C9-015D1321D88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F79972F0-5DF6-4DED-A51F-3900DB3DFFE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eaLnBrk="0" hangingPunct="0">
              <a:spcBef>
                <a:spcPct val="0"/>
              </a:spcBef>
            </a:pPr>
            <a:fld id="{3D93EFCD-B5A0-43C4-B83C-B4CF2280831E}" type="slidenum">
              <a:rPr lang="en-US" altLang="en-US" smtClean="0">
                <a:latin typeface="Calibri" panose="020F0502020204030204" pitchFamily="34" charset="0"/>
              </a:rPr>
              <a:pPr eaLnBrk="0" hangingPunct="0">
                <a:spcBef>
                  <a:spcPct val="0"/>
                </a:spcBef>
              </a:pPr>
              <a:t>16</a:t>
            </a:fld>
            <a:endParaRPr lang="en-US"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79F5D472-E494-45D8-9169-9320B26E8774}"/>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436A5B67-F9AB-4074-8406-B9CD24A510B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8489EC2A-A16A-4169-91F1-66E5DD82A00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B730B410-D414-4A93-B05F-402ACD8588B0}" type="slidenum">
              <a:rPr lang="en-US" altLang="en-US" smtClean="0">
                <a:latin typeface="Calibri" panose="020F0502020204030204" pitchFamily="34" charset="0"/>
              </a:rPr>
              <a:pPr>
                <a:spcBef>
                  <a:spcPct val="0"/>
                </a:spcBef>
              </a:pPr>
              <a:t>18</a:t>
            </a:fld>
            <a:endParaRPr lang="en-US"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DC2E1F67-91AD-4955-A7DC-2CF05E708711}"/>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8842F418-DAAC-4759-8453-3FEB6660ED1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9FEDB260-850B-4BA2-B7AA-34332470F33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40D78539-58D8-4747-AC33-AE9F12D18CF4}" type="slidenum">
              <a:rPr lang="en-US" altLang="en-US" smtClean="0">
                <a:latin typeface="Calibri" panose="020F0502020204030204" pitchFamily="34" charset="0"/>
              </a:rPr>
              <a:pPr>
                <a:spcBef>
                  <a:spcPct val="0"/>
                </a:spcBef>
              </a:pPr>
              <a:t>19</a:t>
            </a:fld>
            <a:endParaRPr lang="en-US"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1EF30106-C231-4705-81F4-3C35A011A95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6420E74-EDCA-4C5B-89AC-88A4C43D7B30}" type="slidenum">
              <a:rPr lang="en-US" altLang="en-US" smtClean="0">
                <a:latin typeface="Calibri" panose="020F0502020204030204" pitchFamily="34" charset="0"/>
              </a:rPr>
              <a:pPr>
                <a:spcBef>
                  <a:spcPct val="0"/>
                </a:spcBef>
              </a:pPr>
              <a:t>23</a:t>
            </a:fld>
            <a:endParaRPr lang="en-US" altLang="en-US">
              <a:latin typeface="Calibri" panose="020F0502020204030204" pitchFamily="34" charset="0"/>
            </a:endParaRPr>
          </a:p>
        </p:txBody>
      </p:sp>
      <p:sp>
        <p:nvSpPr>
          <p:cNvPr id="39939" name="Rectangle 2">
            <a:extLst>
              <a:ext uri="{FF2B5EF4-FFF2-40B4-BE49-F238E27FC236}">
                <a16:creationId xmlns:a16="http://schemas.microsoft.com/office/drawing/2014/main" id="{14A5AA47-B732-44BD-BE04-B28C65BB3355}"/>
              </a:ext>
            </a:extLst>
          </p:cNvPr>
          <p:cNvSpPr>
            <a:spLocks noGrp="1" noRot="1" noChangeAspect="1" noChangeArrowheads="1" noTextEdit="1"/>
          </p:cNvSpPr>
          <p:nvPr>
            <p:ph type="sldImg"/>
          </p:nvPr>
        </p:nvSpPr>
        <p:spPr>
          <a:solidFill>
            <a:srgbClr val="FFFFFF"/>
          </a:solidFill>
          <a:ln/>
        </p:spPr>
      </p:sp>
      <p:sp>
        <p:nvSpPr>
          <p:cNvPr id="39940" name="Rectangle 3">
            <a:extLst>
              <a:ext uri="{FF2B5EF4-FFF2-40B4-BE49-F238E27FC236}">
                <a16:creationId xmlns:a16="http://schemas.microsoft.com/office/drawing/2014/main" id="{1AD36C89-5B7E-4518-B56D-A79EEC25FDC1}"/>
              </a:ext>
            </a:extLst>
          </p:cNvPr>
          <p:cNvSpPr>
            <a:spLocks noGrp="1" noChangeArrowheads="1"/>
          </p:cNvSpPr>
          <p:nvPr>
            <p:ph type="body" idx="1"/>
          </p:nvPr>
        </p:nvSpPr>
        <p:spPr>
          <a:xfrm>
            <a:off x="914400" y="4343400"/>
            <a:ext cx="5029200" cy="4114800"/>
          </a:xfrm>
          <a:solidFill>
            <a:srgbClr val="FFFFFF"/>
          </a:solidFill>
          <a:ln>
            <a:solidFill>
              <a:srgbClr val="000000"/>
            </a:solidFill>
          </a:ln>
        </p:spPr>
        <p:txBody>
          <a:bodyPr/>
          <a:lstStyle/>
          <a:p>
            <a:r>
              <a:rPr lang="en-US" altLang="en-US">
                <a:latin typeface="Arial" panose="020B0604020202020204" pitchFamily="34" charset="0"/>
              </a:rPr>
              <a:t>PMI is a tool designed by Edward DeBono and is one of the DATT (Directed Attention Thinking Tools) offered to managers/leaders. These tools spur creative thinking in addition to critical thinking. They are fundamental for discerning the value of past strategies and practices, analyzing potential ideas for the future, as well as one way of structuring the delivery of feedback to employees and colleagues.</a:t>
            </a:r>
          </a:p>
          <a:p>
            <a:endParaRPr lang="en-US" altLang="en-US">
              <a:latin typeface="Arial" panose="020B0604020202020204" pitchFamily="34" charset="0"/>
            </a:endParaRPr>
          </a:p>
          <a:p>
            <a:r>
              <a:rPr lang="en-US" altLang="en-US">
                <a:latin typeface="Arial" panose="020B0604020202020204" pitchFamily="34" charset="0"/>
              </a:rPr>
              <a:t>PMI enables people to focus on the Pluses, Minuses and Interesting/Innovative Ideas pertaining to a particular topic or strategy.</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EE891DBB-3764-457E-9E33-F7BE7393F37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FF2A1E6F-B46B-4DAF-8785-B44E20ED338D}" type="slidenum">
              <a:rPr lang="en-US" altLang="en-US" smtClean="0">
                <a:latin typeface="Calibri" panose="020F0502020204030204" pitchFamily="34" charset="0"/>
              </a:rPr>
              <a:pPr>
                <a:spcBef>
                  <a:spcPct val="0"/>
                </a:spcBef>
              </a:pPr>
              <a:t>24</a:t>
            </a:fld>
            <a:endParaRPr lang="en-US" altLang="en-US">
              <a:latin typeface="Calibri" panose="020F0502020204030204" pitchFamily="34" charset="0"/>
            </a:endParaRPr>
          </a:p>
        </p:txBody>
      </p:sp>
      <p:sp>
        <p:nvSpPr>
          <p:cNvPr id="41987" name="Rectangle 2">
            <a:extLst>
              <a:ext uri="{FF2B5EF4-FFF2-40B4-BE49-F238E27FC236}">
                <a16:creationId xmlns:a16="http://schemas.microsoft.com/office/drawing/2014/main" id="{E4F20593-05BB-4CC0-93A7-A4E11626D2FF}"/>
              </a:ext>
            </a:extLst>
          </p:cNvPr>
          <p:cNvSpPr>
            <a:spLocks noGrp="1" noRot="1" noChangeAspect="1" noChangeArrowheads="1" noTextEdit="1"/>
          </p:cNvSpPr>
          <p:nvPr>
            <p:ph type="sldImg"/>
          </p:nvPr>
        </p:nvSpPr>
        <p:spPr>
          <a:solidFill>
            <a:srgbClr val="FFFFFF"/>
          </a:solidFill>
          <a:ln/>
        </p:spPr>
      </p:sp>
      <p:sp>
        <p:nvSpPr>
          <p:cNvPr id="41988" name="Rectangle 3">
            <a:extLst>
              <a:ext uri="{FF2B5EF4-FFF2-40B4-BE49-F238E27FC236}">
                <a16:creationId xmlns:a16="http://schemas.microsoft.com/office/drawing/2014/main" id="{EF6BDCF6-226F-42F0-93C9-866A921660EC}"/>
              </a:ext>
            </a:extLst>
          </p:cNvPr>
          <p:cNvSpPr>
            <a:spLocks noGrp="1" noChangeArrowheads="1"/>
          </p:cNvSpPr>
          <p:nvPr>
            <p:ph type="body" idx="1"/>
          </p:nvPr>
        </p:nvSpPr>
        <p:spPr>
          <a:xfrm>
            <a:off x="914400" y="4343400"/>
            <a:ext cx="5029200" cy="4114800"/>
          </a:xfrm>
          <a:solidFill>
            <a:srgbClr val="FFFFFF"/>
          </a:solidFill>
          <a:ln>
            <a:solidFill>
              <a:srgbClr val="000000"/>
            </a:solidFill>
          </a:ln>
        </p:spPr>
        <p:txBody>
          <a:bodyPr/>
          <a:lstStyle/>
          <a:p>
            <a:r>
              <a:rPr lang="en-US" altLang="en-US">
                <a:latin typeface="Arial" panose="020B0604020202020204" pitchFamily="34" charset="0"/>
              </a:rPr>
              <a:t>Participants will be invited to popcorn applications of this tool to real-world work place situations (e.g., team decisions, employee feedback, project design scenarios, strategic planning, etc.)</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B0FD6064-9608-4582-A537-8F30CA9EDDF6}"/>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3B2915F7-07B6-4029-88AC-9068048DAEE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49156" name="Slide Number Placeholder 3">
            <a:extLst>
              <a:ext uri="{FF2B5EF4-FFF2-40B4-BE49-F238E27FC236}">
                <a16:creationId xmlns:a16="http://schemas.microsoft.com/office/drawing/2014/main" id="{BC482F77-E0F3-4C3E-8880-748CB8B0202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0B087CC7-A0C3-4BDA-ADF9-060BF5202AC8}" type="slidenum">
              <a:rPr lang="en-US" altLang="en-US" smtClean="0">
                <a:latin typeface="Calibri" panose="020F0502020204030204" pitchFamily="34" charset="0"/>
              </a:rPr>
              <a:pPr>
                <a:spcBef>
                  <a:spcPct val="0"/>
                </a:spcBef>
              </a:pPr>
              <a:t>30</a:t>
            </a:fld>
            <a:endParaRPr lang="en-US"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BF8FE851-7009-4EE6-BB56-63E468E98CD3}"/>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5979FC2F-A018-4AE8-BE99-BFD520F470F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51204" name="Slide Number Placeholder 3">
            <a:extLst>
              <a:ext uri="{FF2B5EF4-FFF2-40B4-BE49-F238E27FC236}">
                <a16:creationId xmlns:a16="http://schemas.microsoft.com/office/drawing/2014/main" id="{40619B6C-14CE-481D-82A5-99DF5C8892B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4A8F222C-9D40-4DA9-89A5-467C623BA0D1}" type="slidenum">
              <a:rPr lang="en-US" altLang="en-US" smtClean="0">
                <a:latin typeface="Calibri" panose="020F0502020204030204" pitchFamily="34" charset="0"/>
              </a:rPr>
              <a:pPr>
                <a:spcBef>
                  <a:spcPct val="0"/>
                </a:spcBef>
              </a:pPr>
              <a:t>31</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4" name="Freeform 19">
            <a:extLst>
              <a:ext uri="{FF2B5EF4-FFF2-40B4-BE49-F238E27FC236}">
                <a16:creationId xmlns:a16="http://schemas.microsoft.com/office/drawing/2014/main" id="{16D46CB5-E9B4-4E3B-B148-EA638BA9744C}"/>
              </a:ext>
            </a:extLst>
          </p:cNvPr>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5" name="Freeform 20">
            <a:extLst>
              <a:ext uri="{FF2B5EF4-FFF2-40B4-BE49-F238E27FC236}">
                <a16:creationId xmlns:a16="http://schemas.microsoft.com/office/drawing/2014/main" id="{4DB0D8C3-D497-4F51-8E48-2C3575F07306}"/>
              </a:ext>
            </a:extLst>
          </p:cNvPr>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grpSp>
        <p:nvGrpSpPr>
          <p:cNvPr id="6" name="Group 1">
            <a:extLst>
              <a:ext uri="{FF2B5EF4-FFF2-40B4-BE49-F238E27FC236}">
                <a16:creationId xmlns:a16="http://schemas.microsoft.com/office/drawing/2014/main" id="{0AB74D25-9224-46D4-89A6-67C83AA576A9}"/>
              </a:ext>
            </a:extLst>
          </p:cNvPr>
          <p:cNvGrpSpPr>
            <a:grpSpLocks/>
          </p:cNvGrpSpPr>
          <p:nvPr/>
        </p:nvGrpSpPr>
        <p:grpSpPr bwMode="auto">
          <a:xfrm>
            <a:off x="-19050" y="203200"/>
            <a:ext cx="9180513" cy="647700"/>
            <a:chOff x="-19045" y="216550"/>
            <a:chExt cx="9180548" cy="649224"/>
          </a:xfrm>
        </p:grpSpPr>
        <p:sp>
          <p:nvSpPr>
            <p:cNvPr id="7" name="Freeform 23">
              <a:extLst>
                <a:ext uri="{FF2B5EF4-FFF2-40B4-BE49-F238E27FC236}">
                  <a16:creationId xmlns:a16="http://schemas.microsoft.com/office/drawing/2014/main" id="{7337674F-2AD2-45F0-955F-4536AC78A0B2}"/>
                </a:ext>
              </a:extLst>
            </p:cNvPr>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sp>
          <p:nvSpPr>
            <p:cNvPr id="8" name="Freeform 24">
              <a:extLst>
                <a:ext uri="{FF2B5EF4-FFF2-40B4-BE49-F238E27FC236}">
                  <a16:creationId xmlns:a16="http://schemas.microsoft.com/office/drawing/2014/main" id="{AE557D89-340C-4EB9-ACF0-46E45A3923BC}"/>
                </a:ext>
              </a:extLst>
            </p:cNvPr>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fontAlgn="auto">
                <a:spcBef>
                  <a:spcPts val="0"/>
                </a:spcBef>
                <a:spcAft>
                  <a:spcPts val="0"/>
                </a:spcAft>
                <a:defRPr/>
              </a:pPr>
              <a:endParaRPr lang="en-US">
                <a:latin typeface="+mn-lt"/>
              </a:endParaRPr>
            </a:p>
          </p:txBody>
        </p:sp>
      </p:grpSp>
      <p:sp>
        <p:nvSpPr>
          <p:cNvPr id="2" name="Title 1"/>
          <p:cNvSpPr>
            <a:spLocks noGrp="1"/>
          </p:cNvSpPr>
          <p:nvPr>
            <p:ph type="title"/>
          </p:nvPr>
        </p:nvSpPr>
        <p:spPr>
          <a:xfrm>
            <a:off x="2286000" y="304800"/>
            <a:ext cx="6629400" cy="1143000"/>
          </a:xfrm>
        </p:spPr>
        <p:txBody>
          <a:bodyPr/>
          <a:lstStyle/>
          <a:p>
            <a:r>
              <a:rPr lang="en-US"/>
              <a:t>Click to edit Master title style</a:t>
            </a:r>
          </a:p>
        </p:txBody>
      </p:sp>
      <p:sp>
        <p:nvSpPr>
          <p:cNvPr id="3" name="Table Placeholder 2"/>
          <p:cNvSpPr>
            <a:spLocks noGrp="1"/>
          </p:cNvSpPr>
          <p:nvPr>
            <p:ph type="tbl" idx="1"/>
          </p:nvPr>
        </p:nvSpPr>
        <p:spPr>
          <a:xfrm>
            <a:off x="685800" y="1752600"/>
            <a:ext cx="8229600" cy="4525963"/>
          </a:xfrm>
        </p:spPr>
        <p:txBody>
          <a:bodyPr rtlCol="0">
            <a:normAutofit/>
          </a:bodyPr>
          <a:lstStyle/>
          <a:p>
            <a:pPr lvl="0"/>
            <a:endParaRPr lang="en-US" noProof="0"/>
          </a:p>
        </p:txBody>
      </p:sp>
      <p:sp>
        <p:nvSpPr>
          <p:cNvPr id="9" name="Rectangle 5">
            <a:extLst>
              <a:ext uri="{FF2B5EF4-FFF2-40B4-BE49-F238E27FC236}">
                <a16:creationId xmlns:a16="http://schemas.microsoft.com/office/drawing/2014/main" id="{A1348298-81F8-45C4-84CB-E18905AC378B}"/>
              </a:ext>
            </a:extLst>
          </p:cNvPr>
          <p:cNvSpPr>
            <a:spLocks noGrp="1" noChangeArrowheads="1"/>
          </p:cNvSpPr>
          <p:nvPr>
            <p:ph type="ftr" sz="quarter" idx="10"/>
          </p:nvPr>
        </p:nvSpPr>
        <p:spPr>
          <a:xfrm>
            <a:off x="3132138" y="6376988"/>
            <a:ext cx="3086100" cy="457200"/>
          </a:xfrm>
        </p:spPr>
        <p:txBody>
          <a:bodyPr/>
          <a:lstStyle>
            <a:lvl1pPr fontAlgn="auto">
              <a:spcBef>
                <a:spcPts val="0"/>
              </a:spcBef>
              <a:spcAft>
                <a:spcPts val="0"/>
              </a:spcAft>
              <a:defRPr>
                <a:latin typeface="+mn-lt"/>
              </a:defRPr>
            </a:lvl1pPr>
          </a:lstStyle>
          <a:p>
            <a:pPr>
              <a:defRPr/>
            </a:pPr>
            <a:endParaRPr lang="en-US"/>
          </a:p>
        </p:txBody>
      </p:sp>
    </p:spTree>
    <p:extLst>
      <p:ext uri="{BB962C8B-B14F-4D97-AF65-F5344CB8AC3E}">
        <p14:creationId xmlns:p14="http://schemas.microsoft.com/office/powerpoint/2010/main" val="4174602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403648" y="1196752"/>
            <a:ext cx="7772400" cy="1470025"/>
          </a:xfrm>
        </p:spPr>
        <p:txBody>
          <a:bodyPr/>
          <a:lstStyle/>
          <a:p>
            <a:r>
              <a:rPr lang="en-US" altLang="en-US" sz="3200" b="1" dirty="0"/>
              <a:t>Developing Innovation </a:t>
            </a:r>
            <a:br>
              <a:rPr lang="en-US" altLang="en-US" sz="3200" b="1" dirty="0"/>
            </a:br>
            <a:r>
              <a:rPr lang="en-US" altLang="en-US" sz="3200" b="1" dirty="0"/>
              <a:t>and </a:t>
            </a:r>
            <a:br>
              <a:rPr lang="en-US" altLang="en-US" sz="3200" b="1" dirty="0"/>
            </a:br>
            <a:r>
              <a:rPr lang="en-US" altLang="en-US" sz="3200" b="1" dirty="0"/>
              <a:t>Creativity for Business Advantage</a:t>
            </a:r>
            <a:br>
              <a:rPr lang="en-US" altLang="en-US" sz="3200" b="1" dirty="0"/>
            </a:br>
            <a:r>
              <a:rPr lang="en-US" altLang="en-US" sz="4000" b="1" dirty="0">
                <a:solidFill>
                  <a:srgbClr val="FF0000"/>
                </a:solidFill>
              </a:rPr>
              <a:t>Week 4 (Part 1)</a:t>
            </a:r>
            <a:br>
              <a:rPr lang="en-US" altLang="en-US" sz="4000" b="1" dirty="0">
                <a:solidFill>
                  <a:srgbClr val="FF0000"/>
                </a:solidFill>
              </a:rPr>
            </a:br>
            <a:r>
              <a:rPr lang="en-GB" altLang="en-US" sz="3200" b="1" dirty="0"/>
              <a:t>Differentiating between critical and creative thinking</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66CF47-FF5E-C74E-A05F-A75ECA90AC6B}"/>
              </a:ext>
            </a:extLst>
          </p:cNvPr>
          <p:cNvSpPr>
            <a:spLocks noGrp="1"/>
          </p:cNvSpPr>
          <p:nvPr>
            <p:ph idx="1"/>
          </p:nvPr>
        </p:nvSpPr>
        <p:spPr>
          <a:xfrm>
            <a:off x="179512" y="980728"/>
            <a:ext cx="8600635" cy="4351338"/>
          </a:xfrm>
        </p:spPr>
        <p:txBody>
          <a:bodyPr/>
          <a:lstStyle/>
          <a:p>
            <a:r>
              <a:rPr lang="en-GB" sz="2400" dirty="0"/>
              <a:t>Week 1 (Introduction to DIB)</a:t>
            </a:r>
          </a:p>
          <a:p>
            <a:r>
              <a:rPr lang="en-GB" sz="2400" dirty="0"/>
              <a:t>Week 2 (Creativity, Innovation, and Entrepreneurship".</a:t>
            </a:r>
          </a:p>
          <a:p>
            <a:r>
              <a:rPr lang="en-GB" sz="2400" dirty="0"/>
              <a:t>Week 3: </a:t>
            </a:r>
            <a:r>
              <a:rPr lang="en-GB" sz="2400" b="1" i="1" dirty="0"/>
              <a:t>Part 1</a:t>
            </a:r>
            <a:r>
              <a:rPr lang="en-GB" sz="2400" dirty="0"/>
              <a:t>: </a:t>
            </a:r>
            <a:r>
              <a:rPr lang="en-GB" altLang="en-US" sz="2400" dirty="0"/>
              <a:t>Concepts &amp; techniques of innovation &amp; creativity  &amp; </a:t>
            </a:r>
            <a:r>
              <a:rPr lang="en-GB" altLang="en-US" sz="2400" b="1" i="1" dirty="0"/>
              <a:t>Part 2</a:t>
            </a:r>
            <a:r>
              <a:rPr lang="en-GB" altLang="en-US" sz="2400" dirty="0"/>
              <a:t>: </a:t>
            </a:r>
            <a:r>
              <a:rPr lang="en-US" altLang="en-US" sz="2400" dirty="0"/>
              <a:t> New-Product Development and Product  Life-Cycle Strategies</a:t>
            </a:r>
          </a:p>
          <a:p>
            <a:endParaRPr lang="en-US" sz="2400" dirty="0"/>
          </a:p>
          <a:p>
            <a:pPr marL="0" indent="0">
              <a:buNone/>
            </a:pPr>
            <a:r>
              <a:rPr lang="en-GB" sz="2400" dirty="0"/>
              <a:t>This week we will look at: </a:t>
            </a:r>
          </a:p>
          <a:p>
            <a:pPr marL="0" indent="0">
              <a:buNone/>
            </a:pPr>
            <a:r>
              <a:rPr lang="en-GB" sz="2400" b="1" i="1" dirty="0"/>
              <a:t>Part 1</a:t>
            </a:r>
            <a:r>
              <a:rPr lang="en-GB" sz="2400" dirty="0"/>
              <a:t>: </a:t>
            </a:r>
            <a:r>
              <a:rPr lang="en-GB" altLang="en-US" sz="2400" dirty="0"/>
              <a:t>Concepts &amp; techniques of innovation &amp; creativity </a:t>
            </a:r>
            <a:r>
              <a:rPr lang="en-GB" sz="2400" dirty="0"/>
              <a:t>“</a:t>
            </a:r>
          </a:p>
          <a:p>
            <a:pPr marL="0" indent="0">
              <a:buNone/>
            </a:pPr>
            <a:r>
              <a:rPr lang="en-GB" altLang="en-US" sz="2400" b="1" i="1" dirty="0"/>
              <a:t>Part 2</a:t>
            </a:r>
            <a:r>
              <a:rPr lang="en-GB" altLang="en-US" sz="2400" dirty="0"/>
              <a:t>: </a:t>
            </a:r>
            <a:r>
              <a:rPr lang="en-US" altLang="en-US" sz="2400" dirty="0"/>
              <a:t> New-Product Development and Product  Life-Cycle Strategies</a:t>
            </a:r>
            <a:endParaRPr lang="en-GB" sz="2400" dirty="0"/>
          </a:p>
          <a:p>
            <a:endParaRPr lang="en-US" altLang="en-US" dirty="0"/>
          </a:p>
          <a:p>
            <a:endParaRPr lang="en-GB" dirty="0"/>
          </a:p>
          <a:p>
            <a:endParaRPr lang="en-GB" dirty="0"/>
          </a:p>
          <a:p>
            <a:endParaRPr lang="en-US" dirty="0"/>
          </a:p>
        </p:txBody>
      </p:sp>
      <p:sp>
        <p:nvSpPr>
          <p:cNvPr id="3" name="Title 2">
            <a:extLst>
              <a:ext uri="{FF2B5EF4-FFF2-40B4-BE49-F238E27FC236}">
                <a16:creationId xmlns:a16="http://schemas.microsoft.com/office/drawing/2014/main" id="{BABC5610-9DE5-8740-9F6C-DEDAFA183E44}"/>
              </a:ext>
            </a:extLst>
          </p:cNvPr>
          <p:cNvSpPr>
            <a:spLocks noGrp="1"/>
          </p:cNvSpPr>
          <p:nvPr>
            <p:ph type="title"/>
          </p:nvPr>
        </p:nvSpPr>
        <p:spPr>
          <a:xfrm>
            <a:off x="457200" y="8730"/>
            <a:ext cx="8229600" cy="1143000"/>
          </a:xfrm>
        </p:spPr>
        <p:txBody>
          <a:bodyPr/>
          <a:lstStyle/>
          <a:p>
            <a:r>
              <a:rPr lang="en-US" dirty="0"/>
              <a:t>Recap</a:t>
            </a:r>
          </a:p>
        </p:txBody>
      </p:sp>
    </p:spTree>
    <p:extLst>
      <p:ext uri="{BB962C8B-B14F-4D97-AF65-F5344CB8AC3E}">
        <p14:creationId xmlns:p14="http://schemas.microsoft.com/office/powerpoint/2010/main" val="3251484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72B4AB0-B2B1-4807-B067-47210527962D}"/>
              </a:ext>
            </a:extLst>
          </p:cNvPr>
          <p:cNvSpPr>
            <a:spLocks noGrp="1"/>
          </p:cNvSpPr>
          <p:nvPr>
            <p:ph type="title"/>
          </p:nvPr>
        </p:nvSpPr>
        <p:spPr>
          <a:xfrm>
            <a:off x="539750" y="33338"/>
            <a:ext cx="8229600" cy="1069975"/>
          </a:xfrm>
        </p:spPr>
        <p:txBody>
          <a:bodyPr/>
          <a:lstStyle/>
          <a:p>
            <a:r>
              <a:rPr lang="en-US" altLang="en-US"/>
              <a:t>Critical &amp; Creative Thinking</a:t>
            </a:r>
          </a:p>
        </p:txBody>
      </p:sp>
      <p:pic>
        <p:nvPicPr>
          <p:cNvPr id="10243" name="Picture 2">
            <a:extLst>
              <a:ext uri="{FF2B5EF4-FFF2-40B4-BE49-F238E27FC236}">
                <a16:creationId xmlns:a16="http://schemas.microsoft.com/office/drawing/2014/main" id="{CF1424EF-F719-4EA1-9D55-935E0C41B1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1268413"/>
            <a:ext cx="7924800" cy="445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56E437CD-BA1E-41A4-B2AF-B62BF91641C9}"/>
              </a:ext>
            </a:extLst>
          </p:cNvPr>
          <p:cNvSpPr>
            <a:spLocks noGrp="1"/>
          </p:cNvSpPr>
          <p:nvPr>
            <p:ph type="title"/>
          </p:nvPr>
        </p:nvSpPr>
        <p:spPr>
          <a:xfrm>
            <a:off x="468313" y="115888"/>
            <a:ext cx="8229600" cy="504825"/>
          </a:xfrm>
        </p:spPr>
        <p:txBody>
          <a:bodyPr>
            <a:normAutofit fontScale="90000"/>
          </a:bodyPr>
          <a:lstStyle/>
          <a:p>
            <a:pPr eaLnBrk="1" hangingPunct="1"/>
            <a:r>
              <a:rPr lang="en-US" altLang="en-US"/>
              <a:t>Thinking Styles</a:t>
            </a:r>
          </a:p>
        </p:txBody>
      </p:sp>
      <p:graphicFrame>
        <p:nvGraphicFramePr>
          <p:cNvPr id="4" name="Content Placeholder 3">
            <a:extLst>
              <a:ext uri="{FF2B5EF4-FFF2-40B4-BE49-F238E27FC236}">
                <a16:creationId xmlns:a16="http://schemas.microsoft.com/office/drawing/2014/main" id="{208A79EE-234A-4F8C-97CC-68739ACE2D66}"/>
              </a:ext>
            </a:extLst>
          </p:cNvPr>
          <p:cNvGraphicFramePr>
            <a:graphicFrameLocks noGrp="1"/>
          </p:cNvGraphicFramePr>
          <p:nvPr>
            <p:ph idx="1"/>
          </p:nvPr>
        </p:nvGraphicFramePr>
        <p:xfrm>
          <a:off x="179388" y="620713"/>
          <a:ext cx="8856662" cy="5005386"/>
        </p:xfrm>
        <a:graphic>
          <a:graphicData uri="http://schemas.openxmlformats.org/drawingml/2006/table">
            <a:tbl>
              <a:tblPr firstRow="1" bandRow="1">
                <a:tableStyleId>{5C22544A-7EE6-4342-B048-85BDC9FD1C3A}</a:tableStyleId>
              </a:tblPr>
              <a:tblGrid>
                <a:gridCol w="3816232">
                  <a:extLst>
                    <a:ext uri="{9D8B030D-6E8A-4147-A177-3AD203B41FA5}">
                      <a16:colId xmlns:a16="http://schemas.microsoft.com/office/drawing/2014/main" val="20000"/>
                    </a:ext>
                  </a:extLst>
                </a:gridCol>
                <a:gridCol w="1164667">
                  <a:extLst>
                    <a:ext uri="{9D8B030D-6E8A-4147-A177-3AD203B41FA5}">
                      <a16:colId xmlns:a16="http://schemas.microsoft.com/office/drawing/2014/main" val="20001"/>
                    </a:ext>
                  </a:extLst>
                </a:gridCol>
                <a:gridCol w="3875763">
                  <a:extLst>
                    <a:ext uri="{9D8B030D-6E8A-4147-A177-3AD203B41FA5}">
                      <a16:colId xmlns:a16="http://schemas.microsoft.com/office/drawing/2014/main" val="20002"/>
                    </a:ext>
                  </a:extLst>
                </a:gridCol>
              </a:tblGrid>
              <a:tr h="370955">
                <a:tc>
                  <a:txBody>
                    <a:bodyPr/>
                    <a:lstStyle/>
                    <a:p>
                      <a:endParaRPr lang="en-US" sz="1800" dirty="0"/>
                    </a:p>
                  </a:txBody>
                  <a:tcPr marL="91438" marR="91438" marT="45734" marB="45734"/>
                </a:tc>
                <a:tc>
                  <a:txBody>
                    <a:bodyPr/>
                    <a:lstStyle/>
                    <a:p>
                      <a:pPr algn="ctr"/>
                      <a:r>
                        <a:rPr lang="en-US" sz="1800" dirty="0"/>
                        <a:t>Abstract</a:t>
                      </a:r>
                    </a:p>
                  </a:txBody>
                  <a:tcPr marL="91438" marR="91438" marT="45734" marB="45734"/>
                </a:tc>
                <a:tc>
                  <a:txBody>
                    <a:bodyPr/>
                    <a:lstStyle/>
                    <a:p>
                      <a:pPr algn="ctr"/>
                      <a:r>
                        <a:rPr lang="en-US" sz="1800" dirty="0"/>
                        <a:t>Linear</a:t>
                      </a:r>
                    </a:p>
                  </a:txBody>
                  <a:tcPr marL="91438" marR="91438" marT="45734" marB="45734"/>
                </a:tc>
                <a:extLst>
                  <a:ext uri="{0D108BD9-81ED-4DB2-BD59-A6C34878D82A}">
                    <a16:rowId xmlns:a16="http://schemas.microsoft.com/office/drawing/2014/main" val="10000"/>
                  </a:ext>
                </a:extLst>
              </a:tr>
              <a:tr h="640314">
                <a:tc>
                  <a:txBody>
                    <a:bodyPr/>
                    <a:lstStyle/>
                    <a:p>
                      <a:endParaRPr lang="en-US" sz="1600" dirty="0">
                        <a:latin typeface="Arial" pitchFamily="34" charset="0"/>
                        <a:cs typeface="Arial" pitchFamily="34" charset="0"/>
                      </a:endParaRPr>
                    </a:p>
                  </a:txBody>
                  <a:tcPr marL="91438" marR="91438" marT="45734" marB="45734"/>
                </a:tc>
                <a:tc gridSpan="2">
                  <a:txBody>
                    <a:bodyPr/>
                    <a:lstStyle/>
                    <a:p>
                      <a:endParaRPr lang="en-US" sz="1800" dirty="0"/>
                    </a:p>
                    <a:p>
                      <a:endParaRPr lang="en-US" sz="1800" dirty="0"/>
                    </a:p>
                  </a:txBody>
                  <a:tcPr marL="91438" marR="91438" marT="45734" marB="45734"/>
                </a:tc>
                <a:tc hMerge="1">
                  <a:txBody>
                    <a:bodyPr/>
                    <a:lstStyle/>
                    <a:p>
                      <a:endParaRPr lang="en-US"/>
                    </a:p>
                  </a:txBody>
                  <a:tcPr/>
                </a:tc>
                <a:extLst>
                  <a:ext uri="{0D108BD9-81ED-4DB2-BD59-A6C34878D82A}">
                    <a16:rowId xmlns:a16="http://schemas.microsoft.com/office/drawing/2014/main" val="10001"/>
                  </a:ext>
                </a:extLst>
              </a:tr>
              <a:tr h="944996">
                <a:tc>
                  <a:txBody>
                    <a:bodyPr/>
                    <a:lstStyle/>
                    <a:p>
                      <a:r>
                        <a:rPr lang="en-US" sz="2400" dirty="0">
                          <a:latin typeface="Arial" pitchFamily="34" charset="0"/>
                          <a:cs typeface="Arial" pitchFamily="34" charset="0"/>
                        </a:rPr>
                        <a:t>Characteristics</a:t>
                      </a:r>
                    </a:p>
                    <a:p>
                      <a:endParaRPr lang="en-US" sz="1600" dirty="0">
                        <a:latin typeface="Arial" pitchFamily="34" charset="0"/>
                        <a:cs typeface="Arial" pitchFamily="34" charset="0"/>
                      </a:endParaRPr>
                    </a:p>
                    <a:p>
                      <a:endParaRPr lang="en-US" sz="1600" dirty="0">
                        <a:latin typeface="Arial" pitchFamily="34" charset="0"/>
                        <a:cs typeface="Arial" pitchFamily="34" charset="0"/>
                      </a:endParaRPr>
                    </a:p>
                  </a:txBody>
                  <a:tcPr marL="91438" marR="91438" marT="45734" marB="45734"/>
                </a:tc>
                <a:tc>
                  <a:txBody>
                    <a:bodyPr/>
                    <a:lstStyle/>
                    <a:p>
                      <a:endParaRPr lang="en-US" sz="1800"/>
                    </a:p>
                  </a:txBody>
                  <a:tcPr marL="91438" marR="91438" marT="45734" marB="45734"/>
                </a:tc>
                <a:tc>
                  <a:txBody>
                    <a:bodyPr/>
                    <a:lstStyle/>
                    <a:p>
                      <a:endParaRPr lang="en-US" sz="1800" dirty="0"/>
                    </a:p>
                  </a:txBody>
                  <a:tcPr marL="91438" marR="91438" marT="45734" marB="45734"/>
                </a:tc>
                <a:extLst>
                  <a:ext uri="{0D108BD9-81ED-4DB2-BD59-A6C34878D82A}">
                    <a16:rowId xmlns:a16="http://schemas.microsoft.com/office/drawing/2014/main" val="10002"/>
                  </a:ext>
                </a:extLst>
              </a:tr>
              <a:tr h="823263">
                <a:tc>
                  <a:txBody>
                    <a:bodyPr/>
                    <a:lstStyle/>
                    <a:p>
                      <a:r>
                        <a:rPr lang="en-US" sz="2400" dirty="0">
                          <a:latin typeface="Arial" pitchFamily="34" charset="0"/>
                          <a:cs typeface="Arial" pitchFamily="34" charset="0"/>
                        </a:rPr>
                        <a:t>Indicators in Language</a:t>
                      </a:r>
                    </a:p>
                    <a:p>
                      <a:endParaRPr lang="en-US" sz="1600" dirty="0">
                        <a:latin typeface="Arial" pitchFamily="34" charset="0"/>
                        <a:cs typeface="Arial" pitchFamily="34" charset="0"/>
                      </a:endParaRPr>
                    </a:p>
                  </a:txBody>
                  <a:tcPr marL="91438" marR="91438" marT="45734" marB="45734"/>
                </a:tc>
                <a:tc>
                  <a:txBody>
                    <a:bodyPr/>
                    <a:lstStyle/>
                    <a:p>
                      <a:endParaRPr lang="en-US" sz="1800"/>
                    </a:p>
                  </a:txBody>
                  <a:tcPr marL="91438" marR="91438" marT="45734" marB="45734"/>
                </a:tc>
                <a:tc>
                  <a:txBody>
                    <a:bodyPr/>
                    <a:lstStyle/>
                    <a:p>
                      <a:endParaRPr lang="en-US" sz="1800" dirty="0"/>
                    </a:p>
                  </a:txBody>
                  <a:tcPr marL="91438" marR="91438" marT="45734" marB="45734"/>
                </a:tc>
                <a:extLst>
                  <a:ext uri="{0D108BD9-81ED-4DB2-BD59-A6C34878D82A}">
                    <a16:rowId xmlns:a16="http://schemas.microsoft.com/office/drawing/2014/main" val="10003"/>
                  </a:ext>
                </a:extLst>
              </a:tr>
              <a:tr h="823263">
                <a:tc>
                  <a:txBody>
                    <a:bodyPr/>
                    <a:lstStyle/>
                    <a:p>
                      <a:r>
                        <a:rPr lang="en-US" sz="2400" dirty="0">
                          <a:latin typeface="Arial" pitchFamily="34" charset="0"/>
                          <a:cs typeface="Arial" pitchFamily="34" charset="0"/>
                        </a:rPr>
                        <a:t>You,</a:t>
                      </a:r>
                      <a:r>
                        <a:rPr lang="en-US" sz="2400" baseline="0" dirty="0">
                          <a:latin typeface="Arial" pitchFamily="34" charset="0"/>
                          <a:cs typeface="Arial" pitchFamily="34" charset="0"/>
                        </a:rPr>
                        <a:t> most often are</a:t>
                      </a:r>
                      <a:r>
                        <a:rPr lang="en-US" sz="1600" baseline="0" dirty="0">
                          <a:latin typeface="Arial" pitchFamily="34" charset="0"/>
                          <a:cs typeface="Arial" pitchFamily="34" charset="0"/>
                        </a:rPr>
                        <a:t>…</a:t>
                      </a:r>
                    </a:p>
                    <a:p>
                      <a:endParaRPr lang="en-US" sz="1600" dirty="0">
                        <a:latin typeface="Arial" pitchFamily="34" charset="0"/>
                        <a:cs typeface="Arial" pitchFamily="34" charset="0"/>
                      </a:endParaRPr>
                    </a:p>
                  </a:txBody>
                  <a:tcPr marL="91438" marR="91438" marT="45734" marB="45734"/>
                </a:tc>
                <a:tc>
                  <a:txBody>
                    <a:bodyPr/>
                    <a:lstStyle/>
                    <a:p>
                      <a:endParaRPr lang="en-US" sz="1800"/>
                    </a:p>
                  </a:txBody>
                  <a:tcPr marL="91438" marR="91438" marT="45734" marB="45734"/>
                </a:tc>
                <a:tc>
                  <a:txBody>
                    <a:bodyPr/>
                    <a:lstStyle/>
                    <a:p>
                      <a:endParaRPr lang="en-US" sz="1800" dirty="0"/>
                    </a:p>
                  </a:txBody>
                  <a:tcPr marL="91438" marR="91438" marT="45734" marB="45734"/>
                </a:tc>
                <a:extLst>
                  <a:ext uri="{0D108BD9-81ED-4DB2-BD59-A6C34878D82A}">
                    <a16:rowId xmlns:a16="http://schemas.microsoft.com/office/drawing/2014/main" val="10004"/>
                  </a:ext>
                </a:extLst>
              </a:tr>
              <a:tr h="823263">
                <a:tc>
                  <a:txBody>
                    <a:bodyPr/>
                    <a:lstStyle/>
                    <a:p>
                      <a:r>
                        <a:rPr lang="en-US" sz="2000" dirty="0">
                          <a:latin typeface="Arial" pitchFamily="34" charset="0"/>
                          <a:cs typeface="Arial" pitchFamily="34" charset="0"/>
                        </a:rPr>
                        <a:t>Who,</a:t>
                      </a:r>
                      <a:r>
                        <a:rPr lang="en-US" sz="2000" baseline="0" dirty="0">
                          <a:latin typeface="Arial" pitchFamily="34" charset="0"/>
                          <a:cs typeface="Arial" pitchFamily="34" charset="0"/>
                        </a:rPr>
                        <a:t> on your team, is…</a:t>
                      </a:r>
                    </a:p>
                    <a:p>
                      <a:endParaRPr lang="en-US" sz="1600" dirty="0">
                        <a:latin typeface="Arial" pitchFamily="34" charset="0"/>
                        <a:cs typeface="Arial" pitchFamily="34" charset="0"/>
                      </a:endParaRPr>
                    </a:p>
                  </a:txBody>
                  <a:tcPr marL="91438" marR="91438" marT="45734" marB="45734"/>
                </a:tc>
                <a:tc>
                  <a:txBody>
                    <a:bodyPr/>
                    <a:lstStyle/>
                    <a:p>
                      <a:endParaRPr lang="en-US" sz="1800" dirty="0"/>
                    </a:p>
                  </a:txBody>
                  <a:tcPr marL="91438" marR="91438" marT="45734" marB="45734"/>
                </a:tc>
                <a:tc>
                  <a:txBody>
                    <a:bodyPr/>
                    <a:lstStyle/>
                    <a:p>
                      <a:endParaRPr lang="en-US" sz="1800" dirty="0"/>
                    </a:p>
                  </a:txBody>
                  <a:tcPr marL="91438" marR="91438" marT="45734" marB="45734"/>
                </a:tc>
                <a:extLst>
                  <a:ext uri="{0D108BD9-81ED-4DB2-BD59-A6C34878D82A}">
                    <a16:rowId xmlns:a16="http://schemas.microsoft.com/office/drawing/2014/main" val="10005"/>
                  </a:ext>
                </a:extLst>
              </a:tr>
              <a:tr h="579332">
                <a:tc>
                  <a:txBody>
                    <a:bodyPr/>
                    <a:lstStyle/>
                    <a:p>
                      <a:r>
                        <a:rPr lang="en-US" sz="2000" dirty="0">
                          <a:latin typeface="Arial" pitchFamily="34" charset="0"/>
                          <a:cs typeface="Arial" pitchFamily="34" charset="0"/>
                        </a:rPr>
                        <a:t>Your boss may be…</a:t>
                      </a:r>
                    </a:p>
                  </a:txBody>
                  <a:tcPr marL="91438" marR="91438" marT="45734" marB="45734"/>
                </a:tc>
                <a:tc>
                  <a:txBody>
                    <a:bodyPr/>
                    <a:lstStyle/>
                    <a:p>
                      <a:endParaRPr lang="en-US" sz="1800" dirty="0"/>
                    </a:p>
                  </a:txBody>
                  <a:tcPr marL="91438" marR="91438" marT="45734" marB="45734"/>
                </a:tc>
                <a:tc>
                  <a:txBody>
                    <a:bodyPr/>
                    <a:lstStyle/>
                    <a:p>
                      <a:endParaRPr lang="en-US" sz="1800" dirty="0"/>
                    </a:p>
                  </a:txBody>
                  <a:tcPr marL="91438" marR="91438" marT="45734" marB="45734"/>
                </a:tc>
                <a:extLst>
                  <a:ext uri="{0D108BD9-81ED-4DB2-BD59-A6C34878D82A}">
                    <a16:rowId xmlns:a16="http://schemas.microsoft.com/office/drawing/2014/main" val="10006"/>
                  </a:ext>
                </a:extLst>
              </a:tr>
            </a:tbl>
          </a:graphicData>
        </a:graphic>
      </p:graphicFrame>
      <p:cxnSp>
        <p:nvCxnSpPr>
          <p:cNvPr id="6" name="Straight Arrow Connector 5">
            <a:extLst>
              <a:ext uri="{FF2B5EF4-FFF2-40B4-BE49-F238E27FC236}">
                <a16:creationId xmlns:a16="http://schemas.microsoft.com/office/drawing/2014/main" id="{5FF703E8-A697-4108-B66A-C9CD0FC9433A}"/>
              </a:ext>
            </a:extLst>
          </p:cNvPr>
          <p:cNvCxnSpPr>
            <a:cxnSpLocks/>
          </p:cNvCxnSpPr>
          <p:nvPr/>
        </p:nvCxnSpPr>
        <p:spPr>
          <a:xfrm>
            <a:off x="4133850" y="1700213"/>
            <a:ext cx="4183063" cy="0"/>
          </a:xfrm>
          <a:prstGeom prst="straightConnector1">
            <a:avLst/>
          </a:prstGeom>
          <a:ln w="57150">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EFF937C-27D7-46F1-9188-0571DC792297}"/>
              </a:ext>
            </a:extLst>
          </p:cNvPr>
          <p:cNvSpPr>
            <a:spLocks noGrp="1"/>
          </p:cNvSpPr>
          <p:nvPr>
            <p:ph type="title"/>
          </p:nvPr>
        </p:nvSpPr>
        <p:spPr>
          <a:xfrm>
            <a:off x="323850" y="188913"/>
            <a:ext cx="8229600" cy="600075"/>
          </a:xfrm>
        </p:spPr>
        <p:txBody>
          <a:bodyPr/>
          <a:lstStyle/>
          <a:p>
            <a:pPr algn="ctr"/>
            <a:r>
              <a:rPr lang="en-US" altLang="en-US" b="1" dirty="0">
                <a:latin typeface="Tahoma" panose="020B0604030504040204" pitchFamily="34" charset="0"/>
                <a:ea typeface="Tahoma" panose="020B0604030504040204" pitchFamily="34" charset="0"/>
                <a:cs typeface="Tahoma" panose="020B0604030504040204" pitchFamily="34" charset="0"/>
              </a:rPr>
              <a:t>Creative Thinking (CT)</a:t>
            </a:r>
            <a:endParaRPr lang="en-US" altLang="en-US" sz="1200" b="1" dirty="0">
              <a:latin typeface="Tahoma" panose="020B0604030504040204" pitchFamily="34" charset="0"/>
              <a:ea typeface="Tahoma" panose="020B0604030504040204" pitchFamily="34" charset="0"/>
              <a:cs typeface="Tahoma" panose="020B0604030504040204" pitchFamily="34" charset="0"/>
            </a:endParaRPr>
          </a:p>
        </p:txBody>
      </p:sp>
      <p:pic>
        <p:nvPicPr>
          <p:cNvPr id="13315" name="Picture 2">
            <a:extLst>
              <a:ext uri="{FF2B5EF4-FFF2-40B4-BE49-F238E27FC236}">
                <a16:creationId xmlns:a16="http://schemas.microsoft.com/office/drawing/2014/main" id="{581ED3CA-AF22-4AF9-8C57-537B597936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188" y="836613"/>
            <a:ext cx="7924800" cy="485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5BFB8E28-5192-4C8B-86C7-FB6B1FE53219}"/>
              </a:ext>
            </a:extLst>
          </p:cNvPr>
          <p:cNvSpPr>
            <a:spLocks noGrp="1"/>
          </p:cNvSpPr>
          <p:nvPr>
            <p:ph type="title"/>
          </p:nvPr>
        </p:nvSpPr>
        <p:spPr>
          <a:xfrm>
            <a:off x="107950" y="0"/>
            <a:ext cx="8578850" cy="1143000"/>
          </a:xfrm>
        </p:spPr>
        <p:txBody>
          <a:bodyPr/>
          <a:lstStyle/>
          <a:p>
            <a:pPr algn="ctr"/>
            <a:r>
              <a:rPr lang="en-US" altLang="en-US" sz="3600" b="1" dirty="0">
                <a:latin typeface="Tahoma" panose="020B0604030504040204" pitchFamily="34" charset="0"/>
                <a:ea typeface="Tahoma" panose="020B0604030504040204" pitchFamily="34" charset="0"/>
                <a:cs typeface="Tahoma" panose="020B0604030504040204" pitchFamily="34" charset="0"/>
              </a:rPr>
              <a:t>Creative Thinking Skills &amp; Abilities</a:t>
            </a:r>
          </a:p>
        </p:txBody>
      </p:sp>
      <p:sp>
        <p:nvSpPr>
          <p:cNvPr id="14339" name="Content Placeholder 2">
            <a:extLst>
              <a:ext uri="{FF2B5EF4-FFF2-40B4-BE49-F238E27FC236}">
                <a16:creationId xmlns:a16="http://schemas.microsoft.com/office/drawing/2014/main" id="{43B9F47B-1530-49AC-BBB6-D3317A4D8A4D}"/>
              </a:ext>
            </a:extLst>
          </p:cNvPr>
          <p:cNvSpPr>
            <a:spLocks noGrp="1"/>
          </p:cNvSpPr>
          <p:nvPr>
            <p:ph idx="1"/>
          </p:nvPr>
        </p:nvSpPr>
        <p:spPr>
          <a:xfrm>
            <a:off x="35356" y="1268760"/>
            <a:ext cx="9144000" cy="3916363"/>
          </a:xfrm>
        </p:spPr>
        <p:txBody>
          <a:bodyPr>
            <a:normAutofit fontScale="92500" lnSpcReduction="10000"/>
          </a:bodyPr>
          <a:lstStyle/>
          <a:p>
            <a:pPr marL="622300" indent="-514350">
              <a:buFont typeface="Trebuchet MS" panose="020B0603020202020204" pitchFamily="34" charset="0"/>
              <a:buAutoNum type="arabicPeriod"/>
            </a:pPr>
            <a:r>
              <a:rPr lang="en-US" altLang="en-US" sz="2800" dirty="0"/>
              <a:t>Suspend judgment (no right/wrong, good/bad)</a:t>
            </a:r>
          </a:p>
          <a:p>
            <a:pPr marL="622300" indent="-514350">
              <a:buFont typeface="Trebuchet MS" panose="020B0603020202020204" pitchFamily="34" charset="0"/>
              <a:buAutoNum type="arabicPeriod"/>
            </a:pPr>
            <a:r>
              <a:rPr lang="en-US" altLang="en-US" sz="2800" dirty="0"/>
              <a:t>Subjective (personal viewpoints)</a:t>
            </a:r>
          </a:p>
          <a:p>
            <a:pPr marL="622300" indent="-514350">
              <a:buFont typeface="Trebuchet MS" panose="020B0603020202020204" pitchFamily="34" charset="0"/>
              <a:buAutoNum type="arabicPeriod"/>
            </a:pPr>
            <a:r>
              <a:rPr lang="en-US" altLang="en-US" sz="2800" dirty="0"/>
              <a:t>Divergence (“another way of looking at it is”)</a:t>
            </a:r>
          </a:p>
          <a:p>
            <a:pPr marL="622300" indent="-514350">
              <a:buFont typeface="Trebuchet MS" panose="020B0603020202020204" pitchFamily="34" charset="0"/>
              <a:buAutoNum type="arabicPeriod"/>
            </a:pPr>
            <a:r>
              <a:rPr lang="en-US" altLang="en-US" sz="2800" dirty="0"/>
              <a:t>Abstract (flexible, conceptual in nature, based on principles in mind)</a:t>
            </a:r>
          </a:p>
          <a:p>
            <a:pPr marL="622300" indent="-514350">
              <a:buFont typeface="Trebuchet MS" panose="020B0603020202020204" pitchFamily="34" charset="0"/>
              <a:buAutoNum type="arabicPeriod"/>
            </a:pPr>
            <a:r>
              <a:rPr lang="en-US" altLang="en-US" sz="2800" dirty="0"/>
              <a:t>Generative (“here’s another idea”)</a:t>
            </a:r>
          </a:p>
          <a:p>
            <a:pPr marL="622300" indent="-514350">
              <a:buFont typeface="Trebuchet MS" panose="020B0603020202020204" pitchFamily="34" charset="0"/>
              <a:buAutoNum type="arabicPeriod"/>
            </a:pPr>
            <a:r>
              <a:rPr lang="en-US" altLang="en-US" sz="2800" dirty="0"/>
              <a:t>Associative (“it’s like this…”)</a:t>
            </a:r>
          </a:p>
          <a:p>
            <a:pPr marL="622300" indent="-514350">
              <a:buFont typeface="Trebuchet MS" panose="020B0603020202020204" pitchFamily="34" charset="0"/>
              <a:buAutoNum type="arabicPeriod"/>
            </a:pPr>
            <a:r>
              <a:rPr lang="en-US" altLang="en-US" sz="2800" dirty="0"/>
              <a:t>Visual (</a:t>
            </a:r>
            <a:r>
              <a:rPr lang="en-US" altLang="en-US" sz="2800" dirty="0" err="1"/>
              <a:t>pictoral</a:t>
            </a:r>
            <a:r>
              <a:rPr lang="en-US" altLang="en-US" sz="2800" dirty="0"/>
              <a:t>, photographic, graphic)</a:t>
            </a:r>
          </a:p>
          <a:p>
            <a:pPr marL="622300" indent="-514350">
              <a:buFont typeface="Trebuchet MS" panose="020B0603020202020204" pitchFamily="34" charset="0"/>
              <a:buAutoNum type="arabicPeriod"/>
            </a:pPr>
            <a:r>
              <a:rPr lang="en-US" altLang="en-US" sz="2800" dirty="0"/>
              <a:t>Cooperative (“yes, and…”)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F1EF95E-AEFC-42A2-BB85-21671326E97C}"/>
              </a:ext>
            </a:extLst>
          </p:cNvPr>
          <p:cNvSpPr>
            <a:spLocks noGrp="1"/>
          </p:cNvSpPr>
          <p:nvPr>
            <p:ph type="title"/>
          </p:nvPr>
        </p:nvSpPr>
        <p:spPr>
          <a:xfrm>
            <a:off x="395288" y="-171450"/>
            <a:ext cx="8229600" cy="1143000"/>
          </a:xfrm>
        </p:spPr>
        <p:txBody>
          <a:bodyPr/>
          <a:lstStyle/>
          <a:p>
            <a:pPr algn="ctr"/>
            <a:r>
              <a:rPr lang="en-US" altLang="en-US" b="1" dirty="0">
                <a:latin typeface="Tahoma" panose="020B0604030504040204" pitchFamily="34" charset="0"/>
                <a:ea typeface="Tahoma" panose="020B0604030504040204" pitchFamily="34" charset="0"/>
                <a:cs typeface="Tahoma" panose="020B0604030504040204" pitchFamily="34" charset="0"/>
              </a:rPr>
              <a:t>Critical Thinking (CT)</a:t>
            </a:r>
          </a:p>
        </p:txBody>
      </p:sp>
      <p:sp>
        <p:nvSpPr>
          <p:cNvPr id="15363" name="Content Placeholder 2">
            <a:extLst>
              <a:ext uri="{FF2B5EF4-FFF2-40B4-BE49-F238E27FC236}">
                <a16:creationId xmlns:a16="http://schemas.microsoft.com/office/drawing/2014/main" id="{11D2B918-4DE3-43B8-BF3B-D8A60C9E9959}"/>
              </a:ext>
            </a:extLst>
          </p:cNvPr>
          <p:cNvSpPr>
            <a:spLocks noGrp="1"/>
          </p:cNvSpPr>
          <p:nvPr>
            <p:ph idx="1"/>
          </p:nvPr>
        </p:nvSpPr>
        <p:spPr>
          <a:xfrm>
            <a:off x="0" y="981075"/>
            <a:ext cx="8964613" cy="4608513"/>
          </a:xfrm>
        </p:spPr>
        <p:txBody>
          <a:bodyPr/>
          <a:lstStyle/>
          <a:p>
            <a:r>
              <a:rPr lang="en-US" altLang="en-US" sz="2400" dirty="0"/>
              <a:t>“Critical thinking is thinking that assesses itself" (Center for Critical Thinking, 1996b)</a:t>
            </a:r>
          </a:p>
          <a:p>
            <a:endParaRPr lang="en-US" altLang="en-US" sz="2400" b="1" dirty="0"/>
          </a:p>
          <a:p>
            <a:r>
              <a:rPr lang="en-US" altLang="en-US" sz="2400" b="1" dirty="0"/>
              <a:t>Critical thinking</a:t>
            </a:r>
            <a:r>
              <a:rPr lang="en-US" altLang="en-US" sz="2400" dirty="0"/>
              <a:t> is </a:t>
            </a:r>
            <a:r>
              <a:rPr lang="en-US" altLang="en-US" sz="2400" i="1" dirty="0"/>
              <a:t>reflective reasoning</a:t>
            </a:r>
            <a:r>
              <a:rPr lang="en-US" altLang="en-US" sz="2400" dirty="0"/>
              <a:t> about beliefs and actions. It is </a:t>
            </a:r>
            <a:r>
              <a:rPr lang="en-US" altLang="en-US" sz="2400" i="1" dirty="0"/>
              <a:t>a way of deciding </a:t>
            </a:r>
            <a:r>
              <a:rPr lang="en-US" altLang="en-US" sz="2400" dirty="0"/>
              <a:t>whether a claim is always true, sometimes true, partly true, or false. </a:t>
            </a:r>
          </a:p>
          <a:p>
            <a:endParaRPr lang="en-US" altLang="en-US" sz="2400" dirty="0"/>
          </a:p>
          <a:p>
            <a:r>
              <a:rPr lang="en-US" altLang="en-US" sz="2400" dirty="0"/>
              <a:t>Critical thinking asks us to consider whether a piece of knowledge could be rationally justified with clarity and logical consistency. One sense of the term </a:t>
            </a:r>
            <a:r>
              <a:rPr lang="en-US" altLang="en-US" sz="2400" b="1" dirty="0"/>
              <a:t>critical</a:t>
            </a:r>
            <a:r>
              <a:rPr lang="en-US" altLang="en-US" sz="2400" dirty="0"/>
              <a:t> means </a:t>
            </a:r>
            <a:r>
              <a:rPr lang="en-US" altLang="en-US" sz="2400" i="1" dirty="0"/>
              <a:t>crucial</a:t>
            </a:r>
            <a:r>
              <a:rPr lang="en-US" altLang="en-US" sz="2400" dirty="0"/>
              <a:t>; a second sense derives from Greek meaning </a:t>
            </a:r>
            <a:r>
              <a:rPr lang="en-US" altLang="en-US" sz="2400" i="1" dirty="0"/>
              <a:t>discerning judgment</a:t>
            </a:r>
            <a:endParaRPr lang="en-US" altLang="en-US"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Content Placeholder 2">
            <a:extLst>
              <a:ext uri="{FF2B5EF4-FFF2-40B4-BE49-F238E27FC236}">
                <a16:creationId xmlns:a16="http://schemas.microsoft.com/office/drawing/2014/main" id="{BC41304B-4BD1-44D6-91DD-B5C63DB74ADC}"/>
              </a:ext>
            </a:extLst>
          </p:cNvPr>
          <p:cNvSpPr>
            <a:spLocks noGrp="1"/>
          </p:cNvSpPr>
          <p:nvPr>
            <p:ph idx="1"/>
          </p:nvPr>
        </p:nvSpPr>
        <p:spPr>
          <a:xfrm>
            <a:off x="31750" y="836712"/>
            <a:ext cx="5435600" cy="4968552"/>
          </a:xfrm>
        </p:spPr>
        <p:txBody>
          <a:bodyPr>
            <a:normAutofit lnSpcReduction="10000"/>
          </a:bodyPr>
          <a:lstStyle/>
          <a:p>
            <a:r>
              <a:rPr lang="en-US" altLang="en-US" sz="2400" dirty="0"/>
              <a:t>Observation</a:t>
            </a:r>
          </a:p>
          <a:p>
            <a:r>
              <a:rPr lang="en-US" altLang="en-US" sz="2400" dirty="0"/>
              <a:t>Interpretation </a:t>
            </a:r>
            <a:r>
              <a:rPr lang="en-US" altLang="en-US" sz="1800" dirty="0"/>
              <a:t>(i.e., a particular  version or adaptation of a work, method, or style)</a:t>
            </a:r>
          </a:p>
          <a:p>
            <a:r>
              <a:rPr lang="en-US" altLang="en-US" sz="2400" dirty="0"/>
              <a:t>Analysis/Discrimination of Data</a:t>
            </a:r>
          </a:p>
          <a:p>
            <a:r>
              <a:rPr lang="en-US" altLang="en-US" sz="2400" dirty="0"/>
              <a:t>Inference </a:t>
            </a:r>
            <a:r>
              <a:rPr lang="en-US" altLang="en-US" sz="1800" dirty="0"/>
              <a:t>(i.e., </a:t>
            </a:r>
            <a:r>
              <a:rPr lang="en-US" altLang="en-US" sz="1800" b="1" dirty="0"/>
              <a:t>a</a:t>
            </a:r>
            <a:r>
              <a:rPr lang="en-US" altLang="en-US" sz="1800" dirty="0"/>
              <a:t> </a:t>
            </a:r>
            <a:r>
              <a:rPr lang="en-US" altLang="en-US" sz="1800" b="1" dirty="0"/>
              <a:t>:</a:t>
            </a:r>
            <a:r>
              <a:rPr lang="en-US" altLang="en-US" sz="1800" dirty="0"/>
              <a:t> the act of passing from one proposition, statement, or judgment considered as true to another whose truth is believed to follow from that of the former; </a:t>
            </a:r>
            <a:r>
              <a:rPr lang="en-US" altLang="en-US" sz="1800" b="1" dirty="0"/>
              <a:t>b</a:t>
            </a:r>
            <a:r>
              <a:rPr lang="en-US" altLang="en-US" sz="1800" dirty="0"/>
              <a:t> </a:t>
            </a:r>
            <a:r>
              <a:rPr lang="en-US" altLang="en-US" sz="1800" b="1" dirty="0"/>
              <a:t>:</a:t>
            </a:r>
            <a:r>
              <a:rPr lang="en-US" altLang="en-US" sz="1800" dirty="0"/>
              <a:t> the act of passing from statistical sample data to generalizations</a:t>
            </a:r>
          </a:p>
          <a:p>
            <a:r>
              <a:rPr lang="en-US" altLang="en-US" sz="2400" dirty="0"/>
              <a:t>Evaluation</a:t>
            </a:r>
          </a:p>
          <a:p>
            <a:r>
              <a:rPr lang="en-US" altLang="en-US" sz="2400" dirty="0"/>
              <a:t>Explanation</a:t>
            </a:r>
          </a:p>
          <a:p>
            <a:r>
              <a:rPr lang="en-US" altLang="en-US" sz="2400" dirty="0"/>
              <a:t>Meta-cognition/Self-regulation </a:t>
            </a:r>
            <a:r>
              <a:rPr lang="en-US" altLang="en-US" sz="1800" dirty="0"/>
              <a:t>(i.e., lysis of one's ow</a:t>
            </a:r>
            <a:r>
              <a:rPr lang="en-US" altLang="en-US" sz="1600" dirty="0"/>
              <a:t>n learning or </a:t>
            </a:r>
            <a:r>
              <a:rPr lang="en-US" altLang="en-US" sz="1800" dirty="0"/>
              <a:t>thinking processe</a:t>
            </a:r>
            <a:r>
              <a:rPr lang="en-US" altLang="en-US" sz="1600" dirty="0"/>
              <a:t>s)</a:t>
            </a:r>
          </a:p>
        </p:txBody>
      </p:sp>
      <p:pic>
        <p:nvPicPr>
          <p:cNvPr id="16388" name="Picture 2" descr="Core Critical Thinking Skills">
            <a:extLst>
              <a:ext uri="{FF2B5EF4-FFF2-40B4-BE49-F238E27FC236}">
                <a16:creationId xmlns:a16="http://schemas.microsoft.com/office/drawing/2014/main" id="{2FE0CEDC-F73A-496B-B1F1-E129F54590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525" y="1916113"/>
            <a:ext cx="3387725" cy="271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C861B03F-3AD6-4A90-A032-59B491B1EEBC}"/>
              </a:ext>
            </a:extLst>
          </p:cNvPr>
          <p:cNvSpPr txBox="1">
            <a:spLocks/>
          </p:cNvSpPr>
          <p:nvPr/>
        </p:nvSpPr>
        <p:spPr bwMode="auto">
          <a:xfrm>
            <a:off x="882650" y="-1714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altLang="en-US" sz="4000" b="1" dirty="0">
                <a:latin typeface="Tahoma" panose="020B0604030504040204" pitchFamily="34" charset="0"/>
                <a:ea typeface="Tahoma" panose="020B0604030504040204" pitchFamily="34" charset="0"/>
                <a:cs typeface="Tahoma" panose="020B0604030504040204" pitchFamily="34" charset="0"/>
              </a:rPr>
              <a:t>Critical Thinking (CT)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BE23563-501A-4D9F-8F00-A0CF69A96392}"/>
              </a:ext>
            </a:extLst>
          </p:cNvPr>
          <p:cNvSpPr>
            <a:spLocks noGrp="1"/>
          </p:cNvSpPr>
          <p:nvPr>
            <p:ph type="title"/>
          </p:nvPr>
        </p:nvSpPr>
        <p:spPr>
          <a:xfrm>
            <a:off x="395288" y="115888"/>
            <a:ext cx="8229600" cy="706437"/>
          </a:xfrm>
        </p:spPr>
        <p:txBody>
          <a:bodyPr/>
          <a:lstStyle/>
          <a:p>
            <a:pPr algn="ctr"/>
            <a:r>
              <a:rPr lang="en-US" altLang="en-US" sz="3600" b="1" dirty="0">
                <a:latin typeface="Tahoma" panose="020B0604030504040204" pitchFamily="34" charset="0"/>
                <a:ea typeface="Tahoma" panose="020B0604030504040204" pitchFamily="34" charset="0"/>
                <a:cs typeface="Tahoma" panose="020B0604030504040204" pitchFamily="34" charset="0"/>
              </a:rPr>
              <a:t>CT is the ability to (</a:t>
            </a:r>
            <a:r>
              <a:rPr lang="en-US" altLang="en-US" sz="3600" b="1" dirty="0">
                <a:solidFill>
                  <a:srgbClr val="FF0000"/>
                </a:solidFill>
                <a:latin typeface="Tahoma" panose="020B0604030504040204" pitchFamily="34" charset="0"/>
                <a:ea typeface="Tahoma" panose="020B0604030504040204" pitchFamily="34" charset="0"/>
                <a:cs typeface="Tahoma" panose="020B0604030504040204" pitchFamily="34" charset="0"/>
              </a:rPr>
              <a:t>10 thoughts</a:t>
            </a:r>
            <a:r>
              <a:rPr lang="en-US" altLang="en-US" sz="3600" b="1" dirty="0">
                <a:latin typeface="Tahoma" panose="020B0604030504040204" pitchFamily="34" charset="0"/>
                <a:ea typeface="Tahoma" panose="020B0604030504040204" pitchFamily="34" charset="0"/>
                <a:cs typeface="Tahoma" panose="020B0604030504040204" pitchFamily="34" charset="0"/>
              </a:rPr>
              <a:t>):</a:t>
            </a:r>
          </a:p>
        </p:txBody>
      </p:sp>
      <p:sp>
        <p:nvSpPr>
          <p:cNvPr id="3" name="Content Placeholder 2">
            <a:extLst>
              <a:ext uri="{FF2B5EF4-FFF2-40B4-BE49-F238E27FC236}">
                <a16:creationId xmlns:a16="http://schemas.microsoft.com/office/drawing/2014/main" id="{7EE5235B-71AD-4DF5-B003-E2806718C797}"/>
              </a:ext>
            </a:extLst>
          </p:cNvPr>
          <p:cNvSpPr>
            <a:spLocks noGrp="1"/>
          </p:cNvSpPr>
          <p:nvPr>
            <p:ph sz="half" idx="1"/>
          </p:nvPr>
        </p:nvSpPr>
        <p:spPr>
          <a:xfrm>
            <a:off x="0" y="1052512"/>
            <a:ext cx="9036050" cy="4752975"/>
          </a:xfrm>
        </p:spPr>
        <p:txBody>
          <a:bodyPr>
            <a:normAutofit fontScale="92500" lnSpcReduction="20000"/>
          </a:bodyPr>
          <a:lstStyle/>
          <a:p>
            <a:pPr marL="795337" indent="-514350">
              <a:buFont typeface="+mj-lt"/>
              <a:buAutoNum type="arabicParenR"/>
              <a:defRPr/>
            </a:pPr>
            <a:r>
              <a:rPr lang="en-US" sz="3200" dirty="0"/>
              <a:t>Recognize problems or situations and circumstances requiring concentrated thought; </a:t>
            </a:r>
          </a:p>
          <a:p>
            <a:pPr marL="795337" indent="-514350">
              <a:buFont typeface="+mj-lt"/>
              <a:buAutoNum type="arabicParenR"/>
              <a:defRPr/>
            </a:pPr>
            <a:r>
              <a:rPr lang="en-US" sz="3200" dirty="0"/>
              <a:t>Understand the importance of prioritization and order of precedence in problem solving </a:t>
            </a:r>
          </a:p>
          <a:p>
            <a:pPr marL="795337" indent="-514350">
              <a:buFont typeface="+mj-lt"/>
              <a:buAutoNum type="arabicParenR"/>
              <a:defRPr/>
            </a:pPr>
            <a:r>
              <a:rPr lang="en-US" sz="3200" dirty="0"/>
              <a:t>Gather and marshal pertinent (relevant) information </a:t>
            </a:r>
          </a:p>
          <a:p>
            <a:pPr marL="795337" indent="-514350">
              <a:buFont typeface="+mj-lt"/>
              <a:buAutoNum type="arabicParenR"/>
              <a:defRPr/>
            </a:pPr>
            <a:r>
              <a:rPr lang="en-US" sz="3200" dirty="0"/>
              <a:t>Recognize unstated assumptions and values</a:t>
            </a:r>
          </a:p>
          <a:p>
            <a:pPr marL="795337" indent="-514350">
              <a:buFont typeface="+mj-lt"/>
              <a:buAutoNum type="arabicParenR"/>
              <a:defRPr/>
            </a:pPr>
            <a:r>
              <a:rPr lang="en-US" sz="3200" dirty="0"/>
              <a:t>Comprehend and use language with accuracy, clarity, and discernment; expunging generalist terms (e.g., do not say: “we want people to get along”)</a:t>
            </a:r>
          </a:p>
          <a:p>
            <a:pPr>
              <a:defRPr/>
            </a:pP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544403A-E0FA-4F9B-907E-F074AA142D8C}"/>
              </a:ext>
            </a:extLst>
          </p:cNvPr>
          <p:cNvSpPr>
            <a:spLocks noGrp="1"/>
          </p:cNvSpPr>
          <p:nvPr>
            <p:ph type="title"/>
          </p:nvPr>
        </p:nvSpPr>
        <p:spPr>
          <a:xfrm>
            <a:off x="395288" y="115888"/>
            <a:ext cx="8229600" cy="706437"/>
          </a:xfrm>
        </p:spPr>
        <p:txBody>
          <a:bodyPr/>
          <a:lstStyle/>
          <a:p>
            <a:pPr algn="ctr"/>
            <a:r>
              <a:rPr lang="en-US" altLang="en-US" sz="3600" b="1" dirty="0">
                <a:latin typeface="Tahoma" panose="020B0604030504040204" pitchFamily="34" charset="0"/>
                <a:ea typeface="Tahoma" panose="020B0604030504040204" pitchFamily="34" charset="0"/>
                <a:cs typeface="Tahoma" panose="020B0604030504040204" pitchFamily="34" charset="0"/>
              </a:rPr>
              <a:t>Critical thinking is the ability to:</a:t>
            </a:r>
          </a:p>
        </p:txBody>
      </p:sp>
      <p:sp>
        <p:nvSpPr>
          <p:cNvPr id="4" name="Content Placeholder 3">
            <a:extLst>
              <a:ext uri="{FF2B5EF4-FFF2-40B4-BE49-F238E27FC236}">
                <a16:creationId xmlns:a16="http://schemas.microsoft.com/office/drawing/2014/main" id="{10AD655A-6A0C-4BD2-8514-A6881520579A}"/>
              </a:ext>
            </a:extLst>
          </p:cNvPr>
          <p:cNvSpPr>
            <a:spLocks noGrp="1"/>
          </p:cNvSpPr>
          <p:nvPr>
            <p:ph sz="half" idx="2"/>
          </p:nvPr>
        </p:nvSpPr>
        <p:spPr>
          <a:xfrm>
            <a:off x="0" y="765175"/>
            <a:ext cx="9144000" cy="5348242"/>
          </a:xfrm>
        </p:spPr>
        <p:txBody>
          <a:bodyPr>
            <a:normAutofit/>
          </a:bodyPr>
          <a:lstStyle/>
          <a:p>
            <a:pPr marL="795337" indent="-514350">
              <a:buFont typeface="+mj-lt"/>
              <a:buAutoNum type="arabicParenR" startAt="6"/>
              <a:defRPr/>
            </a:pPr>
            <a:r>
              <a:rPr lang="en-US" sz="2400" dirty="0"/>
              <a:t>Interpret data, to appraise evidence and evaluate arguments;</a:t>
            </a:r>
          </a:p>
          <a:p>
            <a:pPr marL="795337" indent="-514350">
              <a:buFont typeface="+mj-lt"/>
              <a:buAutoNum type="arabicParenR" startAt="6"/>
              <a:defRPr/>
            </a:pPr>
            <a:r>
              <a:rPr lang="en-US" sz="2400" dirty="0"/>
              <a:t>Recognize the existence (or non-existence) of logical relationships between propositions and draw warranted conclusions and generalizations</a:t>
            </a:r>
          </a:p>
          <a:p>
            <a:pPr marL="795337" indent="-514350">
              <a:buFont typeface="+mj-lt"/>
              <a:buAutoNum type="arabicParenR" startAt="6"/>
              <a:defRPr/>
            </a:pPr>
            <a:r>
              <a:rPr lang="en-US" sz="2400" dirty="0"/>
              <a:t>Put to test the conclusions &amp; generalizations at which one arrives</a:t>
            </a:r>
          </a:p>
          <a:p>
            <a:pPr marL="795337" indent="-514350">
              <a:buFont typeface="+mj-lt"/>
              <a:buAutoNum type="arabicParenR" startAt="6"/>
              <a:defRPr/>
            </a:pPr>
            <a:r>
              <a:rPr lang="en-US" sz="2400" dirty="0"/>
              <a:t>Reconstruct one's patterns of beliefs and behaviors based on wider experience</a:t>
            </a:r>
          </a:p>
          <a:p>
            <a:pPr marL="795337" indent="-514350">
              <a:buFont typeface="+mj-lt"/>
              <a:buAutoNum type="arabicParenR" startAt="6"/>
              <a:defRPr/>
            </a:pPr>
            <a:r>
              <a:rPr lang="en-US" sz="2400" dirty="0"/>
              <a:t>Render accurate judgments about specific things and qualities in everyday life</a:t>
            </a:r>
          </a:p>
          <a:p>
            <a:pPr marL="566737" indent="-457200">
              <a:buFont typeface="+mj-lt"/>
              <a:buAutoNum type="arabicParenR" startAt="6"/>
              <a:defRPr/>
            </a:pPr>
            <a:endParaRPr lang="en-US" sz="4000" dirty="0"/>
          </a:p>
          <a:p>
            <a:pPr>
              <a:defRPr/>
            </a:pP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0C8ADA41-F955-455A-81B6-44C8A23DA48A}"/>
              </a:ext>
            </a:extLst>
          </p:cNvPr>
          <p:cNvSpPr>
            <a:spLocks noGrp="1"/>
          </p:cNvSpPr>
          <p:nvPr>
            <p:ph type="title"/>
          </p:nvPr>
        </p:nvSpPr>
        <p:spPr>
          <a:xfrm>
            <a:off x="323850" y="-77788"/>
            <a:ext cx="8229600" cy="1143001"/>
          </a:xfrm>
        </p:spPr>
        <p:txBody>
          <a:bodyPr/>
          <a:lstStyle/>
          <a:p>
            <a:pPr algn="ctr" eaLnBrk="1" hangingPunct="1"/>
            <a:r>
              <a:rPr lang="en-US" altLang="en-US" b="1" dirty="0">
                <a:latin typeface="Tahoma" panose="020B0604030504040204" pitchFamily="34" charset="0"/>
                <a:ea typeface="Tahoma" panose="020B0604030504040204" pitchFamily="34" charset="0"/>
                <a:cs typeface="Tahoma" panose="020B0604030504040204" pitchFamily="34" charset="0"/>
              </a:rPr>
              <a:t>Systems Thinking</a:t>
            </a:r>
          </a:p>
        </p:txBody>
      </p:sp>
      <p:sp>
        <p:nvSpPr>
          <p:cNvPr id="20483" name="Content Placeholder 2">
            <a:extLst>
              <a:ext uri="{FF2B5EF4-FFF2-40B4-BE49-F238E27FC236}">
                <a16:creationId xmlns:a16="http://schemas.microsoft.com/office/drawing/2014/main" id="{FFF1A6DA-BEF5-47BA-B380-EBF2A0D254E8}"/>
              </a:ext>
            </a:extLst>
          </p:cNvPr>
          <p:cNvSpPr>
            <a:spLocks noGrp="1"/>
          </p:cNvSpPr>
          <p:nvPr>
            <p:ph sz="half" idx="1"/>
          </p:nvPr>
        </p:nvSpPr>
        <p:spPr>
          <a:xfrm>
            <a:off x="0" y="1196975"/>
            <a:ext cx="5867400" cy="3916363"/>
          </a:xfrm>
        </p:spPr>
        <p:txBody>
          <a:bodyPr/>
          <a:lstStyle/>
          <a:p>
            <a:pPr eaLnBrk="1" hangingPunct="1"/>
            <a:r>
              <a:rPr lang="en-US" altLang="en-US" sz="3200" b="1" dirty="0"/>
              <a:t>Systems thinking </a:t>
            </a:r>
            <a:r>
              <a:rPr lang="en-US" altLang="en-US" sz="3200" dirty="0"/>
              <a:t>begins with identifying the key stakeholders and processes in the system – those people and processes that can help or hinder the achievement of a particular goal or set of goals</a:t>
            </a:r>
            <a:r>
              <a:rPr lang="en-US" altLang="en-US" dirty="0"/>
              <a:t>. </a:t>
            </a:r>
          </a:p>
        </p:txBody>
      </p:sp>
      <p:pic>
        <p:nvPicPr>
          <p:cNvPr id="20484" name="Picture 2" descr="MP900439265[1]">
            <a:extLst>
              <a:ext uri="{FF2B5EF4-FFF2-40B4-BE49-F238E27FC236}">
                <a16:creationId xmlns:a16="http://schemas.microsoft.com/office/drawing/2014/main" id="{5DF3E682-74AD-483E-81A5-4A732292C9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1916113"/>
            <a:ext cx="2946400"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D4738F45-2C21-4D64-B8B6-6DEF164AC91E}"/>
              </a:ext>
            </a:extLst>
          </p:cNvPr>
          <p:cNvSpPr>
            <a:spLocks noGrp="1"/>
          </p:cNvSpPr>
          <p:nvPr>
            <p:ph type="title"/>
          </p:nvPr>
        </p:nvSpPr>
        <p:spPr>
          <a:xfrm>
            <a:off x="395288" y="-4763"/>
            <a:ext cx="8229600" cy="1143001"/>
          </a:xfrm>
        </p:spPr>
        <p:txBody>
          <a:bodyPr/>
          <a:lstStyle/>
          <a:p>
            <a:pPr algn="ctr" eaLnBrk="1" hangingPunct="1"/>
            <a:r>
              <a:rPr lang="en-US" altLang="en-US" b="1" dirty="0">
                <a:latin typeface="Tahoma" panose="020B0604030504040204" pitchFamily="34" charset="0"/>
                <a:ea typeface="Tahoma" panose="020B0604030504040204" pitchFamily="34" charset="0"/>
                <a:cs typeface="Tahoma" panose="020B0604030504040204" pitchFamily="34" charset="0"/>
              </a:rPr>
              <a:t>Strategic Thinking</a:t>
            </a:r>
          </a:p>
        </p:txBody>
      </p:sp>
      <p:sp>
        <p:nvSpPr>
          <p:cNvPr id="22531" name="Content Placeholder 3">
            <a:extLst>
              <a:ext uri="{FF2B5EF4-FFF2-40B4-BE49-F238E27FC236}">
                <a16:creationId xmlns:a16="http://schemas.microsoft.com/office/drawing/2014/main" id="{BB1C5CE7-796A-4A54-8AF9-C525771E0B23}"/>
              </a:ext>
            </a:extLst>
          </p:cNvPr>
          <p:cNvSpPr>
            <a:spLocks noGrp="1"/>
          </p:cNvSpPr>
          <p:nvPr>
            <p:ph sz="half" idx="2"/>
          </p:nvPr>
        </p:nvSpPr>
        <p:spPr>
          <a:xfrm>
            <a:off x="4211638" y="1268413"/>
            <a:ext cx="4608512" cy="4176712"/>
          </a:xfrm>
        </p:spPr>
        <p:txBody>
          <a:bodyPr>
            <a:normAutofit/>
          </a:bodyPr>
          <a:lstStyle/>
          <a:p>
            <a:pPr eaLnBrk="1" hangingPunct="1"/>
            <a:r>
              <a:rPr lang="en-US" altLang="en-US" sz="2800" b="1" dirty="0"/>
              <a:t>Strategic thinking</a:t>
            </a:r>
            <a:r>
              <a:rPr lang="en-US" altLang="en-US" sz="2800" dirty="0"/>
              <a:t> begins with starting points, or the levers, for initiating a positive ripple or cascade effect with a group or a system. </a:t>
            </a:r>
          </a:p>
          <a:p>
            <a:pPr eaLnBrk="1" hangingPunct="1"/>
            <a:r>
              <a:rPr lang="en-US" altLang="en-US" sz="2800" dirty="0"/>
              <a:t>Strategic thinking focuses on the how, when, why and who. </a:t>
            </a:r>
          </a:p>
        </p:txBody>
      </p:sp>
      <p:pic>
        <p:nvPicPr>
          <p:cNvPr id="22532" name="Picture 2" descr="MP900431250[1]">
            <a:extLst>
              <a:ext uri="{FF2B5EF4-FFF2-40B4-BE49-F238E27FC236}">
                <a16:creationId xmlns:a16="http://schemas.microsoft.com/office/drawing/2014/main" id="{EEE5B40F-A7A9-43AB-A372-4D32B369EA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916832"/>
            <a:ext cx="3338388"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EFC9E3B-D73D-42D8-B764-8B0DD14E7F09}"/>
              </a:ext>
            </a:extLst>
          </p:cNvPr>
          <p:cNvSpPr>
            <a:spLocks noGrp="1"/>
          </p:cNvSpPr>
          <p:nvPr>
            <p:ph type="title"/>
          </p:nvPr>
        </p:nvSpPr>
        <p:spPr>
          <a:xfrm>
            <a:off x="228600" y="609600"/>
            <a:ext cx="8915400" cy="685800"/>
          </a:xfrm>
        </p:spPr>
        <p:txBody>
          <a:bodyPr/>
          <a:lstStyle/>
          <a:p>
            <a:pPr eaLnBrk="1" hangingPunct="1"/>
            <a:r>
              <a:rPr lang="en-US" altLang="en-US" sz="2600">
                <a:latin typeface="Arial" panose="020B0604020202020204" pitchFamily="34" charset="0"/>
                <a:cs typeface="Arial" panose="020B0604020202020204" pitchFamily="34" charset="0"/>
              </a:rPr>
              <a:t>Opportunity Thinking= Critical &amp; Creative Problem Solving</a:t>
            </a:r>
          </a:p>
        </p:txBody>
      </p:sp>
      <p:graphicFrame>
        <p:nvGraphicFramePr>
          <p:cNvPr id="15412" name="Group 52">
            <a:extLst>
              <a:ext uri="{FF2B5EF4-FFF2-40B4-BE49-F238E27FC236}">
                <a16:creationId xmlns:a16="http://schemas.microsoft.com/office/drawing/2014/main" id="{2883728E-E956-41A1-8632-B75CF36CB71A}"/>
              </a:ext>
            </a:extLst>
          </p:cNvPr>
          <p:cNvGraphicFramePr>
            <a:graphicFrameLocks noGrp="1"/>
          </p:cNvGraphicFramePr>
          <p:nvPr/>
        </p:nvGraphicFramePr>
        <p:xfrm>
          <a:off x="0" y="1371600"/>
          <a:ext cx="9144000" cy="5368924"/>
        </p:xfrm>
        <a:graphic>
          <a:graphicData uri="http://schemas.openxmlformats.org/drawingml/2006/table">
            <a:tbl>
              <a:tblPr/>
              <a:tblGrid>
                <a:gridCol w="22860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2971800">
                  <a:extLst>
                    <a:ext uri="{9D8B030D-6E8A-4147-A177-3AD203B41FA5}">
                      <a16:colId xmlns:a16="http://schemas.microsoft.com/office/drawing/2014/main" val="20002"/>
                    </a:ext>
                  </a:extLst>
                </a:gridCol>
                <a:gridCol w="1600200">
                  <a:extLst>
                    <a:ext uri="{9D8B030D-6E8A-4147-A177-3AD203B41FA5}">
                      <a16:colId xmlns:a16="http://schemas.microsoft.com/office/drawing/2014/main" val="20003"/>
                    </a:ext>
                  </a:extLst>
                </a:gridCol>
              </a:tblGrid>
              <a:tr h="690644">
                <a:tc gridSpan="4">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rgbClr val="FFFFFF"/>
                          </a:solidFill>
                          <a:effectLst/>
                          <a:latin typeface="Constantia" pitchFamily="18" charset="0"/>
                        </a:rPr>
                        <a:t>Issue/Topic: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dirty="0">
                        <a:ln>
                          <a:noFill/>
                        </a:ln>
                        <a:solidFill>
                          <a:srgbClr val="FFFFFF"/>
                        </a:solidFill>
                        <a:effectLst/>
                        <a:latin typeface="Constantia" pitchFamily="18" charset="0"/>
                      </a:endParaRP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37628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00"/>
                          </a:solidFill>
                          <a:effectLst/>
                          <a:latin typeface="Constantia" pitchFamily="18" charset="0"/>
                        </a:rPr>
                        <a:t>Deconstruction</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00"/>
                          </a:solidFill>
                          <a:effectLst/>
                          <a:latin typeface="Constantia" pitchFamily="18" charset="0"/>
                        </a:rPr>
                        <a:t>Reconstruction</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00"/>
                          </a:solidFill>
                          <a:effectLst/>
                          <a:latin typeface="Constantia" pitchFamily="18" charset="0"/>
                        </a:rPr>
                        <a:t>Action Plan </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00"/>
                          </a:solidFill>
                          <a:effectLst/>
                          <a:latin typeface="Constantia" pitchFamily="18" charset="0"/>
                        </a:rPr>
                        <a:t>People</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extLst>
                  <a:ext uri="{0D108BD9-81ED-4DB2-BD59-A6C34878D82A}">
                    <a16:rowId xmlns:a16="http://schemas.microsoft.com/office/drawing/2014/main" val="10001"/>
                  </a:ext>
                </a:extLst>
              </a:tr>
              <a:tr h="100595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00"/>
                          </a:solidFill>
                          <a:effectLst/>
                          <a:latin typeface="Constantia" pitchFamily="18" charset="0"/>
                        </a:rPr>
                        <a:t>1.</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rgbClr val="000000"/>
                        </a:solidFill>
                        <a:effectLst/>
                        <a:latin typeface="Constantia" pitchFamily="18" charset="0"/>
                      </a:endParaRP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00"/>
                          </a:solidFill>
                          <a:effectLst/>
                          <a:latin typeface="Constantia" pitchFamily="18" charset="0"/>
                        </a:rPr>
                        <a:t>1a.</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00"/>
                          </a:solidFill>
                          <a:effectLst/>
                          <a:latin typeface="Constantia" pitchFamily="18" charset="0"/>
                        </a:rPr>
                        <a:t>1b.</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00"/>
                          </a:solidFill>
                          <a:effectLst/>
                          <a:latin typeface="Constantia" pitchFamily="18" charset="0"/>
                        </a:rPr>
                        <a:t>1c.</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a:ln>
                            <a:noFill/>
                          </a:ln>
                          <a:solidFill>
                            <a:srgbClr val="000000"/>
                          </a:solidFill>
                          <a:effectLst/>
                          <a:latin typeface="Constantia" pitchFamily="18" charset="0"/>
                        </a:rPr>
                        <a:t>What steps are necessary to make each reconstructed answer happen?</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a:ln>
                            <a:noFill/>
                          </a:ln>
                          <a:solidFill>
                            <a:srgbClr val="000000"/>
                          </a:solidFill>
                          <a:effectLst/>
                          <a:latin typeface="Constantia" pitchFamily="18" charset="0"/>
                        </a:rPr>
                        <a:t>Which items can be accomplished when…</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a:ln>
                            <a:noFill/>
                          </a:ln>
                          <a:solidFill>
                            <a:srgbClr val="000000"/>
                          </a:solidFill>
                          <a:effectLst/>
                          <a:latin typeface="Constantia" pitchFamily="18" charset="0"/>
                        </a:rPr>
                        <a:t>RN: right now…ST: short-term… or</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a:ln>
                            <a:noFill/>
                          </a:ln>
                          <a:solidFill>
                            <a:srgbClr val="000000"/>
                          </a:solidFill>
                          <a:effectLst/>
                          <a:latin typeface="Constantia" pitchFamily="18" charset="0"/>
                        </a:rPr>
                        <a:t>LT: long-term…</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a:ln>
                            <a:noFill/>
                          </a:ln>
                          <a:solidFill>
                            <a:srgbClr val="000000"/>
                          </a:solidFill>
                          <a:effectLst/>
                          <a:latin typeface="Constantia" pitchFamily="18" charset="0"/>
                        </a:rPr>
                        <a:t>Who should be responsible…</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a:ln>
                            <a:noFill/>
                          </a:ln>
                          <a:solidFill>
                            <a:srgbClr val="000000"/>
                          </a:solidFill>
                          <a:effectLst/>
                          <a:latin typeface="Constantia" pitchFamily="18" charset="0"/>
                        </a:rPr>
                        <a:t>Team leader?</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a:ln>
                            <a:noFill/>
                          </a:ln>
                          <a:solidFill>
                            <a:srgbClr val="000000"/>
                          </a:solidFill>
                          <a:effectLst/>
                          <a:latin typeface="Constantia" pitchFamily="18" charset="0"/>
                        </a:rPr>
                        <a:t>Team members?</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a:ln>
                            <a:noFill/>
                          </a:ln>
                          <a:solidFill>
                            <a:srgbClr val="000000"/>
                          </a:solidFill>
                          <a:effectLst/>
                          <a:latin typeface="Constantia" pitchFamily="18" charset="0"/>
                        </a:rPr>
                        <a:t>Others?</a:t>
                      </a:r>
                      <a:endParaRPr kumimoji="0" lang="en-US" sz="1800" b="0" i="0" u="none" strike="noStrike" cap="none" normalizeH="0" baseline="0">
                        <a:ln>
                          <a:noFill/>
                        </a:ln>
                        <a:solidFill>
                          <a:srgbClr val="000000"/>
                        </a:solidFill>
                        <a:effectLst/>
                        <a:latin typeface="Constantia" pitchFamily="18" charset="0"/>
                      </a:endParaRP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extLst>
                  <a:ext uri="{0D108BD9-81ED-4DB2-BD59-A6C34878D82A}">
                    <a16:rowId xmlns:a16="http://schemas.microsoft.com/office/drawing/2014/main" val="10002"/>
                  </a:ext>
                </a:extLst>
              </a:tr>
              <a:tr h="82083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00"/>
                          </a:solidFill>
                          <a:effectLst/>
                          <a:latin typeface="Constantia" pitchFamily="18" charset="0"/>
                        </a:rPr>
                        <a:t>2.</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rgbClr val="000000"/>
                        </a:solidFill>
                        <a:effectLst/>
                        <a:latin typeface="Constantia" pitchFamily="18" charset="0"/>
                      </a:endParaRP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00"/>
                          </a:solidFill>
                          <a:effectLst/>
                          <a:latin typeface="Constantia" pitchFamily="18" charset="0"/>
                        </a:rPr>
                        <a:t>2a.</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00"/>
                          </a:solidFill>
                          <a:effectLst/>
                          <a:latin typeface="Constantia" pitchFamily="18" charset="0"/>
                        </a:rPr>
                        <a:t>2b.</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00"/>
                          </a:solidFill>
                          <a:effectLst/>
                          <a:latin typeface="Constantia" pitchFamily="18" charset="0"/>
                        </a:rPr>
                        <a:t>2c.</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400" b="0" i="0" u="none" strike="noStrike" cap="none" normalizeH="0" baseline="0">
                        <a:ln>
                          <a:noFill/>
                        </a:ln>
                        <a:solidFill>
                          <a:srgbClr val="000000"/>
                        </a:solidFill>
                        <a:effectLst/>
                        <a:latin typeface="Constantia" pitchFamily="18" charset="0"/>
                      </a:endParaRP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rgbClr val="000000"/>
                        </a:solidFill>
                        <a:effectLst/>
                        <a:latin typeface="Constantia" pitchFamily="18" charset="0"/>
                      </a:endParaRP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extLst>
                  <a:ext uri="{0D108BD9-81ED-4DB2-BD59-A6C34878D82A}">
                    <a16:rowId xmlns:a16="http://schemas.microsoft.com/office/drawing/2014/main" val="10003"/>
                  </a:ext>
                </a:extLst>
              </a:tr>
              <a:tr h="82559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00"/>
                          </a:solidFill>
                          <a:effectLst/>
                          <a:latin typeface="Constantia" pitchFamily="18" charset="0"/>
                        </a:rPr>
                        <a:t>3.</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rgbClr val="000000"/>
                        </a:solidFill>
                        <a:effectLst/>
                        <a:latin typeface="Constantia" pitchFamily="18" charset="0"/>
                      </a:endParaRP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00"/>
                          </a:solidFill>
                          <a:effectLst/>
                          <a:latin typeface="Constantia" pitchFamily="18" charset="0"/>
                        </a:rPr>
                        <a:t>3a.</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00"/>
                          </a:solidFill>
                          <a:effectLst/>
                          <a:latin typeface="Constantia" pitchFamily="18" charset="0"/>
                        </a:rPr>
                        <a:t>3b.</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00"/>
                          </a:solidFill>
                          <a:effectLst/>
                          <a:latin typeface="Constantia" pitchFamily="18" charset="0"/>
                        </a:rPr>
                        <a:t>3c.</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400" b="0" i="0" u="none" strike="noStrike" cap="none" normalizeH="0" baseline="0">
                        <a:ln>
                          <a:noFill/>
                        </a:ln>
                        <a:solidFill>
                          <a:srgbClr val="000000"/>
                        </a:solidFill>
                        <a:effectLst/>
                        <a:latin typeface="Constantia" pitchFamily="18" charset="0"/>
                      </a:endParaRP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rgbClr val="000000"/>
                        </a:solidFill>
                        <a:effectLst/>
                        <a:latin typeface="Constantia" pitchFamily="18" charset="0"/>
                      </a:endParaRP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extLst>
                  <a:ext uri="{0D108BD9-81ED-4DB2-BD59-A6C34878D82A}">
                    <a16:rowId xmlns:a16="http://schemas.microsoft.com/office/drawing/2014/main" val="10004"/>
                  </a:ext>
                </a:extLst>
              </a:tr>
              <a:tr h="82401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00"/>
                          </a:solidFill>
                          <a:effectLst/>
                          <a:latin typeface="Constantia" pitchFamily="18" charset="0"/>
                        </a:rPr>
                        <a:t>4.</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rgbClr val="000000"/>
                        </a:solidFill>
                        <a:effectLst/>
                        <a:latin typeface="Constantia" pitchFamily="18" charset="0"/>
                      </a:endParaRP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00"/>
                          </a:solidFill>
                          <a:effectLst/>
                          <a:latin typeface="Constantia" pitchFamily="18" charset="0"/>
                        </a:rPr>
                        <a:t>4a.</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00"/>
                          </a:solidFill>
                          <a:effectLst/>
                          <a:latin typeface="Constantia" pitchFamily="18" charset="0"/>
                        </a:rPr>
                        <a:t>4b.</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00"/>
                          </a:solidFill>
                          <a:effectLst/>
                          <a:latin typeface="Constantia" pitchFamily="18" charset="0"/>
                        </a:rPr>
                        <a:t>4c.</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400" b="0" i="0" u="none" strike="noStrike" cap="none" normalizeH="0" baseline="0">
                        <a:ln>
                          <a:noFill/>
                        </a:ln>
                        <a:solidFill>
                          <a:srgbClr val="000000"/>
                        </a:solidFill>
                        <a:effectLst/>
                        <a:latin typeface="Constantia" pitchFamily="18" charset="0"/>
                      </a:endParaRP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rgbClr val="000000"/>
                        </a:solidFill>
                        <a:effectLst/>
                        <a:latin typeface="Constantia" pitchFamily="18" charset="0"/>
                      </a:endParaRP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D5EA"/>
                    </a:solidFill>
                  </a:tcPr>
                </a:tc>
                <a:extLst>
                  <a:ext uri="{0D108BD9-81ED-4DB2-BD59-A6C34878D82A}">
                    <a16:rowId xmlns:a16="http://schemas.microsoft.com/office/drawing/2014/main" val="10005"/>
                  </a:ext>
                </a:extLst>
              </a:tr>
              <a:tr h="82559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a:ln>
                            <a:noFill/>
                          </a:ln>
                          <a:solidFill>
                            <a:srgbClr val="000000"/>
                          </a:solidFill>
                          <a:effectLst/>
                          <a:latin typeface="Constantia" pitchFamily="18" charset="0"/>
                        </a:rPr>
                        <a:t>5.</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rgbClr val="000000"/>
                        </a:solidFill>
                        <a:effectLst/>
                        <a:latin typeface="Constantia" pitchFamily="18" charset="0"/>
                      </a:endParaRP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00"/>
                          </a:solidFill>
                          <a:effectLst/>
                          <a:latin typeface="Constantia" pitchFamily="18" charset="0"/>
                        </a:rPr>
                        <a:t>5a.</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00"/>
                          </a:solidFill>
                          <a:effectLst/>
                          <a:latin typeface="Constantia" pitchFamily="18" charset="0"/>
                        </a:rPr>
                        <a:t>5b.</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a:ln>
                            <a:noFill/>
                          </a:ln>
                          <a:solidFill>
                            <a:srgbClr val="000000"/>
                          </a:solidFill>
                          <a:effectLst/>
                          <a:latin typeface="Constantia" pitchFamily="18" charset="0"/>
                        </a:rPr>
                        <a:t>5c.</a:t>
                      </a: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400" b="0" i="0" u="none" strike="noStrike" cap="none" normalizeH="0" baseline="0" dirty="0">
                        <a:ln>
                          <a:noFill/>
                        </a:ln>
                        <a:solidFill>
                          <a:srgbClr val="000000"/>
                        </a:solidFill>
                        <a:effectLst/>
                        <a:latin typeface="Constantia" pitchFamily="18" charset="0"/>
                      </a:endParaRP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rgbClr val="000000"/>
                        </a:solidFill>
                        <a:effectLst/>
                        <a:latin typeface="Constantia" pitchFamily="18" charset="0"/>
                      </a:endParaRPr>
                    </a:p>
                  </a:txBody>
                  <a:tcPr marT="45725" marB="45725"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EBF5"/>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2">
            <a:extLst>
              <a:ext uri="{FF2B5EF4-FFF2-40B4-BE49-F238E27FC236}">
                <a16:creationId xmlns:a16="http://schemas.microsoft.com/office/drawing/2014/main" id="{27F639F2-BE39-4A16-9DB9-2BC5A2B54753}"/>
              </a:ext>
            </a:extLst>
          </p:cNvPr>
          <p:cNvSpPr txBox="1">
            <a:spLocks noChangeArrowheads="1"/>
          </p:cNvSpPr>
          <p:nvPr/>
        </p:nvSpPr>
        <p:spPr bwMode="auto">
          <a:xfrm>
            <a:off x="1981200" y="2438400"/>
            <a:ext cx="6324600" cy="1800225"/>
          </a:xfrm>
          <a:prstGeom prst="rect">
            <a:avLst/>
          </a:prstGeom>
          <a:noFill/>
          <a:ln w="12700" cap="sq">
            <a:noFill/>
            <a:miter lim="800000"/>
            <a:headEnd type="none" w="sm" len="sm"/>
            <a:tailEnd type="none" w="sm" len="sm"/>
          </a:ln>
          <a:effectLst/>
        </p:spPr>
        <p:txBody>
          <a:bodyPr>
            <a:spAutoFit/>
          </a:bodyPr>
          <a:lstStyle/>
          <a:p>
            <a:pPr algn="ctr">
              <a:spcBef>
                <a:spcPct val="50000"/>
              </a:spcBef>
              <a:defRPr/>
            </a:pPr>
            <a:r>
              <a:rPr lang="en-US" sz="2800" b="1" i="1">
                <a:effectLst>
                  <a:outerShdw blurRad="38100" dist="38100" dir="2700000" algn="tl">
                    <a:srgbClr val="000000"/>
                  </a:outerShdw>
                </a:effectLst>
                <a:latin typeface="Arial" charset="0"/>
              </a:rPr>
              <a:t>YOU CANNOT SOLVE A PROBLEM FROM THE SAME CONSCIOUSNESS AS IT WAS CREATED.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72E10145-EC96-471B-A006-A934283629BF}"/>
              </a:ext>
            </a:extLst>
          </p:cNvPr>
          <p:cNvSpPr>
            <a:spLocks noGrp="1"/>
          </p:cNvSpPr>
          <p:nvPr>
            <p:ph type="title"/>
          </p:nvPr>
        </p:nvSpPr>
        <p:spPr>
          <a:xfrm>
            <a:off x="250825" y="12700"/>
            <a:ext cx="8229600" cy="1066800"/>
          </a:xfrm>
        </p:spPr>
        <p:txBody>
          <a:bodyPr/>
          <a:lstStyle/>
          <a:p>
            <a:pPr algn="ctr"/>
            <a:r>
              <a:rPr lang="en-US" altLang="en-US" b="1" dirty="0">
                <a:latin typeface="Tahoma" panose="020B0604030504040204" pitchFamily="34" charset="0"/>
                <a:ea typeface="Tahoma" panose="020B0604030504040204" pitchFamily="34" charset="0"/>
                <a:cs typeface="Tahoma" panose="020B0604030504040204" pitchFamily="34" charset="0"/>
              </a:rPr>
              <a:t>OT - Opportunity Thinking…</a:t>
            </a:r>
          </a:p>
        </p:txBody>
      </p:sp>
      <p:sp>
        <p:nvSpPr>
          <p:cNvPr id="27651" name="Rectangle 3">
            <a:extLst>
              <a:ext uri="{FF2B5EF4-FFF2-40B4-BE49-F238E27FC236}">
                <a16:creationId xmlns:a16="http://schemas.microsoft.com/office/drawing/2014/main" id="{CD7732FD-1513-48BC-B305-0D3A30BE7AC2}"/>
              </a:ext>
            </a:extLst>
          </p:cNvPr>
          <p:cNvSpPr>
            <a:spLocks noGrp="1"/>
          </p:cNvSpPr>
          <p:nvPr>
            <p:ph type="body" idx="1"/>
          </p:nvPr>
        </p:nvSpPr>
        <p:spPr>
          <a:xfrm>
            <a:off x="0" y="836613"/>
            <a:ext cx="8964613" cy="4724400"/>
          </a:xfrm>
        </p:spPr>
        <p:txBody>
          <a:bodyPr/>
          <a:lstStyle/>
          <a:p>
            <a:pPr>
              <a:lnSpc>
                <a:spcPct val="90000"/>
              </a:lnSpc>
            </a:pPr>
            <a:r>
              <a:rPr lang="en-US" altLang="en-US" sz="2800" dirty="0"/>
              <a:t>Is optimistic and includes hope and positive thinking</a:t>
            </a:r>
          </a:p>
          <a:p>
            <a:pPr>
              <a:lnSpc>
                <a:spcPct val="90000"/>
              </a:lnSpc>
            </a:pPr>
            <a:r>
              <a:rPr lang="en-US" altLang="en-US" sz="2800" dirty="0"/>
              <a:t>Includes all of the reasons why you think something will work</a:t>
            </a:r>
          </a:p>
          <a:p>
            <a:pPr>
              <a:lnSpc>
                <a:spcPct val="90000"/>
              </a:lnSpc>
            </a:pPr>
            <a:r>
              <a:rPr lang="en-US" altLang="en-US" sz="2800" dirty="0"/>
              <a:t>Is constructive and generative</a:t>
            </a:r>
          </a:p>
          <a:p>
            <a:pPr>
              <a:lnSpc>
                <a:spcPct val="90000"/>
              </a:lnSpc>
            </a:pPr>
            <a:r>
              <a:rPr lang="en-US" altLang="en-US" sz="2800" dirty="0"/>
              <a:t>Looks forward to finding benefits and advantages, and assesses the past in the same way</a:t>
            </a:r>
          </a:p>
          <a:p>
            <a:pPr>
              <a:lnSpc>
                <a:spcPct val="90000"/>
              </a:lnSpc>
            </a:pPr>
            <a:r>
              <a:rPr lang="en-US" altLang="en-US" sz="2800" dirty="0"/>
              <a:t>Looks at possibilities and options</a:t>
            </a:r>
          </a:p>
          <a:p>
            <a:pPr>
              <a:lnSpc>
                <a:spcPct val="90000"/>
              </a:lnSpc>
            </a:pPr>
            <a:r>
              <a:rPr lang="en-US" altLang="en-US" sz="2800" dirty="0"/>
              <a:t>Is speculative and opportunity-seeking, and helps to generate proposals and suggestions</a:t>
            </a:r>
          </a:p>
          <a:p>
            <a:pPr>
              <a:lnSpc>
                <a:spcPct val="90000"/>
              </a:lnSpc>
            </a:pPr>
            <a:r>
              <a:rPr lang="en-US" altLang="en-US" sz="2800" dirty="0"/>
              <a:t>Requires deliberate thought</a:t>
            </a:r>
            <a:endParaRPr lang="en-US" altLang="en-US"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C5AE578A-C362-4067-B278-3B3E330508DE}"/>
              </a:ext>
            </a:extLst>
          </p:cNvPr>
          <p:cNvSpPr>
            <a:spLocks noGrp="1"/>
          </p:cNvSpPr>
          <p:nvPr>
            <p:ph type="title"/>
          </p:nvPr>
        </p:nvSpPr>
        <p:spPr>
          <a:xfrm>
            <a:off x="0" y="260350"/>
            <a:ext cx="8915400" cy="1050925"/>
          </a:xfrm>
        </p:spPr>
        <p:txBody>
          <a:bodyPr>
            <a:normAutofit fontScale="90000"/>
          </a:bodyPr>
          <a:lstStyle/>
          <a:p>
            <a:pPr algn="ctr" eaLnBrk="1" hangingPunct="1"/>
            <a:r>
              <a:rPr lang="en-US" altLang="en-US" sz="2800" b="1" dirty="0">
                <a:latin typeface="Arial" panose="020B0604020202020204" pitchFamily="34" charset="0"/>
                <a:cs typeface="Arial" panose="020B0604020202020204" pitchFamily="34" charset="0"/>
              </a:rPr>
              <a:t>Creative and critical thinking begins with perception: </a:t>
            </a:r>
            <a:br>
              <a:rPr lang="en-US" altLang="en-US" sz="2800" b="1" dirty="0">
                <a:latin typeface="Arial" panose="020B0604020202020204" pitchFamily="34" charset="0"/>
                <a:cs typeface="Arial" panose="020B0604020202020204" pitchFamily="34" charset="0"/>
              </a:rPr>
            </a:br>
            <a:r>
              <a:rPr lang="en-US" altLang="en-US" sz="2800" b="1" dirty="0">
                <a:latin typeface="Arial" panose="020B0604020202020204" pitchFamily="34" charset="0"/>
                <a:cs typeface="Arial" panose="020B0604020202020204" pitchFamily="34" charset="0"/>
              </a:rPr>
              <a:t>6 Reflective common failures in perception</a:t>
            </a:r>
          </a:p>
        </p:txBody>
      </p:sp>
      <p:sp>
        <p:nvSpPr>
          <p:cNvPr id="28675" name="Content Placeholder 2">
            <a:extLst>
              <a:ext uri="{FF2B5EF4-FFF2-40B4-BE49-F238E27FC236}">
                <a16:creationId xmlns:a16="http://schemas.microsoft.com/office/drawing/2014/main" id="{23E1B812-153D-4716-A74C-1996C5246A95}"/>
              </a:ext>
            </a:extLst>
          </p:cNvPr>
          <p:cNvSpPr>
            <a:spLocks noGrp="1"/>
          </p:cNvSpPr>
          <p:nvPr>
            <p:ph idx="1"/>
          </p:nvPr>
        </p:nvSpPr>
        <p:spPr>
          <a:xfrm>
            <a:off x="323850" y="1341438"/>
            <a:ext cx="8610600" cy="4343400"/>
          </a:xfrm>
        </p:spPr>
        <p:txBody>
          <a:bodyPr/>
          <a:lstStyle/>
          <a:p>
            <a:pPr marL="514350" indent="-514350" eaLnBrk="1" hangingPunct="1">
              <a:buFont typeface="Verdana" panose="020B0604030504040204" pitchFamily="34" charset="0"/>
              <a:buAutoNum type="arabicPeriod"/>
            </a:pPr>
            <a:r>
              <a:rPr lang="en-US" altLang="en-US" sz="2000"/>
              <a:t>We fail to look for something</a:t>
            </a:r>
          </a:p>
          <a:p>
            <a:pPr marL="514350" indent="-514350" eaLnBrk="1" hangingPunct="1">
              <a:buFont typeface="Verdana" panose="020B0604030504040204" pitchFamily="34" charset="0"/>
              <a:buAutoNum type="arabicPeriod"/>
            </a:pPr>
            <a:endParaRPr lang="en-US" altLang="en-US" sz="2000"/>
          </a:p>
          <a:p>
            <a:pPr marL="514350" indent="-514350" eaLnBrk="1" hangingPunct="1">
              <a:buFont typeface="Verdana" panose="020B0604030504040204" pitchFamily="34" charset="0"/>
              <a:buAutoNum type="arabicPeriod"/>
            </a:pPr>
            <a:r>
              <a:rPr lang="en-US" altLang="en-US" sz="2000"/>
              <a:t>We see only part of the situation</a:t>
            </a:r>
          </a:p>
          <a:p>
            <a:pPr marL="514350" indent="-514350" eaLnBrk="1" hangingPunct="1">
              <a:buFont typeface="Verdana" panose="020B0604030504040204" pitchFamily="34" charset="0"/>
              <a:buAutoNum type="arabicPeriod"/>
            </a:pPr>
            <a:endParaRPr lang="en-US" altLang="en-US" sz="2000"/>
          </a:p>
          <a:p>
            <a:pPr marL="514350" indent="-514350" eaLnBrk="1" hangingPunct="1">
              <a:buFont typeface="Verdana" panose="020B0604030504040204" pitchFamily="34" charset="0"/>
              <a:buAutoNum type="arabicPeriod"/>
            </a:pPr>
            <a:r>
              <a:rPr lang="en-US" altLang="en-US" sz="2000"/>
              <a:t>We leave things out</a:t>
            </a:r>
          </a:p>
          <a:p>
            <a:pPr marL="514350" indent="-514350" eaLnBrk="1" hangingPunct="1">
              <a:buFont typeface="Verdana" panose="020B0604030504040204" pitchFamily="34" charset="0"/>
              <a:buAutoNum type="arabicPeriod"/>
            </a:pPr>
            <a:endParaRPr lang="en-US" altLang="en-US" sz="2000"/>
          </a:p>
          <a:p>
            <a:pPr marL="514350" indent="-514350" eaLnBrk="1" hangingPunct="1">
              <a:buFont typeface="Verdana" panose="020B0604030504040204" pitchFamily="34" charset="0"/>
              <a:buAutoNum type="arabicPeriod"/>
            </a:pPr>
            <a:r>
              <a:rPr lang="en-US" altLang="en-US" sz="2000"/>
              <a:t>We fail to take consequences or other people’s thinking into account</a:t>
            </a:r>
          </a:p>
          <a:p>
            <a:pPr marL="514350" indent="-514350" eaLnBrk="1" hangingPunct="1">
              <a:buFont typeface="Verdana" panose="020B0604030504040204" pitchFamily="34" charset="0"/>
              <a:buAutoNum type="arabicPeriod"/>
            </a:pPr>
            <a:endParaRPr lang="en-US" altLang="en-US" sz="2000" b="1"/>
          </a:p>
          <a:p>
            <a:pPr marL="514350" indent="-514350" eaLnBrk="1" hangingPunct="1">
              <a:buFont typeface="Verdana" panose="020B0604030504040204" pitchFamily="34" charset="0"/>
              <a:buAutoNum type="arabicPeriod"/>
            </a:pPr>
            <a:r>
              <a:rPr lang="en-US" altLang="en-US" sz="2000"/>
              <a:t>We fail to generate alternative</a:t>
            </a:r>
          </a:p>
          <a:p>
            <a:pPr marL="514350" indent="-514350" eaLnBrk="1" hangingPunct="1">
              <a:buFont typeface="Verdana" panose="020B0604030504040204" pitchFamily="34" charset="0"/>
              <a:buAutoNum type="arabicPeriod"/>
            </a:pPr>
            <a:endParaRPr lang="en-US" altLang="en-US" sz="2000"/>
          </a:p>
          <a:p>
            <a:pPr marL="514350" indent="-514350" eaLnBrk="1" hangingPunct="1">
              <a:buFont typeface="Verdana" panose="020B0604030504040204" pitchFamily="34" charset="0"/>
              <a:buAutoNum type="arabicPeriod"/>
            </a:pPr>
            <a:r>
              <a:rPr lang="en-US" altLang="en-US" sz="2000"/>
              <a:t>We don’t allot enough time to see what can be, and needs to be, seen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6E948-922D-4DBD-A971-DF0DC7AC06E6}"/>
              </a:ext>
            </a:extLst>
          </p:cNvPr>
          <p:cNvSpPr>
            <a:spLocks noGrp="1"/>
          </p:cNvSpPr>
          <p:nvPr>
            <p:ph type="title"/>
          </p:nvPr>
        </p:nvSpPr>
        <p:spPr>
          <a:xfrm>
            <a:off x="755650" y="1844675"/>
            <a:ext cx="7772400" cy="1362075"/>
          </a:xfrm>
          <a:ln>
            <a:miter lim="800000"/>
            <a:headEnd/>
            <a:tailEnd/>
          </a:ln>
        </p:spPr>
        <p:txBody>
          <a:bodyPr/>
          <a:lstStyle/>
          <a:p>
            <a:pPr algn="ctr">
              <a:defRPr/>
            </a:pPr>
            <a:r>
              <a:rPr lang="en-US" b="1" dirty="0">
                <a:latin typeface="Tahoma" panose="020B0604030504040204" pitchFamily="34" charset="0"/>
                <a:ea typeface="Tahoma" panose="020B0604030504040204" pitchFamily="34" charset="0"/>
                <a:cs typeface="Tahoma" panose="020B0604030504040204" pitchFamily="34" charset="0"/>
              </a:rPr>
              <a:t>Tools for Thinking</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FF1D4482-F88B-4538-B4CC-31F121526755}"/>
              </a:ext>
            </a:extLst>
          </p:cNvPr>
          <p:cNvSpPr>
            <a:spLocks noGrp="1"/>
          </p:cNvSpPr>
          <p:nvPr>
            <p:ph type="title"/>
          </p:nvPr>
        </p:nvSpPr>
        <p:spPr>
          <a:xfrm>
            <a:off x="468313" y="188913"/>
            <a:ext cx="8153400" cy="455612"/>
          </a:xfrm>
        </p:spPr>
        <p:txBody>
          <a:bodyPr>
            <a:normAutofit fontScale="90000"/>
          </a:bodyPr>
          <a:lstStyle/>
          <a:p>
            <a:pPr algn="ctr" eaLnBrk="1" hangingPunct="1"/>
            <a:r>
              <a:rPr lang="en-US" altLang="en-US" sz="2800" b="1" dirty="0">
                <a:latin typeface="Tahoma" panose="020B0604030504040204" pitchFamily="34" charset="0"/>
                <a:ea typeface="Tahoma" panose="020B0604030504040204" pitchFamily="34" charset="0"/>
                <a:cs typeface="Tahoma" panose="020B0604030504040204" pitchFamily="34" charset="0"/>
              </a:rPr>
              <a:t>Directed Attention Thinking Tools (DATT)</a:t>
            </a:r>
          </a:p>
        </p:txBody>
      </p:sp>
      <p:sp>
        <p:nvSpPr>
          <p:cNvPr id="31747" name="Content Placeholder 2">
            <a:extLst>
              <a:ext uri="{FF2B5EF4-FFF2-40B4-BE49-F238E27FC236}">
                <a16:creationId xmlns:a16="http://schemas.microsoft.com/office/drawing/2014/main" id="{22C0645A-5409-4DB9-ACEE-8ABAA8642DF4}"/>
              </a:ext>
            </a:extLst>
          </p:cNvPr>
          <p:cNvSpPr>
            <a:spLocks noGrp="1"/>
          </p:cNvSpPr>
          <p:nvPr>
            <p:ph sz="half" idx="1"/>
          </p:nvPr>
        </p:nvSpPr>
        <p:spPr>
          <a:xfrm>
            <a:off x="0" y="765175"/>
            <a:ext cx="8964613" cy="5788025"/>
          </a:xfrm>
        </p:spPr>
        <p:txBody>
          <a:bodyPr/>
          <a:lstStyle/>
          <a:p>
            <a:pPr eaLnBrk="1" hangingPunct="1">
              <a:buFont typeface="Georgia" panose="02040502050405020303" pitchFamily="18" charset="0"/>
              <a:buNone/>
            </a:pPr>
            <a:r>
              <a:rPr lang="en-US" altLang="en-US" sz="1600" dirty="0"/>
              <a:t>	</a:t>
            </a:r>
            <a:r>
              <a:rPr lang="en-US" altLang="en-US" sz="2000" dirty="0"/>
              <a:t>Tool 1 -- </a:t>
            </a:r>
            <a:r>
              <a:rPr lang="en-US" altLang="en-US" sz="2000" b="1" dirty="0"/>
              <a:t>Consequences and Sequels</a:t>
            </a:r>
            <a:br>
              <a:rPr lang="en-US" altLang="en-US" sz="2000" dirty="0"/>
            </a:br>
            <a:r>
              <a:rPr lang="en-US" altLang="en-US" sz="2000" dirty="0"/>
              <a:t>Look ahead to see the consequences of an action, plan, decision, or rule. </a:t>
            </a:r>
            <a:br>
              <a:rPr lang="en-US" altLang="en-US" sz="2000" dirty="0"/>
            </a:br>
            <a:br>
              <a:rPr lang="en-US" altLang="en-US" sz="2000" dirty="0"/>
            </a:br>
            <a:r>
              <a:rPr lang="en-US" altLang="en-US" sz="2000" dirty="0"/>
              <a:t>Tool 2 -- </a:t>
            </a:r>
            <a:r>
              <a:rPr lang="en-US" altLang="en-US" sz="2000" b="1" dirty="0"/>
              <a:t>Plus, Minus, Interesting</a:t>
            </a:r>
            <a:br>
              <a:rPr lang="en-US" altLang="en-US" sz="2000" dirty="0"/>
            </a:br>
            <a:r>
              <a:rPr lang="en-US" altLang="en-US" sz="2000" dirty="0"/>
              <a:t>Ensure that all sides of a matter have been considered before a decision or commitment is made. </a:t>
            </a:r>
            <a:br>
              <a:rPr lang="en-US" altLang="en-US" sz="2000" dirty="0"/>
            </a:br>
            <a:br>
              <a:rPr lang="en-US" altLang="en-US" sz="2000" dirty="0"/>
            </a:br>
            <a:r>
              <a:rPr lang="en-US" altLang="en-US" sz="2000" dirty="0"/>
              <a:t>Tool 3 -- </a:t>
            </a:r>
            <a:r>
              <a:rPr lang="en-US" altLang="en-US" sz="2000" b="1" dirty="0"/>
              <a:t>Recognize, Analyze, Divide</a:t>
            </a:r>
            <a:br>
              <a:rPr lang="en-US" altLang="en-US" sz="2000" dirty="0"/>
            </a:br>
            <a:r>
              <a:rPr lang="en-US" altLang="en-US" sz="2000" dirty="0"/>
              <a:t>Break a larger concept into smaller, more manageable parts.</a:t>
            </a:r>
            <a:br>
              <a:rPr lang="en-US" altLang="en-US" sz="2000" dirty="0"/>
            </a:br>
            <a:br>
              <a:rPr lang="en-US" altLang="en-US" sz="2000" dirty="0"/>
            </a:br>
            <a:r>
              <a:rPr lang="en-US" altLang="en-US" sz="2000" dirty="0"/>
              <a:t>Tool 4 -- </a:t>
            </a:r>
            <a:r>
              <a:rPr lang="en-US" altLang="en-US" sz="2000" b="1" dirty="0"/>
              <a:t>Consider All Factors</a:t>
            </a:r>
            <a:br>
              <a:rPr lang="en-US" altLang="en-US" sz="2000" dirty="0"/>
            </a:br>
            <a:r>
              <a:rPr lang="en-US" altLang="en-US" sz="2000" dirty="0"/>
              <a:t>Explore all factors related to an action, decision, plan, judgment, or conclusion. </a:t>
            </a:r>
            <a:br>
              <a:rPr lang="en-US" altLang="en-US" sz="2000" dirty="0"/>
            </a:br>
            <a:br>
              <a:rPr lang="en-US" altLang="en-US" sz="2000" dirty="0"/>
            </a:br>
            <a:r>
              <a:rPr lang="en-US" altLang="en-US" sz="2000" dirty="0"/>
              <a:t>Tool 5 -- </a:t>
            </a:r>
            <a:r>
              <a:rPr lang="en-US" altLang="en-US" sz="2000" b="1" dirty="0"/>
              <a:t>Aims, Goals, Objectives</a:t>
            </a:r>
            <a:br>
              <a:rPr lang="en-US" altLang="en-US" sz="2000" dirty="0"/>
            </a:br>
            <a:r>
              <a:rPr lang="en-US" altLang="en-US" sz="2000" dirty="0"/>
              <a:t>Focus directly and deliberately on the intentions behind actions. </a:t>
            </a:r>
            <a:br>
              <a:rPr lang="en-US" altLang="en-US" sz="2000" dirty="0"/>
            </a:br>
            <a:br>
              <a:rPr lang="en-US" altLang="en-US" sz="1600" dirty="0"/>
            </a:br>
            <a:endParaRPr lang="en-US" altLang="en-US" sz="1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81D7D66E-91A9-45EE-A76C-1AF0E7B91D03}"/>
              </a:ext>
            </a:extLst>
          </p:cNvPr>
          <p:cNvSpPr>
            <a:spLocks noGrp="1"/>
          </p:cNvSpPr>
          <p:nvPr>
            <p:ph type="title"/>
          </p:nvPr>
        </p:nvSpPr>
        <p:spPr>
          <a:xfrm>
            <a:off x="395288" y="115888"/>
            <a:ext cx="8153400" cy="576262"/>
          </a:xfrm>
        </p:spPr>
        <p:txBody>
          <a:bodyPr>
            <a:normAutofit/>
          </a:bodyPr>
          <a:lstStyle/>
          <a:p>
            <a:pPr algn="ctr" eaLnBrk="1" hangingPunct="1"/>
            <a:r>
              <a:rPr lang="en-US" altLang="en-US" sz="2800" b="1" dirty="0">
                <a:latin typeface="Tahoma" panose="020B0604030504040204" pitchFamily="34" charset="0"/>
                <a:ea typeface="Tahoma" panose="020B0604030504040204" pitchFamily="34" charset="0"/>
                <a:cs typeface="Tahoma" panose="020B0604030504040204" pitchFamily="34" charset="0"/>
              </a:rPr>
              <a:t>Directed Attention Thinking Tools (DATT)</a:t>
            </a:r>
          </a:p>
        </p:txBody>
      </p:sp>
      <p:sp>
        <p:nvSpPr>
          <p:cNvPr id="4" name="Content Placeholder 3">
            <a:extLst>
              <a:ext uri="{FF2B5EF4-FFF2-40B4-BE49-F238E27FC236}">
                <a16:creationId xmlns:a16="http://schemas.microsoft.com/office/drawing/2014/main" id="{22967E09-96B5-45F2-A63C-B1E7A28CAD06}"/>
              </a:ext>
            </a:extLst>
          </p:cNvPr>
          <p:cNvSpPr>
            <a:spLocks noGrp="1"/>
          </p:cNvSpPr>
          <p:nvPr>
            <p:ph sz="half" idx="2"/>
          </p:nvPr>
        </p:nvSpPr>
        <p:spPr>
          <a:xfrm>
            <a:off x="20638" y="934243"/>
            <a:ext cx="9015412" cy="4989513"/>
          </a:xfrm>
        </p:spPr>
        <p:txBody>
          <a:bodyPr>
            <a:normAutofit fontScale="92500" lnSpcReduction="10000"/>
          </a:bodyPr>
          <a:lstStyle/>
          <a:p>
            <a:pPr marL="365760" indent="-256032" eaLnBrk="1" fontAlgn="auto" hangingPunct="1">
              <a:spcAft>
                <a:spcPts val="0"/>
              </a:spcAft>
              <a:buClr>
                <a:schemeClr val="accent3"/>
              </a:buClr>
              <a:buFont typeface="Georgia"/>
              <a:buNone/>
              <a:defRPr/>
            </a:pPr>
            <a:r>
              <a:rPr lang="en-US" sz="1600" dirty="0"/>
              <a:t>	</a:t>
            </a:r>
            <a:r>
              <a:rPr lang="en-US" sz="2400" dirty="0"/>
              <a:t>Tool 6 -- </a:t>
            </a:r>
            <a:r>
              <a:rPr lang="en-US" sz="2400" b="1" dirty="0"/>
              <a:t>Alternatives, Possibilities, Choices</a:t>
            </a:r>
            <a:br>
              <a:rPr lang="en-US" sz="2400" dirty="0"/>
            </a:br>
            <a:r>
              <a:rPr lang="en-US" sz="2400" dirty="0"/>
              <a:t>Deliberately try to find other ways. </a:t>
            </a:r>
            <a:br>
              <a:rPr lang="en-US" sz="2400" dirty="0"/>
            </a:br>
            <a:br>
              <a:rPr lang="en-US" sz="2400" dirty="0"/>
            </a:br>
            <a:r>
              <a:rPr lang="en-US" sz="2400" dirty="0"/>
              <a:t>Tool 7 -- </a:t>
            </a:r>
            <a:r>
              <a:rPr lang="en-US" sz="2400" b="1" dirty="0"/>
              <a:t>Other People's Views</a:t>
            </a:r>
            <a:br>
              <a:rPr lang="en-US" sz="2400" dirty="0"/>
            </a:br>
            <a:r>
              <a:rPr lang="en-US" sz="2400" dirty="0"/>
              <a:t>Put yourself in others' shoes. </a:t>
            </a:r>
            <a:br>
              <a:rPr lang="en-US" sz="2400" dirty="0"/>
            </a:br>
            <a:br>
              <a:rPr lang="en-US" sz="2400" dirty="0"/>
            </a:br>
            <a:r>
              <a:rPr lang="en-US" sz="2400" dirty="0"/>
              <a:t>Tool 8 -- </a:t>
            </a:r>
            <a:r>
              <a:rPr lang="en-US" sz="2400" b="1" dirty="0"/>
              <a:t>Key Values Involved</a:t>
            </a:r>
            <a:br>
              <a:rPr lang="en-US" sz="2400" dirty="0"/>
            </a:br>
            <a:r>
              <a:rPr lang="en-US" sz="2400" dirty="0"/>
              <a:t>Ensure that your thinking serves your values.</a:t>
            </a:r>
            <a:br>
              <a:rPr lang="en-US" sz="2400" dirty="0"/>
            </a:br>
            <a:br>
              <a:rPr lang="en-US" sz="2400" dirty="0"/>
            </a:br>
            <a:r>
              <a:rPr lang="en-US" sz="2400" dirty="0"/>
              <a:t>Tool 9 -- </a:t>
            </a:r>
            <a:r>
              <a:rPr lang="en-US" sz="2400" b="1" dirty="0"/>
              <a:t>First Important Priorities</a:t>
            </a:r>
            <a:br>
              <a:rPr lang="en-US" sz="2400" dirty="0"/>
            </a:br>
            <a:r>
              <a:rPr lang="en-US" sz="2400" dirty="0"/>
              <a:t>Select the most important ideas, factors, objectives, consequences, etc. </a:t>
            </a:r>
            <a:br>
              <a:rPr lang="en-US" sz="2400" dirty="0"/>
            </a:br>
            <a:br>
              <a:rPr lang="en-US" sz="2400" dirty="0"/>
            </a:br>
            <a:r>
              <a:rPr lang="en-US" sz="2400" dirty="0"/>
              <a:t>Tool 10 -- </a:t>
            </a:r>
            <a:r>
              <a:rPr lang="en-US" sz="2400" b="1" dirty="0"/>
              <a:t>Design/Decision, Outcome, Channels, Action</a:t>
            </a:r>
            <a:br>
              <a:rPr lang="en-US" sz="2400" dirty="0"/>
            </a:br>
            <a:r>
              <a:rPr lang="en-US" sz="2400" dirty="0"/>
              <a:t>Direct attention to the outcome of the thinking and action that follows. </a:t>
            </a:r>
          </a:p>
          <a:p>
            <a:pPr marL="365760" indent="-256032" eaLnBrk="1" fontAlgn="auto" hangingPunct="1">
              <a:spcAft>
                <a:spcPts val="0"/>
              </a:spcAft>
              <a:buClr>
                <a:schemeClr val="accent3"/>
              </a:buClr>
              <a:buFont typeface="Georgia"/>
              <a:buChar char="•"/>
              <a:defRPr/>
            </a:pPr>
            <a:endParaRPr lang="en-US" sz="1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FCCBEE98-5A7F-408C-8E7D-DA04C36701F8}"/>
              </a:ext>
            </a:extLst>
          </p:cNvPr>
          <p:cNvSpPr>
            <a:spLocks noGrp="1"/>
          </p:cNvSpPr>
          <p:nvPr>
            <p:ph type="title"/>
          </p:nvPr>
        </p:nvSpPr>
        <p:spPr>
          <a:xfrm>
            <a:off x="457200" y="274638"/>
            <a:ext cx="8229600" cy="706437"/>
          </a:xfrm>
        </p:spPr>
        <p:txBody>
          <a:bodyPr>
            <a:normAutofit/>
          </a:bodyPr>
          <a:lstStyle/>
          <a:p>
            <a:pPr algn="ctr"/>
            <a:r>
              <a:rPr lang="en-US" altLang="en-US" sz="4000" b="1" dirty="0">
                <a:latin typeface="Tahoma" panose="020B0604030504040204" pitchFamily="34" charset="0"/>
                <a:ea typeface="Tahoma" panose="020B0604030504040204" pitchFamily="34" charset="0"/>
                <a:cs typeface="Tahoma" panose="020B0604030504040204" pitchFamily="34" charset="0"/>
              </a:rPr>
              <a:t>Three Keys to Success (DATT)</a:t>
            </a:r>
          </a:p>
        </p:txBody>
      </p:sp>
      <p:sp>
        <p:nvSpPr>
          <p:cNvPr id="35843" name="Rectangle 3">
            <a:extLst>
              <a:ext uri="{FF2B5EF4-FFF2-40B4-BE49-F238E27FC236}">
                <a16:creationId xmlns:a16="http://schemas.microsoft.com/office/drawing/2014/main" id="{D0C82914-2657-491C-B085-BE7164FE5F12}"/>
              </a:ext>
            </a:extLst>
          </p:cNvPr>
          <p:cNvSpPr>
            <a:spLocks noGrp="1"/>
          </p:cNvSpPr>
          <p:nvPr>
            <p:ph type="body" idx="1"/>
          </p:nvPr>
        </p:nvSpPr>
        <p:spPr>
          <a:xfrm>
            <a:off x="314325" y="1052513"/>
            <a:ext cx="8839200" cy="4572000"/>
          </a:xfrm>
        </p:spPr>
        <p:txBody>
          <a:bodyPr/>
          <a:lstStyle/>
          <a:p>
            <a:pPr marL="609600" indent="-609600">
              <a:buFont typeface="Wingdings" panose="05000000000000000000" pitchFamily="2" charset="2"/>
              <a:buNone/>
            </a:pPr>
            <a:r>
              <a:rPr lang="en-US" altLang="en-US"/>
              <a:t>Directed Attention Thinking Tools (DATT)</a:t>
            </a:r>
          </a:p>
          <a:p>
            <a:pPr marL="609600" indent="-609600">
              <a:buFont typeface="Wingdings" panose="05000000000000000000" pitchFamily="2" charset="2"/>
              <a:buAutoNum type="arabicPeriod"/>
            </a:pPr>
            <a:r>
              <a:rPr lang="en-US" altLang="en-US" b="1" u="sng"/>
              <a:t>Focus</a:t>
            </a:r>
            <a:r>
              <a:rPr lang="en-US" altLang="en-US"/>
              <a:t>: Know which tool you are using and where you are applying that tool</a:t>
            </a:r>
          </a:p>
          <a:p>
            <a:pPr marL="609600" indent="-609600">
              <a:buFont typeface="Wingdings" panose="05000000000000000000" pitchFamily="2" charset="2"/>
              <a:buAutoNum type="arabicPeriod"/>
            </a:pPr>
            <a:r>
              <a:rPr lang="en-US" altLang="en-US" b="1" u="sng"/>
              <a:t>Objectivity</a:t>
            </a:r>
            <a:r>
              <a:rPr lang="en-US" altLang="en-US"/>
              <a:t>: Use the tools objectively, not just to support or defend one viewpoint</a:t>
            </a:r>
          </a:p>
          <a:p>
            <a:pPr marL="609600" indent="-609600">
              <a:buFont typeface="Wingdings" panose="05000000000000000000" pitchFamily="2" charset="2"/>
              <a:buAutoNum type="arabicPeriod"/>
            </a:pPr>
            <a:r>
              <a:rPr lang="en-US" altLang="en-US" b="1" u="sng"/>
              <a:t>Comprehensiveness</a:t>
            </a:r>
            <a:r>
              <a:rPr lang="en-US" altLang="en-US"/>
              <a:t>: Make an effort to be comprehensive and to scan as widely as possible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1771FAEF-9B9F-4458-93D6-60384AAEC59D}"/>
              </a:ext>
            </a:extLst>
          </p:cNvPr>
          <p:cNvSpPr>
            <a:spLocks noGrp="1"/>
          </p:cNvSpPr>
          <p:nvPr>
            <p:ph type="title"/>
          </p:nvPr>
        </p:nvSpPr>
        <p:spPr>
          <a:xfrm>
            <a:off x="23876" y="188640"/>
            <a:ext cx="8940611" cy="838200"/>
          </a:xfrm>
        </p:spPr>
        <p:txBody>
          <a:bodyPr/>
          <a:lstStyle/>
          <a:p>
            <a:r>
              <a:rPr lang="en-US" altLang="en-US" sz="4000" b="1" dirty="0">
                <a:latin typeface="Arial" panose="020B0604020202020204" pitchFamily="34" charset="0"/>
              </a:rPr>
              <a:t>Problem Solving Process (PSP)</a:t>
            </a:r>
          </a:p>
        </p:txBody>
      </p:sp>
      <p:sp>
        <p:nvSpPr>
          <p:cNvPr id="36867" name="Rectangle 3">
            <a:extLst>
              <a:ext uri="{FF2B5EF4-FFF2-40B4-BE49-F238E27FC236}">
                <a16:creationId xmlns:a16="http://schemas.microsoft.com/office/drawing/2014/main" id="{E4AF92B6-DF2D-417C-95A0-B2A171793082}"/>
              </a:ext>
            </a:extLst>
          </p:cNvPr>
          <p:cNvSpPr>
            <a:spLocks noGrp="1"/>
          </p:cNvSpPr>
          <p:nvPr>
            <p:ph type="body" idx="1"/>
          </p:nvPr>
        </p:nvSpPr>
        <p:spPr>
          <a:xfrm>
            <a:off x="107504" y="1124744"/>
            <a:ext cx="9144000" cy="4953000"/>
          </a:xfrm>
        </p:spPr>
        <p:txBody>
          <a:bodyPr/>
          <a:lstStyle/>
          <a:p>
            <a:pPr marL="609600" indent="-609600">
              <a:buFont typeface="Wingdings" panose="05000000000000000000" pitchFamily="2" charset="2"/>
              <a:buAutoNum type="arabicPeriod"/>
            </a:pPr>
            <a:r>
              <a:rPr lang="en-US" altLang="en-US" sz="2400" dirty="0"/>
              <a:t>Define the problem</a:t>
            </a:r>
          </a:p>
          <a:p>
            <a:pPr marL="1752600" lvl="3" indent="-381000">
              <a:buFont typeface="Wingdings" panose="05000000000000000000" pitchFamily="2" charset="2"/>
              <a:buNone/>
            </a:pPr>
            <a:r>
              <a:rPr lang="en-US" altLang="en-US" sz="2400" dirty="0"/>
              <a:t>a. Redefine the problem – state it in at least five different ways.</a:t>
            </a:r>
          </a:p>
          <a:p>
            <a:pPr marL="609600" indent="-609600">
              <a:buFont typeface="Wingdings" panose="05000000000000000000" pitchFamily="2" charset="2"/>
              <a:buAutoNum type="arabicPeriod"/>
            </a:pPr>
            <a:r>
              <a:rPr lang="en-US" altLang="en-US" sz="2400" dirty="0"/>
              <a:t>Generate data about the problem</a:t>
            </a:r>
          </a:p>
          <a:p>
            <a:pPr marL="609600" indent="-609600">
              <a:buFont typeface="Wingdings" panose="05000000000000000000" pitchFamily="2" charset="2"/>
              <a:buAutoNum type="arabicPeriod"/>
            </a:pPr>
            <a:r>
              <a:rPr lang="en-US" altLang="en-US" sz="2400" dirty="0"/>
              <a:t>Generate ideas or alternate courses of action for each problem statement: what are the opportunities/possibilities?</a:t>
            </a:r>
          </a:p>
          <a:p>
            <a:pPr marL="609600" indent="-609600">
              <a:buFont typeface="Wingdings" panose="05000000000000000000" pitchFamily="2" charset="2"/>
              <a:buAutoNum type="arabicPeriod"/>
            </a:pPr>
            <a:r>
              <a:rPr lang="en-US" altLang="en-US" sz="2400" dirty="0"/>
              <a:t>Choose among the alternative solutions</a:t>
            </a:r>
          </a:p>
          <a:p>
            <a:pPr marL="609600" indent="-609600">
              <a:buFont typeface="Wingdings" panose="05000000000000000000" pitchFamily="2" charset="2"/>
              <a:buAutoNum type="arabicPeriod"/>
            </a:pPr>
            <a:r>
              <a:rPr lang="en-US" altLang="en-US" sz="2400" dirty="0"/>
              <a:t>Create a plan of action for one or several of the alternative solutions, and implement the plan.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1CF93CE9-5F01-4A01-81F1-61FE33F0C17A}"/>
              </a:ext>
            </a:extLst>
          </p:cNvPr>
          <p:cNvSpPr>
            <a:spLocks noGrp="1"/>
          </p:cNvSpPr>
          <p:nvPr>
            <p:ph type="title"/>
          </p:nvPr>
        </p:nvSpPr>
        <p:spPr>
          <a:xfrm>
            <a:off x="-3175" y="1"/>
            <a:ext cx="9144000" cy="476672"/>
          </a:xfrm>
        </p:spPr>
        <p:txBody>
          <a:bodyPr>
            <a:normAutofit fontScale="90000"/>
          </a:bodyPr>
          <a:lstStyle/>
          <a:p>
            <a:pPr algn="r"/>
            <a:r>
              <a:rPr lang="en-US" altLang="en-US" sz="4000" b="1" dirty="0">
                <a:latin typeface="Arial" panose="020B0604020202020204" pitchFamily="34" charset="0"/>
              </a:rPr>
              <a:t>Alternative Problem Statements (APS)</a:t>
            </a:r>
            <a:endParaRPr lang="en-US" altLang="en-US" sz="3600" b="1" dirty="0">
              <a:latin typeface="Arial" panose="020B0604020202020204" pitchFamily="34" charset="0"/>
            </a:endParaRPr>
          </a:p>
        </p:txBody>
      </p:sp>
      <p:sp>
        <p:nvSpPr>
          <p:cNvPr id="37891" name="Rectangle 3">
            <a:extLst>
              <a:ext uri="{FF2B5EF4-FFF2-40B4-BE49-F238E27FC236}">
                <a16:creationId xmlns:a16="http://schemas.microsoft.com/office/drawing/2014/main" id="{C77C2E72-87DC-4D54-895F-68D1A38918D4}"/>
              </a:ext>
            </a:extLst>
          </p:cNvPr>
          <p:cNvSpPr>
            <a:spLocks noGrp="1"/>
          </p:cNvSpPr>
          <p:nvPr>
            <p:ph type="body" idx="1"/>
          </p:nvPr>
        </p:nvSpPr>
        <p:spPr>
          <a:xfrm>
            <a:off x="86518" y="548680"/>
            <a:ext cx="8964613" cy="5244354"/>
          </a:xfrm>
        </p:spPr>
        <p:txBody>
          <a:bodyPr>
            <a:normAutofit/>
          </a:bodyPr>
          <a:lstStyle/>
          <a:p>
            <a:pPr>
              <a:lnSpc>
                <a:spcPct val="90000"/>
              </a:lnSpc>
              <a:buFont typeface="Wingdings" panose="05000000000000000000" pitchFamily="2" charset="2"/>
              <a:buNone/>
            </a:pPr>
            <a:r>
              <a:rPr lang="en-US" altLang="en-US" sz="2000" dirty="0"/>
              <a:t>Defining a problem in more than one way invites the problem solver to</a:t>
            </a:r>
          </a:p>
          <a:p>
            <a:pPr>
              <a:lnSpc>
                <a:spcPct val="90000"/>
              </a:lnSpc>
              <a:buFont typeface="Wingdings" panose="05000000000000000000" pitchFamily="2" charset="2"/>
              <a:buNone/>
            </a:pPr>
            <a:r>
              <a:rPr lang="en-US" altLang="en-US" sz="2000" dirty="0"/>
              <a:t>generate multiple problem solutions from a variety of perspectives as directed</a:t>
            </a:r>
          </a:p>
          <a:p>
            <a:pPr>
              <a:lnSpc>
                <a:spcPct val="90000"/>
              </a:lnSpc>
              <a:buFont typeface="Wingdings" panose="05000000000000000000" pitchFamily="2" charset="2"/>
              <a:buNone/>
            </a:pPr>
            <a:r>
              <a:rPr lang="en-US" altLang="en-US" sz="2000" dirty="0"/>
              <a:t>by the definition of the problem.</a:t>
            </a:r>
          </a:p>
          <a:p>
            <a:pPr>
              <a:lnSpc>
                <a:spcPct val="90000"/>
              </a:lnSpc>
              <a:buFont typeface="Wingdings" panose="05000000000000000000" pitchFamily="2" charset="2"/>
              <a:buNone/>
            </a:pPr>
            <a:endParaRPr lang="en-US" altLang="en-US" sz="2000" dirty="0"/>
          </a:p>
          <a:p>
            <a:pPr>
              <a:lnSpc>
                <a:spcPct val="90000"/>
              </a:lnSpc>
              <a:buFont typeface="Wingdings" panose="05000000000000000000" pitchFamily="2" charset="2"/>
              <a:buNone/>
            </a:pPr>
            <a:r>
              <a:rPr lang="en-US" altLang="en-US" sz="2000" dirty="0"/>
              <a:t>This process focuses on identifying more than one definition of a problem.</a:t>
            </a:r>
          </a:p>
          <a:p>
            <a:pPr>
              <a:lnSpc>
                <a:spcPct val="90000"/>
              </a:lnSpc>
              <a:buFont typeface="Wingdings" panose="05000000000000000000" pitchFamily="2" charset="2"/>
              <a:buNone/>
            </a:pPr>
            <a:r>
              <a:rPr lang="en-US" altLang="en-US" sz="2000" dirty="0"/>
              <a:t>Using an alternative definition, of people’s feelings about the Company</a:t>
            </a:r>
          </a:p>
          <a:p>
            <a:pPr>
              <a:lnSpc>
                <a:spcPct val="90000"/>
              </a:lnSpc>
              <a:buFont typeface="Wingdings" panose="05000000000000000000" pitchFamily="2" charset="2"/>
              <a:buNone/>
            </a:pPr>
            <a:r>
              <a:rPr lang="en-US" altLang="en-US" sz="2000" dirty="0"/>
              <a:t>Parking Lot could be defined in the following ways:</a:t>
            </a:r>
          </a:p>
          <a:p>
            <a:pPr>
              <a:lnSpc>
                <a:spcPct val="90000"/>
              </a:lnSpc>
              <a:buFont typeface="Wingdings" panose="05000000000000000000" pitchFamily="2" charset="2"/>
              <a:buNone/>
            </a:pPr>
            <a:r>
              <a:rPr lang="en-US" altLang="en-US" sz="2000" dirty="0"/>
              <a:t>			</a:t>
            </a:r>
            <a:r>
              <a:rPr lang="en-US" altLang="en-US" sz="2000" i="1" dirty="0"/>
              <a:t>The parking lot is too small.</a:t>
            </a:r>
          </a:p>
          <a:p>
            <a:pPr>
              <a:lnSpc>
                <a:spcPct val="90000"/>
              </a:lnSpc>
              <a:buFont typeface="Wingdings" panose="05000000000000000000" pitchFamily="2" charset="2"/>
              <a:buNone/>
            </a:pPr>
            <a:r>
              <a:rPr lang="en-US" altLang="en-US" sz="2000" i="1" dirty="0"/>
              <a:t>			Too many people want to drive to work.</a:t>
            </a:r>
          </a:p>
          <a:p>
            <a:pPr>
              <a:lnSpc>
                <a:spcPct val="90000"/>
              </a:lnSpc>
              <a:buFont typeface="Wingdings" panose="05000000000000000000" pitchFamily="2" charset="2"/>
              <a:buNone/>
            </a:pPr>
            <a:r>
              <a:rPr lang="en-US" altLang="en-US" sz="2000" i="1" dirty="0"/>
              <a:t>			Too many people want to park in the lot.</a:t>
            </a:r>
          </a:p>
          <a:p>
            <a:pPr>
              <a:lnSpc>
                <a:spcPct val="90000"/>
              </a:lnSpc>
              <a:buFont typeface="Wingdings" panose="05000000000000000000" pitchFamily="2" charset="2"/>
              <a:buNone/>
            </a:pPr>
            <a:r>
              <a:rPr lang="en-US" altLang="en-US" sz="2000" i="1" dirty="0"/>
              <a:t>			Too many people complain about the parking lot.</a:t>
            </a:r>
          </a:p>
          <a:p>
            <a:pPr>
              <a:lnSpc>
                <a:spcPct val="90000"/>
              </a:lnSpc>
              <a:buFont typeface="Wingdings" panose="05000000000000000000" pitchFamily="2" charset="2"/>
              <a:buNone/>
            </a:pPr>
            <a:endParaRPr lang="en-US" altLang="en-US" sz="2000" i="1" dirty="0"/>
          </a:p>
          <a:p>
            <a:pPr>
              <a:lnSpc>
                <a:spcPct val="90000"/>
              </a:lnSpc>
              <a:buFont typeface="Wingdings" panose="05000000000000000000" pitchFamily="2" charset="2"/>
              <a:buNone/>
            </a:pPr>
            <a:r>
              <a:rPr lang="en-US" altLang="en-US" sz="2000" dirty="0"/>
              <a:t>Depending on the perspective the definition, and therefore the solutions, will</a:t>
            </a:r>
          </a:p>
          <a:p>
            <a:pPr>
              <a:lnSpc>
                <a:spcPct val="90000"/>
              </a:lnSpc>
              <a:buFont typeface="Wingdings" panose="05000000000000000000" pitchFamily="2" charset="2"/>
              <a:buNone/>
            </a:pPr>
            <a:r>
              <a:rPr lang="en-US" altLang="en-US" sz="2000" dirty="0"/>
              <a:t>differ.   Coming up with multiple statements and multiple solutions will</a:t>
            </a:r>
          </a:p>
          <a:p>
            <a:pPr>
              <a:lnSpc>
                <a:spcPct val="90000"/>
              </a:lnSpc>
              <a:buFont typeface="Wingdings" panose="05000000000000000000" pitchFamily="2" charset="2"/>
              <a:buNone/>
            </a:pPr>
            <a:r>
              <a:rPr lang="en-US" altLang="en-US" sz="2000" dirty="0"/>
              <a:t>provide you with systemic resolutions.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a:extLst>
              <a:ext uri="{FF2B5EF4-FFF2-40B4-BE49-F238E27FC236}">
                <a16:creationId xmlns:a16="http://schemas.microsoft.com/office/drawing/2014/main" id="{B0527D40-06AD-469F-9FE1-806A4859EAB9}"/>
              </a:ext>
            </a:extLst>
          </p:cNvPr>
          <p:cNvSpPr>
            <a:spLocks noGrp="1"/>
          </p:cNvSpPr>
          <p:nvPr>
            <p:ph type="body" idx="1"/>
          </p:nvPr>
        </p:nvSpPr>
        <p:spPr>
          <a:xfrm>
            <a:off x="323850" y="981075"/>
            <a:ext cx="8640763" cy="4648200"/>
          </a:xfrm>
        </p:spPr>
        <p:txBody>
          <a:bodyPr/>
          <a:lstStyle/>
          <a:p>
            <a:pPr>
              <a:buFont typeface="Wingdings" panose="05000000000000000000" pitchFamily="2" charset="2"/>
              <a:buNone/>
            </a:pPr>
            <a:r>
              <a:rPr lang="en-US" altLang="en-US" dirty="0"/>
              <a:t>P = PLUS</a:t>
            </a:r>
          </a:p>
          <a:p>
            <a:pPr>
              <a:buFont typeface="Wingdings" panose="05000000000000000000" pitchFamily="2" charset="2"/>
              <a:buNone/>
            </a:pPr>
            <a:endParaRPr lang="en-US" altLang="en-US" dirty="0"/>
          </a:p>
          <a:p>
            <a:pPr>
              <a:buFont typeface="Wingdings" panose="05000000000000000000" pitchFamily="2" charset="2"/>
              <a:buNone/>
            </a:pPr>
            <a:r>
              <a:rPr lang="en-US" altLang="en-US" dirty="0"/>
              <a:t>M = MINUS</a:t>
            </a:r>
          </a:p>
          <a:p>
            <a:pPr>
              <a:buFont typeface="Wingdings" panose="05000000000000000000" pitchFamily="2" charset="2"/>
              <a:buNone/>
            </a:pPr>
            <a:endParaRPr lang="en-US" altLang="en-US" dirty="0"/>
          </a:p>
          <a:p>
            <a:pPr>
              <a:buFont typeface="Wingdings" panose="05000000000000000000" pitchFamily="2" charset="2"/>
              <a:buNone/>
            </a:pPr>
            <a:r>
              <a:rPr lang="en-US" altLang="en-US" dirty="0"/>
              <a:t>I = INTERESTING</a:t>
            </a:r>
          </a:p>
          <a:p>
            <a:pPr lvl="2">
              <a:buFontTx/>
              <a:buNone/>
            </a:pPr>
            <a:r>
              <a:rPr lang="en-US" altLang="en-US" sz="2000" i="1" dirty="0"/>
              <a:t>“It would be interesting if…” (options)</a:t>
            </a:r>
          </a:p>
          <a:p>
            <a:pPr lvl="2">
              <a:buFontTx/>
              <a:buNone/>
            </a:pPr>
            <a:r>
              <a:rPr lang="en-US" altLang="en-US" sz="2000" i="1" dirty="0"/>
              <a:t>“It would be interesting to see whether…” (testing ideas/theories)</a:t>
            </a:r>
          </a:p>
          <a:p>
            <a:pPr lvl="2">
              <a:buFontTx/>
              <a:buNone/>
            </a:pPr>
            <a:r>
              <a:rPr lang="en-US" altLang="en-US" sz="2000" i="1" dirty="0"/>
              <a:t>“What is interesting about this is…” (observations – obj. and subj.)</a:t>
            </a:r>
            <a:endParaRPr lang="en-US" altLang="en-US" sz="1600" i="1" dirty="0"/>
          </a:p>
        </p:txBody>
      </p:sp>
      <p:sp>
        <p:nvSpPr>
          <p:cNvPr id="4" name="Rectangle 2">
            <a:extLst>
              <a:ext uri="{FF2B5EF4-FFF2-40B4-BE49-F238E27FC236}">
                <a16:creationId xmlns:a16="http://schemas.microsoft.com/office/drawing/2014/main" id="{D284E793-6363-46A6-B541-E03242CC0ED6}"/>
              </a:ext>
            </a:extLst>
          </p:cNvPr>
          <p:cNvSpPr txBox="1">
            <a:spLocks/>
          </p:cNvSpPr>
          <p:nvPr/>
        </p:nvSpPr>
        <p:spPr bwMode="auto">
          <a:xfrm>
            <a:off x="121443" y="236537"/>
            <a:ext cx="8901113" cy="74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altLang="en-US" sz="4000" b="1" dirty="0">
                <a:latin typeface="Tahoma" panose="020B0604030504040204" pitchFamily="34" charset="0"/>
                <a:ea typeface="Tahoma" panose="020B0604030504040204" pitchFamily="34" charset="0"/>
                <a:cs typeface="Tahoma" panose="020B0604030504040204" pitchFamily="34" charset="0"/>
              </a:rPr>
              <a:t>Plus, Minus, Interesting (PMI)</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D80DB581-7999-463E-B030-BC77C8F8505F}"/>
              </a:ext>
            </a:extLst>
          </p:cNvPr>
          <p:cNvSpPr>
            <a:spLocks noGrp="1"/>
          </p:cNvSpPr>
          <p:nvPr>
            <p:ph type="title"/>
          </p:nvPr>
        </p:nvSpPr>
        <p:spPr>
          <a:xfrm>
            <a:off x="121443" y="188640"/>
            <a:ext cx="8901113" cy="744538"/>
          </a:xfrm>
        </p:spPr>
        <p:txBody>
          <a:bodyPr/>
          <a:lstStyle/>
          <a:p>
            <a:pPr algn="ctr"/>
            <a:r>
              <a:rPr lang="en-US" altLang="en-US" sz="4000" b="1" dirty="0">
                <a:latin typeface="Tahoma" panose="020B0604030504040204" pitchFamily="34" charset="0"/>
                <a:ea typeface="Tahoma" panose="020B0604030504040204" pitchFamily="34" charset="0"/>
                <a:cs typeface="Tahoma" panose="020B0604030504040204" pitchFamily="34" charset="0"/>
              </a:rPr>
              <a:t>Plus, Minus, Interesting (PMI)</a:t>
            </a:r>
          </a:p>
        </p:txBody>
      </p:sp>
      <p:sp>
        <p:nvSpPr>
          <p:cNvPr id="40963" name="Rectangle 3">
            <a:extLst>
              <a:ext uri="{FF2B5EF4-FFF2-40B4-BE49-F238E27FC236}">
                <a16:creationId xmlns:a16="http://schemas.microsoft.com/office/drawing/2014/main" id="{DB4D9D09-ABD3-4D00-B248-37E83905356D}"/>
              </a:ext>
            </a:extLst>
          </p:cNvPr>
          <p:cNvSpPr>
            <a:spLocks noGrp="1"/>
          </p:cNvSpPr>
          <p:nvPr>
            <p:ph type="body" idx="1"/>
          </p:nvPr>
        </p:nvSpPr>
        <p:spPr>
          <a:xfrm>
            <a:off x="381000" y="1371600"/>
            <a:ext cx="8763000" cy="4114800"/>
          </a:xfrm>
        </p:spPr>
        <p:txBody>
          <a:bodyPr/>
          <a:lstStyle/>
          <a:p>
            <a:pPr marL="609600" indent="-609600">
              <a:buFont typeface="Wingdings" panose="05000000000000000000" pitchFamily="2" charset="2"/>
              <a:buNone/>
            </a:pPr>
            <a:r>
              <a:rPr lang="en-US" altLang="en-US" dirty="0"/>
              <a:t>There are three situations in which the P.M.I. is</a:t>
            </a:r>
          </a:p>
          <a:p>
            <a:pPr marL="609600" indent="-609600">
              <a:buFont typeface="Wingdings" panose="05000000000000000000" pitchFamily="2" charset="2"/>
              <a:buNone/>
            </a:pPr>
            <a:r>
              <a:rPr lang="en-US" altLang="en-US" dirty="0"/>
              <a:t>very useful.</a:t>
            </a:r>
          </a:p>
          <a:p>
            <a:pPr marL="609600" indent="-609600">
              <a:buFont typeface="Wingdings" panose="05000000000000000000" pitchFamily="2" charset="2"/>
              <a:buNone/>
            </a:pPr>
            <a:endParaRPr lang="en-US" altLang="en-US" dirty="0"/>
          </a:p>
          <a:p>
            <a:pPr marL="609600" indent="-609600">
              <a:buFont typeface="Wingdings" panose="05000000000000000000" pitchFamily="2" charset="2"/>
              <a:buAutoNum type="arabicPeriod"/>
            </a:pPr>
            <a:r>
              <a:rPr lang="en-US" altLang="en-US" dirty="0"/>
              <a:t>Assessment</a:t>
            </a:r>
          </a:p>
          <a:p>
            <a:pPr marL="609600" indent="-609600">
              <a:buFont typeface="Wingdings" panose="05000000000000000000" pitchFamily="2" charset="2"/>
              <a:buAutoNum type="arabicPeriod"/>
            </a:pPr>
            <a:r>
              <a:rPr lang="en-US" altLang="en-US" dirty="0"/>
              <a:t>Choice</a:t>
            </a:r>
          </a:p>
          <a:p>
            <a:pPr marL="609600" indent="-609600">
              <a:buFont typeface="Wingdings" panose="05000000000000000000" pitchFamily="2" charset="2"/>
              <a:buAutoNum type="arabicPeriod"/>
            </a:pPr>
            <a:r>
              <a:rPr lang="en-US" altLang="en-US" dirty="0"/>
              <a:t>Design</a:t>
            </a:r>
          </a:p>
          <a:p>
            <a:pPr marL="609600" indent="-609600">
              <a:buFont typeface="Wingdings" panose="05000000000000000000" pitchFamily="2" charset="2"/>
              <a:buNone/>
            </a:pPr>
            <a:endParaRPr lang="en-US"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408A3B29-B67E-4378-9219-11BFE6A9667B}"/>
              </a:ext>
            </a:extLst>
          </p:cNvPr>
          <p:cNvSpPr>
            <a:spLocks noGrp="1"/>
          </p:cNvSpPr>
          <p:nvPr>
            <p:ph type="title"/>
          </p:nvPr>
        </p:nvSpPr>
        <p:spPr>
          <a:xfrm>
            <a:off x="323850" y="188913"/>
            <a:ext cx="8820150" cy="1143000"/>
          </a:xfrm>
        </p:spPr>
        <p:txBody>
          <a:bodyPr>
            <a:normAutofit/>
          </a:bodyPr>
          <a:lstStyle/>
          <a:p>
            <a:r>
              <a:rPr lang="en-US" altLang="en-US" sz="3600" b="1" dirty="0">
                <a:latin typeface="Arial" panose="020B0604020202020204" pitchFamily="34" charset="0"/>
              </a:rPr>
              <a:t>Consequence and Sequel (C&amp;S) </a:t>
            </a:r>
          </a:p>
        </p:txBody>
      </p:sp>
      <p:sp>
        <p:nvSpPr>
          <p:cNvPr id="43011" name="Rectangle 3">
            <a:extLst>
              <a:ext uri="{FF2B5EF4-FFF2-40B4-BE49-F238E27FC236}">
                <a16:creationId xmlns:a16="http://schemas.microsoft.com/office/drawing/2014/main" id="{4ABA2F65-5E9C-4FA8-9F1E-CA9D7759B516}"/>
              </a:ext>
            </a:extLst>
          </p:cNvPr>
          <p:cNvSpPr>
            <a:spLocks noGrp="1"/>
          </p:cNvSpPr>
          <p:nvPr>
            <p:ph type="body" idx="1"/>
          </p:nvPr>
        </p:nvSpPr>
        <p:spPr>
          <a:xfrm>
            <a:off x="298818" y="1412776"/>
            <a:ext cx="8763000" cy="4572000"/>
          </a:xfrm>
        </p:spPr>
        <p:txBody>
          <a:bodyPr/>
          <a:lstStyle/>
          <a:p>
            <a:pPr>
              <a:buFont typeface="Wingdings" panose="05000000000000000000" pitchFamily="2" charset="2"/>
              <a:buNone/>
            </a:pPr>
            <a:r>
              <a:rPr lang="en-US" altLang="en-US" dirty="0"/>
              <a:t>When to use C&amp;S</a:t>
            </a:r>
          </a:p>
          <a:p>
            <a:r>
              <a:rPr lang="en-US" altLang="en-US" dirty="0"/>
              <a:t>Evaluation</a:t>
            </a:r>
          </a:p>
          <a:p>
            <a:r>
              <a:rPr lang="en-US" altLang="en-US" dirty="0"/>
              <a:t>Prediction </a:t>
            </a:r>
          </a:p>
          <a:p>
            <a:r>
              <a:rPr lang="en-US" altLang="en-US" dirty="0"/>
              <a:t>Design</a:t>
            </a:r>
          </a:p>
          <a:p>
            <a:pPr>
              <a:buFont typeface="Wingdings" panose="05000000000000000000" pitchFamily="2" charset="2"/>
              <a:buNone/>
            </a:pPr>
            <a:endParaRPr lang="en-US"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24574695-E15F-4287-BC0C-867B53DA9C11}"/>
              </a:ext>
            </a:extLst>
          </p:cNvPr>
          <p:cNvSpPr>
            <a:spLocks noGrp="1"/>
          </p:cNvSpPr>
          <p:nvPr>
            <p:ph type="title"/>
          </p:nvPr>
        </p:nvSpPr>
        <p:spPr>
          <a:xfrm>
            <a:off x="899592" y="-171400"/>
            <a:ext cx="8064946" cy="1143000"/>
          </a:xfrm>
        </p:spPr>
        <p:txBody>
          <a:bodyPr/>
          <a:lstStyle/>
          <a:p>
            <a:r>
              <a:rPr lang="en-US" altLang="en-US" b="1" dirty="0">
                <a:latin typeface="Tahoma" panose="020B0604030504040204" pitchFamily="34" charset="0"/>
                <a:ea typeface="Tahoma" panose="020B0604030504040204" pitchFamily="34" charset="0"/>
                <a:cs typeface="Tahoma" panose="020B0604030504040204" pitchFamily="34" charset="0"/>
              </a:rPr>
              <a:t>Consider All Factors (CAF) </a:t>
            </a:r>
          </a:p>
        </p:txBody>
      </p:sp>
      <p:sp>
        <p:nvSpPr>
          <p:cNvPr id="44035" name="Rectangle 3">
            <a:extLst>
              <a:ext uri="{FF2B5EF4-FFF2-40B4-BE49-F238E27FC236}">
                <a16:creationId xmlns:a16="http://schemas.microsoft.com/office/drawing/2014/main" id="{E5159838-BDAC-4B98-8692-54213A57826B}"/>
              </a:ext>
            </a:extLst>
          </p:cNvPr>
          <p:cNvSpPr>
            <a:spLocks noGrp="1"/>
          </p:cNvSpPr>
          <p:nvPr>
            <p:ph type="body" idx="1"/>
          </p:nvPr>
        </p:nvSpPr>
        <p:spPr>
          <a:xfrm>
            <a:off x="323528" y="692696"/>
            <a:ext cx="8280400" cy="4114800"/>
          </a:xfrm>
        </p:spPr>
        <p:txBody>
          <a:bodyPr/>
          <a:lstStyle/>
          <a:p>
            <a:r>
              <a:rPr lang="en-US" altLang="en-US" dirty="0">
                <a:latin typeface="Tahoma" panose="020B0604030504040204" pitchFamily="34" charset="0"/>
                <a:ea typeface="Tahoma" panose="020B0604030504040204" pitchFamily="34" charset="0"/>
                <a:cs typeface="Tahoma" panose="020B0604030504040204" pitchFamily="34" charset="0"/>
              </a:rPr>
              <a:t>Purpose Factors</a:t>
            </a:r>
          </a:p>
          <a:p>
            <a:r>
              <a:rPr lang="en-US" altLang="en-US" dirty="0">
                <a:latin typeface="Tahoma" panose="020B0604030504040204" pitchFamily="34" charset="0"/>
                <a:ea typeface="Tahoma" panose="020B0604030504040204" pitchFamily="34" charset="0"/>
                <a:cs typeface="Tahoma" panose="020B0604030504040204" pitchFamily="34" charset="0"/>
              </a:rPr>
              <a:t>Feasibility Factors</a:t>
            </a:r>
          </a:p>
          <a:p>
            <a:r>
              <a:rPr lang="en-US" altLang="en-US" dirty="0">
                <a:latin typeface="Tahoma" panose="020B0604030504040204" pitchFamily="34" charset="0"/>
                <a:ea typeface="Tahoma" panose="020B0604030504040204" pitchFamily="34" charset="0"/>
                <a:cs typeface="Tahoma" panose="020B0604030504040204" pitchFamily="34" charset="0"/>
              </a:rPr>
              <a:t>Fit Factors</a:t>
            </a:r>
          </a:p>
          <a:p>
            <a:r>
              <a:rPr lang="en-US" altLang="en-US" dirty="0">
                <a:latin typeface="Tahoma" panose="020B0604030504040204" pitchFamily="34" charset="0"/>
                <a:ea typeface="Tahoma" panose="020B0604030504040204" pitchFamily="34" charset="0"/>
                <a:cs typeface="Tahoma" panose="020B0604030504040204" pitchFamily="34" charset="0"/>
              </a:rPr>
              <a:t>Acceptance Factors</a:t>
            </a:r>
          </a:p>
          <a:p>
            <a:r>
              <a:rPr lang="en-US" altLang="en-US" dirty="0">
                <a:latin typeface="Tahoma" panose="020B0604030504040204" pitchFamily="34" charset="0"/>
                <a:ea typeface="Tahoma" panose="020B0604030504040204" pitchFamily="34" charset="0"/>
                <a:cs typeface="Tahoma" panose="020B0604030504040204" pitchFamily="34" charset="0"/>
              </a:rPr>
              <a:t>Impact Factors</a:t>
            </a:r>
          </a:p>
          <a:p>
            <a:r>
              <a:rPr lang="en-US" altLang="en-US" dirty="0">
                <a:latin typeface="Tahoma" panose="020B0604030504040204" pitchFamily="34" charset="0"/>
                <a:ea typeface="Tahoma" panose="020B0604030504040204" pitchFamily="34" charset="0"/>
                <a:cs typeface="Tahoma" panose="020B0604030504040204" pitchFamily="34" charset="0"/>
              </a:rPr>
              <a:t>Involvement Factors</a:t>
            </a:r>
          </a:p>
          <a:p>
            <a:r>
              <a:rPr lang="en-US" altLang="en-US" dirty="0">
                <a:latin typeface="Tahoma" panose="020B0604030504040204" pitchFamily="34" charset="0"/>
                <a:ea typeface="Tahoma" panose="020B0604030504040204" pitchFamily="34" charset="0"/>
                <a:cs typeface="Tahoma" panose="020B0604030504040204" pitchFamily="34" charset="0"/>
              </a:rPr>
              <a:t>Resource Factors</a:t>
            </a:r>
          </a:p>
          <a:p>
            <a:r>
              <a:rPr lang="en-US" altLang="en-US" dirty="0">
                <a:latin typeface="Tahoma" panose="020B0604030504040204" pitchFamily="34" charset="0"/>
                <a:ea typeface="Tahoma" panose="020B0604030504040204" pitchFamily="34" charset="0"/>
                <a:cs typeface="Tahoma" panose="020B0604030504040204" pitchFamily="34" charset="0"/>
              </a:rPr>
              <a:t>Timeline Factors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A0508763-CC65-43CC-B0A0-2054E9DA7F3B}"/>
              </a:ext>
            </a:extLst>
          </p:cNvPr>
          <p:cNvSpPr>
            <a:spLocks noGrp="1"/>
          </p:cNvSpPr>
          <p:nvPr>
            <p:ph type="title"/>
          </p:nvPr>
        </p:nvSpPr>
        <p:spPr>
          <a:xfrm>
            <a:off x="0" y="11113"/>
            <a:ext cx="8712200" cy="1143000"/>
          </a:xfrm>
        </p:spPr>
        <p:txBody>
          <a:bodyPr/>
          <a:lstStyle/>
          <a:p>
            <a:r>
              <a:rPr lang="en-US" altLang="en-US" sz="4000" b="1" dirty="0">
                <a:latin typeface="Tahoma" panose="020B0604030504040204" pitchFamily="34" charset="0"/>
                <a:ea typeface="Tahoma" panose="020B0604030504040204" pitchFamily="34" charset="0"/>
                <a:cs typeface="Tahoma" panose="020B0604030504040204" pitchFamily="34" charset="0"/>
              </a:rPr>
              <a:t>Aims, Goals, Objectives (AGO) </a:t>
            </a:r>
          </a:p>
        </p:txBody>
      </p:sp>
      <p:sp>
        <p:nvSpPr>
          <p:cNvPr id="45059" name="Rectangle 3">
            <a:extLst>
              <a:ext uri="{FF2B5EF4-FFF2-40B4-BE49-F238E27FC236}">
                <a16:creationId xmlns:a16="http://schemas.microsoft.com/office/drawing/2014/main" id="{3A146711-9E96-41B1-82F7-A877CE315849}"/>
              </a:ext>
            </a:extLst>
          </p:cNvPr>
          <p:cNvSpPr>
            <a:spLocks noGrp="1"/>
          </p:cNvSpPr>
          <p:nvPr>
            <p:ph type="body" idx="1"/>
          </p:nvPr>
        </p:nvSpPr>
        <p:spPr>
          <a:xfrm>
            <a:off x="360053" y="1298168"/>
            <a:ext cx="9036496" cy="4114800"/>
          </a:xfrm>
        </p:spPr>
        <p:txBody>
          <a:bodyPr/>
          <a:lstStyle/>
          <a:p>
            <a:pPr marL="609600" indent="-609600">
              <a:lnSpc>
                <a:spcPct val="90000"/>
              </a:lnSpc>
              <a:buFont typeface="Wingdings" panose="05000000000000000000" pitchFamily="2" charset="2"/>
              <a:buNone/>
            </a:pPr>
            <a:r>
              <a:rPr lang="en-US" altLang="en-US" dirty="0"/>
              <a:t>When to use A.G.O.</a:t>
            </a:r>
          </a:p>
          <a:p>
            <a:pPr marL="609600" indent="-609600">
              <a:lnSpc>
                <a:spcPct val="90000"/>
              </a:lnSpc>
              <a:buFont typeface="Wingdings" panose="05000000000000000000" pitchFamily="2" charset="2"/>
              <a:buAutoNum type="arabicPeriod"/>
            </a:pPr>
            <a:r>
              <a:rPr lang="en-US" altLang="en-US" dirty="0"/>
              <a:t>Drift and purpose</a:t>
            </a:r>
          </a:p>
          <a:p>
            <a:pPr marL="609600" indent="-609600">
              <a:lnSpc>
                <a:spcPct val="90000"/>
              </a:lnSpc>
              <a:buFont typeface="Wingdings" panose="05000000000000000000" pitchFamily="2" charset="2"/>
              <a:buAutoNum type="arabicPeriod"/>
            </a:pPr>
            <a:r>
              <a:rPr lang="en-US" altLang="en-US" dirty="0"/>
              <a:t>Assessing and prioritizing multiple objectives</a:t>
            </a:r>
          </a:p>
          <a:p>
            <a:pPr marL="609600" indent="-609600">
              <a:lnSpc>
                <a:spcPct val="90000"/>
              </a:lnSpc>
              <a:buFont typeface="Wingdings" panose="05000000000000000000" pitchFamily="2" charset="2"/>
              <a:buAutoNum type="arabicPeriod"/>
            </a:pPr>
            <a:r>
              <a:rPr lang="en-US" altLang="en-US" dirty="0"/>
              <a:t>Developing alternative definitions</a:t>
            </a:r>
          </a:p>
          <a:p>
            <a:pPr marL="609600" indent="-609600">
              <a:lnSpc>
                <a:spcPct val="90000"/>
              </a:lnSpc>
              <a:buFont typeface="Wingdings" panose="05000000000000000000" pitchFamily="2" charset="2"/>
              <a:buAutoNum type="arabicPeriod"/>
            </a:pPr>
            <a:endParaRPr lang="en-US" altLang="en-US" dirty="0"/>
          </a:p>
          <a:p>
            <a:pPr marL="609600" indent="-609600">
              <a:lnSpc>
                <a:spcPct val="90000"/>
              </a:lnSpc>
              <a:buFont typeface="Wingdings" panose="05000000000000000000" pitchFamily="2" charset="2"/>
              <a:buNone/>
            </a:pPr>
            <a:r>
              <a:rPr lang="en-US" altLang="en-US" dirty="0"/>
              <a:t>A.G.O. allows you to develop: </a:t>
            </a:r>
            <a:r>
              <a:rPr lang="en-US" altLang="en-US" b="1" u="sng" dirty="0"/>
              <a:t>right now</a:t>
            </a:r>
            <a:r>
              <a:rPr lang="en-US" altLang="en-US" dirty="0"/>
              <a:t>, </a:t>
            </a:r>
            <a:r>
              <a:rPr lang="en-US" altLang="en-US" b="1" u="sng" dirty="0"/>
              <a:t>short term</a:t>
            </a:r>
            <a:r>
              <a:rPr lang="en-US" altLang="en-US" dirty="0"/>
              <a:t>, and </a:t>
            </a:r>
            <a:r>
              <a:rPr lang="en-US" altLang="en-US" b="1" u="sng" dirty="0"/>
              <a:t>long-term</a:t>
            </a:r>
            <a:r>
              <a:rPr lang="en-US" altLang="en-US" dirty="0"/>
              <a:t> objectives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5737EC7E-5624-402E-A0CE-C775425809A2}"/>
              </a:ext>
            </a:extLst>
          </p:cNvPr>
          <p:cNvSpPr>
            <a:spLocks noGrp="1"/>
          </p:cNvSpPr>
          <p:nvPr>
            <p:ph type="title"/>
          </p:nvPr>
        </p:nvSpPr>
        <p:spPr>
          <a:xfrm>
            <a:off x="-107950" y="188913"/>
            <a:ext cx="8566150" cy="1143000"/>
          </a:xfrm>
        </p:spPr>
        <p:txBody>
          <a:bodyPr/>
          <a:lstStyle/>
          <a:p>
            <a:pPr algn="ctr"/>
            <a:r>
              <a:rPr lang="en-US" altLang="en-US" b="1" dirty="0">
                <a:latin typeface="Arial" panose="020B0604020202020204" pitchFamily="34" charset="0"/>
              </a:rPr>
              <a:t>Other People’s Views (OPV)</a:t>
            </a:r>
          </a:p>
        </p:txBody>
      </p:sp>
      <p:sp>
        <p:nvSpPr>
          <p:cNvPr id="46083" name="Rectangle 3">
            <a:extLst>
              <a:ext uri="{FF2B5EF4-FFF2-40B4-BE49-F238E27FC236}">
                <a16:creationId xmlns:a16="http://schemas.microsoft.com/office/drawing/2014/main" id="{AA61EB2D-FC91-4DA4-8B60-A8860CE328A2}"/>
              </a:ext>
            </a:extLst>
          </p:cNvPr>
          <p:cNvSpPr>
            <a:spLocks noGrp="1"/>
          </p:cNvSpPr>
          <p:nvPr>
            <p:ph type="body" idx="1"/>
          </p:nvPr>
        </p:nvSpPr>
        <p:spPr>
          <a:xfrm>
            <a:off x="250825" y="1268413"/>
            <a:ext cx="8642350" cy="4114800"/>
          </a:xfrm>
        </p:spPr>
        <p:txBody>
          <a:bodyPr/>
          <a:lstStyle/>
          <a:p>
            <a:pPr marL="609600" indent="-609600">
              <a:buFont typeface="Wingdings" panose="05000000000000000000" pitchFamily="2" charset="2"/>
              <a:buNone/>
            </a:pPr>
            <a:r>
              <a:rPr lang="en-US" altLang="en-US"/>
              <a:t>How to use OPV:</a:t>
            </a:r>
          </a:p>
          <a:p>
            <a:pPr marL="609600" indent="-609600">
              <a:buFont typeface="Wingdings" panose="05000000000000000000" pitchFamily="2" charset="2"/>
              <a:buNone/>
            </a:pPr>
            <a:endParaRPr lang="en-US" altLang="en-US"/>
          </a:p>
          <a:p>
            <a:pPr marL="609600" indent="-609600">
              <a:buFont typeface="Wingdings" panose="05000000000000000000" pitchFamily="2" charset="2"/>
              <a:buAutoNum type="arabicPeriod"/>
            </a:pPr>
            <a:r>
              <a:rPr lang="en-US" altLang="en-US"/>
              <a:t>List all those who are involved or who can impact or will be impacted by the outcome</a:t>
            </a:r>
          </a:p>
          <a:p>
            <a:pPr marL="609600" indent="-609600">
              <a:buFont typeface="Wingdings" panose="05000000000000000000" pitchFamily="2" charset="2"/>
              <a:buAutoNum type="arabicPeriod"/>
            </a:pPr>
            <a:endParaRPr lang="en-US" altLang="en-US"/>
          </a:p>
          <a:p>
            <a:pPr marL="609600" indent="-609600">
              <a:buFont typeface="Wingdings" panose="05000000000000000000" pitchFamily="2" charset="2"/>
              <a:buAutoNum type="arabicPeriod"/>
            </a:pPr>
            <a:r>
              <a:rPr lang="en-US" altLang="en-US"/>
              <a:t>Solicit and/or describe their points of view and perspectives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7A6712C6-79EC-486E-94F9-E3DB61F67779}"/>
              </a:ext>
            </a:extLst>
          </p:cNvPr>
          <p:cNvSpPr>
            <a:spLocks noGrp="1"/>
          </p:cNvSpPr>
          <p:nvPr>
            <p:ph type="title"/>
          </p:nvPr>
        </p:nvSpPr>
        <p:spPr>
          <a:xfrm>
            <a:off x="31750" y="6350"/>
            <a:ext cx="8583613" cy="1143000"/>
          </a:xfrm>
        </p:spPr>
        <p:txBody>
          <a:bodyPr/>
          <a:lstStyle/>
          <a:p>
            <a:pPr algn="ctr"/>
            <a:r>
              <a:rPr lang="en-US" altLang="en-US" b="1" dirty="0">
                <a:latin typeface="Arial" panose="020B0604020202020204" pitchFamily="34" charset="0"/>
              </a:rPr>
              <a:t>First Important Priorities (FIP)</a:t>
            </a:r>
          </a:p>
        </p:txBody>
      </p:sp>
      <p:sp>
        <p:nvSpPr>
          <p:cNvPr id="47107" name="Rectangle 3">
            <a:extLst>
              <a:ext uri="{FF2B5EF4-FFF2-40B4-BE49-F238E27FC236}">
                <a16:creationId xmlns:a16="http://schemas.microsoft.com/office/drawing/2014/main" id="{D63204E8-A382-4894-AD16-F4902E5D0470}"/>
              </a:ext>
            </a:extLst>
          </p:cNvPr>
          <p:cNvSpPr>
            <a:spLocks noGrp="1"/>
          </p:cNvSpPr>
          <p:nvPr>
            <p:ph type="body" idx="1"/>
          </p:nvPr>
        </p:nvSpPr>
        <p:spPr>
          <a:xfrm>
            <a:off x="31750" y="1052513"/>
            <a:ext cx="9080500" cy="4419600"/>
          </a:xfrm>
        </p:spPr>
        <p:txBody>
          <a:bodyPr/>
          <a:lstStyle/>
          <a:p>
            <a:pPr marL="609600" indent="-609600">
              <a:buFont typeface="Wingdings" panose="05000000000000000000" pitchFamily="2" charset="2"/>
              <a:buNone/>
            </a:pPr>
            <a:r>
              <a:rPr lang="en-US" altLang="en-US" dirty="0"/>
              <a:t>Use FIP to narrow things down. Remember, not</a:t>
            </a:r>
          </a:p>
          <a:p>
            <a:pPr marL="609600" indent="-609600">
              <a:buFont typeface="Wingdings" panose="05000000000000000000" pitchFamily="2" charset="2"/>
              <a:buNone/>
            </a:pPr>
            <a:r>
              <a:rPr lang="en-US" altLang="en-US" dirty="0"/>
              <a:t>everything is equally important</a:t>
            </a:r>
          </a:p>
          <a:p>
            <a:pPr marL="609600" indent="-609600">
              <a:buFont typeface="Wingdings" panose="05000000000000000000" pitchFamily="2" charset="2"/>
              <a:buNone/>
            </a:pPr>
            <a:endParaRPr lang="en-US" altLang="en-US" dirty="0"/>
          </a:p>
          <a:p>
            <a:pPr marL="609600" indent="-609600">
              <a:buFont typeface="Wingdings" panose="05000000000000000000" pitchFamily="2" charset="2"/>
              <a:buAutoNum type="arabicPeriod"/>
            </a:pPr>
            <a:r>
              <a:rPr lang="en-US" altLang="en-US" dirty="0"/>
              <a:t>What are the things that have to be done first?</a:t>
            </a:r>
          </a:p>
          <a:p>
            <a:pPr marL="609600" indent="-609600">
              <a:buFont typeface="Wingdings" panose="05000000000000000000" pitchFamily="2" charset="2"/>
              <a:buAutoNum type="arabicPeriod"/>
            </a:pPr>
            <a:r>
              <a:rPr lang="en-US" altLang="en-US" dirty="0"/>
              <a:t>What are the things that are most important?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Number Placeholder 3">
            <a:extLst>
              <a:ext uri="{FF2B5EF4-FFF2-40B4-BE49-F238E27FC236}">
                <a16:creationId xmlns:a16="http://schemas.microsoft.com/office/drawing/2014/main" id="{AC524DFE-91EB-4829-9902-6CA285A92AFC}"/>
              </a:ext>
            </a:extLst>
          </p:cNvPr>
          <p:cNvSpPr>
            <a:spLocks noGrp="1"/>
          </p:cNvSpPr>
          <p:nvPr>
            <p:ph type="sldNum" sz="quarter" idx="11"/>
          </p:nvPr>
        </p:nvSpPr>
        <p:spPr bwMode="auto">
          <a:xfrm>
            <a:off x="5257800" y="612775"/>
            <a:ext cx="1325563"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D9F43C3-1FAB-42B5-9AFB-C8D95A33639C}" type="slidenum">
              <a:rPr lang="en-US" altLang="en-US" sz="800" smtClean="0">
                <a:solidFill>
                  <a:schemeClr val="accent2"/>
                </a:solidFill>
                <a:latin typeface="Times New Roman" panose="02020603050405020304" pitchFamily="18" charset="0"/>
              </a:rPr>
              <a:pPr>
                <a:spcBef>
                  <a:spcPct val="0"/>
                </a:spcBef>
                <a:buFontTx/>
                <a:buNone/>
              </a:pPr>
              <a:t>30</a:t>
            </a:fld>
            <a:endParaRPr lang="en-US" altLang="en-US" sz="800">
              <a:solidFill>
                <a:schemeClr val="accent2"/>
              </a:solidFill>
              <a:latin typeface="Times New Roman" panose="02020603050405020304" pitchFamily="18" charset="0"/>
            </a:endParaRPr>
          </a:p>
        </p:txBody>
      </p:sp>
      <p:grpSp>
        <p:nvGrpSpPr>
          <p:cNvPr id="48131" name="Group 2">
            <a:extLst>
              <a:ext uri="{FF2B5EF4-FFF2-40B4-BE49-F238E27FC236}">
                <a16:creationId xmlns:a16="http://schemas.microsoft.com/office/drawing/2014/main" id="{FB5D1364-0CB5-475E-A033-36FF1392B0F2}"/>
              </a:ext>
            </a:extLst>
          </p:cNvPr>
          <p:cNvGrpSpPr>
            <a:grpSpLocks/>
          </p:cNvGrpSpPr>
          <p:nvPr/>
        </p:nvGrpSpPr>
        <p:grpSpPr bwMode="auto">
          <a:xfrm>
            <a:off x="611560" y="884624"/>
            <a:ext cx="8432800" cy="4984813"/>
            <a:chOff x="240" y="435"/>
            <a:chExt cx="5312" cy="3501"/>
          </a:xfrm>
        </p:grpSpPr>
        <p:sp>
          <p:nvSpPr>
            <p:cNvPr id="48133" name="Oval 3">
              <a:extLst>
                <a:ext uri="{FF2B5EF4-FFF2-40B4-BE49-F238E27FC236}">
                  <a16:creationId xmlns:a16="http://schemas.microsoft.com/office/drawing/2014/main" id="{524D654E-F909-4234-8E1D-6525E9C59B0F}"/>
                </a:ext>
              </a:extLst>
            </p:cNvPr>
            <p:cNvSpPr>
              <a:spLocks noChangeAspect="1" noChangeArrowheads="1"/>
            </p:cNvSpPr>
            <p:nvPr/>
          </p:nvSpPr>
          <p:spPr bwMode="auto">
            <a:xfrm>
              <a:off x="1536" y="1633"/>
              <a:ext cx="2303" cy="2303"/>
            </a:xfrm>
            <a:prstGeom prst="ellipse">
              <a:avLst/>
            </a:prstGeom>
            <a:solidFill>
              <a:schemeClr val="bg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eaLnBrk="1" hangingPunct="1">
                <a:spcBef>
                  <a:spcPct val="0"/>
                </a:spcBef>
                <a:buFontTx/>
                <a:buNone/>
              </a:pPr>
              <a:endParaRPr lang="en-US" altLang="en-US" sz="1800">
                <a:latin typeface="Georgia" panose="02040502050405020303" pitchFamily="18" charset="0"/>
              </a:endParaRPr>
            </a:p>
          </p:txBody>
        </p:sp>
        <p:sp>
          <p:nvSpPr>
            <p:cNvPr id="2" name="Oval 4">
              <a:extLst>
                <a:ext uri="{FF2B5EF4-FFF2-40B4-BE49-F238E27FC236}">
                  <a16:creationId xmlns:a16="http://schemas.microsoft.com/office/drawing/2014/main" id="{E2A92425-D438-41CF-9D50-702A91143CA5}"/>
                </a:ext>
              </a:extLst>
            </p:cNvPr>
            <p:cNvSpPr>
              <a:spLocks noChangeArrowheads="1"/>
            </p:cNvSpPr>
            <p:nvPr/>
          </p:nvSpPr>
          <p:spPr bwMode="auto">
            <a:xfrm>
              <a:off x="2112" y="2209"/>
              <a:ext cx="1152" cy="864"/>
            </a:xfrm>
            <a:prstGeom prst="ellipse">
              <a:avLst/>
            </a:prstGeom>
            <a:solidFill>
              <a:schemeClr val="accent2"/>
            </a:solidFill>
            <a:ln w="9525">
              <a:noFill/>
              <a:round/>
              <a:headEnd/>
              <a:tailEnd/>
            </a:ln>
            <a:effectLst/>
          </p:spPr>
          <p:txBody>
            <a:bodyPr anchor="ctr"/>
            <a:lstStyle/>
            <a:p>
              <a:pPr algn="ctr" fontAlgn="auto">
                <a:spcBef>
                  <a:spcPts val="0"/>
                </a:spcBef>
                <a:spcAft>
                  <a:spcPts val="0"/>
                </a:spcAft>
                <a:defRPr/>
              </a:pPr>
              <a:r>
                <a:rPr lang="en-US" b="1" dirty="0">
                  <a:effectLst>
                    <a:outerShdw blurRad="38100" dist="38100" dir="2700000" algn="tl">
                      <a:srgbClr val="000000"/>
                    </a:outerShdw>
                  </a:effectLst>
                  <a:latin typeface="Arial Narrow Bold" charset="0"/>
                </a:rPr>
                <a:t>Mission &amp; Values</a:t>
              </a:r>
            </a:p>
          </p:txBody>
        </p:sp>
        <p:sp>
          <p:nvSpPr>
            <p:cNvPr id="3" name="Oval 5">
              <a:extLst>
                <a:ext uri="{FF2B5EF4-FFF2-40B4-BE49-F238E27FC236}">
                  <a16:creationId xmlns:a16="http://schemas.microsoft.com/office/drawing/2014/main" id="{1B53E0F6-D387-4FAA-B9E5-860B054D13B6}"/>
                </a:ext>
              </a:extLst>
            </p:cNvPr>
            <p:cNvSpPr>
              <a:spLocks noChangeArrowheads="1"/>
            </p:cNvSpPr>
            <p:nvPr/>
          </p:nvSpPr>
          <p:spPr bwMode="auto">
            <a:xfrm>
              <a:off x="960" y="2929"/>
              <a:ext cx="1152" cy="864"/>
            </a:xfrm>
            <a:prstGeom prst="ellipse">
              <a:avLst/>
            </a:prstGeom>
            <a:solidFill>
              <a:schemeClr val="accent2"/>
            </a:solidFill>
            <a:ln w="9525">
              <a:noFill/>
              <a:round/>
              <a:headEnd/>
              <a:tailEnd/>
            </a:ln>
            <a:effectLst/>
          </p:spPr>
          <p:txBody>
            <a:bodyPr anchor="ctr"/>
            <a:lstStyle/>
            <a:p>
              <a:pPr algn="ctr" fontAlgn="auto">
                <a:spcBef>
                  <a:spcPts val="0"/>
                </a:spcBef>
                <a:spcAft>
                  <a:spcPts val="0"/>
                </a:spcAft>
                <a:defRPr/>
              </a:pPr>
              <a:r>
                <a:rPr lang="en-US" b="1" dirty="0" err="1">
                  <a:effectLst>
                    <a:outerShdw blurRad="38100" dist="38100" dir="2700000" algn="tl">
                      <a:srgbClr val="000000"/>
                    </a:outerShdw>
                  </a:effectLst>
                  <a:latin typeface="Arial Narrow Bold" charset="0"/>
                </a:rPr>
                <a:t>Organiza-tion</a:t>
              </a:r>
              <a:r>
                <a:rPr lang="en-US" b="1" dirty="0">
                  <a:effectLst>
                    <a:outerShdw blurRad="38100" dist="38100" dir="2700000" algn="tl">
                      <a:srgbClr val="000000"/>
                    </a:outerShdw>
                  </a:effectLst>
                  <a:latin typeface="Arial Narrow Bold" charset="0"/>
                </a:rPr>
                <a:t>, Dept. &amp; People</a:t>
              </a:r>
            </a:p>
          </p:txBody>
        </p:sp>
        <p:sp>
          <p:nvSpPr>
            <p:cNvPr id="48134" name="Oval 6">
              <a:extLst>
                <a:ext uri="{FF2B5EF4-FFF2-40B4-BE49-F238E27FC236}">
                  <a16:creationId xmlns:a16="http://schemas.microsoft.com/office/drawing/2014/main" id="{E219A903-2441-45C4-8357-F13AB4D1F44E}"/>
                </a:ext>
              </a:extLst>
            </p:cNvPr>
            <p:cNvSpPr>
              <a:spLocks noChangeArrowheads="1"/>
            </p:cNvSpPr>
            <p:nvPr/>
          </p:nvSpPr>
          <p:spPr bwMode="auto">
            <a:xfrm>
              <a:off x="2112" y="1202"/>
              <a:ext cx="1152" cy="863"/>
            </a:xfrm>
            <a:prstGeom prst="ellipse">
              <a:avLst/>
            </a:prstGeom>
            <a:solidFill>
              <a:schemeClr val="tx2"/>
            </a:solidFill>
            <a:ln w="9525">
              <a:noFill/>
              <a:round/>
              <a:headEnd/>
              <a:tailEnd/>
            </a:ln>
            <a:effectLst/>
          </p:spPr>
          <p:txBody>
            <a:bodyPr wrap="none" anchor="ctr"/>
            <a:lstStyle/>
            <a:p>
              <a:pPr algn="ctr" fontAlgn="auto">
                <a:spcBef>
                  <a:spcPts val="0"/>
                </a:spcBef>
                <a:spcAft>
                  <a:spcPts val="0"/>
                </a:spcAft>
                <a:defRPr/>
              </a:pPr>
              <a:r>
                <a:rPr lang="en-US" b="1" dirty="0">
                  <a:solidFill>
                    <a:schemeClr val="bg1"/>
                  </a:solidFill>
                  <a:effectLst>
                    <a:outerShdw blurRad="38100" dist="38100" dir="2700000" algn="tl">
                      <a:srgbClr val="000000"/>
                    </a:outerShdw>
                  </a:effectLst>
                  <a:latin typeface="Arial Narrow Bold" charset="0"/>
                </a:rPr>
                <a:t>Vision</a:t>
              </a:r>
            </a:p>
            <a:p>
              <a:pPr algn="ctr" fontAlgn="auto">
                <a:spcBef>
                  <a:spcPts val="0"/>
                </a:spcBef>
                <a:spcAft>
                  <a:spcPts val="0"/>
                </a:spcAft>
                <a:defRPr/>
              </a:pPr>
              <a:r>
                <a:rPr lang="en-US" b="1" dirty="0">
                  <a:solidFill>
                    <a:schemeClr val="bg1"/>
                  </a:solidFill>
                  <a:effectLst>
                    <a:outerShdw blurRad="38100" dist="38100" dir="2700000" algn="tl">
                      <a:srgbClr val="000000"/>
                    </a:outerShdw>
                  </a:effectLst>
                  <a:latin typeface="Arial Narrow Bold" charset="0"/>
                </a:rPr>
                <a:t>Strategy </a:t>
              </a:r>
            </a:p>
            <a:p>
              <a:pPr algn="ctr" fontAlgn="auto">
                <a:spcBef>
                  <a:spcPts val="0"/>
                </a:spcBef>
                <a:spcAft>
                  <a:spcPts val="0"/>
                </a:spcAft>
                <a:defRPr/>
              </a:pPr>
              <a:endParaRPr lang="en-US" b="1" dirty="0">
                <a:solidFill>
                  <a:schemeClr val="bg1"/>
                </a:solidFill>
                <a:effectLst>
                  <a:outerShdw blurRad="38100" dist="38100" dir="2700000" algn="tl">
                    <a:srgbClr val="000000"/>
                  </a:outerShdw>
                </a:effectLst>
                <a:latin typeface="Arial Narrow Bold" charset="0"/>
              </a:endParaRPr>
            </a:p>
          </p:txBody>
        </p:sp>
        <p:sp>
          <p:nvSpPr>
            <p:cNvPr id="48135" name="Oval 7">
              <a:extLst>
                <a:ext uri="{FF2B5EF4-FFF2-40B4-BE49-F238E27FC236}">
                  <a16:creationId xmlns:a16="http://schemas.microsoft.com/office/drawing/2014/main" id="{0B19BB1D-1D26-41E7-9F5D-94AF0714886C}"/>
                </a:ext>
              </a:extLst>
            </p:cNvPr>
            <p:cNvSpPr>
              <a:spLocks noChangeArrowheads="1"/>
            </p:cNvSpPr>
            <p:nvPr/>
          </p:nvSpPr>
          <p:spPr bwMode="auto">
            <a:xfrm>
              <a:off x="3264" y="2929"/>
              <a:ext cx="1152" cy="864"/>
            </a:xfrm>
            <a:prstGeom prst="ellipse">
              <a:avLst/>
            </a:prstGeom>
            <a:solidFill>
              <a:schemeClr val="accent2"/>
            </a:solidFill>
            <a:ln w="9525">
              <a:noFill/>
              <a:round/>
              <a:headEnd/>
              <a:tailEnd/>
            </a:ln>
            <a:effectLst/>
          </p:spPr>
          <p:txBody>
            <a:bodyPr wrap="none" anchor="ctr"/>
            <a:lstStyle/>
            <a:p>
              <a:pPr algn="ctr" fontAlgn="auto">
                <a:spcBef>
                  <a:spcPts val="0"/>
                </a:spcBef>
                <a:spcAft>
                  <a:spcPts val="0"/>
                </a:spcAft>
                <a:defRPr/>
              </a:pPr>
              <a:r>
                <a:rPr lang="en-US" b="1" dirty="0">
                  <a:effectLst>
                    <a:outerShdw blurRad="38100" dist="38100" dir="2700000" algn="tl">
                      <a:srgbClr val="000000"/>
                    </a:outerShdw>
                  </a:effectLst>
                  <a:latin typeface="Arial Narrow Bold" charset="0"/>
                </a:rPr>
                <a:t>Administrative</a:t>
              </a:r>
            </a:p>
            <a:p>
              <a:pPr algn="ctr" fontAlgn="auto">
                <a:spcBef>
                  <a:spcPts val="0"/>
                </a:spcBef>
                <a:spcAft>
                  <a:spcPts val="0"/>
                </a:spcAft>
                <a:defRPr/>
              </a:pPr>
              <a:r>
                <a:rPr lang="en-US" b="1" dirty="0">
                  <a:effectLst>
                    <a:outerShdw blurRad="38100" dist="38100" dir="2700000" algn="tl">
                      <a:srgbClr val="000000"/>
                    </a:outerShdw>
                  </a:effectLst>
                  <a:latin typeface="Arial Narrow Bold" charset="0"/>
                </a:rPr>
                <a:t>Processes</a:t>
              </a:r>
            </a:p>
          </p:txBody>
        </p:sp>
        <p:sp>
          <p:nvSpPr>
            <p:cNvPr id="48136" name="Rectangle 8">
              <a:extLst>
                <a:ext uri="{FF2B5EF4-FFF2-40B4-BE49-F238E27FC236}">
                  <a16:creationId xmlns:a16="http://schemas.microsoft.com/office/drawing/2014/main" id="{C4A94216-6548-40AB-A6E8-50FDB0338210}"/>
                </a:ext>
              </a:extLst>
            </p:cNvPr>
            <p:cNvSpPr>
              <a:spLocks noChangeArrowheads="1"/>
            </p:cNvSpPr>
            <p:nvPr/>
          </p:nvSpPr>
          <p:spPr bwMode="auto">
            <a:xfrm>
              <a:off x="1728" y="435"/>
              <a:ext cx="1920" cy="288"/>
            </a:xfrm>
            <a:prstGeom prst="rect">
              <a:avLst/>
            </a:prstGeom>
            <a:solidFill>
              <a:schemeClr val="bg2"/>
            </a:solidFill>
            <a:ln w="9525">
              <a:noFill/>
              <a:miter lim="800000"/>
              <a:headEnd/>
              <a:tailEnd/>
            </a:ln>
            <a:effectLst/>
          </p:spPr>
          <p:txBody>
            <a:bodyPr wrap="none" anchor="ctr"/>
            <a:lstStyle/>
            <a:p>
              <a:pPr algn="ctr" fontAlgn="auto">
                <a:spcBef>
                  <a:spcPts val="0"/>
                </a:spcBef>
                <a:spcAft>
                  <a:spcPts val="0"/>
                </a:spcAft>
                <a:defRPr/>
              </a:pPr>
              <a:r>
                <a:rPr lang="en-US" b="1" dirty="0">
                  <a:solidFill>
                    <a:srgbClr val="FF0000"/>
                  </a:solidFill>
                  <a:effectLst>
                    <a:outerShdw blurRad="38100" dist="38100" dir="2700000" algn="tl">
                      <a:srgbClr val="000000"/>
                    </a:outerShdw>
                  </a:effectLst>
                  <a:latin typeface="Arial Narrow Bold" charset="0"/>
                </a:rPr>
                <a:t>Chaotic Stimuli/Desired Change</a:t>
              </a:r>
            </a:p>
          </p:txBody>
        </p:sp>
        <p:sp>
          <p:nvSpPr>
            <p:cNvPr id="48137" name="Text Box 9">
              <a:extLst>
                <a:ext uri="{FF2B5EF4-FFF2-40B4-BE49-F238E27FC236}">
                  <a16:creationId xmlns:a16="http://schemas.microsoft.com/office/drawing/2014/main" id="{30D72AE6-ECBA-4697-A092-6CFBBCD2A5EA}"/>
                </a:ext>
              </a:extLst>
            </p:cNvPr>
            <p:cNvSpPr txBox="1">
              <a:spLocks noChangeArrowheads="1"/>
            </p:cNvSpPr>
            <p:nvPr/>
          </p:nvSpPr>
          <p:spPr bwMode="auto">
            <a:xfrm>
              <a:off x="2631" y="3370"/>
              <a:ext cx="116" cy="231"/>
            </a:xfrm>
            <a:prstGeom prst="rect">
              <a:avLst/>
            </a:prstGeom>
            <a:noFill/>
            <a:ln w="9525">
              <a:noFill/>
              <a:miter lim="800000"/>
              <a:headEnd/>
              <a:tailEnd/>
            </a:ln>
            <a:effectLst/>
          </p:spPr>
          <p:txBody>
            <a:bodyPr wrap="none">
              <a:spAutoFit/>
            </a:bodyPr>
            <a:lstStyle/>
            <a:p>
              <a:pPr algn="ctr" fontAlgn="auto">
                <a:spcBef>
                  <a:spcPts val="0"/>
                </a:spcBef>
                <a:spcAft>
                  <a:spcPts val="0"/>
                </a:spcAft>
                <a:defRPr/>
              </a:pPr>
              <a:endParaRPr lang="en-US" b="1">
                <a:effectLst>
                  <a:outerShdw blurRad="38100" dist="38100" dir="2700000" algn="tl">
                    <a:srgbClr val="C0C0C0"/>
                  </a:outerShdw>
                </a:effectLst>
                <a:latin typeface="Arial Narrow" pitchFamily="34" charset="0"/>
              </a:endParaRPr>
            </a:p>
          </p:txBody>
        </p:sp>
        <p:cxnSp>
          <p:nvCxnSpPr>
            <p:cNvPr id="48140" name="AutoShape 10">
              <a:extLst>
                <a:ext uri="{FF2B5EF4-FFF2-40B4-BE49-F238E27FC236}">
                  <a16:creationId xmlns:a16="http://schemas.microsoft.com/office/drawing/2014/main" id="{228782B5-1F98-411B-951C-DD59DD8BD914}"/>
                </a:ext>
              </a:extLst>
            </p:cNvPr>
            <p:cNvCxnSpPr>
              <a:cxnSpLocks noChangeShapeType="1"/>
              <a:endCxn id="48135" idx="2"/>
            </p:cNvCxnSpPr>
            <p:nvPr/>
          </p:nvCxnSpPr>
          <p:spPr bwMode="auto">
            <a:xfrm>
              <a:off x="2112" y="3361"/>
              <a:ext cx="1152" cy="0"/>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8141" name="AutoShape 11">
              <a:extLst>
                <a:ext uri="{FF2B5EF4-FFF2-40B4-BE49-F238E27FC236}">
                  <a16:creationId xmlns:a16="http://schemas.microsoft.com/office/drawing/2014/main" id="{957630A8-C13B-421B-84B9-261466382F72}"/>
                </a:ext>
              </a:extLst>
            </p:cNvPr>
            <p:cNvCxnSpPr>
              <a:cxnSpLocks noChangeShapeType="1"/>
            </p:cNvCxnSpPr>
            <p:nvPr/>
          </p:nvCxnSpPr>
          <p:spPr bwMode="auto">
            <a:xfrm flipH="1">
              <a:off x="1943" y="2946"/>
              <a:ext cx="338" cy="110"/>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8142" name="AutoShape 12">
              <a:extLst>
                <a:ext uri="{FF2B5EF4-FFF2-40B4-BE49-F238E27FC236}">
                  <a16:creationId xmlns:a16="http://schemas.microsoft.com/office/drawing/2014/main" id="{7BB472B7-423B-4E59-A9F2-CD529234202E}"/>
                </a:ext>
              </a:extLst>
            </p:cNvPr>
            <p:cNvCxnSpPr>
              <a:cxnSpLocks noChangeShapeType="1"/>
              <a:endCxn id="48135" idx="1"/>
            </p:cNvCxnSpPr>
            <p:nvPr/>
          </p:nvCxnSpPr>
          <p:spPr bwMode="auto">
            <a:xfrm>
              <a:off x="3095" y="2946"/>
              <a:ext cx="338" cy="110"/>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8143" name="AutoShape 13">
              <a:extLst>
                <a:ext uri="{FF2B5EF4-FFF2-40B4-BE49-F238E27FC236}">
                  <a16:creationId xmlns:a16="http://schemas.microsoft.com/office/drawing/2014/main" id="{3771F0DF-4B95-4470-AA4C-2CEBD13A8C8C}"/>
                </a:ext>
              </a:extLst>
            </p:cNvPr>
            <p:cNvCxnSpPr>
              <a:cxnSpLocks noChangeShapeType="1"/>
              <a:stCxn id="48134" idx="4"/>
            </p:cNvCxnSpPr>
            <p:nvPr/>
          </p:nvCxnSpPr>
          <p:spPr bwMode="auto">
            <a:xfrm>
              <a:off x="2688" y="2065"/>
              <a:ext cx="0" cy="144"/>
            </a:xfrm>
            <a:prstGeom prst="straightConnector1">
              <a:avLst/>
            </a:prstGeom>
            <a:noFill/>
            <a:ln w="9525">
              <a:solidFill>
                <a:srgbClr val="777777"/>
              </a:solidFill>
              <a:round/>
              <a:headEnd/>
              <a:tailEnd type="triangle" w="med" len="med"/>
            </a:ln>
            <a:extLst>
              <a:ext uri="{909E8E84-426E-40DD-AFC4-6F175D3DCCD1}">
                <a14:hiddenFill xmlns:a14="http://schemas.microsoft.com/office/drawing/2010/main">
                  <a:noFill/>
                </a14:hiddenFill>
              </a:ext>
            </a:extLst>
          </p:spPr>
        </p:cxnSp>
        <p:sp>
          <p:nvSpPr>
            <p:cNvPr id="4" name="Text Box 14">
              <a:extLst>
                <a:ext uri="{FF2B5EF4-FFF2-40B4-BE49-F238E27FC236}">
                  <a16:creationId xmlns:a16="http://schemas.microsoft.com/office/drawing/2014/main" id="{CC9E507C-5DC6-4DE8-B3D2-59ADA09725F2}"/>
                </a:ext>
              </a:extLst>
            </p:cNvPr>
            <p:cNvSpPr txBox="1">
              <a:spLocks noChangeArrowheads="1"/>
            </p:cNvSpPr>
            <p:nvPr/>
          </p:nvSpPr>
          <p:spPr bwMode="auto">
            <a:xfrm>
              <a:off x="240" y="3009"/>
              <a:ext cx="820" cy="750"/>
            </a:xfrm>
            <a:prstGeom prst="rect">
              <a:avLst/>
            </a:prstGeom>
            <a:noFill/>
            <a:ln w="9525">
              <a:noFill/>
              <a:miter lim="800000"/>
              <a:headEnd/>
              <a:tailEnd/>
            </a:ln>
            <a:effectLst/>
          </p:spPr>
          <p:txBody>
            <a:bodyPr wrap="none">
              <a:spAutoFit/>
            </a:bodyPr>
            <a:lstStyle/>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Culture</a:t>
              </a:r>
            </a:p>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Structure</a:t>
              </a:r>
            </a:p>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Skills</a:t>
              </a:r>
            </a:p>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Leadership</a:t>
              </a:r>
            </a:p>
          </p:txBody>
        </p:sp>
        <p:sp>
          <p:nvSpPr>
            <p:cNvPr id="5" name="Text Box 15">
              <a:extLst>
                <a:ext uri="{FF2B5EF4-FFF2-40B4-BE49-F238E27FC236}">
                  <a16:creationId xmlns:a16="http://schemas.microsoft.com/office/drawing/2014/main" id="{A4F71280-529E-4705-B2EA-488BAC7EA421}"/>
                </a:ext>
              </a:extLst>
            </p:cNvPr>
            <p:cNvSpPr txBox="1">
              <a:spLocks noChangeArrowheads="1"/>
            </p:cNvSpPr>
            <p:nvPr/>
          </p:nvSpPr>
          <p:spPr bwMode="auto">
            <a:xfrm>
              <a:off x="4430" y="3001"/>
              <a:ext cx="1122" cy="923"/>
            </a:xfrm>
            <a:prstGeom prst="rect">
              <a:avLst/>
            </a:prstGeom>
            <a:noFill/>
            <a:ln w="9525">
              <a:noFill/>
              <a:miter lim="800000"/>
              <a:headEnd/>
              <a:tailEnd/>
            </a:ln>
            <a:effectLst/>
          </p:spPr>
          <p:txBody>
            <a:bodyPr wrap="none">
              <a:spAutoFit/>
            </a:bodyPr>
            <a:lstStyle/>
            <a:p>
              <a:pPr marL="115888" indent="-115888" fontAlgn="auto">
                <a:spcBef>
                  <a:spcPts val="0"/>
                </a:spcBef>
                <a:spcAft>
                  <a:spcPts val="0"/>
                </a:spcAft>
                <a:buFontTx/>
                <a:buChar char="•"/>
                <a:defRPr/>
              </a:pPr>
              <a:r>
                <a:rPr lang="en-US" b="1" dirty="0">
                  <a:effectLst>
                    <a:outerShdw blurRad="38100" dist="38100" dir="2700000" algn="tl">
                      <a:srgbClr val="C0C0C0"/>
                    </a:outerShdw>
                  </a:effectLst>
                  <a:latin typeface="Arial Narrow" pitchFamily="34" charset="0"/>
                </a:rPr>
                <a:t>Decision Making</a:t>
              </a:r>
            </a:p>
            <a:p>
              <a:pPr marL="115888" indent="-115888" fontAlgn="auto">
                <a:spcBef>
                  <a:spcPts val="0"/>
                </a:spcBef>
                <a:spcAft>
                  <a:spcPts val="0"/>
                </a:spcAft>
                <a:buFontTx/>
                <a:buChar char="•"/>
                <a:defRPr/>
              </a:pPr>
              <a:r>
                <a:rPr lang="en-US" b="1" dirty="0">
                  <a:effectLst>
                    <a:outerShdw blurRad="38100" dist="38100" dir="2700000" algn="tl">
                      <a:srgbClr val="C0C0C0"/>
                    </a:outerShdw>
                  </a:effectLst>
                  <a:latin typeface="Arial Narrow" pitchFamily="34" charset="0"/>
                </a:rPr>
                <a:t>Communication</a:t>
              </a:r>
            </a:p>
            <a:p>
              <a:pPr marL="115888" indent="-115888" fontAlgn="auto">
                <a:spcBef>
                  <a:spcPts val="0"/>
                </a:spcBef>
                <a:spcAft>
                  <a:spcPts val="0"/>
                </a:spcAft>
                <a:buFontTx/>
                <a:buChar char="•"/>
                <a:defRPr/>
              </a:pPr>
              <a:r>
                <a:rPr lang="en-US" b="1" dirty="0">
                  <a:effectLst>
                    <a:outerShdw blurRad="38100" dist="38100" dir="2700000" algn="tl">
                      <a:srgbClr val="C0C0C0"/>
                    </a:outerShdw>
                  </a:effectLst>
                  <a:latin typeface="Arial Narrow" pitchFamily="34" charset="0"/>
                </a:rPr>
                <a:t>Participation</a:t>
              </a:r>
            </a:p>
            <a:p>
              <a:pPr marL="115888" indent="-115888" fontAlgn="auto">
                <a:spcBef>
                  <a:spcPts val="0"/>
                </a:spcBef>
                <a:spcAft>
                  <a:spcPts val="0"/>
                </a:spcAft>
                <a:buFontTx/>
                <a:buChar char="•"/>
                <a:defRPr/>
              </a:pPr>
              <a:r>
                <a:rPr lang="en-US" b="1" dirty="0">
                  <a:effectLst>
                    <a:outerShdw blurRad="38100" dist="38100" dir="2700000" algn="tl">
                      <a:srgbClr val="C0C0C0"/>
                    </a:outerShdw>
                  </a:effectLst>
                  <a:latin typeface="Arial Narrow" pitchFamily="34" charset="0"/>
                </a:rPr>
                <a:t>Resources</a:t>
              </a:r>
            </a:p>
            <a:p>
              <a:pPr marL="115888" indent="-115888" fontAlgn="auto">
                <a:spcBef>
                  <a:spcPts val="0"/>
                </a:spcBef>
                <a:spcAft>
                  <a:spcPts val="0"/>
                </a:spcAft>
                <a:buFontTx/>
                <a:buChar char="•"/>
                <a:defRPr/>
              </a:pPr>
              <a:endParaRPr lang="en-US" b="1" dirty="0">
                <a:effectLst>
                  <a:outerShdw blurRad="38100" dist="38100" dir="2700000" algn="tl">
                    <a:srgbClr val="C0C0C0"/>
                  </a:outerShdw>
                </a:effectLst>
                <a:latin typeface="Arial Narrow" pitchFamily="34" charset="0"/>
              </a:endParaRPr>
            </a:p>
          </p:txBody>
        </p:sp>
        <p:sp>
          <p:nvSpPr>
            <p:cNvPr id="48144" name="Text Box 16">
              <a:extLst>
                <a:ext uri="{FF2B5EF4-FFF2-40B4-BE49-F238E27FC236}">
                  <a16:creationId xmlns:a16="http://schemas.microsoft.com/office/drawing/2014/main" id="{CB0F5077-554A-4437-8290-A1609AB0FE40}"/>
                </a:ext>
              </a:extLst>
            </p:cNvPr>
            <p:cNvSpPr txBox="1">
              <a:spLocks noChangeArrowheads="1"/>
            </p:cNvSpPr>
            <p:nvPr/>
          </p:nvSpPr>
          <p:spPr bwMode="auto">
            <a:xfrm>
              <a:off x="3264" y="2257"/>
              <a:ext cx="827" cy="573"/>
            </a:xfrm>
            <a:prstGeom prst="rect">
              <a:avLst/>
            </a:prstGeom>
            <a:noFill/>
            <a:ln w="9525">
              <a:noFill/>
              <a:miter lim="800000"/>
              <a:headEnd/>
              <a:tailEnd/>
            </a:ln>
            <a:effectLst/>
          </p:spPr>
          <p:txBody>
            <a:bodyPr wrap="none">
              <a:spAutoFit/>
            </a:bodyPr>
            <a:lstStyle/>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Work</a:t>
              </a:r>
            </a:p>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Worker</a:t>
              </a:r>
            </a:p>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Work Place</a:t>
              </a:r>
            </a:p>
          </p:txBody>
        </p:sp>
        <p:sp>
          <p:nvSpPr>
            <p:cNvPr id="48145" name="Text Box 17">
              <a:extLst>
                <a:ext uri="{FF2B5EF4-FFF2-40B4-BE49-F238E27FC236}">
                  <a16:creationId xmlns:a16="http://schemas.microsoft.com/office/drawing/2014/main" id="{2BC16D97-4B3D-415A-B884-28FE109D4DE4}"/>
                </a:ext>
              </a:extLst>
            </p:cNvPr>
            <p:cNvSpPr txBox="1">
              <a:spLocks noChangeArrowheads="1"/>
            </p:cNvSpPr>
            <p:nvPr/>
          </p:nvSpPr>
          <p:spPr bwMode="auto">
            <a:xfrm>
              <a:off x="1152" y="1358"/>
              <a:ext cx="911" cy="750"/>
            </a:xfrm>
            <a:prstGeom prst="rect">
              <a:avLst/>
            </a:prstGeom>
            <a:noFill/>
            <a:ln w="9525">
              <a:noFill/>
              <a:miter lim="800000"/>
              <a:headEnd/>
              <a:tailEnd/>
            </a:ln>
            <a:effectLst/>
          </p:spPr>
          <p:txBody>
            <a:bodyPr wrap="none">
              <a:spAutoFit/>
            </a:bodyPr>
            <a:lstStyle/>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Organization</a:t>
              </a:r>
            </a:p>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Immediate</a:t>
              </a:r>
            </a:p>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Short-term</a:t>
              </a:r>
            </a:p>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Long-term</a:t>
              </a:r>
            </a:p>
          </p:txBody>
        </p:sp>
        <p:sp>
          <p:nvSpPr>
            <p:cNvPr id="48146" name="Text Box 18">
              <a:extLst>
                <a:ext uri="{FF2B5EF4-FFF2-40B4-BE49-F238E27FC236}">
                  <a16:creationId xmlns:a16="http://schemas.microsoft.com/office/drawing/2014/main" id="{4823FAB0-C6D4-43E0-8CB6-1D143B6845E3}"/>
                </a:ext>
              </a:extLst>
            </p:cNvPr>
            <p:cNvSpPr txBox="1">
              <a:spLocks noChangeArrowheads="1"/>
            </p:cNvSpPr>
            <p:nvPr/>
          </p:nvSpPr>
          <p:spPr bwMode="auto">
            <a:xfrm>
              <a:off x="3456" y="1057"/>
              <a:ext cx="1323" cy="581"/>
            </a:xfrm>
            <a:prstGeom prst="rect">
              <a:avLst/>
            </a:prstGeom>
            <a:noFill/>
            <a:ln w="9525">
              <a:noFill/>
              <a:miter lim="800000"/>
              <a:headEnd/>
              <a:tailEnd/>
            </a:ln>
            <a:effectLst/>
          </p:spPr>
          <p:txBody>
            <a:bodyPr>
              <a:spAutoFit/>
            </a:bodyPr>
            <a:lstStyle/>
            <a:p>
              <a:pPr fontAlgn="auto">
                <a:spcBef>
                  <a:spcPts val="0"/>
                </a:spcBef>
                <a:spcAft>
                  <a:spcPts val="0"/>
                </a:spcAft>
                <a:defRPr/>
              </a:pPr>
              <a:r>
                <a:rPr lang="en-US" b="1">
                  <a:effectLst>
                    <a:outerShdw blurRad="38100" dist="38100" dir="2700000" algn="tl">
                      <a:srgbClr val="C0C0C0"/>
                    </a:outerShdw>
                  </a:effectLst>
                  <a:latin typeface="Arial Narrow" pitchFamily="34" charset="0"/>
                </a:rPr>
                <a:t>Assess internal/external stakeholder values</a:t>
              </a:r>
            </a:p>
          </p:txBody>
        </p:sp>
        <p:sp>
          <p:nvSpPr>
            <p:cNvPr id="48149" name="Line 19">
              <a:extLst>
                <a:ext uri="{FF2B5EF4-FFF2-40B4-BE49-F238E27FC236}">
                  <a16:creationId xmlns:a16="http://schemas.microsoft.com/office/drawing/2014/main" id="{561D5A50-7B18-4060-87A4-123C0C730546}"/>
                </a:ext>
              </a:extLst>
            </p:cNvPr>
            <p:cNvSpPr>
              <a:spLocks noChangeShapeType="1"/>
            </p:cNvSpPr>
            <p:nvPr/>
          </p:nvSpPr>
          <p:spPr bwMode="auto">
            <a:xfrm flipH="1" flipV="1">
              <a:off x="2784" y="1105"/>
              <a:ext cx="624" cy="96"/>
            </a:xfrm>
            <a:prstGeom prst="line">
              <a:avLst/>
            </a:prstGeom>
            <a:noFill/>
            <a:ln w="9525">
              <a:solidFill>
                <a:srgbClr val="777777"/>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cxnSp>
          <p:nvCxnSpPr>
            <p:cNvPr id="48150" name="AutoShape 20">
              <a:extLst>
                <a:ext uri="{FF2B5EF4-FFF2-40B4-BE49-F238E27FC236}">
                  <a16:creationId xmlns:a16="http://schemas.microsoft.com/office/drawing/2014/main" id="{BFBB6630-751E-4B22-87F6-B75ED5FA44AB}"/>
                </a:ext>
              </a:extLst>
            </p:cNvPr>
            <p:cNvCxnSpPr>
              <a:cxnSpLocks noChangeShapeType="1"/>
              <a:stCxn id="48136" idx="2"/>
              <a:endCxn id="48134" idx="0"/>
            </p:cNvCxnSpPr>
            <p:nvPr/>
          </p:nvCxnSpPr>
          <p:spPr bwMode="auto">
            <a:xfrm>
              <a:off x="2688" y="723"/>
              <a:ext cx="0" cy="479"/>
            </a:xfrm>
            <a:prstGeom prst="straightConnector1">
              <a:avLst/>
            </a:prstGeom>
            <a:noFill/>
            <a:ln w="9525">
              <a:solidFill>
                <a:srgbClr val="777777"/>
              </a:solidFill>
              <a:round/>
              <a:headEnd type="triangle" w="med" len="med"/>
              <a:tailEnd type="triangle" w="med" len="med"/>
            </a:ln>
            <a:extLst>
              <a:ext uri="{909E8E84-426E-40DD-AFC4-6F175D3DCCD1}">
                <a14:hiddenFill xmlns:a14="http://schemas.microsoft.com/office/drawing/2010/main">
                  <a:noFill/>
                </a14:hiddenFill>
              </a:ext>
            </a:extLst>
          </p:spPr>
        </p:cxnSp>
      </p:grpSp>
      <p:sp>
        <p:nvSpPr>
          <p:cNvPr id="48132" name="Rectangle 21">
            <a:extLst>
              <a:ext uri="{FF2B5EF4-FFF2-40B4-BE49-F238E27FC236}">
                <a16:creationId xmlns:a16="http://schemas.microsoft.com/office/drawing/2014/main" id="{166CD4F9-57CA-4E86-973C-446B71D762EA}"/>
              </a:ext>
            </a:extLst>
          </p:cNvPr>
          <p:cNvSpPr>
            <a:spLocks noGrp="1"/>
          </p:cNvSpPr>
          <p:nvPr>
            <p:ph type="title"/>
          </p:nvPr>
        </p:nvSpPr>
        <p:spPr>
          <a:xfrm>
            <a:off x="237704" y="92039"/>
            <a:ext cx="8707438" cy="620712"/>
          </a:xfrm>
        </p:spPr>
        <p:txBody>
          <a:bodyPr>
            <a:normAutofit fontScale="90000"/>
          </a:bodyPr>
          <a:lstStyle/>
          <a:p>
            <a:pPr algn="ctr" eaLnBrk="1" hangingPunct="1"/>
            <a:r>
              <a:rPr lang="en-US" altLang="en-US" sz="3200" b="1" dirty="0">
                <a:latin typeface="Tahoma" panose="020B0604030504040204" pitchFamily="34" charset="0"/>
                <a:ea typeface="Tahoma" panose="020B0604030504040204" pitchFamily="34" charset="0"/>
                <a:cs typeface="Tahoma" panose="020B0604030504040204" pitchFamily="34" charset="0"/>
              </a:rPr>
              <a:t>360° Approach to Change &amp; Management of Chaotic Organizations</a:t>
            </a:r>
            <a:endParaRPr lang="en-US" altLang="en-US" sz="1200" b="1" dirty="0">
              <a:latin typeface="Tahoma" panose="020B0604030504040204" pitchFamily="34" charset="0"/>
              <a:ea typeface="Tahoma" panose="020B0604030504040204" pitchFamily="34" charset="0"/>
              <a:cs typeface="Tahoma" panose="020B060403050404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01520931-0981-4085-A920-FD7CA656FA84}"/>
              </a:ext>
            </a:extLst>
          </p:cNvPr>
          <p:cNvSpPr>
            <a:spLocks noGrp="1"/>
          </p:cNvSpPr>
          <p:nvPr>
            <p:ph type="title"/>
          </p:nvPr>
        </p:nvSpPr>
        <p:spPr>
          <a:xfrm>
            <a:off x="395288" y="0"/>
            <a:ext cx="8291512" cy="600075"/>
          </a:xfrm>
        </p:spPr>
        <p:txBody>
          <a:bodyPr/>
          <a:lstStyle/>
          <a:p>
            <a:pPr algn="ctr" eaLnBrk="1" hangingPunct="1"/>
            <a:r>
              <a:rPr lang="en-US" altLang="en-US" b="1" dirty="0">
                <a:latin typeface="Tahoma" panose="020B0604030504040204" pitchFamily="34" charset="0"/>
                <a:ea typeface="Tahoma" panose="020B0604030504040204" pitchFamily="34" charset="0"/>
                <a:cs typeface="Tahoma" panose="020B0604030504040204" pitchFamily="34" charset="0"/>
              </a:rPr>
              <a:t>The P Wheel</a:t>
            </a:r>
          </a:p>
        </p:txBody>
      </p:sp>
      <p:pic>
        <p:nvPicPr>
          <p:cNvPr id="50179" name="Object 6">
            <a:extLst>
              <a:ext uri="{FF2B5EF4-FFF2-40B4-BE49-F238E27FC236}">
                <a16:creationId xmlns:a16="http://schemas.microsoft.com/office/drawing/2014/main" id="{4B5EF937-A98E-4EDC-BB1E-6D047CB68B48}"/>
              </a:ext>
            </a:extLst>
          </p:cNvPr>
          <p:cNvPicPr>
            <a:picLocks noChangeArrowheads="1"/>
          </p:cNvPicPr>
          <p:nvPr/>
        </p:nvPicPr>
        <p:blipFill>
          <a:blip r:embed="rId3">
            <a:extLst>
              <a:ext uri="{28A0092B-C50C-407E-A947-70E740481C1C}">
                <a14:useLocalDpi xmlns:a14="http://schemas.microsoft.com/office/drawing/2010/main" val="0"/>
              </a:ext>
            </a:extLst>
          </a:blip>
          <a:srcRect t="-137" r="-11" b="-192"/>
          <a:stretch>
            <a:fillRect/>
          </a:stretch>
        </p:blipFill>
        <p:spPr bwMode="auto">
          <a:xfrm>
            <a:off x="468313" y="822782"/>
            <a:ext cx="7848600" cy="4897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2584</TotalTime>
  <Words>1829</Words>
  <Application>Microsoft Office PowerPoint</Application>
  <PresentationFormat>On-screen Show (4:3)</PresentationFormat>
  <Paragraphs>240</Paragraphs>
  <Slides>31</Slides>
  <Notes>11</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31</vt:i4>
      </vt:variant>
    </vt:vector>
  </HeadingPairs>
  <TitlesOfParts>
    <vt:vector size="44" baseType="lpstr">
      <vt:lpstr>Arial</vt:lpstr>
      <vt:lpstr>Arial Narrow</vt:lpstr>
      <vt:lpstr>Arial Narrow Bold</vt:lpstr>
      <vt:lpstr>Calibri</vt:lpstr>
      <vt:lpstr>Constantia</vt:lpstr>
      <vt:lpstr>Georgia</vt:lpstr>
      <vt:lpstr>Myriad Pro</vt:lpstr>
      <vt:lpstr>Tahoma</vt:lpstr>
      <vt:lpstr>Times New Roman</vt:lpstr>
      <vt:lpstr>Trebuchet MS</vt:lpstr>
      <vt:lpstr>Verdana</vt:lpstr>
      <vt:lpstr>Wingdings</vt:lpstr>
      <vt:lpstr>20140311PresentationUWTSDTemplate</vt:lpstr>
      <vt:lpstr>Developing Innovation  and  Creativity for Business Advantage Week 4 (Part 1) Differentiating between critical and creative thinking</vt:lpstr>
      <vt:lpstr>Recap</vt:lpstr>
      <vt:lpstr>Critical &amp; Creative Thinking</vt:lpstr>
      <vt:lpstr>Thinking Styles</vt:lpstr>
      <vt:lpstr>Creative Thinking (CT)</vt:lpstr>
      <vt:lpstr>Creative Thinking Skills &amp; Abilities</vt:lpstr>
      <vt:lpstr>Critical Thinking (CT)</vt:lpstr>
      <vt:lpstr>PowerPoint Presentation</vt:lpstr>
      <vt:lpstr>CT is the ability to (10 thoughts):</vt:lpstr>
      <vt:lpstr>Critical thinking is the ability to:</vt:lpstr>
      <vt:lpstr>Systems Thinking</vt:lpstr>
      <vt:lpstr>Strategic Thinking</vt:lpstr>
      <vt:lpstr>Opportunity Thinking= Critical &amp; Creative Problem Solving</vt:lpstr>
      <vt:lpstr>PowerPoint Presentation</vt:lpstr>
      <vt:lpstr>OT - Opportunity Thinking…</vt:lpstr>
      <vt:lpstr>Creative and critical thinking begins with perception:  6 Reflective common failures in perception</vt:lpstr>
      <vt:lpstr>Tools for Thinking</vt:lpstr>
      <vt:lpstr>Directed Attention Thinking Tools (DATT)</vt:lpstr>
      <vt:lpstr>Directed Attention Thinking Tools (DATT)</vt:lpstr>
      <vt:lpstr>Three Keys to Success (DATT)</vt:lpstr>
      <vt:lpstr>Problem Solving Process (PSP)</vt:lpstr>
      <vt:lpstr>Alternative Problem Statements (APS)</vt:lpstr>
      <vt:lpstr>PowerPoint Presentation</vt:lpstr>
      <vt:lpstr>Plus, Minus, Interesting (PMI)</vt:lpstr>
      <vt:lpstr>Consequence and Sequel (C&amp;S) </vt:lpstr>
      <vt:lpstr>Consider All Factors (CAF) </vt:lpstr>
      <vt:lpstr>Aims, Goals, Objectives (AGO) </vt:lpstr>
      <vt:lpstr>Other People’s Views (OPV)</vt:lpstr>
      <vt:lpstr>First Important Priorities (FIP)</vt:lpstr>
      <vt:lpstr>360° Approach to Change &amp; Management of Chaotic Organizations</vt:lpstr>
      <vt:lpstr>The P Wheel</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160</cp:revision>
  <cp:lastPrinted>2018-07-09T15:27:01Z</cp:lastPrinted>
  <dcterms:created xsi:type="dcterms:W3CDTF">2002-10-07T19:43:58Z</dcterms:created>
  <dcterms:modified xsi:type="dcterms:W3CDTF">2020-06-10T04:53:21Z</dcterms:modified>
</cp:coreProperties>
</file>