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59" r:id="rId3"/>
    <p:sldId id="265" r:id="rId4"/>
    <p:sldId id="290" r:id="rId5"/>
    <p:sldId id="291" r:id="rId6"/>
    <p:sldId id="261" r:id="rId7"/>
    <p:sldId id="267" r:id="rId8"/>
    <p:sldId id="268" r:id="rId9"/>
    <p:sldId id="269" r:id="rId10"/>
    <p:sldId id="270" r:id="rId11"/>
    <p:sldId id="271" r:id="rId12"/>
    <p:sldId id="272" r:id="rId13"/>
    <p:sldId id="280" r:id="rId14"/>
    <p:sldId id="262" r:id="rId15"/>
    <p:sldId id="263" r:id="rId16"/>
    <p:sldId id="264" r:id="rId17"/>
    <p:sldId id="279" r:id="rId18"/>
    <p:sldId id="273"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427" autoAdjust="0"/>
  </p:normalViewPr>
  <p:slideViewPr>
    <p:cSldViewPr snapToGrid="0">
      <p:cViewPr>
        <p:scale>
          <a:sx n="70" d="100"/>
          <a:sy n="70" d="100"/>
        </p:scale>
        <p:origin x="750" y="5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08/05/2019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cy-GB" altLang="en-US" dirty="0" err="1" smtClean="0"/>
              <a:t>There</a:t>
            </a:r>
            <a:r>
              <a:rPr lang="cy-GB" altLang="en-US" dirty="0" smtClean="0"/>
              <a:t> </a:t>
            </a:r>
            <a:r>
              <a:rPr lang="cy-GB" altLang="en-US" dirty="0" err="1" smtClean="0"/>
              <a:t>are</a:t>
            </a:r>
            <a:r>
              <a:rPr lang="cy-GB" altLang="en-US" dirty="0" smtClean="0"/>
              <a:t> a </a:t>
            </a:r>
            <a:r>
              <a:rPr lang="cy-GB" altLang="en-US" dirty="0" err="1" smtClean="0"/>
              <a:t>variety</a:t>
            </a:r>
            <a:r>
              <a:rPr lang="cy-GB" altLang="en-US" baseline="0" dirty="0" smtClean="0"/>
              <a:t> of </a:t>
            </a:r>
            <a:r>
              <a:rPr lang="cy-GB" altLang="en-US" baseline="0" dirty="0" err="1" smtClean="0"/>
              <a:t>elements</a:t>
            </a:r>
            <a:r>
              <a:rPr lang="cy-GB" altLang="en-US" baseline="0" dirty="0" smtClean="0"/>
              <a:t> to a </a:t>
            </a:r>
            <a:r>
              <a:rPr lang="cy-GB" altLang="en-US" baseline="0" dirty="0" err="1" smtClean="0"/>
              <a:t>succesful</a:t>
            </a:r>
            <a:r>
              <a:rPr lang="cy-GB" altLang="en-US" baseline="0" dirty="0" smtClean="0"/>
              <a:t> </a:t>
            </a:r>
            <a:r>
              <a:rPr lang="cy-GB" altLang="en-US" baseline="0" dirty="0" err="1" smtClean="0"/>
              <a:t>marketing</a:t>
            </a:r>
            <a:r>
              <a:rPr lang="cy-GB" altLang="en-US" baseline="0" dirty="0" smtClean="0"/>
              <a:t> plan.</a:t>
            </a: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2</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3</a:t>
            </a:fld>
            <a:endParaRPr lang="en-GB"/>
          </a:p>
        </p:txBody>
      </p:sp>
    </p:spTree>
    <p:extLst>
      <p:ext uri="{BB962C8B-B14F-4D97-AF65-F5344CB8AC3E}">
        <p14:creationId xmlns:p14="http://schemas.microsoft.com/office/powerpoint/2010/main" val="1070733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cy-GB" sz="1200" dirty="0" err="1" smtClean="0"/>
              <a:t>Determining</a:t>
            </a:r>
            <a:r>
              <a:rPr lang="cy-GB" sz="1200" dirty="0" smtClean="0"/>
              <a:t> </a:t>
            </a:r>
            <a:r>
              <a:rPr lang="cy-GB" sz="1200" dirty="0" err="1" smtClean="0"/>
              <a:t>market</a:t>
            </a:r>
            <a:r>
              <a:rPr lang="cy-GB" sz="1200" dirty="0" smtClean="0"/>
              <a:t> </a:t>
            </a:r>
            <a:r>
              <a:rPr lang="cy-GB" sz="1200" dirty="0" err="1" smtClean="0"/>
              <a:t>opportunities</a:t>
            </a:r>
            <a:r>
              <a:rPr lang="cy-GB" sz="1200" dirty="0" smtClean="0"/>
              <a:t>;</a:t>
            </a:r>
          </a:p>
          <a:p>
            <a:endParaRPr lang="cy-GB" sz="1200" dirty="0" smtClean="0"/>
          </a:p>
          <a:p>
            <a:r>
              <a:rPr lang="en-GB" sz="1200" dirty="0" smtClean="0"/>
              <a:t>Market segmentation enables to identify market opportu­nities. The marketer can study the needs of each segment in the light of current offerings by the competitors. From such study, the marketer can find out the current satisfaction of customers. </a:t>
            </a:r>
          </a:p>
          <a:p>
            <a:r>
              <a:rPr lang="en-GB" sz="1200" dirty="0" smtClean="0"/>
              <a:t>Segments with low level of satisfaction from present offering may represent excellent market opportunities. For example, customers may not be satisfied with the current offering of water purifiers in terms of product or after-sale service. Such situation enables a marketer to launch a new range of water purifiers and market them well.</a:t>
            </a:r>
          </a:p>
          <a:p>
            <a:endParaRPr lang="cy-GB" sz="1200" dirty="0" smtClean="0"/>
          </a:p>
          <a:p>
            <a:pPr fontAlgn="base"/>
            <a:r>
              <a:rPr lang="en-GB" sz="1200" b="1" i="0" u="none" strike="noStrike" kern="1200" dirty="0" smtClean="0">
                <a:solidFill>
                  <a:schemeClr val="tx1"/>
                </a:solidFill>
                <a:effectLst/>
                <a:latin typeface="+mn-lt"/>
                <a:ea typeface="+mn-ea"/>
                <a:cs typeface="+mn-cs"/>
              </a:rPr>
              <a:t>2. Adjustments in marketing appeals: </a:t>
            </a:r>
          </a:p>
          <a:p>
            <a:pPr fontAlgn="base"/>
            <a:r>
              <a:rPr lang="en-GB" sz="1200" b="0" i="0" u="none" strike="noStrike" kern="1200" dirty="0" smtClean="0">
                <a:solidFill>
                  <a:schemeClr val="tx1"/>
                </a:solidFill>
                <a:effectLst/>
                <a:latin typeface="+mn-lt"/>
                <a:ea typeface="+mn-ea"/>
                <a:cs typeface="+mn-cs"/>
              </a:rPr>
              <a:t>Sellers can make best possible adjustments of their product and marketing appeals. Instead of one marketing programme aimed to draw in all potential buy­ers, sellers can create separate marketing programmes designed to satisfy the needs of different customers. Proper advertising and sales promotional appeals can be made depending on the target audience.</a:t>
            </a:r>
          </a:p>
          <a:p>
            <a:endParaRPr lang="cy-GB" sz="1200" dirty="0" smtClean="0"/>
          </a:p>
          <a:p>
            <a:pPr fontAlgn="base"/>
            <a:r>
              <a:rPr lang="en-GB" sz="1200" b="1" i="0" u="none" strike="noStrike" kern="1200" dirty="0" smtClean="0">
                <a:solidFill>
                  <a:schemeClr val="tx1"/>
                </a:solidFill>
                <a:effectLst/>
                <a:latin typeface="+mn-lt"/>
                <a:ea typeface="+mn-ea"/>
                <a:cs typeface="+mn-cs"/>
              </a:rPr>
              <a:t>3. Developing marketing programmes: </a:t>
            </a:r>
          </a:p>
          <a:p>
            <a:pPr fontAlgn="base"/>
            <a:r>
              <a:rPr lang="en-GB" sz="1200" b="0" i="0" u="none" strike="noStrike" kern="1200" dirty="0" smtClean="0">
                <a:solidFill>
                  <a:schemeClr val="tx1"/>
                </a:solidFill>
                <a:effectLst/>
                <a:latin typeface="+mn-lt"/>
                <a:ea typeface="+mn-ea"/>
                <a:cs typeface="+mn-cs"/>
              </a:rPr>
              <a:t>Companies can develop marketing programmes and bud­gets based on a clearer idea of the response characteristics of specific market segments. They can budget funds to different segments depending on their buying response. </a:t>
            </a:r>
          </a:p>
          <a:p>
            <a:pPr fontAlgn="base"/>
            <a:r>
              <a:rPr lang="en-GB" sz="1200" b="1" i="0" u="none" strike="noStrike" kern="1200" dirty="0" smtClean="0">
                <a:solidFill>
                  <a:schemeClr val="tx1"/>
                </a:solidFill>
                <a:effectLst/>
                <a:latin typeface="+mn-lt"/>
                <a:ea typeface="+mn-ea"/>
                <a:cs typeface="+mn-cs"/>
              </a:rPr>
              <a:t>4. Designing a product: </a:t>
            </a:r>
          </a:p>
          <a:p>
            <a:pPr fontAlgn="base"/>
            <a:r>
              <a:rPr lang="en-GB" sz="1200" b="0" i="0" u="none" strike="noStrike" kern="1200" dirty="0" smtClean="0">
                <a:solidFill>
                  <a:schemeClr val="tx1"/>
                </a:solidFill>
                <a:effectLst/>
                <a:latin typeface="+mn-lt"/>
                <a:ea typeface="+mn-ea"/>
                <a:cs typeface="+mn-cs"/>
              </a:rPr>
              <a:t>Market segmentation helps in designing products that really match the demands of the target audience. Products with high market potential can be designed and directed to meet the satisfaction of the target market. </a:t>
            </a:r>
          </a:p>
          <a:p>
            <a:pPr fontAlgn="base"/>
            <a:r>
              <a:rPr lang="cy-GB" sz="1200" b="1" i="0" u="none" strike="noStrike" kern="1200" dirty="0" smtClean="0">
                <a:solidFill>
                  <a:schemeClr val="tx1"/>
                </a:solidFill>
                <a:effectLst/>
                <a:latin typeface="+mn-lt"/>
                <a:ea typeface="+mn-ea"/>
                <a:cs typeface="+mn-cs"/>
              </a:rPr>
              <a:t>5. </a:t>
            </a:r>
            <a:r>
              <a:rPr lang="cy-GB" sz="1200" b="1" i="0" u="none" strike="noStrike" kern="1200" dirty="0" err="1" smtClean="0">
                <a:solidFill>
                  <a:schemeClr val="tx1"/>
                </a:solidFill>
                <a:effectLst/>
                <a:latin typeface="+mn-lt"/>
                <a:ea typeface="+mn-ea"/>
                <a:cs typeface="+mn-cs"/>
              </a:rPr>
              <a:t>Media</a:t>
            </a:r>
            <a:r>
              <a:rPr lang="cy-GB" sz="1200" b="1" i="0" u="none" strike="noStrike" kern="1200" dirty="0" smtClean="0">
                <a:solidFill>
                  <a:schemeClr val="tx1"/>
                </a:solidFill>
                <a:effectLst/>
                <a:latin typeface="+mn-lt"/>
                <a:ea typeface="+mn-ea"/>
                <a:cs typeface="+mn-cs"/>
              </a:rPr>
              <a:t> </a:t>
            </a:r>
            <a:r>
              <a:rPr lang="cy-GB" sz="1200" b="1" i="0" u="none" strike="noStrike" kern="1200" dirty="0" err="1" smtClean="0">
                <a:solidFill>
                  <a:schemeClr val="tx1"/>
                </a:solidFill>
                <a:effectLst/>
                <a:latin typeface="+mn-lt"/>
                <a:ea typeface="+mn-ea"/>
                <a:cs typeface="+mn-cs"/>
              </a:rPr>
              <a:t>selection</a:t>
            </a:r>
            <a:r>
              <a:rPr lang="cy-GB" sz="1200" b="1" i="0" u="none" strike="noStrike" kern="1200" dirty="0" smtClean="0">
                <a:solidFill>
                  <a:schemeClr val="tx1"/>
                </a:solidFill>
                <a:effectLst/>
                <a:latin typeface="+mn-lt"/>
                <a:ea typeface="+mn-ea"/>
                <a:cs typeface="+mn-cs"/>
              </a:rPr>
              <a:t>:</a:t>
            </a:r>
          </a:p>
          <a:p>
            <a:pPr fontAlgn="base"/>
            <a:r>
              <a:rPr lang="en-GB" sz="1200" b="0" i="0" u="none" strike="noStrike" kern="1200" dirty="0" smtClean="0">
                <a:solidFill>
                  <a:schemeClr val="tx1"/>
                </a:solidFill>
                <a:effectLst/>
                <a:latin typeface="+mn-lt"/>
                <a:ea typeface="+mn-ea"/>
                <a:cs typeface="+mn-cs"/>
              </a:rPr>
              <a:t>It helps in selection of advertising media more intelligently and in allocating funds to various media. The funds are allocated to various media depending on the target audi­ence, impact of the media, competitor advertising, and so on.</a:t>
            </a:r>
          </a:p>
          <a:p>
            <a:pPr fontAlgn="base"/>
            <a:r>
              <a:rPr lang="en-GB" sz="1200" b="1" i="0" u="none" strike="noStrike" kern="1200" dirty="0" smtClean="0">
                <a:solidFill>
                  <a:schemeClr val="tx1"/>
                </a:solidFill>
                <a:effectLst/>
                <a:latin typeface="+mn-lt"/>
                <a:ea typeface="+mn-ea"/>
                <a:cs typeface="+mn-cs"/>
              </a:rPr>
              <a:t>6. Timing of marketing efforts: </a:t>
            </a:r>
          </a:p>
          <a:p>
            <a:pPr fontAlgn="base"/>
            <a:r>
              <a:rPr lang="en-GB" sz="1200" b="0" i="0" u="none" strike="noStrike" kern="1200" dirty="0" smtClean="0">
                <a:solidFill>
                  <a:schemeClr val="tx1"/>
                </a:solidFill>
                <a:effectLst/>
                <a:latin typeface="+mn-lt"/>
                <a:ea typeface="+mn-ea"/>
                <a:cs typeface="+mn-cs"/>
              </a:rPr>
              <a:t>It helps in setting the timings of the promotional efforts so that more emphasis is placed during those periods when response is likely to be at its peak. For instance, consumer goods can be heavily advertised to Christians during Christmas season and to Hindus during Diwali time. </a:t>
            </a:r>
          </a:p>
          <a:p>
            <a:pPr fontAlgn="base"/>
            <a:r>
              <a:rPr lang="en-GB" sz="1200" b="1" i="0" u="none" strike="noStrike" kern="1200" dirty="0" smtClean="0">
                <a:solidFill>
                  <a:schemeClr val="tx1"/>
                </a:solidFill>
                <a:effectLst/>
                <a:latin typeface="+mn-lt"/>
                <a:ea typeface="+mn-ea"/>
                <a:cs typeface="+mn-cs"/>
              </a:rPr>
              <a:t>7. Efficient use of resources: </a:t>
            </a:r>
          </a:p>
          <a:p>
            <a:pPr fontAlgn="base"/>
            <a:r>
              <a:rPr lang="en-GB" sz="1200" b="0" i="0" u="none" strike="noStrike" kern="1200" dirty="0" smtClean="0">
                <a:solidFill>
                  <a:schemeClr val="tx1"/>
                </a:solidFill>
                <a:effectLst/>
                <a:latin typeface="+mn-lt"/>
                <a:ea typeface="+mn-ea"/>
                <a:cs typeface="+mn-cs"/>
              </a:rPr>
              <a:t>By tailoring marketing programme to individual market segments, management can do a better marketing job and make more efficient use of the marketing resources. For example, a small firm can effectively use its limited resources – money, sales force, etc. – in one or two segmented markets rather than unsuccessfully aiming at a wider market. </a:t>
            </a:r>
          </a:p>
          <a:p>
            <a:pPr fontAlgn="base"/>
            <a:r>
              <a:rPr lang="en-GB" sz="1200" b="1" i="0" u="none" strike="noStrike" kern="1200" dirty="0" smtClean="0">
                <a:solidFill>
                  <a:schemeClr val="tx1"/>
                </a:solidFill>
                <a:effectLst/>
                <a:latin typeface="+mn-lt"/>
                <a:ea typeface="+mn-ea"/>
                <a:cs typeface="+mn-cs"/>
              </a:rPr>
              <a:t>8. Better service to customers: </a:t>
            </a:r>
          </a:p>
          <a:p>
            <a:pPr fontAlgn="base"/>
            <a:r>
              <a:rPr lang="en-GB" sz="1200" b="0" i="0" u="none" strike="noStrike" kern="1200" dirty="0" smtClean="0">
                <a:solidFill>
                  <a:schemeClr val="tx1"/>
                </a:solidFill>
                <a:effectLst/>
                <a:latin typeface="+mn-lt"/>
                <a:ea typeface="+mn-ea"/>
                <a:cs typeface="+mn-cs"/>
              </a:rPr>
              <a:t>Market segmentation enables a company to concentrate its market­ing efforts in a particular market area, thereby, providing a better service to the target customers. Proper marketing segmentation can facilitate customer satisfaction. </a:t>
            </a:r>
          </a:p>
          <a:p>
            <a:pPr fontAlgn="base"/>
            <a:r>
              <a:rPr lang="cy-GB" sz="1200" b="1" i="0" u="none" strike="noStrike" kern="1200" dirty="0" smtClean="0">
                <a:solidFill>
                  <a:schemeClr val="tx1"/>
                </a:solidFill>
                <a:effectLst/>
                <a:latin typeface="+mn-lt"/>
                <a:ea typeface="+mn-ea"/>
                <a:cs typeface="+mn-cs"/>
              </a:rPr>
              <a:t>9. </a:t>
            </a:r>
            <a:r>
              <a:rPr lang="cy-GB" sz="1200" b="1" i="0" u="none" strike="noStrike" kern="1200" dirty="0" err="1" smtClean="0">
                <a:solidFill>
                  <a:schemeClr val="tx1"/>
                </a:solidFill>
                <a:effectLst/>
                <a:latin typeface="+mn-lt"/>
                <a:ea typeface="+mn-ea"/>
                <a:cs typeface="+mn-cs"/>
              </a:rPr>
              <a:t>Helps</a:t>
            </a:r>
            <a:r>
              <a:rPr lang="cy-GB" sz="1200" b="1" i="0" u="none" strike="noStrike" kern="1200" dirty="0" smtClean="0">
                <a:solidFill>
                  <a:schemeClr val="tx1"/>
                </a:solidFill>
                <a:effectLst/>
                <a:latin typeface="+mn-lt"/>
                <a:ea typeface="+mn-ea"/>
                <a:cs typeface="+mn-cs"/>
              </a:rPr>
              <a:t> </a:t>
            </a:r>
            <a:r>
              <a:rPr lang="cy-GB" sz="1200" b="1" i="0" u="none" strike="noStrike" kern="1200" dirty="0" err="1" smtClean="0">
                <a:solidFill>
                  <a:schemeClr val="tx1"/>
                </a:solidFill>
                <a:effectLst/>
                <a:latin typeface="+mn-lt"/>
                <a:ea typeface="+mn-ea"/>
                <a:cs typeface="+mn-cs"/>
              </a:rPr>
              <a:t>in</a:t>
            </a:r>
            <a:r>
              <a:rPr lang="cy-GB" sz="1200" b="1" i="0" u="none" strike="noStrike" kern="1200" dirty="0" smtClean="0">
                <a:solidFill>
                  <a:schemeClr val="tx1"/>
                </a:solidFill>
                <a:effectLst/>
                <a:latin typeface="+mn-lt"/>
                <a:ea typeface="+mn-ea"/>
                <a:cs typeface="+mn-cs"/>
              </a:rPr>
              <a:t> </a:t>
            </a:r>
            <a:r>
              <a:rPr lang="cy-GB" sz="1200" b="1" i="0" u="none" strike="noStrike" kern="1200" dirty="0" err="1" smtClean="0">
                <a:solidFill>
                  <a:schemeClr val="tx1"/>
                </a:solidFill>
                <a:effectLst/>
                <a:latin typeface="+mn-lt"/>
                <a:ea typeface="+mn-ea"/>
                <a:cs typeface="+mn-cs"/>
              </a:rPr>
              <a:t>Fixing</a:t>
            </a:r>
            <a:r>
              <a:rPr lang="cy-GB" sz="1200" b="1" i="0" u="none" strike="noStrike" kern="1200" dirty="0" smtClean="0">
                <a:solidFill>
                  <a:schemeClr val="tx1"/>
                </a:solidFill>
                <a:effectLst/>
                <a:latin typeface="+mn-lt"/>
                <a:ea typeface="+mn-ea"/>
                <a:cs typeface="+mn-cs"/>
              </a:rPr>
              <a:t> </a:t>
            </a:r>
            <a:r>
              <a:rPr lang="cy-GB" sz="1200" b="1" i="0" u="none" strike="noStrike" kern="1200" dirty="0" err="1" smtClean="0">
                <a:solidFill>
                  <a:schemeClr val="tx1"/>
                </a:solidFill>
                <a:effectLst/>
                <a:latin typeface="+mn-lt"/>
                <a:ea typeface="+mn-ea"/>
                <a:cs typeface="+mn-cs"/>
              </a:rPr>
              <a:t>Prices</a:t>
            </a:r>
            <a:endParaRPr lang="cy-GB" sz="1200" b="1" i="0" u="none" strike="noStrike" kern="1200" dirty="0" smtClean="0">
              <a:solidFill>
                <a:schemeClr val="tx1"/>
              </a:solidFill>
              <a:effectLst/>
              <a:latin typeface="+mn-lt"/>
              <a:ea typeface="+mn-ea"/>
              <a:cs typeface="+mn-cs"/>
            </a:endParaRPr>
          </a:p>
          <a:p>
            <a:pPr fontAlgn="base"/>
            <a:r>
              <a:rPr lang="en-GB" sz="1200" b="0" i="0" u="none" strike="noStrike" kern="1200" dirty="0" smtClean="0">
                <a:solidFill>
                  <a:schemeClr val="tx1"/>
                </a:solidFill>
                <a:effectLst/>
                <a:latin typeface="+mn-lt"/>
                <a:ea typeface="+mn-ea"/>
                <a:cs typeface="+mn-cs"/>
              </a:rPr>
              <a:t>The marketing segmentation also enables to fix prices of the goods and services. Since different market segments have different price perceptions, it is necessary to adopt different pricing strategies for the markets. For instance, the prices for lower-income groups have to be lower and the product and promotional efforts are adjusted accordingly. </a:t>
            </a:r>
          </a:p>
          <a:p>
            <a:pPr fontAlgn="base"/>
            <a:r>
              <a:rPr lang="en-GB" sz="1200" b="1" i="0" u="none" strike="noStrike" kern="1200" dirty="0" smtClean="0">
                <a:solidFill>
                  <a:schemeClr val="tx1"/>
                </a:solidFill>
                <a:effectLst/>
                <a:latin typeface="+mn-lt"/>
                <a:ea typeface="+mn-ea"/>
                <a:cs typeface="+mn-cs"/>
              </a:rPr>
              <a:t>10. Assist in distribution strategies: </a:t>
            </a:r>
          </a:p>
          <a:p>
            <a:pPr fontAlgn="base"/>
            <a:r>
              <a:rPr lang="en-GB" sz="1200" b="0" i="0" u="none" strike="noStrike" kern="1200" dirty="0" smtClean="0">
                <a:solidFill>
                  <a:schemeClr val="tx1"/>
                </a:solidFill>
                <a:effectLst/>
                <a:latin typeface="+mn-lt"/>
                <a:ea typeface="+mn-ea"/>
                <a:cs typeface="+mn-cs"/>
              </a:rPr>
              <a:t>Segmentation also assists in adopting suitable distribution strategies. Different market segments may require different distribution mix. For example, if the product is of very high quality intended to target the upper class, then it must be distributed at prestigious outlets located at selective places.</a:t>
            </a:r>
          </a:p>
          <a:p>
            <a:pPr fontAlgn="base"/>
            <a:endParaRPr lang="en-GB" sz="1200" b="1" i="0" u="none" strike="noStrike" kern="1200" dirty="0" smtClean="0">
              <a:solidFill>
                <a:schemeClr val="tx1"/>
              </a:solidFill>
              <a:effectLst/>
              <a:latin typeface="+mn-lt"/>
              <a:ea typeface="+mn-ea"/>
              <a:cs typeface="+mn-cs"/>
            </a:endParaRPr>
          </a:p>
          <a:p>
            <a:endParaRPr lang="cy-GB" sz="1200" dirty="0" smtClean="0"/>
          </a:p>
          <a:p>
            <a:endParaRPr lang="cy-GB" sz="1200" dirty="0" smtClean="0"/>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6</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7</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8</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9</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10</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11</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12</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smtClean="0"/>
              <a:t>Using</a:t>
            </a:r>
            <a:r>
              <a:rPr lang="cy-GB" dirty="0" smtClean="0"/>
              <a:t> </a:t>
            </a:r>
            <a:r>
              <a:rPr lang="cy-GB" dirty="0" err="1" smtClean="0"/>
              <a:t>Flipchart</a:t>
            </a:r>
            <a:r>
              <a:rPr lang="cy-GB" dirty="0" smtClean="0"/>
              <a:t>, </a:t>
            </a:r>
            <a:r>
              <a:rPr lang="cy-GB" dirty="0" err="1" smtClean="0"/>
              <a:t>in</a:t>
            </a:r>
            <a:r>
              <a:rPr lang="cy-GB" dirty="0" smtClean="0"/>
              <a:t> 2 </a:t>
            </a:r>
            <a:r>
              <a:rPr lang="cy-GB" dirty="0" err="1" smtClean="0"/>
              <a:t>groups</a:t>
            </a:r>
            <a:r>
              <a:rPr lang="cy-GB" dirty="0" smtClean="0"/>
              <a:t>, draw </a:t>
            </a:r>
            <a:r>
              <a:rPr lang="cy-GB" dirty="0" err="1" smtClean="0"/>
              <a:t>up</a:t>
            </a:r>
            <a:r>
              <a:rPr lang="cy-GB" dirty="0" smtClean="0"/>
              <a:t> 2</a:t>
            </a:r>
            <a:r>
              <a:rPr lang="cy-GB" baseline="0" dirty="0" smtClean="0"/>
              <a:t> </a:t>
            </a:r>
            <a:r>
              <a:rPr lang="cy-GB" baseline="0" dirty="0" err="1" smtClean="0"/>
              <a:t>columns</a:t>
            </a:r>
            <a:r>
              <a:rPr lang="cy-GB" baseline="0" dirty="0" smtClean="0"/>
              <a:t> </a:t>
            </a:r>
            <a:r>
              <a:rPr lang="cy-GB" baseline="0" dirty="0" err="1" smtClean="0"/>
              <a:t>and</a:t>
            </a:r>
            <a:r>
              <a:rPr lang="cy-GB" baseline="0" dirty="0" smtClean="0"/>
              <a:t> </a:t>
            </a:r>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smtClean="0"/>
          </a:p>
          <a:p>
            <a:pPr>
              <a:spcBef>
                <a:spcPct val="0"/>
              </a:spcBef>
            </a:pPr>
            <a:r>
              <a:rPr lang="en-GB" sz="1200" b="0" i="0" u="none" strike="noStrike" kern="1200" dirty="0" smtClean="0">
                <a:solidFill>
                  <a:schemeClr val="tx1"/>
                </a:solidFill>
                <a:effectLst/>
                <a:latin typeface="+mn-lt"/>
                <a:ea typeface="+mn-ea"/>
                <a:cs typeface="+mn-cs"/>
              </a:rPr>
              <a:t>Marketing Mix. Definition: Marketing Mix is a group of marketing variables that the </a:t>
            </a:r>
            <a:r>
              <a:rPr lang="en-GB" sz="1200" b="1" i="0" u="none" strike="noStrike" kern="1200" dirty="0" smtClean="0">
                <a:solidFill>
                  <a:schemeClr val="tx1"/>
                </a:solidFill>
                <a:effectLst/>
                <a:latin typeface="+mn-lt"/>
                <a:ea typeface="+mn-ea"/>
                <a:cs typeface="+mn-cs"/>
              </a:rPr>
              <a:t>firm combines and controls</a:t>
            </a:r>
            <a:r>
              <a:rPr lang="en-GB" sz="1200" b="0" i="0" u="none" strike="noStrike" kern="1200" dirty="0" smtClean="0">
                <a:solidFill>
                  <a:schemeClr val="tx1"/>
                </a:solidFill>
                <a:effectLst/>
                <a:latin typeface="+mn-lt"/>
                <a:ea typeface="+mn-ea"/>
                <a:cs typeface="+mn-cs"/>
              </a:rPr>
              <a:t>, to </a:t>
            </a:r>
            <a:r>
              <a:rPr lang="en-GB" sz="1200" b="1" i="0" u="none" strike="noStrike" kern="1200" dirty="0" smtClean="0">
                <a:solidFill>
                  <a:schemeClr val="tx1"/>
                </a:solidFill>
                <a:effectLst/>
                <a:latin typeface="+mn-lt"/>
                <a:ea typeface="+mn-ea"/>
                <a:cs typeface="+mn-cs"/>
              </a:rPr>
              <a:t>produce the desired response in the target market</a:t>
            </a:r>
            <a:r>
              <a:rPr lang="en-GB" sz="1200" b="0" i="0" u="none" strike="noStrike" kern="1200" dirty="0" smtClean="0">
                <a:solidFill>
                  <a:schemeClr val="tx1"/>
                </a:solidFill>
                <a:effectLst/>
                <a:latin typeface="+mn-lt"/>
                <a:ea typeface="+mn-ea"/>
                <a:cs typeface="+mn-cs"/>
              </a:rPr>
              <a:t>. It is an important marketing tool that comprises of all the elements which influence the demand for the products offered by the firm</a:t>
            </a:r>
          </a:p>
          <a:p>
            <a:pPr>
              <a:spcBef>
                <a:spcPct val="0"/>
              </a:spcBef>
            </a:pPr>
            <a:endParaRPr lang="en-GB" altLang="en-US" b="1" dirty="0" smtClean="0"/>
          </a:p>
          <a:p>
            <a:pPr>
              <a:spcBef>
                <a:spcPct val="0"/>
              </a:spcBef>
            </a:pPr>
            <a:r>
              <a:rPr lang="en-GB" altLang="en-US" b="1" dirty="0" smtClean="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14</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15</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16</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17</a:t>
            </a:fld>
            <a:endParaRPr lang="en-GB"/>
          </a:p>
        </p:txBody>
      </p:sp>
    </p:spTree>
    <p:extLst>
      <p:ext uri="{BB962C8B-B14F-4D97-AF65-F5344CB8AC3E}">
        <p14:creationId xmlns:p14="http://schemas.microsoft.com/office/powerpoint/2010/main" val="4274427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409515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08/05/2019</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08/05/2019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video" Target="https://www.youtube.com/embed/pxcNVrwkroU"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5R_vYnQBfm4" TargetMode="External"/><Relationship Id="rId5" Type="http://schemas.openxmlformats.org/officeDocument/2006/relationships/image" Target="../media/image5.png"/><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fontScale="92500" lnSpcReduction="20000"/>
          </a:bodyPr>
          <a:lstStyle/>
          <a:p>
            <a:r>
              <a:rPr lang="en-GB" altLang="en-US" dirty="0"/>
              <a:t>Know your market and its customers</a:t>
            </a:r>
          </a:p>
          <a:p>
            <a:r>
              <a:rPr lang="en-GB" altLang="en-US" dirty="0"/>
              <a:t>PEST Analysis</a:t>
            </a:r>
          </a:p>
          <a:p>
            <a:r>
              <a:rPr lang="en-GB" altLang="en-US" dirty="0"/>
              <a:t>Segmentation </a:t>
            </a:r>
          </a:p>
          <a:p>
            <a:r>
              <a:rPr lang="en-GB" altLang="en-US" dirty="0"/>
              <a:t>Targeting</a:t>
            </a:r>
          </a:p>
          <a:p>
            <a:r>
              <a:rPr lang="en-GB" altLang="en-US" dirty="0"/>
              <a:t>Positioning</a:t>
            </a:r>
          </a:p>
          <a:p>
            <a:r>
              <a:rPr lang="en-GB" altLang="en-US" dirty="0"/>
              <a:t>SMART objectives</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3150-4606-40B2-9507-3A7F487C3B96}"/>
              </a:ext>
            </a:extLst>
          </p:cNvPr>
          <p:cNvSpPr>
            <a:spLocks noGrp="1"/>
          </p:cNvSpPr>
          <p:nvPr>
            <p:ph type="title"/>
          </p:nvPr>
        </p:nvSpPr>
        <p:spPr>
          <a:xfrm>
            <a:off x="381000" y="1345223"/>
            <a:ext cx="10972800" cy="4273061"/>
          </a:xfrm>
        </p:spPr>
        <p:txBody>
          <a:bodyPr>
            <a:normAutofit/>
          </a:bodyPr>
          <a:lstStyle/>
          <a:p>
            <a:pPr algn="l"/>
            <a:r>
              <a:rPr lang="en-GB" sz="3200" b="1" dirty="0"/>
              <a:t>PEST</a:t>
            </a:r>
            <a:r>
              <a:rPr lang="en-GB" sz="3200" dirty="0"/>
              <a:t> is an acronym for Political, Economic, Social and Technological. </a:t>
            </a:r>
            <a:br>
              <a:rPr lang="en-GB" sz="3200" dirty="0"/>
            </a:br>
            <a:r>
              <a:rPr lang="en-GB" sz="3200" dirty="0"/>
              <a:t>This </a:t>
            </a:r>
            <a:r>
              <a:rPr lang="en-GB" sz="3200" b="1" dirty="0"/>
              <a:t>analysis</a:t>
            </a:r>
            <a:r>
              <a:rPr lang="en-GB" sz="3200" dirty="0"/>
              <a:t> is used to assess these four external factors in relation to your business situation. </a:t>
            </a:r>
            <a:br>
              <a:rPr lang="en-GB" sz="3200" dirty="0"/>
            </a:br>
            <a:r>
              <a:rPr lang="en-GB" sz="3200" dirty="0"/>
              <a:t>Basically, a </a:t>
            </a:r>
            <a:r>
              <a:rPr lang="en-GB" sz="3200" b="1" dirty="0"/>
              <a:t>PEST analysis</a:t>
            </a:r>
            <a:r>
              <a:rPr lang="en-GB" sz="3200" dirty="0"/>
              <a:t> helps you determine how these factors will affect the performance and activities of your business in the long-term.</a:t>
            </a:r>
          </a:p>
        </p:txBody>
      </p:sp>
      <p:sp>
        <p:nvSpPr>
          <p:cNvPr id="3" name="Title 1">
            <a:extLst>
              <a:ext uri="{FF2B5EF4-FFF2-40B4-BE49-F238E27FC236}">
                <a16:creationId xmlns:a16="http://schemas.microsoft.com/office/drawing/2014/main" id="{49D52D48-1CF3-40ED-8F65-BCEF18BCF1A2}"/>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t>Let’s remind ourselves…PEST </a:t>
            </a:r>
            <a:r>
              <a:rPr lang="en-GB" sz="3600" b="1" dirty="0"/>
              <a:t>Analysis</a:t>
            </a:r>
          </a:p>
        </p:txBody>
      </p:sp>
    </p:spTree>
    <p:extLst>
      <p:ext uri="{BB962C8B-B14F-4D97-AF65-F5344CB8AC3E}">
        <p14:creationId xmlns:p14="http://schemas.microsoft.com/office/powerpoint/2010/main" val="2972629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369791" y="517565"/>
            <a:ext cx="4190998" cy="1200329"/>
          </a:xfrm>
          <a:prstGeom prst="rect">
            <a:avLst/>
          </a:prstGeom>
        </p:spPr>
        <p:txBody>
          <a:bodyPr wrap="square">
            <a:spAutoFit/>
          </a:bodyPr>
          <a:lstStyle/>
          <a:p>
            <a:pPr algn="just"/>
            <a:r>
              <a:rPr lang="en-GB" dirty="0" smtClean="0">
                <a:solidFill>
                  <a:srgbClr val="222222"/>
                </a:solidFill>
                <a:latin typeface="&amp;quot"/>
              </a:rPr>
              <a:t>For </a:t>
            </a:r>
            <a:r>
              <a:rPr lang="en-GB" dirty="0">
                <a:solidFill>
                  <a:srgbClr val="222222"/>
                </a:solidFill>
                <a:latin typeface="&amp;quot"/>
              </a:rPr>
              <a:t>example, if you do not take social factors into account, you can lose sales, face legal issues, and worse still, offend your customers. </a:t>
            </a:r>
            <a:endParaRPr lang="en-GB" b="0" i="0" u="none" strike="noStrike" dirty="0">
              <a:solidFill>
                <a:srgbClr val="222222"/>
              </a:solidFill>
              <a:effectLst/>
              <a:latin typeface="&amp;quot"/>
            </a:endParaRPr>
          </a:p>
        </p:txBody>
      </p:sp>
      <p:sp>
        <p:nvSpPr>
          <p:cNvPr id="4" name="Rectangle 3"/>
          <p:cNvSpPr/>
          <p:nvPr/>
        </p:nvSpPr>
        <p:spPr>
          <a:xfrm>
            <a:off x="318448" y="86678"/>
            <a:ext cx="6096000" cy="1631216"/>
          </a:xfrm>
          <a:prstGeom prst="rect">
            <a:avLst/>
          </a:prstGeom>
        </p:spPr>
        <p:txBody>
          <a:bodyPr>
            <a:spAutoFit/>
          </a:bodyPr>
          <a:lstStyle/>
          <a:p>
            <a:pPr algn="just"/>
            <a:r>
              <a:rPr lang="en-GB" sz="2000" dirty="0">
                <a:solidFill>
                  <a:srgbClr val="222222"/>
                </a:solidFill>
                <a:latin typeface="&amp;quot"/>
              </a:rPr>
              <a:t>While PEST only takes external factors into account, it offers crucial contributions to a company’s marketing efforts (i.e. if we believe marketing to encompass virtually everything that happens between the business and the customer).</a:t>
            </a:r>
            <a:endParaRPr lang="en-GB" sz="2000" dirty="0">
              <a:solidFill>
                <a:srgbClr val="222222"/>
              </a:solidFill>
              <a:latin typeface="&amp;quot"/>
            </a:endParaRPr>
          </a:p>
        </p:txBody>
      </p:sp>
      <p:sp>
        <p:nvSpPr>
          <p:cNvPr id="5" name="Rectangle 4"/>
          <p:cNvSpPr/>
          <p:nvPr/>
        </p:nvSpPr>
        <p:spPr>
          <a:xfrm>
            <a:off x="441278" y="1817638"/>
            <a:ext cx="6096000" cy="3785652"/>
          </a:xfrm>
          <a:prstGeom prst="rect">
            <a:avLst/>
          </a:prstGeom>
        </p:spPr>
        <p:txBody>
          <a:bodyPr>
            <a:spAutoFit/>
          </a:bodyPr>
          <a:lstStyle/>
          <a:p>
            <a:pPr algn="just"/>
            <a:r>
              <a:rPr lang="en-GB" sz="2400" dirty="0">
                <a:solidFill>
                  <a:srgbClr val="222222"/>
                </a:solidFill>
                <a:latin typeface="&amp;quot"/>
              </a:rPr>
              <a:t>A case in point is Pepsi. When the global brand opened shop in China, they used the Slogan </a:t>
            </a:r>
            <a:r>
              <a:rPr lang="en-GB" sz="2400" b="1" dirty="0">
                <a:solidFill>
                  <a:srgbClr val="222222"/>
                </a:solidFill>
                <a:latin typeface="&amp;quot"/>
              </a:rPr>
              <a:t>‘Pepsi brings you back to life’ </a:t>
            </a:r>
            <a:r>
              <a:rPr lang="en-GB" sz="2400" dirty="0">
                <a:solidFill>
                  <a:srgbClr val="222222"/>
                </a:solidFill>
                <a:latin typeface="&amp;quot"/>
              </a:rPr>
              <a:t>which actually translated to </a:t>
            </a:r>
            <a:r>
              <a:rPr lang="en-GB" sz="2400" b="1" dirty="0">
                <a:solidFill>
                  <a:srgbClr val="222222"/>
                </a:solidFill>
                <a:latin typeface="&amp;quot"/>
              </a:rPr>
              <a:t>‘Pepsi brings your ancestors back from the grave’!</a:t>
            </a:r>
          </a:p>
          <a:p>
            <a:pPr algn="just"/>
            <a:r>
              <a:rPr lang="en-GB" sz="2400" dirty="0">
                <a:solidFill>
                  <a:srgbClr val="222222"/>
                </a:solidFill>
                <a:latin typeface="&amp;quot"/>
              </a:rPr>
              <a:t>Not to mention, if you fail to use modern digital marketing techniques (such as mobile optimization and whiteboard animation), you will lose a hefty part of your clients to competitors.</a:t>
            </a:r>
            <a:endParaRPr lang="en-GB" sz="2400" dirty="0">
              <a:solidFill>
                <a:srgbClr val="222222"/>
              </a:solidFill>
              <a:latin typeface="&amp;quot"/>
            </a:endParaRPr>
          </a:p>
        </p:txBody>
      </p:sp>
      <p:pic>
        <p:nvPicPr>
          <p:cNvPr id="6" name="Picture 5"/>
          <p:cNvPicPr>
            <a:picLocks noChangeAspect="1"/>
          </p:cNvPicPr>
          <p:nvPr/>
        </p:nvPicPr>
        <p:blipFill>
          <a:blip r:embed="rId2"/>
          <a:stretch>
            <a:fillRect/>
          </a:stretch>
        </p:blipFill>
        <p:spPr>
          <a:xfrm>
            <a:off x="8719781" y="2755711"/>
            <a:ext cx="2943366" cy="2943366"/>
          </a:xfrm>
          <a:prstGeom prst="rect">
            <a:avLst/>
          </a:prstGeom>
        </p:spPr>
      </p:pic>
    </p:spTree>
    <p:extLst>
      <p:ext uri="{BB962C8B-B14F-4D97-AF65-F5344CB8AC3E}">
        <p14:creationId xmlns:p14="http://schemas.microsoft.com/office/powerpoint/2010/main" val="194537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smtClean="0"/>
              <a:t>What</a:t>
            </a:r>
            <a:r>
              <a:rPr lang="cy-GB" dirty="0" smtClean="0"/>
              <a:t> is </a:t>
            </a:r>
            <a:r>
              <a:rPr lang="cy-GB" dirty="0" err="1" smtClean="0"/>
              <a:t>Market</a:t>
            </a:r>
            <a:r>
              <a:rPr lang="cy-GB" dirty="0" smtClean="0"/>
              <a:t> </a:t>
            </a:r>
            <a:r>
              <a:rPr lang="cy-GB" dirty="0" err="1" smtClean="0"/>
              <a:t>Segmentation</a:t>
            </a:r>
            <a:r>
              <a:rPr lang="cy-GB" dirty="0" smtClean="0"/>
              <a:t>?</a:t>
            </a:r>
            <a:endParaRPr lang="en-GB" dirty="0"/>
          </a:p>
        </p:txBody>
      </p:sp>
      <p:pic>
        <p:nvPicPr>
          <p:cNvPr id="3" name="pxcNVrwkroU"/>
          <p:cNvPicPr>
            <a:picLocks noRot="1" noChangeAspect="1"/>
          </p:cNvPicPr>
          <p:nvPr>
            <a:videoFile r:link="rId1"/>
          </p:nvPr>
        </p:nvPicPr>
        <p:blipFill>
          <a:blip r:embed="rId3"/>
          <a:stretch>
            <a:fillRect/>
          </a:stretch>
        </p:blipFill>
        <p:spPr>
          <a:xfrm>
            <a:off x="3315269" y="1858015"/>
            <a:ext cx="5334379" cy="3000588"/>
          </a:xfrm>
          <a:prstGeom prst="rect">
            <a:avLst/>
          </a:prstGeom>
        </p:spPr>
      </p:pic>
    </p:spTree>
    <p:extLst>
      <p:ext uri="{BB962C8B-B14F-4D97-AF65-F5344CB8AC3E}">
        <p14:creationId xmlns:p14="http://schemas.microsoft.com/office/powerpoint/2010/main" val="29087908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a:t>
            </a:r>
            <a:r>
              <a:rPr lang="en-GB" sz="3600" b="1" dirty="0" smtClean="0"/>
              <a:t>benefits </a:t>
            </a:r>
            <a:r>
              <a:rPr lang="en-GB" sz="3600" b="1" dirty="0"/>
              <a:t>of market segmentation</a:t>
            </a:r>
          </a:p>
        </p:txBody>
      </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13238" y="1330657"/>
            <a:ext cx="10904561" cy="6832640"/>
          </a:xfrm>
          <a:prstGeom prst="rect">
            <a:avLst/>
          </a:prstGeom>
          <a:noFill/>
        </p:spPr>
        <p:txBody>
          <a:bodyPr wrap="square" rtlCol="0">
            <a:spAutoFit/>
          </a:bodyPr>
          <a:lstStyle/>
          <a:p>
            <a:pPr marL="342900" indent="-342900">
              <a:buFont typeface="+mj-lt"/>
              <a:buAutoNum type="arabicPeriod"/>
            </a:pPr>
            <a:r>
              <a:rPr lang="cy-GB" sz="2400" dirty="0" err="1" smtClean="0"/>
              <a:t>Determining</a:t>
            </a:r>
            <a:r>
              <a:rPr lang="cy-GB" sz="2400" dirty="0" smtClean="0"/>
              <a:t> </a:t>
            </a:r>
            <a:r>
              <a:rPr lang="cy-GB" sz="2400" dirty="0" err="1" smtClean="0"/>
              <a:t>market</a:t>
            </a:r>
            <a:r>
              <a:rPr lang="cy-GB" sz="2400" dirty="0" smtClean="0"/>
              <a:t> </a:t>
            </a:r>
            <a:r>
              <a:rPr lang="cy-GB" sz="2400" dirty="0" err="1" smtClean="0"/>
              <a:t>opportunities</a:t>
            </a:r>
            <a:endParaRPr lang="cy-GB" sz="2400" dirty="0"/>
          </a:p>
          <a:p>
            <a:pPr marL="342900" indent="-342900">
              <a:buFont typeface="+mj-lt"/>
              <a:buAutoNum type="arabicPeriod"/>
            </a:pPr>
            <a:r>
              <a:rPr lang="cy-GB" sz="2400" dirty="0" err="1" smtClean="0"/>
              <a:t>Adjustments</a:t>
            </a:r>
            <a:r>
              <a:rPr lang="cy-GB" sz="2400" dirty="0" smtClean="0"/>
              <a:t> </a:t>
            </a:r>
            <a:r>
              <a:rPr lang="cy-GB" sz="2400" dirty="0" err="1" smtClean="0"/>
              <a:t>in</a:t>
            </a:r>
            <a:r>
              <a:rPr lang="cy-GB" sz="2400" dirty="0" smtClean="0"/>
              <a:t> </a:t>
            </a:r>
            <a:r>
              <a:rPr lang="cy-GB" sz="2400" dirty="0" err="1" smtClean="0"/>
              <a:t>Marketing</a:t>
            </a:r>
            <a:r>
              <a:rPr lang="cy-GB" sz="2400" dirty="0" smtClean="0"/>
              <a:t> </a:t>
            </a:r>
            <a:r>
              <a:rPr lang="cy-GB" sz="2400" dirty="0" err="1" smtClean="0"/>
              <a:t>appeal</a:t>
            </a:r>
            <a:endParaRPr lang="cy-GB" sz="2400" dirty="0" smtClean="0"/>
          </a:p>
          <a:p>
            <a:pPr marL="342900" indent="-342900">
              <a:buFont typeface="+mj-lt"/>
              <a:buAutoNum type="arabicPeriod"/>
            </a:pPr>
            <a:r>
              <a:rPr lang="cy-GB" sz="2400" dirty="0" err="1" smtClean="0"/>
              <a:t>Developing</a:t>
            </a:r>
            <a:r>
              <a:rPr lang="cy-GB" sz="2400" dirty="0" smtClean="0"/>
              <a:t> </a:t>
            </a:r>
            <a:r>
              <a:rPr lang="cy-GB" sz="2400" dirty="0" err="1" smtClean="0"/>
              <a:t>marketing</a:t>
            </a:r>
            <a:r>
              <a:rPr lang="cy-GB" sz="2400" dirty="0" smtClean="0"/>
              <a:t> </a:t>
            </a:r>
            <a:r>
              <a:rPr lang="cy-GB" sz="2400" dirty="0" err="1" smtClean="0"/>
              <a:t>programmes</a:t>
            </a:r>
            <a:endParaRPr lang="cy-GB" sz="2400" dirty="0" smtClean="0"/>
          </a:p>
          <a:p>
            <a:pPr marL="342900" indent="-342900">
              <a:buFont typeface="+mj-lt"/>
              <a:buAutoNum type="arabicPeriod"/>
            </a:pPr>
            <a:r>
              <a:rPr lang="cy-GB" sz="2400" dirty="0" err="1" smtClean="0"/>
              <a:t>Designing</a:t>
            </a:r>
            <a:r>
              <a:rPr lang="cy-GB" sz="2400" dirty="0" smtClean="0"/>
              <a:t> a </a:t>
            </a:r>
            <a:r>
              <a:rPr lang="cy-GB" sz="2400" dirty="0" err="1" smtClean="0"/>
              <a:t>product</a:t>
            </a:r>
            <a:endParaRPr lang="cy-GB" sz="2400" dirty="0" smtClean="0"/>
          </a:p>
          <a:p>
            <a:pPr marL="342900" indent="-342900">
              <a:buFont typeface="+mj-lt"/>
              <a:buAutoNum type="arabicPeriod"/>
            </a:pPr>
            <a:r>
              <a:rPr lang="cy-GB" sz="2400" dirty="0" err="1" smtClean="0"/>
              <a:t>Media</a:t>
            </a:r>
            <a:r>
              <a:rPr lang="cy-GB" sz="2400" dirty="0" smtClean="0"/>
              <a:t> </a:t>
            </a:r>
            <a:r>
              <a:rPr lang="cy-GB" sz="2400" dirty="0" err="1" smtClean="0"/>
              <a:t>Selection</a:t>
            </a:r>
            <a:endParaRPr lang="cy-GB" sz="2400" dirty="0" smtClean="0"/>
          </a:p>
          <a:p>
            <a:pPr marL="342900" indent="-342900">
              <a:buFont typeface="+mj-lt"/>
              <a:buAutoNum type="arabicPeriod"/>
            </a:pPr>
            <a:r>
              <a:rPr lang="cy-GB" sz="2400" dirty="0" err="1" smtClean="0"/>
              <a:t>Timing</a:t>
            </a:r>
            <a:r>
              <a:rPr lang="cy-GB" sz="2400" dirty="0" smtClean="0"/>
              <a:t> of </a:t>
            </a:r>
            <a:r>
              <a:rPr lang="cy-GB" sz="2400" dirty="0" err="1" smtClean="0"/>
              <a:t>marketing</a:t>
            </a:r>
            <a:r>
              <a:rPr lang="cy-GB" sz="2400" dirty="0" smtClean="0"/>
              <a:t> </a:t>
            </a:r>
            <a:r>
              <a:rPr lang="cy-GB" sz="2400" dirty="0" err="1" smtClean="0"/>
              <a:t>efforts</a:t>
            </a:r>
            <a:endParaRPr lang="cy-GB" sz="2400" dirty="0" smtClean="0"/>
          </a:p>
          <a:p>
            <a:pPr marL="342900" indent="-342900">
              <a:buFont typeface="+mj-lt"/>
              <a:buAutoNum type="arabicPeriod"/>
            </a:pPr>
            <a:r>
              <a:rPr lang="cy-GB" sz="2400" dirty="0" err="1" smtClean="0"/>
              <a:t>Efficient</a:t>
            </a:r>
            <a:r>
              <a:rPr lang="cy-GB" sz="2400" dirty="0" smtClean="0"/>
              <a:t> </a:t>
            </a:r>
            <a:r>
              <a:rPr lang="cy-GB" sz="2400" dirty="0" err="1" smtClean="0"/>
              <a:t>use</a:t>
            </a:r>
            <a:r>
              <a:rPr lang="cy-GB" sz="2400" dirty="0" smtClean="0"/>
              <a:t> of Resources</a:t>
            </a:r>
          </a:p>
          <a:p>
            <a:pPr marL="342900" indent="-342900">
              <a:buFont typeface="+mj-lt"/>
              <a:buAutoNum type="arabicPeriod"/>
            </a:pPr>
            <a:r>
              <a:rPr lang="cy-GB" sz="2400" dirty="0" err="1" smtClean="0"/>
              <a:t>Better</a:t>
            </a:r>
            <a:r>
              <a:rPr lang="cy-GB" sz="2400" dirty="0" smtClean="0"/>
              <a:t> Service to </a:t>
            </a:r>
            <a:r>
              <a:rPr lang="cy-GB" sz="2400" dirty="0" err="1" smtClean="0"/>
              <a:t>customers</a:t>
            </a:r>
            <a:endParaRPr lang="cy-GB" sz="2400" dirty="0" smtClean="0"/>
          </a:p>
          <a:p>
            <a:pPr marL="342900" indent="-342900">
              <a:buFont typeface="+mj-lt"/>
              <a:buAutoNum type="arabicPeriod"/>
            </a:pPr>
            <a:r>
              <a:rPr lang="cy-GB" sz="2400" dirty="0" err="1" smtClean="0"/>
              <a:t>Helps</a:t>
            </a:r>
            <a:r>
              <a:rPr lang="cy-GB" sz="2400" dirty="0" smtClean="0"/>
              <a:t> </a:t>
            </a:r>
            <a:r>
              <a:rPr lang="cy-GB" sz="2400" dirty="0" err="1" smtClean="0"/>
              <a:t>in</a:t>
            </a:r>
            <a:r>
              <a:rPr lang="cy-GB" sz="2400" dirty="0" smtClean="0"/>
              <a:t> </a:t>
            </a:r>
            <a:r>
              <a:rPr lang="cy-GB" sz="2400" dirty="0" err="1" smtClean="0"/>
              <a:t>Fixing</a:t>
            </a:r>
            <a:r>
              <a:rPr lang="cy-GB" sz="2400" dirty="0" smtClean="0"/>
              <a:t> </a:t>
            </a:r>
            <a:r>
              <a:rPr lang="cy-GB" sz="2400" dirty="0" err="1" smtClean="0"/>
              <a:t>Prices</a:t>
            </a:r>
            <a:endParaRPr lang="cy-GB" sz="2400" dirty="0" smtClean="0"/>
          </a:p>
          <a:p>
            <a:pPr marL="342900" indent="-342900">
              <a:buFont typeface="+mj-lt"/>
              <a:buAutoNum type="arabicPeriod"/>
            </a:pPr>
            <a:r>
              <a:rPr lang="cy-GB" sz="2400" dirty="0"/>
              <a:t> </a:t>
            </a:r>
            <a:r>
              <a:rPr lang="cy-GB" sz="2400" dirty="0" err="1" smtClean="0"/>
              <a:t>Assist</a:t>
            </a:r>
            <a:r>
              <a:rPr lang="cy-GB" sz="2400" dirty="0" smtClean="0"/>
              <a:t> </a:t>
            </a:r>
            <a:r>
              <a:rPr lang="cy-GB" sz="2400" dirty="0" err="1" smtClean="0"/>
              <a:t>in</a:t>
            </a:r>
            <a:r>
              <a:rPr lang="cy-GB" sz="2400" dirty="0" smtClean="0"/>
              <a:t> Distribution </a:t>
            </a:r>
            <a:r>
              <a:rPr lang="cy-GB" sz="2400" dirty="0" err="1" smtClean="0"/>
              <a:t>strategies</a:t>
            </a:r>
            <a:endParaRPr lang="cy-GB" sz="2400" dirty="0" smtClean="0"/>
          </a:p>
          <a:p>
            <a:pPr marL="342900" indent="-342900">
              <a:buFont typeface="+mj-lt"/>
              <a:buAutoNum type="arabicPeriod"/>
            </a:pPr>
            <a:endParaRPr lang="cy-GB" sz="2400" dirty="0" smtClean="0"/>
          </a:p>
          <a:p>
            <a:pPr marL="342900" indent="-342900">
              <a:buFont typeface="+mj-lt"/>
              <a:buAutoNum type="arabicPeriod"/>
            </a:pPr>
            <a:endParaRPr lang="cy-GB" sz="2400" dirty="0" smtClean="0"/>
          </a:p>
          <a:p>
            <a:pPr marL="342900" indent="-342900">
              <a:buFont typeface="+mj-lt"/>
              <a:buAutoNum type="arabicPeriod"/>
            </a:pPr>
            <a:endParaRPr lang="cy-GB" sz="2400" dirty="0" smtClean="0"/>
          </a:p>
          <a:p>
            <a:pPr marL="342900" indent="-342900">
              <a:buFont typeface="+mj-lt"/>
              <a:buAutoNum type="arabicPeriod"/>
            </a:pPr>
            <a:endParaRPr lang="cy-GB" sz="2400" dirty="0" smtClean="0"/>
          </a:p>
          <a:p>
            <a:pPr marL="342900" indent="-342900">
              <a:buFont typeface="+mj-lt"/>
              <a:buAutoNum type="arabicPeriod"/>
            </a:pPr>
            <a:endParaRPr lang="cy-GB" sz="2400" dirty="0" smtClean="0"/>
          </a:p>
          <a:p>
            <a:endParaRPr lang="cy-GB" sz="2400" dirty="0" smtClean="0"/>
          </a:p>
          <a:p>
            <a:pPr marL="342900" indent="-342900">
              <a:buFont typeface="+mj-lt"/>
              <a:buAutoNum type="arabicPeriod"/>
            </a:pPr>
            <a:endParaRPr lang="cy-GB" dirty="0" smtClean="0"/>
          </a:p>
          <a:p>
            <a:pPr marL="342900" indent="-342900">
              <a:buFont typeface="+mj-lt"/>
              <a:buAutoNum type="arabicPeriod"/>
            </a:pPr>
            <a:endParaRPr lang="cy-GB" dirty="0" smtClean="0"/>
          </a:p>
          <a:p>
            <a:endParaRPr lang="en-GB" i="1" dirty="0"/>
          </a:p>
        </p:txBody>
      </p:sp>
    </p:spTree>
    <p:extLst>
      <p:ext uri="{BB962C8B-B14F-4D97-AF65-F5344CB8AC3E}">
        <p14:creationId xmlns:p14="http://schemas.microsoft.com/office/powerpoint/2010/main" val="28663840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5" name="Picture 4"/>
          <p:cNvPicPr>
            <a:picLocks noChangeAspect="1"/>
          </p:cNvPicPr>
          <p:nvPr/>
        </p:nvPicPr>
        <p:blipFill>
          <a:blip r:embed="rId3"/>
          <a:stretch>
            <a:fillRect/>
          </a:stretch>
        </p:blipFill>
        <p:spPr>
          <a:xfrm>
            <a:off x="5568649" y="274638"/>
            <a:ext cx="4769530" cy="5000554"/>
          </a:xfrm>
          <a:prstGeom prst="rect">
            <a:avLst/>
          </a:prstGeom>
        </p:spPr>
      </p:pic>
    </p:spTree>
    <p:extLst>
      <p:ext uri="{BB962C8B-B14F-4D97-AF65-F5344CB8AC3E}">
        <p14:creationId xmlns:p14="http://schemas.microsoft.com/office/powerpoint/2010/main" val="34619216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539430"/>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endParaRPr lang="en-GB" sz="3200" b="0" i="0" dirty="0" smtClean="0">
              <a:effectLst/>
              <a:latin typeface="Calibri" panose="020F0502020204030204" pitchFamily="34" charset="0"/>
            </a:endParaRPr>
          </a:p>
          <a:p>
            <a:endParaRPr lang="en-GB" sz="3200" b="0" i="0" dirty="0">
              <a:effectLst/>
              <a:latin typeface="Calibri" panose="020F0502020204030204" pitchFamily="34" charset="0"/>
            </a:endParaRP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sp>
        <p:nvSpPr>
          <p:cNvPr id="3" name="Content Placeholder 2"/>
          <p:cNvSpPr>
            <a:spLocks noGrp="1"/>
          </p:cNvSpPr>
          <p:nvPr>
            <p:ph idx="1"/>
          </p:nvPr>
        </p:nvSpPr>
        <p:spPr/>
        <p:txBody>
          <a:bodyPr>
            <a:normAutofit lnSpcReduction="10000"/>
          </a:bodyPr>
          <a:lstStyle/>
          <a:p>
            <a:pPr marL="0" indent="0">
              <a:buNone/>
            </a:pPr>
            <a:r>
              <a:rPr lang="cy-GB" dirty="0" err="1" smtClean="0"/>
              <a:t>In</a:t>
            </a:r>
            <a:r>
              <a:rPr lang="cy-GB" dirty="0" smtClean="0"/>
              <a:t> 2 </a:t>
            </a:r>
            <a:r>
              <a:rPr lang="cy-GB" dirty="0" err="1" smtClean="0"/>
              <a:t>groups</a:t>
            </a:r>
            <a:r>
              <a:rPr lang="cy-GB" dirty="0" smtClean="0"/>
              <a:t>, </a:t>
            </a:r>
            <a:r>
              <a:rPr lang="cy-GB" dirty="0" err="1" smtClean="0"/>
              <a:t>use</a:t>
            </a:r>
            <a:r>
              <a:rPr lang="cy-GB" dirty="0" smtClean="0"/>
              <a:t> the </a:t>
            </a:r>
            <a:r>
              <a:rPr lang="cy-GB" dirty="0" err="1" smtClean="0"/>
              <a:t>Flipchart</a:t>
            </a:r>
            <a:r>
              <a:rPr lang="cy-GB" dirty="0" smtClean="0"/>
              <a:t> </a:t>
            </a:r>
            <a:r>
              <a:rPr lang="cy-GB" dirty="0" err="1" smtClean="0"/>
              <a:t>paper</a:t>
            </a:r>
            <a:r>
              <a:rPr lang="cy-GB" dirty="0" smtClean="0"/>
              <a:t> to </a:t>
            </a:r>
            <a:r>
              <a:rPr lang="cy-GB" dirty="0" err="1" smtClean="0"/>
              <a:t>position</a:t>
            </a:r>
            <a:r>
              <a:rPr lang="cy-GB" dirty="0" smtClean="0"/>
              <a:t> </a:t>
            </a:r>
            <a:r>
              <a:rPr lang="cy-GB" dirty="0" err="1" smtClean="0"/>
              <a:t>each</a:t>
            </a:r>
            <a:r>
              <a:rPr lang="cy-GB" dirty="0" smtClean="0"/>
              <a:t> of the </a:t>
            </a:r>
            <a:r>
              <a:rPr lang="cy-GB" dirty="0" err="1" smtClean="0"/>
              <a:t>companies</a:t>
            </a:r>
            <a:r>
              <a:rPr lang="cy-GB" dirty="0" smtClean="0"/>
              <a:t> </a:t>
            </a:r>
            <a:r>
              <a:rPr lang="cy-GB" dirty="0" err="1" smtClean="0"/>
              <a:t>given</a:t>
            </a:r>
            <a:r>
              <a:rPr lang="cy-GB" dirty="0" smtClean="0"/>
              <a:t> to </a:t>
            </a:r>
            <a:r>
              <a:rPr lang="cy-GB" dirty="0" err="1" smtClean="0"/>
              <a:t>you</a:t>
            </a:r>
            <a:r>
              <a:rPr lang="cy-GB" dirty="0"/>
              <a:t> </a:t>
            </a:r>
            <a:r>
              <a:rPr lang="cy-GB" dirty="0" err="1" smtClean="0"/>
              <a:t>into</a:t>
            </a:r>
            <a:r>
              <a:rPr lang="cy-GB" dirty="0" smtClean="0"/>
              <a:t> </a:t>
            </a:r>
            <a:r>
              <a:rPr lang="cy-GB" dirty="0" err="1" smtClean="0"/>
              <a:t>nthe</a:t>
            </a:r>
            <a:r>
              <a:rPr lang="cy-GB" dirty="0" smtClean="0"/>
              <a:t> </a:t>
            </a:r>
            <a:r>
              <a:rPr lang="cy-GB" dirty="0" err="1" smtClean="0"/>
              <a:t>following</a:t>
            </a:r>
            <a:r>
              <a:rPr lang="cy-GB" dirty="0" smtClean="0"/>
              <a:t> </a:t>
            </a:r>
            <a:r>
              <a:rPr lang="cy-GB" dirty="0" err="1" smtClean="0"/>
              <a:t>strategies</a:t>
            </a:r>
            <a:r>
              <a:rPr lang="cy-GB" dirty="0" smtClean="0"/>
              <a:t>;</a:t>
            </a:r>
          </a:p>
          <a:p>
            <a:pPr marL="0" indent="0">
              <a:buNone/>
            </a:pPr>
            <a:endParaRPr lang="cy-GB" dirty="0"/>
          </a:p>
          <a:p>
            <a:pPr marL="0" indent="0">
              <a:buNone/>
            </a:pPr>
            <a:r>
              <a:rPr lang="cy-GB" dirty="0" smtClean="0"/>
              <a:t>Cost </a:t>
            </a:r>
            <a:r>
              <a:rPr lang="cy-GB" dirty="0" err="1" smtClean="0"/>
              <a:t>Leader</a:t>
            </a:r>
            <a:r>
              <a:rPr lang="cy-GB" dirty="0" smtClean="0"/>
              <a:t> </a:t>
            </a:r>
            <a:r>
              <a:rPr lang="cy-GB" dirty="0" err="1" smtClean="0"/>
              <a:t>Strategy</a:t>
            </a:r>
            <a:endParaRPr lang="cy-GB" dirty="0" smtClean="0"/>
          </a:p>
          <a:p>
            <a:pPr marL="0" indent="0">
              <a:buNone/>
            </a:pPr>
            <a:r>
              <a:rPr lang="cy-GB" dirty="0" err="1" smtClean="0"/>
              <a:t>Differentiation</a:t>
            </a:r>
            <a:r>
              <a:rPr lang="cy-GB" dirty="0" smtClean="0"/>
              <a:t> </a:t>
            </a:r>
            <a:r>
              <a:rPr lang="cy-GB" dirty="0" err="1" smtClean="0"/>
              <a:t>Strategy</a:t>
            </a:r>
            <a:endParaRPr lang="cy-GB" dirty="0" smtClean="0"/>
          </a:p>
          <a:p>
            <a:pPr marL="0" indent="0">
              <a:buNone/>
            </a:pPr>
            <a:endParaRPr lang="cy-GB" dirty="0"/>
          </a:p>
          <a:p>
            <a:pPr marL="0" indent="0">
              <a:buNone/>
            </a:pPr>
            <a:r>
              <a:rPr lang="cy-GB" dirty="0" err="1" smtClean="0"/>
              <a:t>Discuss</a:t>
            </a:r>
            <a:r>
              <a:rPr lang="cy-GB" dirty="0" smtClean="0"/>
              <a:t> </a:t>
            </a:r>
            <a:r>
              <a:rPr lang="cy-GB" dirty="0" err="1" smtClean="0"/>
              <a:t>why</a:t>
            </a:r>
            <a:r>
              <a:rPr lang="cy-GB" dirty="0" smtClean="0"/>
              <a:t> </a:t>
            </a:r>
            <a:r>
              <a:rPr lang="cy-GB" dirty="0" err="1" smtClean="0"/>
              <a:t>you</a:t>
            </a:r>
            <a:r>
              <a:rPr lang="cy-GB" dirty="0" smtClean="0"/>
              <a:t> </a:t>
            </a:r>
            <a:r>
              <a:rPr lang="cy-GB" dirty="0" err="1" smtClean="0"/>
              <a:t>think</a:t>
            </a:r>
            <a:r>
              <a:rPr lang="cy-GB" dirty="0" smtClean="0"/>
              <a:t> </a:t>
            </a:r>
            <a:r>
              <a:rPr lang="cy-GB" dirty="0" err="1" smtClean="0"/>
              <a:t>they</a:t>
            </a:r>
            <a:r>
              <a:rPr lang="cy-GB" dirty="0" smtClean="0"/>
              <a:t> </a:t>
            </a:r>
            <a:r>
              <a:rPr lang="cy-GB" dirty="0" err="1" smtClean="0"/>
              <a:t>should</a:t>
            </a:r>
            <a:r>
              <a:rPr lang="cy-GB" dirty="0" smtClean="0"/>
              <a:t> go </a:t>
            </a:r>
            <a:r>
              <a:rPr lang="cy-GB" dirty="0" err="1" smtClean="0"/>
              <a:t>here</a:t>
            </a:r>
            <a:endParaRPr lang="en-GB" dirty="0"/>
          </a:p>
        </p:txBody>
      </p:sp>
    </p:spTree>
    <p:extLst>
      <p:ext uri="{BB962C8B-B14F-4D97-AF65-F5344CB8AC3E}">
        <p14:creationId xmlns:p14="http://schemas.microsoft.com/office/powerpoint/2010/main" val="4224372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4883624" cy="516932"/>
          </a:xfrm>
        </p:spPr>
        <p:txBody>
          <a:bodyPr>
            <a:normAutofit fontScale="90000"/>
          </a:bodyPr>
          <a:lstStyle/>
          <a:p>
            <a:pPr algn="l">
              <a:defRPr/>
            </a:pPr>
            <a:r>
              <a:rPr lang="en-GB" sz="3600" b="1" dirty="0"/>
              <a:t>Competitor </a:t>
            </a:r>
            <a:r>
              <a:rPr lang="en-GB" sz="3600" b="1" dirty="0" smtClean="0"/>
              <a:t>analysis</a:t>
            </a:r>
            <a:br>
              <a:rPr lang="en-GB" sz="3600" b="1" dirty="0" smtClean="0"/>
            </a:br>
            <a:endParaRPr lang="en-GB" sz="3600" b="1" dirty="0"/>
          </a:p>
        </p:txBody>
      </p:sp>
      <p:sp>
        <p:nvSpPr>
          <p:cNvPr id="3" name="Content Placeholder 2"/>
          <p:cNvSpPr>
            <a:spLocks noGrp="1"/>
          </p:cNvSpPr>
          <p:nvPr>
            <p:ph idx="1"/>
          </p:nvPr>
        </p:nvSpPr>
        <p:spPr>
          <a:xfrm>
            <a:off x="391236" y="1013347"/>
            <a:ext cx="6289343" cy="3917032"/>
          </a:xfrm>
        </p:spPr>
        <p:txBody>
          <a:bodyPr rtlCol="0">
            <a:normAutofit fontScale="550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5R_vYnQBfm4"/>
          <p:cNvPicPr>
            <a:picLocks noRot="1" noChangeAspect="1"/>
          </p:cNvPicPr>
          <p:nvPr>
            <a:videoFile r:link="rId1"/>
          </p:nvPr>
        </p:nvPicPr>
        <p:blipFill>
          <a:blip r:embed="rId5"/>
          <a:stretch>
            <a:fillRect/>
          </a:stretch>
        </p:blipFill>
        <p:spPr>
          <a:xfrm>
            <a:off x="6585001" y="1625766"/>
            <a:ext cx="5384086" cy="3028548"/>
          </a:xfrm>
          <a:prstGeom prst="rect">
            <a:avLst/>
          </a:prstGeom>
        </p:spPr>
      </p:pic>
    </p:spTree>
    <p:extLst>
      <p:ext uri="{BB962C8B-B14F-4D97-AF65-F5344CB8AC3E}">
        <p14:creationId xmlns:p14="http://schemas.microsoft.com/office/powerpoint/2010/main" val="31306871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562" y="433900"/>
            <a:ext cx="7347438" cy="1143000"/>
          </a:xfrm>
        </p:spPr>
        <p:txBody>
          <a:bodyPr>
            <a:normAutofit fontScale="90000"/>
          </a:bodyPr>
          <a:lstStyle/>
          <a:p>
            <a:pPr algn="l"/>
            <a:r>
              <a:rPr lang="en-GB" sz="3600" b="1" dirty="0"/>
              <a:t>Your Business Plan MUST </a:t>
            </a:r>
            <a:br>
              <a:rPr lang="en-GB" sz="3600" b="1" dirty="0"/>
            </a:br>
            <a:r>
              <a:rPr lang="en-GB" sz="3600" b="1" dirty="0"/>
              <a:t>contain the following:</a:t>
            </a:r>
            <a:r>
              <a:rPr lang="en-GB" sz="3600" dirty="0"/>
              <a:t> </a:t>
            </a:r>
            <a:br>
              <a:rPr lang="en-GB" sz="3600" dirty="0"/>
            </a:br>
            <a:endParaRPr lang="en-GB" sz="3600" b="1" dirty="0"/>
          </a:p>
        </p:txBody>
      </p:sp>
      <p:sp>
        <p:nvSpPr>
          <p:cNvPr id="3" name="Content Placeholder 2"/>
          <p:cNvSpPr>
            <a:spLocks noGrp="1"/>
          </p:cNvSpPr>
          <p:nvPr>
            <p:ph idx="1"/>
          </p:nvPr>
        </p:nvSpPr>
        <p:spPr>
          <a:xfrm>
            <a:off x="522882" y="1723292"/>
            <a:ext cx="11425863" cy="4758190"/>
          </a:xfrm>
        </p:spPr>
        <p:txBody>
          <a:bodyPr>
            <a:normAutofit/>
          </a:bodyPr>
          <a:lstStyle/>
          <a:p>
            <a:pPr lvl="0"/>
            <a:r>
              <a:rPr lang="en-GB" b="1" dirty="0"/>
              <a:t>Executive Summary</a:t>
            </a:r>
            <a:r>
              <a:rPr lang="en-GB" dirty="0"/>
              <a:t> – should be approx. half a page in length, short and to the point. </a:t>
            </a:r>
            <a:r>
              <a:rPr lang="en-GB" i="1" dirty="0"/>
              <a:t>Who are you?</a:t>
            </a:r>
            <a:r>
              <a:rPr lang="en-GB" dirty="0"/>
              <a:t> </a:t>
            </a:r>
            <a:r>
              <a:rPr lang="en-GB" i="1" dirty="0"/>
              <a:t>What is your Business Plan about?</a:t>
            </a:r>
            <a:r>
              <a:rPr lang="en-GB" dirty="0"/>
              <a:t> </a:t>
            </a:r>
          </a:p>
          <a:p>
            <a:pPr lvl="0"/>
            <a:r>
              <a:rPr lang="en-GB" b="1" dirty="0"/>
              <a:t>SMART Objectives</a:t>
            </a:r>
            <a:r>
              <a:rPr lang="en-GB" dirty="0"/>
              <a:t> – 3 or 4 maximum – simple, one sentence objectives. Broad figures used in your objectives (X amount sold by Y timescale) need to tally with your cash flow forecast. </a:t>
            </a: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714" y="1"/>
            <a:ext cx="2309813"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03064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790</TotalTime>
  <Words>1965</Words>
  <Application>Microsoft Office PowerPoint</Application>
  <PresentationFormat>Widescreen</PresentationFormat>
  <Paragraphs>169</Paragraphs>
  <Slides>18</Slides>
  <Notes>16</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&amp;quot</vt:lpstr>
      <vt:lpstr>Arial</vt:lpstr>
      <vt:lpstr>Arial</vt:lpstr>
      <vt:lpstr>Calibri</vt:lpstr>
      <vt:lpstr>Myriad Pro</vt:lpstr>
      <vt:lpstr>Wingdings 2</vt:lpstr>
      <vt:lpstr>20140311PresentationUWTSDTemplate</vt:lpstr>
      <vt:lpstr>CertHE Skills for the Workplace Module: BMSK4006</vt:lpstr>
      <vt:lpstr>Elements of a marketing plan</vt:lpstr>
      <vt:lpstr>PEST is an acronym for Political, Economic, Social and Technological.  This analysis is used to assess these four external factors in relation to your business situation.  Basically, a PEST analysis helps you determine how these factors will affect the performance and activities of your business in the long-term.</vt:lpstr>
      <vt:lpstr>PowerPoint Presentation</vt:lpstr>
      <vt:lpstr>What is Market Segmentation?</vt:lpstr>
      <vt:lpstr>The benefits of market segmentation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 </vt:lpstr>
      <vt:lpstr>Sources of information for competitor analysis   (Davidson 1997) </vt:lpstr>
      <vt:lpstr>Activity – 30 minutes</vt:lpstr>
      <vt:lpstr>Your Business Plan MUST  contain the following: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Laura James</cp:lastModifiedBy>
  <cp:revision>27</cp:revision>
  <cp:lastPrinted>2018-05-02T08:37:53Z</cp:lastPrinted>
  <dcterms:created xsi:type="dcterms:W3CDTF">2018-03-26T15:08:17Z</dcterms:created>
  <dcterms:modified xsi:type="dcterms:W3CDTF">2019-05-08T13:10:04Z</dcterms:modified>
</cp:coreProperties>
</file>