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70" r:id="rId5"/>
    <p:sldId id="271" r:id="rId6"/>
    <p:sldId id="272" r:id="rId7"/>
    <p:sldId id="274" r:id="rId8"/>
    <p:sldId id="273" r:id="rId9"/>
    <p:sldId id="261" r:id="rId10"/>
    <p:sldId id="337" r:id="rId11"/>
    <p:sldId id="363" r:id="rId12"/>
    <p:sldId id="265" r:id="rId13"/>
    <p:sldId id="263" r:id="rId14"/>
    <p:sldId id="266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D8E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A81FD9-2BC1-4841-B810-2488A5B7E442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B464F7-3956-4F19-929B-CB7586831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87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B464F7-3956-4F19-929B-CB75868315B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225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b.uk.com" TargetMode="External"/><Relationship Id="rId2" Type="http://schemas.openxmlformats.org/officeDocument/2006/relationships/hyperlink" Target="https://bgmcgroup.com/exploring-the-fishbone-diagram-types-advantages-drawbacks-and-revealing-the-six-ms-of-chang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martinsights.com/tag/pestle/" TargetMode="External"/><Relationship Id="rId5" Type="http://schemas.openxmlformats.org/officeDocument/2006/relationships/hyperlink" Target="https://pestleanalysis.com/advantages-of-pestle-analysis-in-business-strategic-planning/" TargetMode="External"/><Relationship Id="rId4" Type="http://schemas.openxmlformats.org/officeDocument/2006/relationships/hyperlink" Target="https://pestleanalysis.com/what-is-pestle-analysis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40FBB0F-582B-50FF-C8CA-C5864FF39AF5}"/>
              </a:ext>
            </a:extLst>
          </p:cNvPr>
          <p:cNvSpPr txBox="1"/>
          <p:nvPr/>
        </p:nvSpPr>
        <p:spPr>
          <a:xfrm>
            <a:off x="677529" y="1551764"/>
            <a:ext cx="6972005" cy="328551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800" b="1">
                <a:latin typeface="Arial" panose="020B0604020202020204" pitchFamily="34" charset="0"/>
                <a:cs typeface="Arial" panose="020B0604020202020204" pitchFamily="34" charset="0"/>
              </a:rPr>
              <a:t>Student Name: Ria Jones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latin typeface="Arial" panose="020B0604020202020204" pitchFamily="34" charset="0"/>
                <a:cs typeface="Arial" panose="020B0604020202020204" pitchFamily="34" charset="0"/>
              </a:rPr>
              <a:t>Student ID: 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2527082</a:t>
            </a:r>
          </a:p>
          <a:p>
            <a:endParaRPr lang="en-GB" sz="10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latin typeface="Arial" panose="020B0604020202020204" pitchFamily="34" charset="0"/>
                <a:cs typeface="Arial" panose="020B0604020202020204" pitchFamily="34" charset="0"/>
              </a:rPr>
              <a:t>Lecturer’s Name: 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Dr Fa Wang</a:t>
            </a:r>
            <a:r>
              <a:rPr lang="en-GB" sz="18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LCLM 4004</a:t>
            </a:r>
          </a:p>
          <a:p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Problem Solving and Decision-Making</a:t>
            </a:r>
          </a:p>
          <a:p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latin typeface="Arial" panose="020B0604020202020204" pitchFamily="34" charset="0"/>
                <a:cs typeface="Arial" panose="020B0604020202020204" pitchFamily="34" charset="0"/>
              </a:rPr>
              <a:t>Component 1: </a:t>
            </a: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Basil’s Bakery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11" y="227104"/>
            <a:ext cx="11326483" cy="747682"/>
          </a:xfrm>
        </p:spPr>
        <p:txBody>
          <a:bodyPr>
            <a:noAutofit/>
          </a:bodyPr>
          <a:lstStyle/>
          <a:p>
            <a:pPr algn="ctr"/>
            <a:r>
              <a:rPr lang="en-GB" sz="3200" u="sng">
                <a:latin typeface="Arial" panose="020B0604020202020204" pitchFamily="34" charset="0"/>
                <a:cs typeface="Arial" panose="020B0604020202020204" pitchFamily="34" charset="0"/>
              </a:rPr>
              <a:t>Basil’s Bakery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211" y="1265268"/>
            <a:ext cx="11102197" cy="545189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Good afternoon my name is Ria</a:t>
            </a:r>
          </a:p>
          <a:p>
            <a:pPr marL="0" indent="0">
              <a:lnSpc>
                <a:spcPct val="120000"/>
              </a:lnSpc>
              <a:buNone/>
            </a:pP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In my presentation I will Provide an overview of Basil’s Bakery, the nature and scope of the problems they are encountering</a:t>
            </a:r>
          </a:p>
          <a:p>
            <a:pPr>
              <a:lnSpc>
                <a:spcPct val="12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PESTEL framework.</a:t>
            </a:r>
          </a:p>
          <a:p>
            <a:pPr>
              <a:lnSpc>
                <a:spcPct val="12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Cause-and-Effect model.</a:t>
            </a:r>
          </a:p>
          <a:p>
            <a:pPr>
              <a:lnSpc>
                <a:spcPct val="12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And, finally, provide a summary of the key findings.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706" y="408257"/>
            <a:ext cx="11179834" cy="1325563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/>
              <a:t>Overview of Basil’s Bakery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2660" y="1814192"/>
            <a:ext cx="11179834" cy="33099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• Independent bakery located on a retail park </a:t>
            </a:r>
          </a:p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• Sells freshly baked organic products</a:t>
            </a:r>
          </a:p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• Previously attracted a loyal customer base </a:t>
            </a:r>
          </a:p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• Recently experiencing declining sales and rising costs</a:t>
            </a:r>
          </a:p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• Customers are requesting delivery and pre-order services </a:t>
            </a:r>
          </a:p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• Basil is concerned about the future viability of the business</a:t>
            </a: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083" y="104833"/>
            <a:ext cx="11179834" cy="1325563"/>
          </a:xfrm>
        </p:spPr>
        <p:txBody>
          <a:bodyPr>
            <a:normAutofit/>
          </a:bodyPr>
          <a:lstStyle/>
          <a:p>
            <a:pPr algn="ctr"/>
            <a:r>
              <a:rPr lang="en-GB" sz="2900" b="1" u="sng"/>
              <a:t>Problems Basil’s Bakery Are Facing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823" y="1430396"/>
            <a:ext cx="10515600" cy="4976215"/>
          </a:xfrm>
        </p:spPr>
        <p:txBody>
          <a:bodyPr>
            <a:normAutofit/>
          </a:bodyPr>
          <a:lstStyle/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2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A45386B-E12D-629D-721B-41A8EC777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648693"/>
              </p:ext>
            </p:extLst>
          </p:nvPr>
        </p:nvGraphicFramePr>
        <p:xfrm>
          <a:off x="714381" y="2111733"/>
          <a:ext cx="6704420" cy="3844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210">
                  <a:extLst>
                    <a:ext uri="{9D8B030D-6E8A-4147-A177-3AD203B41FA5}">
                      <a16:colId xmlns:a16="http://schemas.microsoft.com/office/drawing/2014/main" val="2749296247"/>
                    </a:ext>
                  </a:extLst>
                </a:gridCol>
                <a:gridCol w="3352210">
                  <a:extLst>
                    <a:ext uri="{9D8B030D-6E8A-4147-A177-3AD203B41FA5}">
                      <a16:colId xmlns:a16="http://schemas.microsoft.com/office/drawing/2014/main" val="3159638933"/>
                    </a:ext>
                  </a:extLst>
                </a:gridCol>
              </a:tblGrid>
              <a:tr h="1009732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</a:rPr>
                        <a:t>Internal Problems (within Basil’s control)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</a:rPr>
                        <a:t>External Problems (outside Basil’s control)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1837960"/>
                  </a:ext>
                </a:extLst>
              </a:tr>
              <a:tr h="1541535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/>
                        <a:t>No delivery service available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/>
                        <a:t>Inefficient pre-order system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/>
                        <a:t>Unable to answer customer calls consistently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/>
                        <a:t>Reliance on in-store sales only</a:t>
                      </a:r>
                      <a:endParaRPr lang="en-US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/>
                        <a:t>More customers working from home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/>
                        <a:t>Reduced footfall at the retail park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/>
                        <a:t>Rising utility, rent and insurance costs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/>
                        <a:t>Increasing cost of organic ingredients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/>
                        <a:t>Unpredictable supply due to crop failures</a:t>
                      </a:r>
                      <a:endParaRPr lang="en-US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45130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D109618-BAA3-C651-FF97-FC61E4B45A09}"/>
              </a:ext>
            </a:extLst>
          </p:cNvPr>
          <p:cNvSpPr txBox="1"/>
          <p:nvPr/>
        </p:nvSpPr>
        <p:spPr>
          <a:xfrm>
            <a:off x="852577" y="1453478"/>
            <a:ext cx="459894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100" b="1"/>
              <a:t>Problems Causing Sales Stagnation</a:t>
            </a:r>
            <a:r>
              <a:rPr lang="en-GB" sz="2100"/>
              <a:t> </a:t>
            </a:r>
            <a:endParaRPr lang="en-US" sz="21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5089B9-F6E5-F635-EC9E-177A6391ABF6}"/>
              </a:ext>
            </a:extLst>
          </p:cNvPr>
          <p:cNvSpPr txBox="1"/>
          <p:nvPr/>
        </p:nvSpPr>
        <p:spPr>
          <a:xfrm>
            <a:off x="7753094" y="4381941"/>
            <a:ext cx="5800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/>
              <a:t>Impact on the business: </a:t>
            </a:r>
          </a:p>
          <a:p>
            <a:pPr algn="l"/>
            <a:r>
              <a:rPr lang="en-GB"/>
              <a:t>- Falling customer numbers </a:t>
            </a:r>
          </a:p>
          <a:p>
            <a:pPr algn="l"/>
            <a:r>
              <a:rPr lang="en-GB"/>
              <a:t>- Reduced revenue and profit margin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08AA82-2DA5-5D28-E6EA-4A814ADF5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1056" y="1972337"/>
            <a:ext cx="1936111" cy="193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43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200" u="sng">
                <a:latin typeface="Arial" panose="020B0604020202020204" pitchFamily="34" charset="0"/>
                <a:cs typeface="Arial" panose="020B0604020202020204" pitchFamily="34" charset="0"/>
              </a:rPr>
              <a:t>P E S T L 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CF51EF-3699-0A58-459A-A729532264E9}"/>
              </a:ext>
            </a:extLst>
          </p:cNvPr>
          <p:cNvSpPr txBox="1"/>
          <p:nvPr/>
        </p:nvSpPr>
        <p:spPr>
          <a:xfrm>
            <a:off x="662376" y="1253354"/>
            <a:ext cx="5320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A pestle framework is a framework of external macro-environmental factors used in strategic management and market research 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3E9C15-7D82-BC98-9FC6-20EDEB3989AA}"/>
              </a:ext>
            </a:extLst>
          </p:cNvPr>
          <p:cNvSpPr txBox="1"/>
          <p:nvPr/>
        </p:nvSpPr>
        <p:spPr>
          <a:xfrm>
            <a:off x="662376" y="2521968"/>
            <a:ext cx="77024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/>
              <a:t>It is used for business analysis, strategic business planning, workforce planning, marketing planning, product or service development, organisational change and people strategies, reports and projects.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08BD09-FB2E-4C8D-42B4-EDDBA95EA330}"/>
              </a:ext>
            </a:extLst>
          </p:cNvPr>
          <p:cNvSpPr txBox="1"/>
          <p:nvPr/>
        </p:nvSpPr>
        <p:spPr>
          <a:xfrm>
            <a:off x="662376" y="3718848"/>
            <a:ext cx="24846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/>
              <a:t>P</a:t>
            </a:r>
            <a:r>
              <a:rPr lang="en-GB"/>
              <a:t>- Political</a:t>
            </a:r>
          </a:p>
          <a:p>
            <a:pPr algn="l"/>
            <a:r>
              <a:rPr lang="en-GB" b="1"/>
              <a:t>E</a:t>
            </a:r>
            <a:r>
              <a:rPr lang="en-GB"/>
              <a:t> – Economic</a:t>
            </a:r>
          </a:p>
          <a:p>
            <a:pPr algn="l"/>
            <a:r>
              <a:rPr lang="en-GB" b="1"/>
              <a:t>S</a:t>
            </a:r>
            <a:r>
              <a:rPr lang="en-GB"/>
              <a:t> – Sociological</a:t>
            </a:r>
          </a:p>
          <a:p>
            <a:pPr algn="l"/>
            <a:r>
              <a:rPr lang="en-GB" b="1"/>
              <a:t>T</a:t>
            </a:r>
            <a:r>
              <a:rPr lang="en-GB"/>
              <a:t> – Technological</a:t>
            </a:r>
          </a:p>
          <a:p>
            <a:pPr algn="l"/>
            <a:r>
              <a:rPr lang="en-GB" b="1"/>
              <a:t>L</a:t>
            </a:r>
            <a:r>
              <a:rPr lang="en-GB"/>
              <a:t> – Legal</a:t>
            </a:r>
          </a:p>
          <a:p>
            <a:pPr algn="l"/>
            <a:r>
              <a:rPr lang="en-GB" b="1"/>
              <a:t>E</a:t>
            </a:r>
            <a:r>
              <a:rPr lang="en-GB"/>
              <a:t> – Environment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BAAAA2-EB74-0CD7-28C4-DBE64C2CEF05}"/>
              </a:ext>
            </a:extLst>
          </p:cNvPr>
          <p:cNvSpPr txBox="1"/>
          <p:nvPr/>
        </p:nvSpPr>
        <p:spPr>
          <a:xfrm>
            <a:off x="2750347" y="3836504"/>
            <a:ext cx="36143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/>
              <a:t>Benefits</a:t>
            </a:r>
            <a:r>
              <a:rPr lang="en-GB" dirty="0"/>
              <a:t>: cost-effective, provides an understanding of business, alertness to threats and methods to exploit opportunities. (Makos, n.d)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20A5AA-FEB3-C1BF-3DB0-E145266EE85A}"/>
              </a:ext>
            </a:extLst>
          </p:cNvPr>
          <p:cNvSpPr txBox="1"/>
          <p:nvPr/>
        </p:nvSpPr>
        <p:spPr>
          <a:xfrm>
            <a:off x="6689374" y="3718848"/>
            <a:ext cx="64806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/>
              <a:t>Criticism of Pestle: </a:t>
            </a:r>
          </a:p>
          <a:p>
            <a:pPr marL="342900" indent="-342900" algn="l">
              <a:buAutoNum type="arabicPeriod"/>
            </a:pPr>
            <a:r>
              <a:rPr lang="en-GB"/>
              <a:t>It can’t offer the full picture </a:t>
            </a:r>
          </a:p>
          <a:p>
            <a:pPr marL="342900" indent="-342900" algn="l">
              <a:buAutoNum type="arabicPeriod"/>
            </a:pPr>
            <a:r>
              <a:rPr lang="en-GB"/>
              <a:t>Factors change quickly </a:t>
            </a:r>
          </a:p>
          <a:p>
            <a:pPr marL="342900" indent="-342900" algn="l">
              <a:buAutoNum type="arabicPeriod"/>
            </a:pPr>
            <a:r>
              <a:rPr lang="en-GB"/>
              <a:t>Simple isn’t always better </a:t>
            </a:r>
          </a:p>
          <a:p>
            <a:pPr marL="342900" indent="-342900" algn="l">
              <a:buAutoNum type="arabicPeriod"/>
            </a:pPr>
            <a:r>
              <a:rPr lang="en-GB"/>
              <a:t>Most data isn’t easily found </a:t>
            </a:r>
          </a:p>
          <a:p>
            <a:pPr marL="342900" indent="-342900" algn="l">
              <a:buAutoNum type="arabicPeriod"/>
            </a:pPr>
            <a:r>
              <a:rPr lang="en-GB"/>
              <a:t>It eats up all of your time </a:t>
            </a:r>
          </a:p>
          <a:p>
            <a:pPr marL="342900" indent="-342900" algn="l">
              <a:buAutoNum type="arabicPeriod"/>
            </a:pPr>
            <a:r>
              <a:rPr lang="en-GB"/>
              <a:t>The risk of mishandling information.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5ABC20-D635-D683-7431-6A694F4CF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4108" y="678577"/>
            <a:ext cx="1452625" cy="27347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133583-512F-3CBD-8B3A-B511D79AB4E6}"/>
              </a:ext>
            </a:extLst>
          </p:cNvPr>
          <p:cNvSpPr txBox="1"/>
          <p:nvPr/>
        </p:nvSpPr>
        <p:spPr>
          <a:xfrm>
            <a:off x="10105127" y="3524366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Source: Smart Insights (n.d.)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04" y="489116"/>
            <a:ext cx="10827390" cy="1179002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>
                <a:latin typeface="Arial" panose="020B0604020202020204" pitchFamily="34" charset="0"/>
                <a:cs typeface="Arial" panose="020B0604020202020204" pitchFamily="34" charset="0"/>
              </a:rPr>
              <a:t>PESTLE Framework</a:t>
            </a:r>
            <a:br>
              <a:rPr lang="en-GB" u="sng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04" y="1763353"/>
            <a:ext cx="10827392" cy="4974328"/>
          </a:xfrm>
        </p:spPr>
        <p:txBody>
          <a:bodyPr>
            <a:norm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Here is the tabular PESTLE analysis of </a:t>
            </a:r>
            <a:r>
              <a:rPr lang="en-GB" sz="28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Olive Tree Bistro.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190136"/>
              </p:ext>
            </p:extLst>
          </p:nvPr>
        </p:nvGraphicFramePr>
        <p:xfrm>
          <a:off x="682304" y="2132013"/>
          <a:ext cx="10827391" cy="2980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1560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857784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751626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902017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663159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831245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237856"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10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174216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National Living wage increases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Government employment policies 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Inflation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Cost of living crisis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Health conscious consumers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Changing dietary requirements </a:t>
                      </a:r>
                    </a:p>
                    <a:p>
                      <a:endParaRPr lang="en-GB" sz="1400" b="1"/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Modern baking equipment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Online ordering system.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Food safety regulations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Health &amp; Safety Law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Sustainable packaging </a:t>
                      </a:r>
                    </a:p>
                    <a:p>
                      <a:r>
                        <a:rPr lang="en-GB" sz="1400" b="1" dirty="0"/>
                        <a:t>Reducing food waste</a:t>
                      </a:r>
                    </a:p>
                  </a:txBody>
                  <a:tcPr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A586D0C-1A9F-48CC-9233-7BA1B0725516}"/>
              </a:ext>
            </a:extLst>
          </p:cNvPr>
          <p:cNvSpPr txBox="1"/>
          <p:nvPr/>
        </p:nvSpPr>
        <p:spPr>
          <a:xfrm>
            <a:off x="1049669" y="5186195"/>
            <a:ext cx="1828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Sources: GOV.UK (2025); ONS (2025; Food Standards Agency (2025)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847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</a:rPr>
              <a:t>The Cause &amp; Effect Model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C54702-9D5D-BEA6-FDF4-2211BCF9BD15}"/>
              </a:ext>
            </a:extLst>
          </p:cNvPr>
          <p:cNvSpPr txBox="1"/>
          <p:nvPr/>
        </p:nvSpPr>
        <p:spPr>
          <a:xfrm>
            <a:off x="589516" y="1781640"/>
            <a:ext cx="837195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The </a:t>
            </a:r>
            <a:r>
              <a:rPr lang="en-GB"/>
              <a:t>cause-and-effect </a:t>
            </a:r>
            <a:r>
              <a:rPr lang="en-GB" dirty="0"/>
              <a:t>model also known as the fishbone diagram, is used to identity the root causes of a problem (Ishikawa, 1986) </a:t>
            </a:r>
          </a:p>
          <a:p>
            <a:pPr algn="l"/>
            <a:endParaRPr lang="en-GB" dirty="0"/>
          </a:p>
          <a:p>
            <a:pPr algn="l"/>
            <a:r>
              <a:rPr lang="en-GB" b="1" dirty="0"/>
              <a:t>Why is it used?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It helps businesses identify the factors contributing to a problem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It encourages structured problem- solving </a:t>
            </a:r>
          </a:p>
          <a:p>
            <a:pPr algn="l"/>
            <a:r>
              <a:rPr lang="en-GB" dirty="0"/>
              <a:t> </a:t>
            </a:r>
          </a:p>
          <a:p>
            <a:pPr algn="l"/>
            <a:r>
              <a:rPr lang="en-GB" b="1" dirty="0"/>
              <a:t>Benefits</a:t>
            </a:r>
            <a:r>
              <a:rPr lang="en-GB" dirty="0"/>
              <a:t>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Easy to understand and use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Helps identify root causes rather than symptoms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Encourages teamwork and discussion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dirty="0"/>
          </a:p>
          <a:p>
            <a:pPr algn="l"/>
            <a:r>
              <a:rPr lang="en-GB" b="1" dirty="0"/>
              <a:t>Criticisms</a:t>
            </a:r>
            <a:r>
              <a:rPr lang="en-GB" dirty="0"/>
              <a:t>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Can oversimplify complex problems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Depends on accurate information being available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Does not provide solutions, only identifies possible causes</a:t>
            </a:r>
            <a:r>
              <a:rPr lang="en-GB"/>
              <a:t>         (BGMC Group,2025)</a:t>
            </a:r>
            <a:r>
              <a:rPr lang="en-GB" b="1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B17D7F-7E4A-FD51-0D25-259F041E119D}"/>
              </a:ext>
            </a:extLst>
          </p:cNvPr>
          <p:cNvSpPr txBox="1"/>
          <p:nvPr/>
        </p:nvSpPr>
        <p:spPr>
          <a:xfrm>
            <a:off x="6302745" y="4043797"/>
            <a:ext cx="5536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/>
              <a:t>Application to Basil’s Bakery:</a:t>
            </a:r>
            <a:r>
              <a:rPr lang="en-GB" dirty="0"/>
              <a:t> The model helped identify key causes of declining sales, including poor marketing, lack of delivery services, rising ingredients costs and increased competition.</a:t>
            </a:r>
            <a:endParaRPr lang="en-US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6FCE2A-04CF-01B5-FC9D-29EA059A4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494" y="1448146"/>
            <a:ext cx="4752506" cy="235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endParaRPr lang="en-GB"/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64633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>
                <a:latin typeface="Arial" panose="020B0604020202020204" pitchFamily="34" charset="0"/>
                <a:cs typeface="Arial" panose="020B0604020202020204" pitchFamily="34" charset="0"/>
              </a:rPr>
              <a:t>Root Problem: Declining Sales &amp; Profit’s at Basil’s Bakery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Cost of living crisis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Increased competition from chains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Inconsistent service quality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Lack of staff training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Lack of customer feedback analysis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Poor sales tracking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Supplier issues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Rising ingredient costs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Outdated baking machine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Equipment breakdowns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Poor marketing strategy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Slow customer service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0A04F2-4F22-A08C-F5B4-F30F002E227B}"/>
              </a:ext>
            </a:extLst>
          </p:cNvPr>
          <p:cNvSpPr txBox="1"/>
          <p:nvPr/>
        </p:nvSpPr>
        <p:spPr>
          <a:xfrm>
            <a:off x="388465" y="94505"/>
            <a:ext cx="11585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Basil’s Bakery Cause &amp; Effect Diagram (Fishbone)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D55879-D028-96A0-1CC9-07F3D1B1DFBC}"/>
              </a:ext>
            </a:extLst>
          </p:cNvPr>
          <p:cNvSpPr txBox="1"/>
          <p:nvPr/>
        </p:nvSpPr>
        <p:spPr>
          <a:xfrm>
            <a:off x="3545260" y="6011525"/>
            <a:ext cx="3797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Sources: Office for National Statistics (2025); Federation of Bakers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3533"/>
            <a:ext cx="10515600" cy="930275"/>
          </a:xfrm>
        </p:spPr>
        <p:txBody>
          <a:bodyPr>
            <a:noAutofit/>
          </a:bodyPr>
          <a:lstStyle/>
          <a:p>
            <a:pPr algn="ctr"/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</a:rPr>
              <a:t>Key Findings Within Basils Bakery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>
            <a:normAutofit fontScale="85000" lnSpcReduction="10000"/>
          </a:bodyPr>
          <a:lstStyle/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1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Basil’s Bakery is experiencing declining sales due to a combination of internal and external factors affecting business performance.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2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The PESTLE analysis identified inflation, rising costs, changing consumer preferences and legal requirements as major influences on the bakery.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3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The 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cause-and-effect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(Fishbone) diagram highlighted root causes including poor marketing, lack of delivery services, staff training issues and rising ingredient costs.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4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The Bakery could implement online ordering, delivery services and improving operational efficiency could increase sales, customer satisfaction and long-term sustainability.</a:t>
            </a:r>
          </a:p>
        </p:txBody>
      </p:sp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925"/>
          </a:xfrm>
        </p:spPr>
        <p:txBody>
          <a:bodyPr>
            <a:normAutofit/>
          </a:bodyPr>
          <a:lstStyle/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683" y="1460365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BGMC Group (2025) </a:t>
            </a:r>
            <a:r>
              <a:rPr lang="en-GB" sz="1600" i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Introduction to the Fishbone Diagram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Available at: </a:t>
            </a:r>
            <a:r>
              <a:rPr lang="en-GB" sz="1600" dirty="0">
                <a:hlinkClick r:id="rId2"/>
              </a:rPr>
              <a:t>Exploring the Fishbone Diagram: Types, Advantages, Drawbacks, and Revealing the Six M’s of Change - BGMC GROUP 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(Accessed: 15</a:t>
            </a:r>
            <a:r>
              <a:rPr lang="en-GB" sz="1600" baseline="300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June 2026)</a:t>
            </a:r>
          </a:p>
          <a:p>
            <a:pPr marL="0" indent="0" algn="just">
              <a:buNone/>
            </a:pP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Food Standards Agency (2025) </a:t>
            </a:r>
            <a:r>
              <a:rPr lang="en-GB" sz="1600" i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Food safety regulations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Available at: https://www.food.gov.uk (Accessed 14</a:t>
            </a:r>
            <a:r>
              <a:rPr lang="en-GB" sz="1600" baseline="300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June 2026).</a:t>
            </a:r>
          </a:p>
          <a:p>
            <a:pPr marL="0" indent="0" algn="just">
              <a:buNone/>
            </a:pP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Federation of Bakers (2025) </a:t>
            </a:r>
            <a:r>
              <a:rPr lang="en-GB" sz="1600" i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Representing the UK bread industry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Available at: 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  <a:hlinkClick r:id="rId3"/>
              </a:rPr>
              <a:t>https://www.fob.uk.com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(Accessed Friday 12</a:t>
            </a:r>
            <a:r>
              <a:rPr lang="en-GB" sz="1600" baseline="300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June</a:t>
            </a:r>
            <a:r>
              <a:rPr lang="en-GB" sz="16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2026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Ishikawa, K (1986</a:t>
            </a:r>
            <a:r>
              <a:rPr lang="en-GB" sz="1600" i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 Guide to Quality Control 2</a:t>
            </a:r>
            <a:r>
              <a:rPr lang="en-GB" sz="1600" i="1" baseline="300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nd</a:t>
            </a:r>
            <a:r>
              <a:rPr lang="en-GB" sz="1600" i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GB" sz="1600" i="1" err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rev.edn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Tokyo: Asian Productivity Organisation</a:t>
            </a:r>
          </a:p>
          <a:p>
            <a:pPr marL="0" indent="0" algn="just">
              <a:buNone/>
            </a:pP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Makos, J (n.d.) </a:t>
            </a:r>
            <a:r>
              <a:rPr lang="en-GB" sz="1600" i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Advantages of PESTLE in Analysis in Business Strategic Planning. PESTLE analysis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Available at </a:t>
            </a:r>
            <a:r>
              <a:rPr lang="en-GB" sz="1600" dirty="0">
                <a:hlinkClick r:id="rId4"/>
              </a:rPr>
              <a:t>What is PESTLE Analysis? (Free Template)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  <a:hlinkClick r:id="rId5"/>
              </a:rPr>
              <a:t>/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(Accessed Friday 12</a:t>
            </a:r>
            <a:r>
              <a:rPr lang="en-GB" sz="1600" baseline="300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June 2026).</a:t>
            </a:r>
          </a:p>
          <a:p>
            <a:pPr marL="0" indent="0" algn="just">
              <a:buNone/>
            </a:pP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Office for National Statistics (2025</a:t>
            </a:r>
            <a:r>
              <a:rPr lang="en-GB" sz="1600" i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 Inflation and cost of living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Available at</a:t>
            </a:r>
            <a:r>
              <a:rPr lang="en-GB" sz="16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https://www.ons.gov.uk (Accessed on Friday 12</a:t>
            </a:r>
            <a:r>
              <a:rPr lang="en-GB" sz="1600" baseline="300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June</a:t>
            </a:r>
            <a:r>
              <a:rPr lang="en-GB" sz="16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2026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Smart Insights (n.d.) </a:t>
            </a:r>
            <a:r>
              <a:rPr lang="en-GB" sz="1600" i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How to create a PESTLE analysis for marketing planning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Available at: </a:t>
            </a:r>
            <a:r>
              <a:rPr lang="en-GB" sz="1600" dirty="0">
                <a:hlinkClick r:id="rId6"/>
              </a:rPr>
              <a:t>PESTLE Analysis - Smart Insights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(Accessed Friday 12</a:t>
            </a:r>
            <a:r>
              <a:rPr lang="en-GB" sz="1600" baseline="300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June</a:t>
            </a:r>
            <a:r>
              <a:rPr lang="en-GB" sz="16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2026</a:t>
            </a:r>
            <a:r>
              <a:rPr lang="en-GB" sz="16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FBEBE69-31A2-C62A-5AA1-660D16823A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44183"/>
            <a:ext cx="12279086" cy="801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2B2C08-697C-9102-F1F9-68192022B3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991669DF84244A81B93216713AC0FD" ma:contentTypeVersion="4" ma:contentTypeDescription="Create a new document." ma:contentTypeScope="" ma:versionID="6f8a41eb9e230d200b1139dedf1eb30f">
  <xsd:schema xmlns:xsd="http://www.w3.org/2001/XMLSchema" xmlns:xs="http://www.w3.org/2001/XMLSchema" xmlns:p="http://schemas.microsoft.com/office/2006/metadata/properties" xmlns:ns3="901b7179-a49d-4669-ab88-101a0e80079b" targetNamespace="http://schemas.microsoft.com/office/2006/metadata/properties" ma:root="true" ma:fieldsID="dd876da8c6255a55ebcbb1d019083cc2" ns3:_="">
    <xsd:import namespace="901b7179-a49d-4669-ab88-101a0e80079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1b7179-a49d-4669-ab88-101a0e80079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www.w3.org/2000/xmlns/"/>
  </ds:schemaRefs>
</ds:datastoreItem>
</file>

<file path=customXml/itemProps2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655550-F63D-480F-BCE0-D7A14AB9669D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01b7179-a49d-4669-ab88-101a0e80079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Basil’s Bakery Analysis</vt:lpstr>
      <vt:lpstr>Overview of Basil’s Bakery</vt:lpstr>
      <vt:lpstr>Problems Basil’s Bakery Are Facing</vt:lpstr>
      <vt:lpstr>P E S T L E</vt:lpstr>
      <vt:lpstr>PESTLE Framework  </vt:lpstr>
      <vt:lpstr>The Cause &amp; Effect Model</vt:lpstr>
      <vt:lpstr>PowerPoint Presentation</vt:lpstr>
      <vt:lpstr>Key Findings Within Basils Bakery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Ria Jones (2527082)</cp:lastModifiedBy>
  <cp:revision>3</cp:revision>
  <dcterms:created xsi:type="dcterms:W3CDTF">2024-01-29T11:42:05Z</dcterms:created>
  <dcterms:modified xsi:type="dcterms:W3CDTF">2026-06-18T22:57:22Z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0x01010028991669DF84244A81B93216713AC0FD</vt:lpwstr>
  </property>
</Properties>
</file>