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257" r:id="rId3"/>
    <p:sldId id="258" r:id="rId4"/>
    <p:sldId id="260" r:id="rId5"/>
    <p:sldId id="259" r:id="rId6"/>
    <p:sldId id="341" r:id="rId7"/>
    <p:sldId id="318" r:id="rId8"/>
    <p:sldId id="319" r:id="rId9"/>
    <p:sldId id="261" r:id="rId10"/>
    <p:sldId id="342" r:id="rId11"/>
    <p:sldId id="321" r:id="rId12"/>
    <p:sldId id="270" r:id="rId13"/>
    <p:sldId id="322" r:id="rId14"/>
    <p:sldId id="323" r:id="rId15"/>
    <p:sldId id="271" r:id="rId16"/>
    <p:sldId id="272" r:id="rId17"/>
    <p:sldId id="276" r:id="rId18"/>
    <p:sldId id="273" r:id="rId19"/>
    <p:sldId id="293" r:id="rId20"/>
    <p:sldId id="274" r:id="rId21"/>
    <p:sldId id="287" r:id="rId22"/>
    <p:sldId id="324" r:id="rId23"/>
    <p:sldId id="265" r:id="rId24"/>
    <p:sldId id="325" r:id="rId25"/>
    <p:sldId id="326" r:id="rId26"/>
    <p:sldId id="262" r:id="rId27"/>
    <p:sldId id="263" r:id="rId28"/>
    <p:sldId id="286" r:id="rId29"/>
    <p:sldId id="264" r:id="rId30"/>
    <p:sldId id="339" r:id="rId31"/>
    <p:sldId id="269" r:id="rId32"/>
    <p:sldId id="340" r:id="rId33"/>
    <p:sldId id="328" r:id="rId34"/>
    <p:sldId id="329" r:id="rId35"/>
    <p:sldId id="335" r:id="rId36"/>
    <p:sldId id="336" r:id="rId37"/>
    <p:sldId id="334" r:id="rId38"/>
    <p:sldId id="338" r:id="rId39"/>
    <p:sldId id="337" r:id="rId40"/>
    <p:sldId id="330" r:id="rId41"/>
    <p:sldId id="331" r:id="rId42"/>
    <p:sldId id="332" r:id="rId43"/>
    <p:sldId id="275" r:id="rId44"/>
    <p:sldId id="333" r:id="rId45"/>
    <p:sldId id="32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0950" autoAdjust="0"/>
  </p:normalViewPr>
  <p:slideViewPr>
    <p:cSldViewPr snapToGrid="0">
      <p:cViewPr varScale="1">
        <p:scale>
          <a:sx n="48" d="100"/>
          <a:sy n="48" d="100"/>
        </p:scale>
        <p:origin x="772" y="24"/>
      </p:cViewPr>
      <p:guideLst/>
    </p:cSldViewPr>
  </p:slideViewPr>
  <p:notesTextViewPr>
    <p:cViewPr>
      <p:scale>
        <a:sx n="1" d="1"/>
        <a:sy n="1" d="1"/>
      </p:scale>
      <p:origin x="0" y="-4"/>
    </p:cViewPr>
  </p:notesTextViewPr>
  <p:sorterViewPr>
    <p:cViewPr>
      <p:scale>
        <a:sx n="100" d="100"/>
        <a:sy n="100" d="100"/>
      </p:scale>
      <p:origin x="0" y="-52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7235A7-D587-476E-9ECD-5374C13714D0}"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85AEF3C-E830-4B8C-87D0-AE9118BFF91A}">
      <dgm:prSet phldrT="[Text]" custT="1"/>
      <dgm:spPr>
        <a:noFill/>
        <a:ln>
          <a:solidFill>
            <a:srgbClr val="0070C0"/>
          </a:solidFill>
        </a:ln>
      </dgm:spPr>
      <dgm:t>
        <a:bodyPr/>
        <a:lstStyle/>
        <a:p>
          <a:r>
            <a:rPr lang="en-GB" sz="2000" dirty="0">
              <a:solidFill>
                <a:schemeClr val="tx1"/>
              </a:solidFill>
            </a:rPr>
            <a:t>Organisation</a:t>
          </a:r>
        </a:p>
      </dgm:t>
    </dgm:pt>
    <dgm:pt modelId="{680C0BA3-72E7-4208-A4AB-EF6D062BF0D4}" type="parTrans" cxnId="{E816FC4F-77B1-44AB-BFD1-2B737A7EC53A}">
      <dgm:prSet/>
      <dgm:spPr/>
      <dgm:t>
        <a:bodyPr/>
        <a:lstStyle/>
        <a:p>
          <a:endParaRPr lang="en-GB">
            <a:solidFill>
              <a:schemeClr val="tx1"/>
            </a:solidFill>
          </a:endParaRPr>
        </a:p>
      </dgm:t>
    </dgm:pt>
    <dgm:pt modelId="{A220D791-CF37-4888-B78B-C18FA56D0637}" type="sibTrans" cxnId="{E816FC4F-77B1-44AB-BFD1-2B737A7EC53A}">
      <dgm:prSet/>
      <dgm:spPr/>
      <dgm:t>
        <a:bodyPr/>
        <a:lstStyle/>
        <a:p>
          <a:endParaRPr lang="en-GB">
            <a:solidFill>
              <a:schemeClr val="tx1"/>
            </a:solidFill>
          </a:endParaRPr>
        </a:p>
      </dgm:t>
    </dgm:pt>
    <dgm:pt modelId="{6996542A-5E41-4EFF-B48A-9C9572C6C5DA}">
      <dgm:prSet phldrT="[Text]" custT="1"/>
      <dgm:spPr>
        <a:noFill/>
        <a:ln>
          <a:solidFill>
            <a:srgbClr val="0070C0"/>
          </a:solidFill>
        </a:ln>
      </dgm:spPr>
      <dgm:t>
        <a:bodyPr/>
        <a:lstStyle/>
        <a:p>
          <a:r>
            <a:rPr lang="en-GB" sz="2000" dirty="0">
              <a:solidFill>
                <a:schemeClr val="tx1"/>
              </a:solidFill>
            </a:rPr>
            <a:t>Social</a:t>
          </a:r>
        </a:p>
      </dgm:t>
    </dgm:pt>
    <dgm:pt modelId="{B151D216-4AA6-48FA-871A-6258F41BC67F}" type="parTrans" cxnId="{7E7DA017-4610-489C-8CCB-8570ECB1BEBB}">
      <dgm:prSet/>
      <dgm:spPr/>
      <dgm:t>
        <a:bodyPr/>
        <a:lstStyle/>
        <a:p>
          <a:endParaRPr lang="en-GB">
            <a:solidFill>
              <a:schemeClr val="tx1"/>
            </a:solidFill>
          </a:endParaRPr>
        </a:p>
      </dgm:t>
    </dgm:pt>
    <dgm:pt modelId="{FF05558B-2444-476E-B5F2-0E16BD63EE55}" type="sibTrans" cxnId="{7E7DA017-4610-489C-8CCB-8570ECB1BEBB}">
      <dgm:prSet/>
      <dgm:spPr/>
      <dgm:t>
        <a:bodyPr/>
        <a:lstStyle/>
        <a:p>
          <a:endParaRPr lang="en-GB">
            <a:solidFill>
              <a:schemeClr val="tx1"/>
            </a:solidFill>
          </a:endParaRPr>
        </a:p>
      </dgm:t>
    </dgm:pt>
    <dgm:pt modelId="{7FEC5E13-71E8-44D2-BB23-87D6E2EE0E33}">
      <dgm:prSet phldrT="[Text]" custT="1"/>
      <dgm:spPr>
        <a:noFill/>
        <a:ln>
          <a:solidFill>
            <a:srgbClr val="0070C0"/>
          </a:solidFill>
        </a:ln>
      </dgm:spPr>
      <dgm:t>
        <a:bodyPr/>
        <a:lstStyle/>
        <a:p>
          <a:r>
            <a:rPr lang="en-GB" sz="2000" dirty="0">
              <a:solidFill>
                <a:schemeClr val="tx1"/>
              </a:solidFill>
            </a:rPr>
            <a:t>Communication</a:t>
          </a:r>
        </a:p>
      </dgm:t>
    </dgm:pt>
    <dgm:pt modelId="{23BADDF2-650E-471F-BD9C-4BD34B8AFACC}" type="parTrans" cxnId="{525ECEE4-496F-4A77-834B-82030E5372B6}">
      <dgm:prSet/>
      <dgm:spPr/>
      <dgm:t>
        <a:bodyPr/>
        <a:lstStyle/>
        <a:p>
          <a:endParaRPr lang="en-GB">
            <a:solidFill>
              <a:schemeClr val="tx1"/>
            </a:solidFill>
          </a:endParaRPr>
        </a:p>
      </dgm:t>
    </dgm:pt>
    <dgm:pt modelId="{4EA2027D-221B-4C47-9BED-2596C45504ED}" type="sibTrans" cxnId="{525ECEE4-496F-4A77-834B-82030E5372B6}">
      <dgm:prSet/>
      <dgm:spPr/>
      <dgm:t>
        <a:bodyPr/>
        <a:lstStyle/>
        <a:p>
          <a:endParaRPr lang="en-GB">
            <a:solidFill>
              <a:schemeClr val="tx1"/>
            </a:solidFill>
          </a:endParaRPr>
        </a:p>
      </dgm:t>
    </dgm:pt>
    <dgm:pt modelId="{FEFA3FD9-6FAC-4D05-A38B-6B2F95BA6682}">
      <dgm:prSet phldrT="[Text]" custT="1"/>
      <dgm:spPr>
        <a:noFill/>
        <a:ln>
          <a:solidFill>
            <a:srgbClr val="0070C0"/>
          </a:solidFill>
        </a:ln>
      </dgm:spPr>
      <dgm:t>
        <a:bodyPr/>
        <a:lstStyle/>
        <a:p>
          <a:r>
            <a:rPr lang="en-GB" sz="2000" dirty="0">
              <a:solidFill>
                <a:schemeClr val="tx1"/>
              </a:solidFill>
            </a:rPr>
            <a:t>Culture</a:t>
          </a:r>
        </a:p>
      </dgm:t>
    </dgm:pt>
    <dgm:pt modelId="{F7B0A4DB-7464-46A3-86F3-E6A40E72AFB9}" type="parTrans" cxnId="{4DA46760-C6EB-479B-9A1E-84E4A82249B7}">
      <dgm:prSet/>
      <dgm:spPr/>
      <dgm:t>
        <a:bodyPr/>
        <a:lstStyle/>
        <a:p>
          <a:endParaRPr lang="en-GB">
            <a:solidFill>
              <a:schemeClr val="tx1"/>
            </a:solidFill>
          </a:endParaRPr>
        </a:p>
      </dgm:t>
    </dgm:pt>
    <dgm:pt modelId="{5F27FA88-D956-41FE-8B9D-5C0862D20FCE}" type="sibTrans" cxnId="{4DA46760-C6EB-479B-9A1E-84E4A82249B7}">
      <dgm:prSet/>
      <dgm:spPr/>
      <dgm:t>
        <a:bodyPr/>
        <a:lstStyle/>
        <a:p>
          <a:endParaRPr lang="en-GB">
            <a:solidFill>
              <a:schemeClr val="tx1"/>
            </a:solidFill>
          </a:endParaRPr>
        </a:p>
      </dgm:t>
    </dgm:pt>
    <dgm:pt modelId="{66B010E3-FC55-4CBE-87DF-B992AB72072D}">
      <dgm:prSet phldrT="[Text]" custT="1"/>
      <dgm:spPr>
        <a:noFill/>
        <a:ln>
          <a:solidFill>
            <a:srgbClr val="0070C0"/>
          </a:solidFill>
        </a:ln>
      </dgm:spPr>
      <dgm:t>
        <a:bodyPr/>
        <a:lstStyle/>
        <a:p>
          <a:r>
            <a:rPr lang="en-GB" sz="2000" dirty="0">
              <a:solidFill>
                <a:schemeClr val="tx1"/>
              </a:solidFill>
            </a:rPr>
            <a:t>Layout</a:t>
          </a:r>
        </a:p>
      </dgm:t>
    </dgm:pt>
    <dgm:pt modelId="{4EB3A2B0-E17D-4E04-85BF-107CF87B36D9}" type="parTrans" cxnId="{B275184F-3CE3-4E80-BC8D-E1A45B7B996A}">
      <dgm:prSet/>
      <dgm:spPr/>
      <dgm:t>
        <a:bodyPr/>
        <a:lstStyle/>
        <a:p>
          <a:endParaRPr lang="en-GB">
            <a:solidFill>
              <a:schemeClr val="tx1"/>
            </a:solidFill>
          </a:endParaRPr>
        </a:p>
      </dgm:t>
    </dgm:pt>
    <dgm:pt modelId="{5AB77C42-3248-4A7F-8119-0BBD8220AC2E}" type="sibTrans" cxnId="{B275184F-3CE3-4E80-BC8D-E1A45B7B996A}">
      <dgm:prSet/>
      <dgm:spPr/>
      <dgm:t>
        <a:bodyPr/>
        <a:lstStyle/>
        <a:p>
          <a:endParaRPr lang="en-GB">
            <a:solidFill>
              <a:schemeClr val="tx1"/>
            </a:solidFill>
          </a:endParaRPr>
        </a:p>
      </dgm:t>
    </dgm:pt>
    <dgm:pt modelId="{2B5C93A6-229B-4703-80D3-DF590ACF45F7}">
      <dgm:prSet phldrT="[Text]" custT="1"/>
      <dgm:spPr>
        <a:noFill/>
        <a:ln>
          <a:solidFill>
            <a:srgbClr val="0070C0"/>
          </a:solidFill>
        </a:ln>
      </dgm:spPr>
      <dgm:t>
        <a:bodyPr/>
        <a:lstStyle/>
        <a:p>
          <a:r>
            <a:rPr lang="en-GB" sz="2000" dirty="0">
              <a:solidFill>
                <a:schemeClr val="tx1"/>
              </a:solidFill>
            </a:rPr>
            <a:t>Technology</a:t>
          </a:r>
        </a:p>
      </dgm:t>
    </dgm:pt>
    <dgm:pt modelId="{59F20D68-5A1B-4B06-9FBB-ED8724D85FD2}" type="parTrans" cxnId="{35B927FC-2432-45BF-A4EC-A0CF1FAD4E94}">
      <dgm:prSet/>
      <dgm:spPr/>
      <dgm:t>
        <a:bodyPr/>
        <a:lstStyle/>
        <a:p>
          <a:endParaRPr lang="en-GB">
            <a:solidFill>
              <a:schemeClr val="tx1"/>
            </a:solidFill>
          </a:endParaRPr>
        </a:p>
      </dgm:t>
    </dgm:pt>
    <dgm:pt modelId="{DA0D5333-D42C-4D68-9D3A-748260A8AA05}" type="sibTrans" cxnId="{35B927FC-2432-45BF-A4EC-A0CF1FAD4E94}">
      <dgm:prSet/>
      <dgm:spPr/>
      <dgm:t>
        <a:bodyPr/>
        <a:lstStyle/>
        <a:p>
          <a:endParaRPr lang="en-GB">
            <a:solidFill>
              <a:schemeClr val="tx1"/>
            </a:solidFill>
          </a:endParaRPr>
        </a:p>
      </dgm:t>
    </dgm:pt>
    <dgm:pt modelId="{3ADA879F-3DDA-4CD4-906D-2D090A95F9A8}">
      <dgm:prSet phldrT="[Text]" custT="1"/>
      <dgm:spPr>
        <a:noFill/>
        <a:ln>
          <a:solidFill>
            <a:srgbClr val="0070C0"/>
          </a:solidFill>
        </a:ln>
      </dgm:spPr>
      <dgm:t>
        <a:bodyPr/>
        <a:lstStyle/>
        <a:p>
          <a:r>
            <a:rPr lang="en-GB" sz="2000" dirty="0">
              <a:solidFill>
                <a:schemeClr val="tx1"/>
              </a:solidFill>
            </a:rPr>
            <a:t>Power</a:t>
          </a:r>
        </a:p>
        <a:p>
          <a:r>
            <a:rPr lang="en-GB" sz="2000" dirty="0">
              <a:solidFill>
                <a:schemeClr val="tx1"/>
              </a:solidFill>
            </a:rPr>
            <a:t>Conflict</a:t>
          </a:r>
        </a:p>
      </dgm:t>
    </dgm:pt>
    <dgm:pt modelId="{88FF4ADC-D4F0-4BE5-9328-5009498B4870}" type="parTrans" cxnId="{DB2E75DA-788F-4946-86FC-7316E5093C57}">
      <dgm:prSet/>
      <dgm:spPr/>
      <dgm:t>
        <a:bodyPr/>
        <a:lstStyle/>
        <a:p>
          <a:endParaRPr lang="en-GB">
            <a:solidFill>
              <a:schemeClr val="tx1"/>
            </a:solidFill>
          </a:endParaRPr>
        </a:p>
      </dgm:t>
    </dgm:pt>
    <dgm:pt modelId="{5991C8DC-FAFB-433A-B7DE-E760C78A8A79}" type="sibTrans" cxnId="{DB2E75DA-788F-4946-86FC-7316E5093C57}">
      <dgm:prSet/>
      <dgm:spPr/>
      <dgm:t>
        <a:bodyPr/>
        <a:lstStyle/>
        <a:p>
          <a:endParaRPr lang="en-GB">
            <a:solidFill>
              <a:schemeClr val="tx1"/>
            </a:solidFill>
          </a:endParaRPr>
        </a:p>
      </dgm:t>
    </dgm:pt>
    <dgm:pt modelId="{CC88F77F-1E41-47B9-8088-F5AA7B50832D}">
      <dgm:prSet phldrT="[Text]" custT="1"/>
      <dgm:spPr>
        <a:noFill/>
        <a:ln>
          <a:solidFill>
            <a:srgbClr val="0070C0"/>
          </a:solidFill>
        </a:ln>
      </dgm:spPr>
      <dgm:t>
        <a:bodyPr/>
        <a:lstStyle/>
        <a:p>
          <a:r>
            <a:rPr lang="en-GB" sz="2000" dirty="0">
              <a:solidFill>
                <a:schemeClr val="tx1"/>
              </a:solidFill>
            </a:rPr>
            <a:t>Financial</a:t>
          </a:r>
        </a:p>
      </dgm:t>
    </dgm:pt>
    <dgm:pt modelId="{52444627-9544-4724-AE89-01612EA35C1F}" type="parTrans" cxnId="{EB86ADF0-2936-44E8-AEC0-13F160690C2C}">
      <dgm:prSet/>
      <dgm:spPr/>
      <dgm:t>
        <a:bodyPr/>
        <a:lstStyle/>
        <a:p>
          <a:endParaRPr lang="en-GB">
            <a:solidFill>
              <a:schemeClr val="tx1"/>
            </a:solidFill>
          </a:endParaRPr>
        </a:p>
      </dgm:t>
    </dgm:pt>
    <dgm:pt modelId="{70BE7298-5542-49A1-86EC-F1F4BE45A9EF}" type="sibTrans" cxnId="{EB86ADF0-2936-44E8-AEC0-13F160690C2C}">
      <dgm:prSet/>
      <dgm:spPr/>
      <dgm:t>
        <a:bodyPr/>
        <a:lstStyle/>
        <a:p>
          <a:endParaRPr lang="en-GB">
            <a:solidFill>
              <a:schemeClr val="tx1"/>
            </a:solidFill>
          </a:endParaRPr>
        </a:p>
      </dgm:t>
    </dgm:pt>
    <dgm:pt modelId="{2C2D0D1D-78CA-47FF-ACE9-7EF05C98715B}" type="pres">
      <dgm:prSet presAssocID="{6D7235A7-D587-476E-9ECD-5374C13714D0}" presName="Name0" presStyleCnt="0">
        <dgm:presLayoutVars>
          <dgm:chMax val="1"/>
          <dgm:chPref val="1"/>
          <dgm:dir/>
          <dgm:animOne val="branch"/>
          <dgm:animLvl val="lvl"/>
        </dgm:presLayoutVars>
      </dgm:prSet>
      <dgm:spPr/>
    </dgm:pt>
    <dgm:pt modelId="{EF245624-D934-417F-AEBF-3B6DD9FB3F60}" type="pres">
      <dgm:prSet presAssocID="{985AEF3C-E830-4B8C-87D0-AE9118BFF91A}" presName="singleCycle" presStyleCnt="0"/>
      <dgm:spPr/>
    </dgm:pt>
    <dgm:pt modelId="{EA440E7E-C46E-4DAF-B74A-677EFE679399}" type="pres">
      <dgm:prSet presAssocID="{985AEF3C-E830-4B8C-87D0-AE9118BFF91A}" presName="singleCenter" presStyleLbl="node1" presStyleIdx="0" presStyleCnt="8" custScaleX="123677">
        <dgm:presLayoutVars>
          <dgm:chMax val="7"/>
          <dgm:chPref val="7"/>
        </dgm:presLayoutVars>
      </dgm:prSet>
      <dgm:spPr/>
    </dgm:pt>
    <dgm:pt modelId="{5A1369B6-B9DE-4DE7-BBA0-F9AEA64233BA}" type="pres">
      <dgm:prSet presAssocID="{B151D216-4AA6-48FA-871A-6258F41BC67F}" presName="Name56" presStyleLbl="parChTrans1D2" presStyleIdx="0" presStyleCnt="7"/>
      <dgm:spPr/>
    </dgm:pt>
    <dgm:pt modelId="{20F7D41D-7067-463E-8E67-701CF14B381F}" type="pres">
      <dgm:prSet presAssocID="{6996542A-5E41-4EFF-B48A-9C9572C6C5DA}" presName="text0" presStyleLbl="node1" presStyleIdx="1" presStyleCnt="8" custScaleX="214847" custScaleY="97658">
        <dgm:presLayoutVars>
          <dgm:bulletEnabled val="1"/>
        </dgm:presLayoutVars>
      </dgm:prSet>
      <dgm:spPr/>
    </dgm:pt>
    <dgm:pt modelId="{95981E18-78EF-4DFD-8BE7-58419D008414}" type="pres">
      <dgm:prSet presAssocID="{23BADDF2-650E-471F-BD9C-4BD34B8AFACC}" presName="Name56" presStyleLbl="parChTrans1D2" presStyleIdx="1" presStyleCnt="7"/>
      <dgm:spPr/>
    </dgm:pt>
    <dgm:pt modelId="{86402267-930E-42FD-A778-1D709D8E1E62}" type="pres">
      <dgm:prSet presAssocID="{7FEC5E13-71E8-44D2-BB23-87D6E2EE0E33}" presName="text0" presStyleLbl="node1" presStyleIdx="2" presStyleCnt="8" custScaleX="214847" custScaleY="97658" custRadScaleRad="133842" custRadScaleInc="40753">
        <dgm:presLayoutVars>
          <dgm:bulletEnabled val="1"/>
        </dgm:presLayoutVars>
      </dgm:prSet>
      <dgm:spPr/>
    </dgm:pt>
    <dgm:pt modelId="{7308F0DF-1E3B-4BF1-8B63-6237518FE44B}" type="pres">
      <dgm:prSet presAssocID="{F7B0A4DB-7464-46A3-86F3-E6A40E72AFB9}" presName="Name56" presStyleLbl="parChTrans1D2" presStyleIdx="2" presStyleCnt="7"/>
      <dgm:spPr/>
    </dgm:pt>
    <dgm:pt modelId="{EBFEF680-BD6D-46A5-995C-C855FF1F6595}" type="pres">
      <dgm:prSet presAssocID="{FEFA3FD9-6FAC-4D05-A38B-6B2F95BA6682}" presName="text0" presStyleLbl="node1" presStyleIdx="3" presStyleCnt="8" custScaleX="214847" custScaleY="97658" custRadScaleRad="122519" custRadScaleInc="-9306">
        <dgm:presLayoutVars>
          <dgm:bulletEnabled val="1"/>
        </dgm:presLayoutVars>
      </dgm:prSet>
      <dgm:spPr/>
    </dgm:pt>
    <dgm:pt modelId="{47E61333-7590-4618-9749-79F3EF9BA2D3}" type="pres">
      <dgm:prSet presAssocID="{4EB3A2B0-E17D-4E04-85BF-107CF87B36D9}" presName="Name56" presStyleLbl="parChTrans1D2" presStyleIdx="3" presStyleCnt="7"/>
      <dgm:spPr/>
    </dgm:pt>
    <dgm:pt modelId="{59BBF9DD-4ACB-499D-ADE7-2FE44A8ABED4}" type="pres">
      <dgm:prSet presAssocID="{66B010E3-FC55-4CBE-87DF-B992AB72072D}" presName="text0" presStyleLbl="node1" presStyleIdx="4" presStyleCnt="8" custScaleX="214847" custScaleY="97658" custRadScaleRad="118205" custRadScaleInc="-56882">
        <dgm:presLayoutVars>
          <dgm:bulletEnabled val="1"/>
        </dgm:presLayoutVars>
      </dgm:prSet>
      <dgm:spPr/>
    </dgm:pt>
    <dgm:pt modelId="{549C7055-B9C5-4763-9046-A42C72BEF68B}" type="pres">
      <dgm:prSet presAssocID="{59F20D68-5A1B-4B06-9FBB-ED8724D85FD2}" presName="Name56" presStyleLbl="parChTrans1D2" presStyleIdx="4" presStyleCnt="7"/>
      <dgm:spPr/>
    </dgm:pt>
    <dgm:pt modelId="{B96C36DB-8423-4052-B5E2-4E4F1E7392BF}" type="pres">
      <dgm:prSet presAssocID="{2B5C93A6-229B-4703-80D3-DF590ACF45F7}" presName="text0" presStyleLbl="node1" presStyleIdx="5" presStyleCnt="8" custScaleX="214847" custScaleY="97658" custRadScaleRad="107663" custRadScaleInc="29079">
        <dgm:presLayoutVars>
          <dgm:bulletEnabled val="1"/>
        </dgm:presLayoutVars>
      </dgm:prSet>
      <dgm:spPr/>
    </dgm:pt>
    <dgm:pt modelId="{95E6B4EA-8827-4156-8F7C-CDEC72555EF5}" type="pres">
      <dgm:prSet presAssocID="{88FF4ADC-D4F0-4BE5-9328-5009498B4870}" presName="Name56" presStyleLbl="parChTrans1D2" presStyleIdx="5" presStyleCnt="7"/>
      <dgm:spPr/>
    </dgm:pt>
    <dgm:pt modelId="{FAA8D9A4-07E2-4651-A2D9-E692F38401DE}" type="pres">
      <dgm:prSet presAssocID="{3ADA879F-3DDA-4CD4-906D-2D090A95F9A8}" presName="text0" presStyleLbl="node1" presStyleIdx="6" presStyleCnt="8" custScaleX="214847" custScaleY="97658" custRadScaleRad="125613" custRadScaleInc="12754">
        <dgm:presLayoutVars>
          <dgm:bulletEnabled val="1"/>
        </dgm:presLayoutVars>
      </dgm:prSet>
      <dgm:spPr/>
    </dgm:pt>
    <dgm:pt modelId="{ECBD1D24-CC36-470E-B2E9-8139066A2E75}" type="pres">
      <dgm:prSet presAssocID="{52444627-9544-4724-AE89-01612EA35C1F}" presName="Name56" presStyleLbl="parChTrans1D2" presStyleIdx="6" presStyleCnt="7"/>
      <dgm:spPr/>
    </dgm:pt>
    <dgm:pt modelId="{17B0DA3C-5B0C-4D11-9326-0EE9834A2F3D}" type="pres">
      <dgm:prSet presAssocID="{CC88F77F-1E41-47B9-8088-F5AA7B50832D}" presName="text0" presStyleLbl="node1" presStyleIdx="7" presStyleCnt="8" custScaleX="214847" custScaleY="97658" custRadScaleRad="140146" custRadScaleInc="-47270">
        <dgm:presLayoutVars>
          <dgm:bulletEnabled val="1"/>
        </dgm:presLayoutVars>
      </dgm:prSet>
      <dgm:spPr/>
    </dgm:pt>
  </dgm:ptLst>
  <dgm:cxnLst>
    <dgm:cxn modelId="{7E7DA017-4610-489C-8CCB-8570ECB1BEBB}" srcId="{985AEF3C-E830-4B8C-87D0-AE9118BFF91A}" destId="{6996542A-5E41-4EFF-B48A-9C9572C6C5DA}" srcOrd="0" destOrd="0" parTransId="{B151D216-4AA6-48FA-871A-6258F41BC67F}" sibTransId="{FF05558B-2444-476E-B5F2-0E16BD63EE55}"/>
    <dgm:cxn modelId="{1940AC18-19C6-4647-AC85-D64B4EFE5D8F}" type="presOf" srcId="{88FF4ADC-D4F0-4BE5-9328-5009498B4870}" destId="{95E6B4EA-8827-4156-8F7C-CDEC72555EF5}" srcOrd="0" destOrd="0" presId="urn:microsoft.com/office/officeart/2008/layout/RadialCluster"/>
    <dgm:cxn modelId="{8753E236-E742-407F-8375-ED4EB1F0A58B}" type="presOf" srcId="{F7B0A4DB-7464-46A3-86F3-E6A40E72AFB9}" destId="{7308F0DF-1E3B-4BF1-8B63-6237518FE44B}" srcOrd="0" destOrd="0" presId="urn:microsoft.com/office/officeart/2008/layout/RadialCluster"/>
    <dgm:cxn modelId="{4DA46760-C6EB-479B-9A1E-84E4A82249B7}" srcId="{985AEF3C-E830-4B8C-87D0-AE9118BFF91A}" destId="{FEFA3FD9-6FAC-4D05-A38B-6B2F95BA6682}" srcOrd="2" destOrd="0" parTransId="{F7B0A4DB-7464-46A3-86F3-E6A40E72AFB9}" sibTransId="{5F27FA88-D956-41FE-8B9D-5C0862D20FCE}"/>
    <dgm:cxn modelId="{9D076E60-4337-457E-83AD-01E37C87E8A9}" type="presOf" srcId="{985AEF3C-E830-4B8C-87D0-AE9118BFF91A}" destId="{EA440E7E-C46E-4DAF-B74A-677EFE679399}" srcOrd="0" destOrd="0" presId="urn:microsoft.com/office/officeart/2008/layout/RadialCluster"/>
    <dgm:cxn modelId="{8521EC44-0C80-4638-8683-48E6E12BE4C2}" type="presOf" srcId="{4EB3A2B0-E17D-4E04-85BF-107CF87B36D9}" destId="{47E61333-7590-4618-9749-79F3EF9BA2D3}" srcOrd="0" destOrd="0" presId="urn:microsoft.com/office/officeart/2008/layout/RadialCluster"/>
    <dgm:cxn modelId="{7C305769-31DE-4E5B-B6E9-FDBE2C53093D}" type="presOf" srcId="{23BADDF2-650E-471F-BD9C-4BD34B8AFACC}" destId="{95981E18-78EF-4DFD-8BE7-58419D008414}" srcOrd="0" destOrd="0" presId="urn:microsoft.com/office/officeart/2008/layout/RadialCluster"/>
    <dgm:cxn modelId="{B275184F-3CE3-4E80-BC8D-E1A45B7B996A}" srcId="{985AEF3C-E830-4B8C-87D0-AE9118BFF91A}" destId="{66B010E3-FC55-4CBE-87DF-B992AB72072D}" srcOrd="3" destOrd="0" parTransId="{4EB3A2B0-E17D-4E04-85BF-107CF87B36D9}" sibTransId="{5AB77C42-3248-4A7F-8119-0BBD8220AC2E}"/>
    <dgm:cxn modelId="{ADB6CA4F-C1CC-4E0F-96FA-A5FBCC1CB018}" type="presOf" srcId="{66B010E3-FC55-4CBE-87DF-B992AB72072D}" destId="{59BBF9DD-4ACB-499D-ADE7-2FE44A8ABED4}" srcOrd="0" destOrd="0" presId="urn:microsoft.com/office/officeart/2008/layout/RadialCluster"/>
    <dgm:cxn modelId="{E816FC4F-77B1-44AB-BFD1-2B737A7EC53A}" srcId="{6D7235A7-D587-476E-9ECD-5374C13714D0}" destId="{985AEF3C-E830-4B8C-87D0-AE9118BFF91A}" srcOrd="0" destOrd="0" parTransId="{680C0BA3-72E7-4208-A4AB-EF6D062BF0D4}" sibTransId="{A220D791-CF37-4888-B78B-C18FA56D0637}"/>
    <dgm:cxn modelId="{A423C873-EAEE-469D-A940-B0B88434EB0A}" type="presOf" srcId="{2B5C93A6-229B-4703-80D3-DF590ACF45F7}" destId="{B96C36DB-8423-4052-B5E2-4E4F1E7392BF}" srcOrd="0" destOrd="0" presId="urn:microsoft.com/office/officeart/2008/layout/RadialCluster"/>
    <dgm:cxn modelId="{A36AF875-B9F5-4958-9260-73175BD350B5}" type="presOf" srcId="{52444627-9544-4724-AE89-01612EA35C1F}" destId="{ECBD1D24-CC36-470E-B2E9-8139066A2E75}" srcOrd="0" destOrd="0" presId="urn:microsoft.com/office/officeart/2008/layout/RadialCluster"/>
    <dgm:cxn modelId="{15C3A48A-75A8-438E-84DE-B53537F7FBF7}" type="presOf" srcId="{FEFA3FD9-6FAC-4D05-A38B-6B2F95BA6682}" destId="{EBFEF680-BD6D-46A5-995C-C855FF1F6595}" srcOrd="0" destOrd="0" presId="urn:microsoft.com/office/officeart/2008/layout/RadialCluster"/>
    <dgm:cxn modelId="{96B85A90-7A60-48ED-971F-74AB53019BAC}" type="presOf" srcId="{59F20D68-5A1B-4B06-9FBB-ED8724D85FD2}" destId="{549C7055-B9C5-4763-9046-A42C72BEF68B}" srcOrd="0" destOrd="0" presId="urn:microsoft.com/office/officeart/2008/layout/RadialCluster"/>
    <dgm:cxn modelId="{3EF3F5A4-5233-4D5F-91EA-4AEB55CCA650}" type="presOf" srcId="{CC88F77F-1E41-47B9-8088-F5AA7B50832D}" destId="{17B0DA3C-5B0C-4D11-9326-0EE9834A2F3D}" srcOrd="0" destOrd="0" presId="urn:microsoft.com/office/officeart/2008/layout/RadialCluster"/>
    <dgm:cxn modelId="{DF5DACBB-60B4-49E2-99F1-AA3A3472214E}" type="presOf" srcId="{6D7235A7-D587-476E-9ECD-5374C13714D0}" destId="{2C2D0D1D-78CA-47FF-ACE9-7EF05C98715B}" srcOrd="0" destOrd="0" presId="urn:microsoft.com/office/officeart/2008/layout/RadialCluster"/>
    <dgm:cxn modelId="{CC359EC7-6E26-4D86-98F3-D13689E798CE}" type="presOf" srcId="{B151D216-4AA6-48FA-871A-6258F41BC67F}" destId="{5A1369B6-B9DE-4DE7-BBA0-F9AEA64233BA}" srcOrd="0" destOrd="0" presId="urn:microsoft.com/office/officeart/2008/layout/RadialCluster"/>
    <dgm:cxn modelId="{CF8E9CCE-EFB2-4A42-B5BD-05195585B527}" type="presOf" srcId="{7FEC5E13-71E8-44D2-BB23-87D6E2EE0E33}" destId="{86402267-930E-42FD-A778-1D709D8E1E62}" srcOrd="0" destOrd="0" presId="urn:microsoft.com/office/officeart/2008/layout/RadialCluster"/>
    <dgm:cxn modelId="{DB2E75DA-788F-4946-86FC-7316E5093C57}" srcId="{985AEF3C-E830-4B8C-87D0-AE9118BFF91A}" destId="{3ADA879F-3DDA-4CD4-906D-2D090A95F9A8}" srcOrd="5" destOrd="0" parTransId="{88FF4ADC-D4F0-4BE5-9328-5009498B4870}" sibTransId="{5991C8DC-FAFB-433A-B7DE-E760C78A8A79}"/>
    <dgm:cxn modelId="{0139DADC-A0E8-4516-A8A9-EB68367CC045}" type="presOf" srcId="{6996542A-5E41-4EFF-B48A-9C9572C6C5DA}" destId="{20F7D41D-7067-463E-8E67-701CF14B381F}" srcOrd="0" destOrd="0" presId="urn:microsoft.com/office/officeart/2008/layout/RadialCluster"/>
    <dgm:cxn modelId="{525ECEE4-496F-4A77-834B-82030E5372B6}" srcId="{985AEF3C-E830-4B8C-87D0-AE9118BFF91A}" destId="{7FEC5E13-71E8-44D2-BB23-87D6E2EE0E33}" srcOrd="1" destOrd="0" parTransId="{23BADDF2-650E-471F-BD9C-4BD34B8AFACC}" sibTransId="{4EA2027D-221B-4C47-9BED-2596C45504ED}"/>
    <dgm:cxn modelId="{EB86ADF0-2936-44E8-AEC0-13F160690C2C}" srcId="{985AEF3C-E830-4B8C-87D0-AE9118BFF91A}" destId="{CC88F77F-1E41-47B9-8088-F5AA7B50832D}" srcOrd="6" destOrd="0" parTransId="{52444627-9544-4724-AE89-01612EA35C1F}" sibTransId="{70BE7298-5542-49A1-86EC-F1F4BE45A9EF}"/>
    <dgm:cxn modelId="{56C76BF9-6B63-4040-BF70-304A9E94110B}" type="presOf" srcId="{3ADA879F-3DDA-4CD4-906D-2D090A95F9A8}" destId="{FAA8D9A4-07E2-4651-A2D9-E692F38401DE}" srcOrd="0" destOrd="0" presId="urn:microsoft.com/office/officeart/2008/layout/RadialCluster"/>
    <dgm:cxn modelId="{35B927FC-2432-45BF-A4EC-A0CF1FAD4E94}" srcId="{985AEF3C-E830-4B8C-87D0-AE9118BFF91A}" destId="{2B5C93A6-229B-4703-80D3-DF590ACF45F7}" srcOrd="4" destOrd="0" parTransId="{59F20D68-5A1B-4B06-9FBB-ED8724D85FD2}" sibTransId="{DA0D5333-D42C-4D68-9D3A-748260A8AA05}"/>
    <dgm:cxn modelId="{9A2F504D-8D83-41A0-9C13-1C75354A5201}" type="presParOf" srcId="{2C2D0D1D-78CA-47FF-ACE9-7EF05C98715B}" destId="{EF245624-D934-417F-AEBF-3B6DD9FB3F60}" srcOrd="0" destOrd="0" presId="urn:microsoft.com/office/officeart/2008/layout/RadialCluster"/>
    <dgm:cxn modelId="{9CF2375F-CF12-461B-AD53-6D64DBF93888}" type="presParOf" srcId="{EF245624-D934-417F-AEBF-3B6DD9FB3F60}" destId="{EA440E7E-C46E-4DAF-B74A-677EFE679399}" srcOrd="0" destOrd="0" presId="urn:microsoft.com/office/officeart/2008/layout/RadialCluster"/>
    <dgm:cxn modelId="{073AB487-FA81-40AD-9A07-F8792C84A506}" type="presParOf" srcId="{EF245624-D934-417F-AEBF-3B6DD9FB3F60}" destId="{5A1369B6-B9DE-4DE7-BBA0-F9AEA64233BA}" srcOrd="1" destOrd="0" presId="urn:microsoft.com/office/officeart/2008/layout/RadialCluster"/>
    <dgm:cxn modelId="{F5428D0B-C3CB-4425-A80C-8BC8831DDB53}" type="presParOf" srcId="{EF245624-D934-417F-AEBF-3B6DD9FB3F60}" destId="{20F7D41D-7067-463E-8E67-701CF14B381F}" srcOrd="2" destOrd="0" presId="urn:microsoft.com/office/officeart/2008/layout/RadialCluster"/>
    <dgm:cxn modelId="{01398C43-5370-424F-ACD3-3E43B3913723}" type="presParOf" srcId="{EF245624-D934-417F-AEBF-3B6DD9FB3F60}" destId="{95981E18-78EF-4DFD-8BE7-58419D008414}" srcOrd="3" destOrd="0" presId="urn:microsoft.com/office/officeart/2008/layout/RadialCluster"/>
    <dgm:cxn modelId="{AA20D8D4-5464-4526-BECF-A5A765CAB38C}" type="presParOf" srcId="{EF245624-D934-417F-AEBF-3B6DD9FB3F60}" destId="{86402267-930E-42FD-A778-1D709D8E1E62}" srcOrd="4" destOrd="0" presId="urn:microsoft.com/office/officeart/2008/layout/RadialCluster"/>
    <dgm:cxn modelId="{F7334976-3501-4178-8BF8-64EA3BD34D52}" type="presParOf" srcId="{EF245624-D934-417F-AEBF-3B6DD9FB3F60}" destId="{7308F0DF-1E3B-4BF1-8B63-6237518FE44B}" srcOrd="5" destOrd="0" presId="urn:microsoft.com/office/officeart/2008/layout/RadialCluster"/>
    <dgm:cxn modelId="{40121542-81DD-41EC-B751-53C0231CB3E5}" type="presParOf" srcId="{EF245624-D934-417F-AEBF-3B6DD9FB3F60}" destId="{EBFEF680-BD6D-46A5-995C-C855FF1F6595}" srcOrd="6" destOrd="0" presId="urn:microsoft.com/office/officeart/2008/layout/RadialCluster"/>
    <dgm:cxn modelId="{29450FA6-E0E5-447C-8C83-05AA4A2755E2}" type="presParOf" srcId="{EF245624-D934-417F-AEBF-3B6DD9FB3F60}" destId="{47E61333-7590-4618-9749-79F3EF9BA2D3}" srcOrd="7" destOrd="0" presId="urn:microsoft.com/office/officeart/2008/layout/RadialCluster"/>
    <dgm:cxn modelId="{51183634-285F-4C9E-B4E8-DD9160DA5ADD}" type="presParOf" srcId="{EF245624-D934-417F-AEBF-3B6DD9FB3F60}" destId="{59BBF9DD-4ACB-499D-ADE7-2FE44A8ABED4}" srcOrd="8" destOrd="0" presId="urn:microsoft.com/office/officeart/2008/layout/RadialCluster"/>
    <dgm:cxn modelId="{D728DBD5-11ED-443D-954D-C6EE1F969D94}" type="presParOf" srcId="{EF245624-D934-417F-AEBF-3B6DD9FB3F60}" destId="{549C7055-B9C5-4763-9046-A42C72BEF68B}" srcOrd="9" destOrd="0" presId="urn:microsoft.com/office/officeart/2008/layout/RadialCluster"/>
    <dgm:cxn modelId="{99AD05EC-D897-4B83-9C17-F71E13BD3FC2}" type="presParOf" srcId="{EF245624-D934-417F-AEBF-3B6DD9FB3F60}" destId="{B96C36DB-8423-4052-B5E2-4E4F1E7392BF}" srcOrd="10" destOrd="0" presId="urn:microsoft.com/office/officeart/2008/layout/RadialCluster"/>
    <dgm:cxn modelId="{F866C1CE-ACBE-48DE-8CDD-27AA42333B3F}" type="presParOf" srcId="{EF245624-D934-417F-AEBF-3B6DD9FB3F60}" destId="{95E6B4EA-8827-4156-8F7C-CDEC72555EF5}" srcOrd="11" destOrd="0" presId="urn:microsoft.com/office/officeart/2008/layout/RadialCluster"/>
    <dgm:cxn modelId="{47A217A4-CD9F-4683-BB43-C2B8C26BAD08}" type="presParOf" srcId="{EF245624-D934-417F-AEBF-3B6DD9FB3F60}" destId="{FAA8D9A4-07E2-4651-A2D9-E692F38401DE}" srcOrd="12" destOrd="0" presId="urn:microsoft.com/office/officeart/2008/layout/RadialCluster"/>
    <dgm:cxn modelId="{C0E42E6A-0358-4762-A417-2257C24C0730}" type="presParOf" srcId="{EF245624-D934-417F-AEBF-3B6DD9FB3F60}" destId="{ECBD1D24-CC36-470E-B2E9-8139066A2E75}" srcOrd="13" destOrd="0" presId="urn:microsoft.com/office/officeart/2008/layout/RadialCluster"/>
    <dgm:cxn modelId="{EA597B3E-B2BA-475A-9299-143635A0DA7D}" type="presParOf" srcId="{EF245624-D934-417F-AEBF-3B6DD9FB3F60}" destId="{17B0DA3C-5B0C-4D11-9326-0EE9834A2F3D}" srcOrd="14" destOrd="0" presId="urn:microsoft.com/office/officeart/2008/layout/RadialCluster"/>
  </dgm:cxnLst>
  <dgm:bg>
    <a:no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9E5EB5-26FB-4590-B5A7-E90716295010}"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BE133D14-BDA1-47D5-93EB-3774190FD3F1}">
      <dgm:prSet phldrT="[Text]" custT="1"/>
      <dgm:spPr/>
      <dgm:t>
        <a:bodyPr/>
        <a:lstStyle/>
        <a:p>
          <a:r>
            <a:rPr lang="en-GB" sz="3000" dirty="0"/>
            <a:t>Power</a:t>
          </a:r>
        </a:p>
      </dgm:t>
    </dgm:pt>
    <dgm:pt modelId="{7217E9E7-2994-40A4-A4A4-47D1D61A9FB3}" type="parTrans" cxnId="{05D94039-9677-4276-BEE3-60AC9BFDBF93}">
      <dgm:prSet/>
      <dgm:spPr/>
      <dgm:t>
        <a:bodyPr/>
        <a:lstStyle/>
        <a:p>
          <a:endParaRPr lang="en-GB"/>
        </a:p>
      </dgm:t>
    </dgm:pt>
    <dgm:pt modelId="{16AA659D-AD80-430F-8E37-34801139EB11}" type="sibTrans" cxnId="{05D94039-9677-4276-BEE3-60AC9BFDBF93}">
      <dgm:prSet/>
      <dgm:spPr/>
      <dgm:t>
        <a:bodyPr/>
        <a:lstStyle/>
        <a:p>
          <a:endParaRPr lang="en-GB"/>
        </a:p>
      </dgm:t>
    </dgm:pt>
    <dgm:pt modelId="{FC8C8BA8-1423-4DA7-AD0F-814677B64640}">
      <dgm:prSet phldrT="[Text]"/>
      <dgm:spPr/>
      <dgm:t>
        <a:bodyPr/>
        <a:lstStyle/>
        <a:p>
          <a:r>
            <a:rPr lang="en-GB" dirty="0"/>
            <a:t>Competitive</a:t>
          </a:r>
        </a:p>
      </dgm:t>
    </dgm:pt>
    <dgm:pt modelId="{C24F1B1D-E9F3-4A51-BB85-3BA99E39D54E}" type="parTrans" cxnId="{8C04AA84-D1D3-4DEC-9AF7-8CF92E8DAF11}">
      <dgm:prSet/>
      <dgm:spPr/>
      <dgm:t>
        <a:bodyPr/>
        <a:lstStyle/>
        <a:p>
          <a:endParaRPr lang="en-GB"/>
        </a:p>
      </dgm:t>
    </dgm:pt>
    <dgm:pt modelId="{334A953E-92A2-4F08-9406-C26311E93AAC}" type="sibTrans" cxnId="{8C04AA84-D1D3-4DEC-9AF7-8CF92E8DAF11}">
      <dgm:prSet/>
      <dgm:spPr/>
      <dgm:t>
        <a:bodyPr/>
        <a:lstStyle/>
        <a:p>
          <a:endParaRPr lang="en-GB"/>
        </a:p>
      </dgm:t>
    </dgm:pt>
    <dgm:pt modelId="{6B4D06B5-906C-4F52-ABAC-B9B1BD3B8E2D}">
      <dgm:prSet phldrT="[Text]"/>
      <dgm:spPr/>
      <dgm:t>
        <a:bodyPr/>
        <a:lstStyle/>
        <a:p>
          <a:r>
            <a:rPr lang="en-GB" dirty="0"/>
            <a:t>Top down approach</a:t>
          </a:r>
        </a:p>
      </dgm:t>
    </dgm:pt>
    <dgm:pt modelId="{A8C06380-9E39-4286-88E1-C9888FB8E93D}" type="parTrans" cxnId="{2B3739CD-B3E9-4F98-B183-010E5262A932}">
      <dgm:prSet/>
      <dgm:spPr/>
      <dgm:t>
        <a:bodyPr/>
        <a:lstStyle/>
        <a:p>
          <a:endParaRPr lang="en-GB"/>
        </a:p>
      </dgm:t>
    </dgm:pt>
    <dgm:pt modelId="{C5635758-C5FB-45DB-9498-264D85E6F7C7}" type="sibTrans" cxnId="{2B3739CD-B3E9-4F98-B183-010E5262A932}">
      <dgm:prSet/>
      <dgm:spPr/>
      <dgm:t>
        <a:bodyPr/>
        <a:lstStyle/>
        <a:p>
          <a:endParaRPr lang="en-GB"/>
        </a:p>
      </dgm:t>
    </dgm:pt>
    <dgm:pt modelId="{D90A73F2-D2CC-40E6-94C9-091FAA28C6CF}">
      <dgm:prSet phldrT="[Text]" custT="1"/>
      <dgm:spPr/>
      <dgm:t>
        <a:bodyPr/>
        <a:lstStyle/>
        <a:p>
          <a:r>
            <a:rPr lang="en-GB" sz="3000" dirty="0"/>
            <a:t>People</a:t>
          </a:r>
        </a:p>
      </dgm:t>
    </dgm:pt>
    <dgm:pt modelId="{B17D39B1-F5AC-4F88-B7E3-AE360AD0F360}" type="parTrans" cxnId="{B4FB067F-A8E8-4921-B90A-B753F6DEA866}">
      <dgm:prSet/>
      <dgm:spPr/>
      <dgm:t>
        <a:bodyPr/>
        <a:lstStyle/>
        <a:p>
          <a:endParaRPr lang="en-GB"/>
        </a:p>
      </dgm:t>
    </dgm:pt>
    <dgm:pt modelId="{8A4BEE13-5537-46E2-B48C-B7EBD6D06EB4}" type="sibTrans" cxnId="{B4FB067F-A8E8-4921-B90A-B753F6DEA866}">
      <dgm:prSet/>
      <dgm:spPr/>
      <dgm:t>
        <a:bodyPr/>
        <a:lstStyle/>
        <a:p>
          <a:endParaRPr lang="en-GB"/>
        </a:p>
      </dgm:t>
    </dgm:pt>
    <dgm:pt modelId="{182723FF-7313-48A0-9D5D-2BA06B84E7D1}">
      <dgm:prSet phldrT="[Text]"/>
      <dgm:spPr/>
      <dgm:t>
        <a:bodyPr/>
        <a:lstStyle/>
        <a:p>
          <a:r>
            <a:rPr lang="en-GB" dirty="0"/>
            <a:t>Consensual</a:t>
          </a:r>
        </a:p>
      </dgm:t>
    </dgm:pt>
    <dgm:pt modelId="{EF4C30B6-EE27-475C-8511-ADD3CEF6E4DB}" type="parTrans" cxnId="{877A36AE-752C-446E-9B23-A5089867DB5E}">
      <dgm:prSet/>
      <dgm:spPr/>
      <dgm:t>
        <a:bodyPr/>
        <a:lstStyle/>
        <a:p>
          <a:endParaRPr lang="en-GB"/>
        </a:p>
      </dgm:t>
    </dgm:pt>
    <dgm:pt modelId="{88FA4911-F2C2-4BCC-A935-0004C3167505}" type="sibTrans" cxnId="{877A36AE-752C-446E-9B23-A5089867DB5E}">
      <dgm:prSet/>
      <dgm:spPr/>
      <dgm:t>
        <a:bodyPr/>
        <a:lstStyle/>
        <a:p>
          <a:endParaRPr lang="en-GB"/>
        </a:p>
      </dgm:t>
    </dgm:pt>
    <dgm:pt modelId="{9505FBCF-6660-45F5-A834-F3AD5C108943}">
      <dgm:prSet phldrT="[Text]"/>
      <dgm:spPr/>
      <dgm:t>
        <a:bodyPr/>
        <a:lstStyle/>
        <a:p>
          <a:r>
            <a:rPr lang="en-GB" dirty="0"/>
            <a:t>Management control rejected</a:t>
          </a:r>
        </a:p>
      </dgm:t>
    </dgm:pt>
    <dgm:pt modelId="{DE610F56-3998-4C23-97D2-0F76D7C6A9D9}" type="parTrans" cxnId="{BA0850E6-FD4F-4F6B-999D-9FE91A006C50}">
      <dgm:prSet/>
      <dgm:spPr/>
      <dgm:t>
        <a:bodyPr/>
        <a:lstStyle/>
        <a:p>
          <a:endParaRPr lang="en-GB"/>
        </a:p>
      </dgm:t>
    </dgm:pt>
    <dgm:pt modelId="{DD9B8E13-62F4-4A1A-8DFB-0FB8786B8EE4}" type="sibTrans" cxnId="{BA0850E6-FD4F-4F6B-999D-9FE91A006C50}">
      <dgm:prSet/>
      <dgm:spPr/>
      <dgm:t>
        <a:bodyPr/>
        <a:lstStyle/>
        <a:p>
          <a:endParaRPr lang="en-GB"/>
        </a:p>
      </dgm:t>
    </dgm:pt>
    <dgm:pt modelId="{AAC2BAFC-57F4-4401-8005-3E1EC71A8A19}">
      <dgm:prSet phldrT="[Text]" custT="1"/>
      <dgm:spPr/>
      <dgm:t>
        <a:bodyPr/>
        <a:lstStyle/>
        <a:p>
          <a:r>
            <a:rPr lang="en-GB" sz="3000" dirty="0"/>
            <a:t>Task</a:t>
          </a:r>
        </a:p>
      </dgm:t>
    </dgm:pt>
    <dgm:pt modelId="{71B0E6E1-0DDE-471A-BBA3-01CEFF36CEE2}" type="parTrans" cxnId="{E7CF6270-BECC-4C0F-B87C-5203517B79B6}">
      <dgm:prSet/>
      <dgm:spPr/>
      <dgm:t>
        <a:bodyPr/>
        <a:lstStyle/>
        <a:p>
          <a:endParaRPr lang="en-GB"/>
        </a:p>
      </dgm:t>
    </dgm:pt>
    <dgm:pt modelId="{6BC4952E-E9B4-430F-B84D-96F586ACEF5A}" type="sibTrans" cxnId="{E7CF6270-BECC-4C0F-B87C-5203517B79B6}">
      <dgm:prSet/>
      <dgm:spPr/>
      <dgm:t>
        <a:bodyPr/>
        <a:lstStyle/>
        <a:p>
          <a:endParaRPr lang="en-GB"/>
        </a:p>
      </dgm:t>
    </dgm:pt>
    <dgm:pt modelId="{46DDEA1C-5A61-4660-A0A5-53D328DADAD2}">
      <dgm:prSet phldrT="[Text]"/>
      <dgm:spPr/>
      <dgm:t>
        <a:bodyPr/>
        <a:lstStyle/>
        <a:p>
          <a:r>
            <a:rPr lang="en-GB" dirty="0"/>
            <a:t>Focus on skills and competency</a:t>
          </a:r>
        </a:p>
      </dgm:t>
    </dgm:pt>
    <dgm:pt modelId="{4CFEFF7C-B22B-439D-BA9D-15BCD9EF947F}" type="parTrans" cxnId="{1A91734C-11F8-4931-AF30-6725B428CEBC}">
      <dgm:prSet/>
      <dgm:spPr/>
      <dgm:t>
        <a:bodyPr/>
        <a:lstStyle/>
        <a:p>
          <a:endParaRPr lang="en-GB"/>
        </a:p>
      </dgm:t>
    </dgm:pt>
    <dgm:pt modelId="{5107A11D-DC38-40D8-A08F-51B56D516C9D}" type="sibTrans" cxnId="{1A91734C-11F8-4931-AF30-6725B428CEBC}">
      <dgm:prSet/>
      <dgm:spPr/>
      <dgm:t>
        <a:bodyPr/>
        <a:lstStyle/>
        <a:p>
          <a:endParaRPr lang="en-GB"/>
        </a:p>
      </dgm:t>
    </dgm:pt>
    <dgm:pt modelId="{7D57662F-6B6B-4A81-89B6-A6F94F2A00CA}">
      <dgm:prSet phldrT="[Text]"/>
      <dgm:spPr/>
      <dgm:t>
        <a:bodyPr/>
        <a:lstStyle/>
        <a:p>
          <a:r>
            <a:rPr lang="en-GB" dirty="0"/>
            <a:t>Dynamic</a:t>
          </a:r>
        </a:p>
      </dgm:t>
    </dgm:pt>
    <dgm:pt modelId="{6D06BEEA-9534-4182-BE68-32DD050B2C23}" type="parTrans" cxnId="{4BC0CBA7-6514-49FF-8386-BE8CE33219A3}">
      <dgm:prSet/>
      <dgm:spPr/>
      <dgm:t>
        <a:bodyPr/>
        <a:lstStyle/>
        <a:p>
          <a:endParaRPr lang="en-GB"/>
        </a:p>
      </dgm:t>
    </dgm:pt>
    <dgm:pt modelId="{9ABBDBAC-800A-45A2-B309-8C2C8F28E105}" type="sibTrans" cxnId="{4BC0CBA7-6514-49FF-8386-BE8CE33219A3}">
      <dgm:prSet/>
      <dgm:spPr/>
      <dgm:t>
        <a:bodyPr/>
        <a:lstStyle/>
        <a:p>
          <a:endParaRPr lang="en-GB"/>
        </a:p>
      </dgm:t>
    </dgm:pt>
    <dgm:pt modelId="{80CFC302-EC9C-4E86-9F80-1D25D3311460}">
      <dgm:prSet custT="1"/>
      <dgm:spPr/>
      <dgm:t>
        <a:bodyPr/>
        <a:lstStyle/>
        <a:p>
          <a:r>
            <a:rPr lang="en-GB" sz="3000" dirty="0"/>
            <a:t>Role</a:t>
          </a:r>
        </a:p>
      </dgm:t>
    </dgm:pt>
    <dgm:pt modelId="{D16DBDAC-5C7B-4DCE-AFFB-9664B90BF924}" type="parTrans" cxnId="{F32910AF-86BF-47A7-B1AD-3AEAC9EFCC6A}">
      <dgm:prSet/>
      <dgm:spPr/>
      <dgm:t>
        <a:bodyPr/>
        <a:lstStyle/>
        <a:p>
          <a:endParaRPr lang="en-GB"/>
        </a:p>
      </dgm:t>
    </dgm:pt>
    <dgm:pt modelId="{0C385DA4-5575-41B8-9FE2-E1E5642E5BE4}" type="sibTrans" cxnId="{F32910AF-86BF-47A7-B1AD-3AEAC9EFCC6A}">
      <dgm:prSet/>
      <dgm:spPr/>
      <dgm:t>
        <a:bodyPr/>
        <a:lstStyle/>
        <a:p>
          <a:endParaRPr lang="en-GB"/>
        </a:p>
      </dgm:t>
    </dgm:pt>
    <dgm:pt modelId="{E96F08B1-1E47-45BB-8E38-52DCF3AE6D6F}" type="pres">
      <dgm:prSet presAssocID="{BB9E5EB5-26FB-4590-B5A7-E90716295010}" presName="Name0" presStyleCnt="0">
        <dgm:presLayoutVars>
          <dgm:dir/>
          <dgm:animLvl val="lvl"/>
          <dgm:resizeHandles val="exact"/>
        </dgm:presLayoutVars>
      </dgm:prSet>
      <dgm:spPr/>
    </dgm:pt>
    <dgm:pt modelId="{D3E07D4C-CB05-48E3-B538-4696F4D21311}" type="pres">
      <dgm:prSet presAssocID="{BE133D14-BDA1-47D5-93EB-3774190FD3F1}" presName="linNode" presStyleCnt="0"/>
      <dgm:spPr/>
    </dgm:pt>
    <dgm:pt modelId="{17B778E6-31AB-4176-948F-47E9C4A4BC9E}" type="pres">
      <dgm:prSet presAssocID="{BE133D14-BDA1-47D5-93EB-3774190FD3F1}" presName="parentText" presStyleLbl="node1" presStyleIdx="0" presStyleCnt="4">
        <dgm:presLayoutVars>
          <dgm:chMax val="1"/>
          <dgm:bulletEnabled val="1"/>
        </dgm:presLayoutVars>
      </dgm:prSet>
      <dgm:spPr/>
    </dgm:pt>
    <dgm:pt modelId="{EF5C437D-E816-42A3-A4ED-B78C97E1BB88}" type="pres">
      <dgm:prSet presAssocID="{BE133D14-BDA1-47D5-93EB-3774190FD3F1}" presName="descendantText" presStyleLbl="alignAccFollowNode1" presStyleIdx="0" presStyleCnt="3">
        <dgm:presLayoutVars>
          <dgm:bulletEnabled val="1"/>
        </dgm:presLayoutVars>
      </dgm:prSet>
      <dgm:spPr/>
    </dgm:pt>
    <dgm:pt modelId="{99FC2CBB-B97C-4A81-9BE4-EE774B8E4115}" type="pres">
      <dgm:prSet presAssocID="{16AA659D-AD80-430F-8E37-34801139EB11}" presName="sp" presStyleCnt="0"/>
      <dgm:spPr/>
    </dgm:pt>
    <dgm:pt modelId="{5B397372-F2C3-4A18-98B1-9DBA2ED62D26}" type="pres">
      <dgm:prSet presAssocID="{D90A73F2-D2CC-40E6-94C9-091FAA28C6CF}" presName="linNode" presStyleCnt="0"/>
      <dgm:spPr/>
    </dgm:pt>
    <dgm:pt modelId="{BA7058AF-1C14-472E-B460-59CD8057AD2C}" type="pres">
      <dgm:prSet presAssocID="{D90A73F2-D2CC-40E6-94C9-091FAA28C6CF}" presName="parentText" presStyleLbl="node1" presStyleIdx="1" presStyleCnt="4">
        <dgm:presLayoutVars>
          <dgm:chMax val="1"/>
          <dgm:bulletEnabled val="1"/>
        </dgm:presLayoutVars>
      </dgm:prSet>
      <dgm:spPr/>
    </dgm:pt>
    <dgm:pt modelId="{49ECEDCB-5BFC-44B3-AF46-4F2F88683FA4}" type="pres">
      <dgm:prSet presAssocID="{D90A73F2-D2CC-40E6-94C9-091FAA28C6CF}" presName="descendantText" presStyleLbl="alignAccFollowNode1" presStyleIdx="1" presStyleCnt="3">
        <dgm:presLayoutVars>
          <dgm:bulletEnabled val="1"/>
        </dgm:presLayoutVars>
      </dgm:prSet>
      <dgm:spPr/>
    </dgm:pt>
    <dgm:pt modelId="{790A78EB-156E-4D0A-843C-8A6440777AA9}" type="pres">
      <dgm:prSet presAssocID="{8A4BEE13-5537-46E2-B48C-B7EBD6D06EB4}" presName="sp" presStyleCnt="0"/>
      <dgm:spPr/>
    </dgm:pt>
    <dgm:pt modelId="{B440816E-1165-46A2-B24C-67985A90DFD6}" type="pres">
      <dgm:prSet presAssocID="{AAC2BAFC-57F4-4401-8005-3E1EC71A8A19}" presName="linNode" presStyleCnt="0"/>
      <dgm:spPr/>
    </dgm:pt>
    <dgm:pt modelId="{48D2385D-611D-4E18-AC34-5B2234917F1F}" type="pres">
      <dgm:prSet presAssocID="{AAC2BAFC-57F4-4401-8005-3E1EC71A8A19}" presName="parentText" presStyleLbl="node1" presStyleIdx="2" presStyleCnt="4">
        <dgm:presLayoutVars>
          <dgm:chMax val="1"/>
          <dgm:bulletEnabled val="1"/>
        </dgm:presLayoutVars>
      </dgm:prSet>
      <dgm:spPr/>
    </dgm:pt>
    <dgm:pt modelId="{12F99597-8AC0-47A8-B30E-661CD60D42DF}" type="pres">
      <dgm:prSet presAssocID="{AAC2BAFC-57F4-4401-8005-3E1EC71A8A19}" presName="descendantText" presStyleLbl="alignAccFollowNode1" presStyleIdx="2" presStyleCnt="3">
        <dgm:presLayoutVars>
          <dgm:bulletEnabled val="1"/>
        </dgm:presLayoutVars>
      </dgm:prSet>
      <dgm:spPr/>
    </dgm:pt>
    <dgm:pt modelId="{13A0AB97-BDA7-4879-B10C-D9C68A56EFB8}" type="pres">
      <dgm:prSet presAssocID="{6BC4952E-E9B4-430F-B84D-96F586ACEF5A}" presName="sp" presStyleCnt="0"/>
      <dgm:spPr/>
    </dgm:pt>
    <dgm:pt modelId="{8D88EDF1-3CA5-47B1-9F0A-2AA822C57CC2}" type="pres">
      <dgm:prSet presAssocID="{80CFC302-EC9C-4E86-9F80-1D25D3311460}" presName="linNode" presStyleCnt="0"/>
      <dgm:spPr/>
    </dgm:pt>
    <dgm:pt modelId="{D2727F80-1EBA-4AA8-AD9F-35C57A113A44}" type="pres">
      <dgm:prSet presAssocID="{80CFC302-EC9C-4E86-9F80-1D25D3311460}" presName="parentText" presStyleLbl="node1" presStyleIdx="3" presStyleCnt="4">
        <dgm:presLayoutVars>
          <dgm:chMax val="1"/>
          <dgm:bulletEnabled val="1"/>
        </dgm:presLayoutVars>
      </dgm:prSet>
      <dgm:spPr/>
    </dgm:pt>
  </dgm:ptLst>
  <dgm:cxnLst>
    <dgm:cxn modelId="{53123C0C-342B-4A8A-A732-20F5A44BA487}" type="presOf" srcId="{FC8C8BA8-1423-4DA7-AD0F-814677B64640}" destId="{EF5C437D-E816-42A3-A4ED-B78C97E1BB88}" srcOrd="0" destOrd="0" presId="urn:microsoft.com/office/officeart/2005/8/layout/vList5"/>
    <dgm:cxn modelId="{7712882C-7CCE-428F-B2A0-A84ED800F6A1}" type="presOf" srcId="{182723FF-7313-48A0-9D5D-2BA06B84E7D1}" destId="{49ECEDCB-5BFC-44B3-AF46-4F2F88683FA4}" srcOrd="0" destOrd="0" presId="urn:microsoft.com/office/officeart/2005/8/layout/vList5"/>
    <dgm:cxn modelId="{05D94039-9677-4276-BEE3-60AC9BFDBF93}" srcId="{BB9E5EB5-26FB-4590-B5A7-E90716295010}" destId="{BE133D14-BDA1-47D5-93EB-3774190FD3F1}" srcOrd="0" destOrd="0" parTransId="{7217E9E7-2994-40A4-A4A4-47D1D61A9FB3}" sibTransId="{16AA659D-AD80-430F-8E37-34801139EB11}"/>
    <dgm:cxn modelId="{863B823B-50B3-4D81-8C18-5BA4F914389E}" type="presOf" srcId="{BB9E5EB5-26FB-4590-B5A7-E90716295010}" destId="{E96F08B1-1E47-45BB-8E38-52DCF3AE6D6F}" srcOrd="0" destOrd="0" presId="urn:microsoft.com/office/officeart/2005/8/layout/vList5"/>
    <dgm:cxn modelId="{3EF56E47-2A86-43BE-B868-13AD82448B24}" type="presOf" srcId="{9505FBCF-6660-45F5-A834-F3AD5C108943}" destId="{49ECEDCB-5BFC-44B3-AF46-4F2F88683FA4}" srcOrd="0" destOrd="1" presId="urn:microsoft.com/office/officeart/2005/8/layout/vList5"/>
    <dgm:cxn modelId="{1A91734C-11F8-4931-AF30-6725B428CEBC}" srcId="{AAC2BAFC-57F4-4401-8005-3E1EC71A8A19}" destId="{46DDEA1C-5A61-4660-A0A5-53D328DADAD2}" srcOrd="0" destOrd="0" parTransId="{4CFEFF7C-B22B-439D-BA9D-15BCD9EF947F}" sibTransId="{5107A11D-DC38-40D8-A08F-51B56D516C9D}"/>
    <dgm:cxn modelId="{E7CF6270-BECC-4C0F-B87C-5203517B79B6}" srcId="{BB9E5EB5-26FB-4590-B5A7-E90716295010}" destId="{AAC2BAFC-57F4-4401-8005-3E1EC71A8A19}" srcOrd="2" destOrd="0" parTransId="{71B0E6E1-0DDE-471A-BBA3-01CEFF36CEE2}" sibTransId="{6BC4952E-E9B4-430F-B84D-96F586ACEF5A}"/>
    <dgm:cxn modelId="{5D84D254-210C-4C1D-A01C-07CF367B30C7}" type="presOf" srcId="{BE133D14-BDA1-47D5-93EB-3774190FD3F1}" destId="{17B778E6-31AB-4176-948F-47E9C4A4BC9E}" srcOrd="0" destOrd="0" presId="urn:microsoft.com/office/officeart/2005/8/layout/vList5"/>
    <dgm:cxn modelId="{B4FB067F-A8E8-4921-B90A-B753F6DEA866}" srcId="{BB9E5EB5-26FB-4590-B5A7-E90716295010}" destId="{D90A73F2-D2CC-40E6-94C9-091FAA28C6CF}" srcOrd="1" destOrd="0" parTransId="{B17D39B1-F5AC-4F88-B7E3-AE360AD0F360}" sibTransId="{8A4BEE13-5537-46E2-B48C-B7EBD6D06EB4}"/>
    <dgm:cxn modelId="{8C04AA84-D1D3-4DEC-9AF7-8CF92E8DAF11}" srcId="{BE133D14-BDA1-47D5-93EB-3774190FD3F1}" destId="{FC8C8BA8-1423-4DA7-AD0F-814677B64640}" srcOrd="0" destOrd="0" parTransId="{C24F1B1D-E9F3-4A51-BB85-3BA99E39D54E}" sibTransId="{334A953E-92A2-4F08-9406-C26311E93AAC}"/>
    <dgm:cxn modelId="{A1C82E95-9191-4B71-95D3-487C439F52EC}" type="presOf" srcId="{7D57662F-6B6B-4A81-89B6-A6F94F2A00CA}" destId="{12F99597-8AC0-47A8-B30E-661CD60D42DF}" srcOrd="0" destOrd="1" presId="urn:microsoft.com/office/officeart/2005/8/layout/vList5"/>
    <dgm:cxn modelId="{4BC0CBA7-6514-49FF-8386-BE8CE33219A3}" srcId="{AAC2BAFC-57F4-4401-8005-3E1EC71A8A19}" destId="{7D57662F-6B6B-4A81-89B6-A6F94F2A00CA}" srcOrd="1" destOrd="0" parTransId="{6D06BEEA-9534-4182-BE68-32DD050B2C23}" sibTransId="{9ABBDBAC-800A-45A2-B309-8C2C8F28E105}"/>
    <dgm:cxn modelId="{877A36AE-752C-446E-9B23-A5089867DB5E}" srcId="{D90A73F2-D2CC-40E6-94C9-091FAA28C6CF}" destId="{182723FF-7313-48A0-9D5D-2BA06B84E7D1}" srcOrd="0" destOrd="0" parTransId="{EF4C30B6-EE27-475C-8511-ADD3CEF6E4DB}" sibTransId="{88FA4911-F2C2-4BCC-A935-0004C3167505}"/>
    <dgm:cxn modelId="{F32910AF-86BF-47A7-B1AD-3AEAC9EFCC6A}" srcId="{BB9E5EB5-26FB-4590-B5A7-E90716295010}" destId="{80CFC302-EC9C-4E86-9F80-1D25D3311460}" srcOrd="3" destOrd="0" parTransId="{D16DBDAC-5C7B-4DCE-AFFB-9664B90BF924}" sibTransId="{0C385DA4-5575-41B8-9FE2-E1E5642E5BE4}"/>
    <dgm:cxn modelId="{110B61CC-E5F6-4939-A585-C5E901E0542B}" type="presOf" srcId="{46DDEA1C-5A61-4660-A0A5-53D328DADAD2}" destId="{12F99597-8AC0-47A8-B30E-661CD60D42DF}" srcOrd="0" destOrd="0" presId="urn:microsoft.com/office/officeart/2005/8/layout/vList5"/>
    <dgm:cxn modelId="{2B3739CD-B3E9-4F98-B183-010E5262A932}" srcId="{BE133D14-BDA1-47D5-93EB-3774190FD3F1}" destId="{6B4D06B5-906C-4F52-ABAC-B9B1BD3B8E2D}" srcOrd="1" destOrd="0" parTransId="{A8C06380-9E39-4286-88E1-C9888FB8E93D}" sibTransId="{C5635758-C5FB-45DB-9498-264D85E6F7C7}"/>
    <dgm:cxn modelId="{A77D66D4-CABB-42F8-94DE-5853168F3BA9}" type="presOf" srcId="{AAC2BAFC-57F4-4401-8005-3E1EC71A8A19}" destId="{48D2385D-611D-4E18-AC34-5B2234917F1F}" srcOrd="0" destOrd="0" presId="urn:microsoft.com/office/officeart/2005/8/layout/vList5"/>
    <dgm:cxn modelId="{CD2698E1-8B3C-47DC-87A3-DD0AD7E32828}" type="presOf" srcId="{6B4D06B5-906C-4F52-ABAC-B9B1BD3B8E2D}" destId="{EF5C437D-E816-42A3-A4ED-B78C97E1BB88}" srcOrd="0" destOrd="1" presId="urn:microsoft.com/office/officeart/2005/8/layout/vList5"/>
    <dgm:cxn modelId="{BA0850E6-FD4F-4F6B-999D-9FE91A006C50}" srcId="{D90A73F2-D2CC-40E6-94C9-091FAA28C6CF}" destId="{9505FBCF-6660-45F5-A834-F3AD5C108943}" srcOrd="1" destOrd="0" parTransId="{DE610F56-3998-4C23-97D2-0F76D7C6A9D9}" sibTransId="{DD9B8E13-62F4-4A1A-8DFB-0FB8786B8EE4}"/>
    <dgm:cxn modelId="{275EB0F7-D1C0-42F0-B5D6-BCF36B24B7D4}" type="presOf" srcId="{80CFC302-EC9C-4E86-9F80-1D25D3311460}" destId="{D2727F80-1EBA-4AA8-AD9F-35C57A113A44}" srcOrd="0" destOrd="0" presId="urn:microsoft.com/office/officeart/2005/8/layout/vList5"/>
    <dgm:cxn modelId="{2B05A5F8-0F2B-412A-A94F-733ED5FEAAA3}" type="presOf" srcId="{D90A73F2-D2CC-40E6-94C9-091FAA28C6CF}" destId="{BA7058AF-1C14-472E-B460-59CD8057AD2C}" srcOrd="0" destOrd="0" presId="urn:microsoft.com/office/officeart/2005/8/layout/vList5"/>
    <dgm:cxn modelId="{60A85639-056F-4AC8-B1B5-EA250F35580C}" type="presParOf" srcId="{E96F08B1-1E47-45BB-8E38-52DCF3AE6D6F}" destId="{D3E07D4C-CB05-48E3-B538-4696F4D21311}" srcOrd="0" destOrd="0" presId="urn:microsoft.com/office/officeart/2005/8/layout/vList5"/>
    <dgm:cxn modelId="{693D25EB-5210-4098-A039-7A5671B874BB}" type="presParOf" srcId="{D3E07D4C-CB05-48E3-B538-4696F4D21311}" destId="{17B778E6-31AB-4176-948F-47E9C4A4BC9E}" srcOrd="0" destOrd="0" presId="urn:microsoft.com/office/officeart/2005/8/layout/vList5"/>
    <dgm:cxn modelId="{6701CC96-B30E-44E8-A7A8-6FF6A988A571}" type="presParOf" srcId="{D3E07D4C-CB05-48E3-B538-4696F4D21311}" destId="{EF5C437D-E816-42A3-A4ED-B78C97E1BB88}" srcOrd="1" destOrd="0" presId="urn:microsoft.com/office/officeart/2005/8/layout/vList5"/>
    <dgm:cxn modelId="{B256A22A-4284-4843-A03E-A13C084B2281}" type="presParOf" srcId="{E96F08B1-1E47-45BB-8E38-52DCF3AE6D6F}" destId="{99FC2CBB-B97C-4A81-9BE4-EE774B8E4115}" srcOrd="1" destOrd="0" presId="urn:microsoft.com/office/officeart/2005/8/layout/vList5"/>
    <dgm:cxn modelId="{A9CD6133-DE86-478A-B786-389FD600874E}" type="presParOf" srcId="{E96F08B1-1E47-45BB-8E38-52DCF3AE6D6F}" destId="{5B397372-F2C3-4A18-98B1-9DBA2ED62D26}" srcOrd="2" destOrd="0" presId="urn:microsoft.com/office/officeart/2005/8/layout/vList5"/>
    <dgm:cxn modelId="{E2FC55EF-CAEF-499D-894A-7D7EB6565EC6}" type="presParOf" srcId="{5B397372-F2C3-4A18-98B1-9DBA2ED62D26}" destId="{BA7058AF-1C14-472E-B460-59CD8057AD2C}" srcOrd="0" destOrd="0" presId="urn:microsoft.com/office/officeart/2005/8/layout/vList5"/>
    <dgm:cxn modelId="{E94DE115-2864-4E9C-8C32-878F65C28D07}" type="presParOf" srcId="{5B397372-F2C3-4A18-98B1-9DBA2ED62D26}" destId="{49ECEDCB-5BFC-44B3-AF46-4F2F88683FA4}" srcOrd="1" destOrd="0" presId="urn:microsoft.com/office/officeart/2005/8/layout/vList5"/>
    <dgm:cxn modelId="{DBF63590-DCA9-4A6D-A104-248032F4EB5A}" type="presParOf" srcId="{E96F08B1-1E47-45BB-8E38-52DCF3AE6D6F}" destId="{790A78EB-156E-4D0A-843C-8A6440777AA9}" srcOrd="3" destOrd="0" presId="urn:microsoft.com/office/officeart/2005/8/layout/vList5"/>
    <dgm:cxn modelId="{2AEDE617-721A-4ADC-9518-D58ABDA2FD79}" type="presParOf" srcId="{E96F08B1-1E47-45BB-8E38-52DCF3AE6D6F}" destId="{B440816E-1165-46A2-B24C-67985A90DFD6}" srcOrd="4" destOrd="0" presId="urn:microsoft.com/office/officeart/2005/8/layout/vList5"/>
    <dgm:cxn modelId="{C80C1184-03AC-4F1B-85FB-F78A2F55BBF2}" type="presParOf" srcId="{B440816E-1165-46A2-B24C-67985A90DFD6}" destId="{48D2385D-611D-4E18-AC34-5B2234917F1F}" srcOrd="0" destOrd="0" presId="urn:microsoft.com/office/officeart/2005/8/layout/vList5"/>
    <dgm:cxn modelId="{4B78B088-1315-444E-9F28-3D16AEA21797}" type="presParOf" srcId="{B440816E-1165-46A2-B24C-67985A90DFD6}" destId="{12F99597-8AC0-47A8-B30E-661CD60D42DF}" srcOrd="1" destOrd="0" presId="urn:microsoft.com/office/officeart/2005/8/layout/vList5"/>
    <dgm:cxn modelId="{66922473-B3A4-4739-BA16-87B3C7DADD12}" type="presParOf" srcId="{E96F08B1-1E47-45BB-8E38-52DCF3AE6D6F}" destId="{13A0AB97-BDA7-4879-B10C-D9C68A56EFB8}" srcOrd="5" destOrd="0" presId="urn:microsoft.com/office/officeart/2005/8/layout/vList5"/>
    <dgm:cxn modelId="{C0783E5A-1DC9-4498-9338-0EFFD02E27B2}" type="presParOf" srcId="{E96F08B1-1E47-45BB-8E38-52DCF3AE6D6F}" destId="{8D88EDF1-3CA5-47B1-9F0A-2AA822C57CC2}" srcOrd="6" destOrd="0" presId="urn:microsoft.com/office/officeart/2005/8/layout/vList5"/>
    <dgm:cxn modelId="{874ED4D6-ADE7-422A-9982-97D2E94D9D38}" type="presParOf" srcId="{8D88EDF1-3CA5-47B1-9F0A-2AA822C57CC2}" destId="{D2727F80-1EBA-4AA8-AD9F-35C57A113A4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9E3C0B-46AC-44DF-B15E-392C5B94FDBE}" type="doc">
      <dgm:prSet loTypeId="urn:microsoft.com/office/officeart/2005/8/layout/chevron2" loCatId="list" qsTypeId="urn:microsoft.com/office/officeart/2005/8/quickstyle/simple1" qsCatId="simple" csTypeId="urn:microsoft.com/office/officeart/2005/8/colors/accent0_1" csCatId="mainScheme" phldr="1"/>
      <dgm:spPr/>
      <dgm:t>
        <a:bodyPr/>
        <a:lstStyle/>
        <a:p>
          <a:endParaRPr lang="en-GB"/>
        </a:p>
      </dgm:t>
    </dgm:pt>
    <dgm:pt modelId="{2A168082-5000-4A86-84E4-D66710AFA8D6}">
      <dgm:prSet phldrT="[Text]"/>
      <dgm:spPr/>
      <dgm:t>
        <a:bodyPr/>
        <a:lstStyle/>
        <a:p>
          <a:r>
            <a:rPr lang="en-GB" dirty="0"/>
            <a:t>W</a:t>
          </a:r>
        </a:p>
      </dgm:t>
    </dgm:pt>
    <dgm:pt modelId="{6EC70639-1AE2-4AFC-96B6-69D742C2465C}" type="parTrans" cxnId="{41E56A45-6F14-4EBA-93A6-C701E2F41744}">
      <dgm:prSet/>
      <dgm:spPr/>
      <dgm:t>
        <a:bodyPr/>
        <a:lstStyle/>
        <a:p>
          <a:endParaRPr lang="en-GB"/>
        </a:p>
      </dgm:t>
    </dgm:pt>
    <dgm:pt modelId="{CD54025F-116C-4F13-A51A-297589582C89}" type="sibTrans" cxnId="{41E56A45-6F14-4EBA-93A6-C701E2F41744}">
      <dgm:prSet/>
      <dgm:spPr/>
      <dgm:t>
        <a:bodyPr/>
        <a:lstStyle/>
        <a:p>
          <a:endParaRPr lang="en-GB"/>
        </a:p>
      </dgm:t>
    </dgm:pt>
    <dgm:pt modelId="{F35D2E83-E892-4C03-A7D9-196B572771AA}">
      <dgm:prSet phldrT="[Text]"/>
      <dgm:spPr/>
      <dgm:t>
        <a:bodyPr/>
        <a:lstStyle/>
        <a:p>
          <a:r>
            <a:rPr lang="en-GB" dirty="0"/>
            <a:t>Weaknesses (internal factor)</a:t>
          </a:r>
        </a:p>
      </dgm:t>
    </dgm:pt>
    <dgm:pt modelId="{F1EC778E-3950-4389-8810-2772BB1D8D79}" type="parTrans" cxnId="{C6382DE9-EBA1-48EF-8EDF-03B1B47400AB}">
      <dgm:prSet/>
      <dgm:spPr/>
      <dgm:t>
        <a:bodyPr/>
        <a:lstStyle/>
        <a:p>
          <a:endParaRPr lang="en-GB"/>
        </a:p>
      </dgm:t>
    </dgm:pt>
    <dgm:pt modelId="{A6011648-64DA-49E4-8551-A634EDD00E5C}" type="sibTrans" cxnId="{C6382DE9-EBA1-48EF-8EDF-03B1B47400AB}">
      <dgm:prSet/>
      <dgm:spPr/>
      <dgm:t>
        <a:bodyPr/>
        <a:lstStyle/>
        <a:p>
          <a:endParaRPr lang="en-GB"/>
        </a:p>
      </dgm:t>
    </dgm:pt>
    <dgm:pt modelId="{812FF340-A2F9-4185-8145-DA12FEE8897A}">
      <dgm:prSet phldrT="[Text]"/>
      <dgm:spPr/>
      <dgm:t>
        <a:bodyPr/>
        <a:lstStyle/>
        <a:p>
          <a:r>
            <a:rPr lang="en-GB" dirty="0"/>
            <a:t>O</a:t>
          </a:r>
        </a:p>
      </dgm:t>
    </dgm:pt>
    <dgm:pt modelId="{34D7A7AB-EBF1-4AD4-A4D6-17D0DC067689}" type="parTrans" cxnId="{A9161BDB-3811-426B-81F0-69AAB96F6B03}">
      <dgm:prSet/>
      <dgm:spPr/>
      <dgm:t>
        <a:bodyPr/>
        <a:lstStyle/>
        <a:p>
          <a:endParaRPr lang="en-GB"/>
        </a:p>
      </dgm:t>
    </dgm:pt>
    <dgm:pt modelId="{7439258D-FB5B-4A30-8E8F-ABDA8172BC60}" type="sibTrans" cxnId="{A9161BDB-3811-426B-81F0-69AAB96F6B03}">
      <dgm:prSet/>
      <dgm:spPr/>
      <dgm:t>
        <a:bodyPr/>
        <a:lstStyle/>
        <a:p>
          <a:endParaRPr lang="en-GB"/>
        </a:p>
      </dgm:t>
    </dgm:pt>
    <dgm:pt modelId="{FC6D8D6C-78D2-40BF-B309-BDD07C6B0A3D}">
      <dgm:prSet phldrT="[Text]"/>
      <dgm:spPr/>
      <dgm:t>
        <a:bodyPr/>
        <a:lstStyle/>
        <a:p>
          <a:r>
            <a:rPr lang="en-GB" dirty="0"/>
            <a:t>Opportunities (external factor)</a:t>
          </a:r>
        </a:p>
      </dgm:t>
    </dgm:pt>
    <dgm:pt modelId="{9D8CB80D-AD5A-459F-A645-13B01C2ABD54}" type="parTrans" cxnId="{6CF8D7C8-F3A1-4E67-8CF7-7D68F46E929F}">
      <dgm:prSet/>
      <dgm:spPr/>
      <dgm:t>
        <a:bodyPr/>
        <a:lstStyle/>
        <a:p>
          <a:endParaRPr lang="en-GB"/>
        </a:p>
      </dgm:t>
    </dgm:pt>
    <dgm:pt modelId="{4F4DD008-090F-4042-AA27-1D16581F7CD0}" type="sibTrans" cxnId="{6CF8D7C8-F3A1-4E67-8CF7-7D68F46E929F}">
      <dgm:prSet/>
      <dgm:spPr/>
      <dgm:t>
        <a:bodyPr/>
        <a:lstStyle/>
        <a:p>
          <a:endParaRPr lang="en-GB"/>
        </a:p>
      </dgm:t>
    </dgm:pt>
    <dgm:pt modelId="{4A96E003-9D95-4C3E-B6C3-7D38C976488E}">
      <dgm:prSet phldrT="[Text]"/>
      <dgm:spPr/>
      <dgm:t>
        <a:bodyPr/>
        <a:lstStyle/>
        <a:p>
          <a:r>
            <a:rPr lang="en-GB" dirty="0"/>
            <a:t>T</a:t>
          </a:r>
        </a:p>
      </dgm:t>
    </dgm:pt>
    <dgm:pt modelId="{8C7EBDA6-E77F-4AC9-BA9F-DA258F58B1D3}" type="parTrans" cxnId="{1E216817-F122-4388-ADEB-C64ECA820F16}">
      <dgm:prSet/>
      <dgm:spPr/>
      <dgm:t>
        <a:bodyPr/>
        <a:lstStyle/>
        <a:p>
          <a:endParaRPr lang="en-GB"/>
        </a:p>
      </dgm:t>
    </dgm:pt>
    <dgm:pt modelId="{878A529C-4C2F-4636-9E2D-C2F09E6C4998}" type="sibTrans" cxnId="{1E216817-F122-4388-ADEB-C64ECA820F16}">
      <dgm:prSet/>
      <dgm:spPr/>
      <dgm:t>
        <a:bodyPr/>
        <a:lstStyle/>
        <a:p>
          <a:endParaRPr lang="en-GB"/>
        </a:p>
      </dgm:t>
    </dgm:pt>
    <dgm:pt modelId="{9CC897E0-7149-4319-8432-E6F6DF2A3C2E}">
      <dgm:prSet phldrT="[Text]"/>
      <dgm:spPr/>
      <dgm:t>
        <a:bodyPr/>
        <a:lstStyle/>
        <a:p>
          <a:r>
            <a:rPr lang="en-GB" dirty="0"/>
            <a:t>Threats (external factor)</a:t>
          </a:r>
        </a:p>
      </dgm:t>
    </dgm:pt>
    <dgm:pt modelId="{EF222973-26EB-42CA-B626-FC719601103C}" type="parTrans" cxnId="{41BDCD4E-DB09-4A48-A610-1B30C8189DE8}">
      <dgm:prSet/>
      <dgm:spPr/>
      <dgm:t>
        <a:bodyPr/>
        <a:lstStyle/>
        <a:p>
          <a:endParaRPr lang="en-GB"/>
        </a:p>
      </dgm:t>
    </dgm:pt>
    <dgm:pt modelId="{92D34AF5-3209-429D-A574-8BF1836AFA13}" type="sibTrans" cxnId="{41BDCD4E-DB09-4A48-A610-1B30C8189DE8}">
      <dgm:prSet/>
      <dgm:spPr/>
      <dgm:t>
        <a:bodyPr/>
        <a:lstStyle/>
        <a:p>
          <a:endParaRPr lang="en-GB"/>
        </a:p>
      </dgm:t>
    </dgm:pt>
    <dgm:pt modelId="{ED3E9757-72FD-4485-8CB2-D0AEB7F16AE4}">
      <dgm:prSet/>
      <dgm:spPr/>
      <dgm:t>
        <a:bodyPr/>
        <a:lstStyle/>
        <a:p>
          <a:r>
            <a:rPr lang="en-GB" dirty="0"/>
            <a:t>S</a:t>
          </a:r>
        </a:p>
      </dgm:t>
    </dgm:pt>
    <dgm:pt modelId="{9E271EC7-99DF-46F1-B49A-52B493318218}" type="parTrans" cxnId="{82F0B40C-DFDA-408B-B56D-B932AC860D4E}">
      <dgm:prSet/>
      <dgm:spPr/>
      <dgm:t>
        <a:bodyPr/>
        <a:lstStyle/>
        <a:p>
          <a:endParaRPr lang="en-GB"/>
        </a:p>
      </dgm:t>
    </dgm:pt>
    <dgm:pt modelId="{0450429A-E3A8-491F-A060-E479990399E7}" type="sibTrans" cxnId="{82F0B40C-DFDA-408B-B56D-B932AC860D4E}">
      <dgm:prSet/>
      <dgm:spPr/>
      <dgm:t>
        <a:bodyPr/>
        <a:lstStyle/>
        <a:p>
          <a:endParaRPr lang="en-GB"/>
        </a:p>
      </dgm:t>
    </dgm:pt>
    <dgm:pt modelId="{32D9C32C-3631-4570-911C-E1042FBBDE8D}">
      <dgm:prSet/>
      <dgm:spPr/>
      <dgm:t>
        <a:bodyPr/>
        <a:lstStyle/>
        <a:p>
          <a:r>
            <a:rPr lang="en-GB" dirty="0"/>
            <a:t>Strengths (internal factor)</a:t>
          </a:r>
        </a:p>
      </dgm:t>
    </dgm:pt>
    <dgm:pt modelId="{EC50A68F-1532-4CF2-85A2-7B7626AEC8BA}" type="parTrans" cxnId="{CAACF390-864B-4307-96AF-20CC4AD41DA8}">
      <dgm:prSet/>
      <dgm:spPr/>
      <dgm:t>
        <a:bodyPr/>
        <a:lstStyle/>
        <a:p>
          <a:endParaRPr lang="en-GB"/>
        </a:p>
      </dgm:t>
    </dgm:pt>
    <dgm:pt modelId="{ECE66D8C-E299-4471-B4DB-3681442B4BF3}" type="sibTrans" cxnId="{CAACF390-864B-4307-96AF-20CC4AD41DA8}">
      <dgm:prSet/>
      <dgm:spPr/>
      <dgm:t>
        <a:bodyPr/>
        <a:lstStyle/>
        <a:p>
          <a:endParaRPr lang="en-GB"/>
        </a:p>
      </dgm:t>
    </dgm:pt>
    <dgm:pt modelId="{F3E63228-B188-4610-B671-305221A8402F}" type="pres">
      <dgm:prSet presAssocID="{FC9E3C0B-46AC-44DF-B15E-392C5B94FDBE}" presName="linearFlow" presStyleCnt="0">
        <dgm:presLayoutVars>
          <dgm:dir/>
          <dgm:animLvl val="lvl"/>
          <dgm:resizeHandles val="exact"/>
        </dgm:presLayoutVars>
      </dgm:prSet>
      <dgm:spPr/>
    </dgm:pt>
    <dgm:pt modelId="{98272FBA-C818-4658-B512-9B59D6C29B38}" type="pres">
      <dgm:prSet presAssocID="{ED3E9757-72FD-4485-8CB2-D0AEB7F16AE4}" presName="composite" presStyleCnt="0"/>
      <dgm:spPr/>
    </dgm:pt>
    <dgm:pt modelId="{81D48349-DF8F-4538-BBA8-050A82216D14}" type="pres">
      <dgm:prSet presAssocID="{ED3E9757-72FD-4485-8CB2-D0AEB7F16AE4}" presName="parentText" presStyleLbl="alignNode1" presStyleIdx="0" presStyleCnt="4">
        <dgm:presLayoutVars>
          <dgm:chMax val="1"/>
          <dgm:bulletEnabled val="1"/>
        </dgm:presLayoutVars>
      </dgm:prSet>
      <dgm:spPr/>
    </dgm:pt>
    <dgm:pt modelId="{F29A2C66-8FD6-449A-BBD2-C8054DF9C0D5}" type="pres">
      <dgm:prSet presAssocID="{ED3E9757-72FD-4485-8CB2-D0AEB7F16AE4}" presName="descendantText" presStyleLbl="alignAcc1" presStyleIdx="0" presStyleCnt="4">
        <dgm:presLayoutVars>
          <dgm:bulletEnabled val="1"/>
        </dgm:presLayoutVars>
      </dgm:prSet>
      <dgm:spPr/>
    </dgm:pt>
    <dgm:pt modelId="{432BFAD5-CB80-4E2B-973D-1E03987F90DB}" type="pres">
      <dgm:prSet presAssocID="{0450429A-E3A8-491F-A060-E479990399E7}" presName="sp" presStyleCnt="0"/>
      <dgm:spPr/>
    </dgm:pt>
    <dgm:pt modelId="{9E2491A1-7EB8-4A24-A03D-CC176ACECBBD}" type="pres">
      <dgm:prSet presAssocID="{2A168082-5000-4A86-84E4-D66710AFA8D6}" presName="composite" presStyleCnt="0"/>
      <dgm:spPr/>
    </dgm:pt>
    <dgm:pt modelId="{5138A969-5617-4300-B819-109E0BE2AFA0}" type="pres">
      <dgm:prSet presAssocID="{2A168082-5000-4A86-84E4-D66710AFA8D6}" presName="parentText" presStyleLbl="alignNode1" presStyleIdx="1" presStyleCnt="4">
        <dgm:presLayoutVars>
          <dgm:chMax val="1"/>
          <dgm:bulletEnabled val="1"/>
        </dgm:presLayoutVars>
      </dgm:prSet>
      <dgm:spPr/>
    </dgm:pt>
    <dgm:pt modelId="{9E42134D-A14E-429B-909D-752AC256AA77}" type="pres">
      <dgm:prSet presAssocID="{2A168082-5000-4A86-84E4-D66710AFA8D6}" presName="descendantText" presStyleLbl="alignAcc1" presStyleIdx="1" presStyleCnt="4">
        <dgm:presLayoutVars>
          <dgm:bulletEnabled val="1"/>
        </dgm:presLayoutVars>
      </dgm:prSet>
      <dgm:spPr/>
    </dgm:pt>
    <dgm:pt modelId="{24A227B6-1301-4A3C-AEE5-6806CD957EF8}" type="pres">
      <dgm:prSet presAssocID="{CD54025F-116C-4F13-A51A-297589582C89}" presName="sp" presStyleCnt="0"/>
      <dgm:spPr/>
    </dgm:pt>
    <dgm:pt modelId="{A94461DC-2CAC-4BA2-B7D6-80E62F72B212}" type="pres">
      <dgm:prSet presAssocID="{812FF340-A2F9-4185-8145-DA12FEE8897A}" presName="composite" presStyleCnt="0"/>
      <dgm:spPr/>
    </dgm:pt>
    <dgm:pt modelId="{F929FD78-4601-4468-A115-DA062CF23421}" type="pres">
      <dgm:prSet presAssocID="{812FF340-A2F9-4185-8145-DA12FEE8897A}" presName="parentText" presStyleLbl="alignNode1" presStyleIdx="2" presStyleCnt="4">
        <dgm:presLayoutVars>
          <dgm:chMax val="1"/>
          <dgm:bulletEnabled val="1"/>
        </dgm:presLayoutVars>
      </dgm:prSet>
      <dgm:spPr/>
    </dgm:pt>
    <dgm:pt modelId="{D0BFFC46-00AC-4DFD-BD83-C16CF9C8D5C4}" type="pres">
      <dgm:prSet presAssocID="{812FF340-A2F9-4185-8145-DA12FEE8897A}" presName="descendantText" presStyleLbl="alignAcc1" presStyleIdx="2" presStyleCnt="4">
        <dgm:presLayoutVars>
          <dgm:bulletEnabled val="1"/>
        </dgm:presLayoutVars>
      </dgm:prSet>
      <dgm:spPr/>
    </dgm:pt>
    <dgm:pt modelId="{7464F5CB-FB9F-4D00-868C-6AF143AB0FF9}" type="pres">
      <dgm:prSet presAssocID="{7439258D-FB5B-4A30-8E8F-ABDA8172BC60}" presName="sp" presStyleCnt="0"/>
      <dgm:spPr/>
    </dgm:pt>
    <dgm:pt modelId="{22B2082A-E24A-41F4-A9DA-48C296E90334}" type="pres">
      <dgm:prSet presAssocID="{4A96E003-9D95-4C3E-B6C3-7D38C976488E}" presName="composite" presStyleCnt="0"/>
      <dgm:spPr/>
    </dgm:pt>
    <dgm:pt modelId="{B3D6E41E-0B28-4EB1-8CA4-50554CC2F9C0}" type="pres">
      <dgm:prSet presAssocID="{4A96E003-9D95-4C3E-B6C3-7D38C976488E}" presName="parentText" presStyleLbl="alignNode1" presStyleIdx="3" presStyleCnt="4">
        <dgm:presLayoutVars>
          <dgm:chMax val="1"/>
          <dgm:bulletEnabled val="1"/>
        </dgm:presLayoutVars>
      </dgm:prSet>
      <dgm:spPr/>
    </dgm:pt>
    <dgm:pt modelId="{4E7CE5FE-F797-43E9-A9CB-AA7CD6BF1A2F}" type="pres">
      <dgm:prSet presAssocID="{4A96E003-9D95-4C3E-B6C3-7D38C976488E}" presName="descendantText" presStyleLbl="alignAcc1" presStyleIdx="3" presStyleCnt="4">
        <dgm:presLayoutVars>
          <dgm:bulletEnabled val="1"/>
        </dgm:presLayoutVars>
      </dgm:prSet>
      <dgm:spPr/>
    </dgm:pt>
  </dgm:ptLst>
  <dgm:cxnLst>
    <dgm:cxn modelId="{411B2B07-A518-41E4-AE6A-C80AB4156C5B}" type="presOf" srcId="{9CC897E0-7149-4319-8432-E6F6DF2A3C2E}" destId="{4E7CE5FE-F797-43E9-A9CB-AA7CD6BF1A2F}" srcOrd="0" destOrd="0" presId="urn:microsoft.com/office/officeart/2005/8/layout/chevron2"/>
    <dgm:cxn modelId="{82F0B40C-DFDA-408B-B56D-B932AC860D4E}" srcId="{FC9E3C0B-46AC-44DF-B15E-392C5B94FDBE}" destId="{ED3E9757-72FD-4485-8CB2-D0AEB7F16AE4}" srcOrd="0" destOrd="0" parTransId="{9E271EC7-99DF-46F1-B49A-52B493318218}" sibTransId="{0450429A-E3A8-491F-A060-E479990399E7}"/>
    <dgm:cxn modelId="{20DA8911-4318-447D-9AE9-2F636B4C8260}" type="presOf" srcId="{FC6D8D6C-78D2-40BF-B309-BDD07C6B0A3D}" destId="{D0BFFC46-00AC-4DFD-BD83-C16CF9C8D5C4}" srcOrd="0" destOrd="0" presId="urn:microsoft.com/office/officeart/2005/8/layout/chevron2"/>
    <dgm:cxn modelId="{1E216817-F122-4388-ADEB-C64ECA820F16}" srcId="{FC9E3C0B-46AC-44DF-B15E-392C5B94FDBE}" destId="{4A96E003-9D95-4C3E-B6C3-7D38C976488E}" srcOrd="3" destOrd="0" parTransId="{8C7EBDA6-E77F-4AC9-BA9F-DA258F58B1D3}" sibTransId="{878A529C-4C2F-4636-9E2D-C2F09E6C4998}"/>
    <dgm:cxn modelId="{5EED811B-F23B-4834-9D66-E1F2D113C3BA}" type="presOf" srcId="{32D9C32C-3631-4570-911C-E1042FBBDE8D}" destId="{F29A2C66-8FD6-449A-BBD2-C8054DF9C0D5}" srcOrd="0" destOrd="0" presId="urn:microsoft.com/office/officeart/2005/8/layout/chevron2"/>
    <dgm:cxn modelId="{DFDB5B1C-EF92-4D12-A7F5-F7AE62978488}" type="presOf" srcId="{ED3E9757-72FD-4485-8CB2-D0AEB7F16AE4}" destId="{81D48349-DF8F-4538-BBA8-050A82216D14}" srcOrd="0" destOrd="0" presId="urn:microsoft.com/office/officeart/2005/8/layout/chevron2"/>
    <dgm:cxn modelId="{4A43692B-2A0D-46B1-975E-80C390DE8D13}" type="presOf" srcId="{812FF340-A2F9-4185-8145-DA12FEE8897A}" destId="{F929FD78-4601-4468-A115-DA062CF23421}" srcOrd="0" destOrd="0" presId="urn:microsoft.com/office/officeart/2005/8/layout/chevron2"/>
    <dgm:cxn modelId="{41E56A45-6F14-4EBA-93A6-C701E2F41744}" srcId="{FC9E3C0B-46AC-44DF-B15E-392C5B94FDBE}" destId="{2A168082-5000-4A86-84E4-D66710AFA8D6}" srcOrd="1" destOrd="0" parTransId="{6EC70639-1AE2-4AFC-96B6-69D742C2465C}" sibTransId="{CD54025F-116C-4F13-A51A-297589582C89}"/>
    <dgm:cxn modelId="{41BDCD4E-DB09-4A48-A610-1B30C8189DE8}" srcId="{4A96E003-9D95-4C3E-B6C3-7D38C976488E}" destId="{9CC897E0-7149-4319-8432-E6F6DF2A3C2E}" srcOrd="0" destOrd="0" parTransId="{EF222973-26EB-42CA-B626-FC719601103C}" sibTransId="{92D34AF5-3209-429D-A574-8BF1836AFA13}"/>
    <dgm:cxn modelId="{7A06A77C-6ED1-4893-9A09-5D6D6E03F1A5}" type="presOf" srcId="{2A168082-5000-4A86-84E4-D66710AFA8D6}" destId="{5138A969-5617-4300-B819-109E0BE2AFA0}" srcOrd="0" destOrd="0" presId="urn:microsoft.com/office/officeart/2005/8/layout/chevron2"/>
    <dgm:cxn modelId="{9A6F8D81-17A1-4D7B-8495-E3947EEC7720}" type="presOf" srcId="{4A96E003-9D95-4C3E-B6C3-7D38C976488E}" destId="{B3D6E41E-0B28-4EB1-8CA4-50554CC2F9C0}" srcOrd="0" destOrd="0" presId="urn:microsoft.com/office/officeart/2005/8/layout/chevron2"/>
    <dgm:cxn modelId="{CAACF390-864B-4307-96AF-20CC4AD41DA8}" srcId="{ED3E9757-72FD-4485-8CB2-D0AEB7F16AE4}" destId="{32D9C32C-3631-4570-911C-E1042FBBDE8D}" srcOrd="0" destOrd="0" parTransId="{EC50A68F-1532-4CF2-85A2-7B7626AEC8BA}" sibTransId="{ECE66D8C-E299-4471-B4DB-3681442B4BF3}"/>
    <dgm:cxn modelId="{6CF8D7C8-F3A1-4E67-8CF7-7D68F46E929F}" srcId="{812FF340-A2F9-4185-8145-DA12FEE8897A}" destId="{FC6D8D6C-78D2-40BF-B309-BDD07C6B0A3D}" srcOrd="0" destOrd="0" parTransId="{9D8CB80D-AD5A-459F-A645-13B01C2ABD54}" sibTransId="{4F4DD008-090F-4042-AA27-1D16581F7CD0}"/>
    <dgm:cxn modelId="{600E0DD2-2FC3-4CA4-8F28-127004CDD3C2}" type="presOf" srcId="{FC9E3C0B-46AC-44DF-B15E-392C5B94FDBE}" destId="{F3E63228-B188-4610-B671-305221A8402F}" srcOrd="0" destOrd="0" presId="urn:microsoft.com/office/officeart/2005/8/layout/chevron2"/>
    <dgm:cxn modelId="{A9161BDB-3811-426B-81F0-69AAB96F6B03}" srcId="{FC9E3C0B-46AC-44DF-B15E-392C5B94FDBE}" destId="{812FF340-A2F9-4185-8145-DA12FEE8897A}" srcOrd="2" destOrd="0" parTransId="{34D7A7AB-EBF1-4AD4-A4D6-17D0DC067689}" sibTransId="{7439258D-FB5B-4A30-8E8F-ABDA8172BC60}"/>
    <dgm:cxn modelId="{C6382DE9-EBA1-48EF-8EDF-03B1B47400AB}" srcId="{2A168082-5000-4A86-84E4-D66710AFA8D6}" destId="{F35D2E83-E892-4C03-A7D9-196B572771AA}" srcOrd="0" destOrd="0" parTransId="{F1EC778E-3950-4389-8810-2772BB1D8D79}" sibTransId="{A6011648-64DA-49E4-8551-A634EDD00E5C}"/>
    <dgm:cxn modelId="{B0F363FD-0765-4759-978E-3803874AAE6D}" type="presOf" srcId="{F35D2E83-E892-4C03-A7D9-196B572771AA}" destId="{9E42134D-A14E-429B-909D-752AC256AA77}" srcOrd="0" destOrd="0" presId="urn:microsoft.com/office/officeart/2005/8/layout/chevron2"/>
    <dgm:cxn modelId="{FB823E86-7487-47E5-B830-D7BAB973D39B}" type="presParOf" srcId="{F3E63228-B188-4610-B671-305221A8402F}" destId="{98272FBA-C818-4658-B512-9B59D6C29B38}" srcOrd="0" destOrd="0" presId="urn:microsoft.com/office/officeart/2005/8/layout/chevron2"/>
    <dgm:cxn modelId="{087763BD-49C5-48D4-A09F-F5A993A804A8}" type="presParOf" srcId="{98272FBA-C818-4658-B512-9B59D6C29B38}" destId="{81D48349-DF8F-4538-BBA8-050A82216D14}" srcOrd="0" destOrd="0" presId="urn:microsoft.com/office/officeart/2005/8/layout/chevron2"/>
    <dgm:cxn modelId="{C9B68D3B-477A-4F05-89EF-079DF76F8DAD}" type="presParOf" srcId="{98272FBA-C818-4658-B512-9B59D6C29B38}" destId="{F29A2C66-8FD6-449A-BBD2-C8054DF9C0D5}" srcOrd="1" destOrd="0" presId="urn:microsoft.com/office/officeart/2005/8/layout/chevron2"/>
    <dgm:cxn modelId="{E272B8E8-1294-4FF0-A081-2468D9845D62}" type="presParOf" srcId="{F3E63228-B188-4610-B671-305221A8402F}" destId="{432BFAD5-CB80-4E2B-973D-1E03987F90DB}" srcOrd="1" destOrd="0" presId="urn:microsoft.com/office/officeart/2005/8/layout/chevron2"/>
    <dgm:cxn modelId="{34786FA3-BBB3-4424-B335-0F9C1DC38078}" type="presParOf" srcId="{F3E63228-B188-4610-B671-305221A8402F}" destId="{9E2491A1-7EB8-4A24-A03D-CC176ACECBBD}" srcOrd="2" destOrd="0" presId="urn:microsoft.com/office/officeart/2005/8/layout/chevron2"/>
    <dgm:cxn modelId="{11293AC4-E851-43F0-8656-D1A59A8C5C2E}" type="presParOf" srcId="{9E2491A1-7EB8-4A24-A03D-CC176ACECBBD}" destId="{5138A969-5617-4300-B819-109E0BE2AFA0}" srcOrd="0" destOrd="0" presId="urn:microsoft.com/office/officeart/2005/8/layout/chevron2"/>
    <dgm:cxn modelId="{6BA7EDD2-FDEC-4BEC-9FFF-E57C47C9BF4F}" type="presParOf" srcId="{9E2491A1-7EB8-4A24-A03D-CC176ACECBBD}" destId="{9E42134D-A14E-429B-909D-752AC256AA77}" srcOrd="1" destOrd="0" presId="urn:microsoft.com/office/officeart/2005/8/layout/chevron2"/>
    <dgm:cxn modelId="{1B77D800-E9D2-404B-8BDC-0441449F3753}" type="presParOf" srcId="{F3E63228-B188-4610-B671-305221A8402F}" destId="{24A227B6-1301-4A3C-AEE5-6806CD957EF8}" srcOrd="3" destOrd="0" presId="urn:microsoft.com/office/officeart/2005/8/layout/chevron2"/>
    <dgm:cxn modelId="{95AAA301-785C-4F9F-893D-D63E3D6C2A2D}" type="presParOf" srcId="{F3E63228-B188-4610-B671-305221A8402F}" destId="{A94461DC-2CAC-4BA2-B7D6-80E62F72B212}" srcOrd="4" destOrd="0" presId="urn:microsoft.com/office/officeart/2005/8/layout/chevron2"/>
    <dgm:cxn modelId="{92F9DF7E-43CE-48BF-A71D-44484DCC32A7}" type="presParOf" srcId="{A94461DC-2CAC-4BA2-B7D6-80E62F72B212}" destId="{F929FD78-4601-4468-A115-DA062CF23421}" srcOrd="0" destOrd="0" presId="urn:microsoft.com/office/officeart/2005/8/layout/chevron2"/>
    <dgm:cxn modelId="{E03DFA59-BC95-4187-8347-894DDDF27D2C}" type="presParOf" srcId="{A94461DC-2CAC-4BA2-B7D6-80E62F72B212}" destId="{D0BFFC46-00AC-4DFD-BD83-C16CF9C8D5C4}" srcOrd="1" destOrd="0" presId="urn:microsoft.com/office/officeart/2005/8/layout/chevron2"/>
    <dgm:cxn modelId="{ABD764C6-D5D0-4B8E-97E5-43B6AB9F0F49}" type="presParOf" srcId="{F3E63228-B188-4610-B671-305221A8402F}" destId="{7464F5CB-FB9F-4D00-868C-6AF143AB0FF9}" srcOrd="5" destOrd="0" presId="urn:microsoft.com/office/officeart/2005/8/layout/chevron2"/>
    <dgm:cxn modelId="{8528DC5B-D4FF-4AE7-B7C0-9095B35FFF01}" type="presParOf" srcId="{F3E63228-B188-4610-B671-305221A8402F}" destId="{22B2082A-E24A-41F4-A9DA-48C296E90334}" srcOrd="6" destOrd="0" presId="urn:microsoft.com/office/officeart/2005/8/layout/chevron2"/>
    <dgm:cxn modelId="{9A029C28-152C-402A-B603-C03964A72D10}" type="presParOf" srcId="{22B2082A-E24A-41F4-A9DA-48C296E90334}" destId="{B3D6E41E-0B28-4EB1-8CA4-50554CC2F9C0}" srcOrd="0" destOrd="0" presId="urn:microsoft.com/office/officeart/2005/8/layout/chevron2"/>
    <dgm:cxn modelId="{A226A62B-D5E5-4A12-840F-AE51119295BA}" type="presParOf" srcId="{22B2082A-E24A-41F4-A9DA-48C296E90334}" destId="{4E7CE5FE-F797-43E9-A9CB-AA7CD6BF1A2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40E7E-C46E-4DAF-B74A-677EFE679399}">
      <dsp:nvSpPr>
        <dsp:cNvPr id="0" name=""/>
        <dsp:cNvSpPr/>
      </dsp:nvSpPr>
      <dsp:spPr>
        <a:xfrm>
          <a:off x="3898053" y="1697762"/>
          <a:ext cx="1701182" cy="13755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Organisation</a:t>
          </a:r>
        </a:p>
      </dsp:txBody>
      <dsp:txXfrm>
        <a:off x="3965200" y="1764909"/>
        <a:ext cx="1566888" cy="1241210"/>
      </dsp:txXfrm>
    </dsp:sp>
    <dsp:sp modelId="{5A1369B6-B9DE-4DE7-BBA0-F9AEA64233BA}">
      <dsp:nvSpPr>
        <dsp:cNvPr id="0" name=""/>
        <dsp:cNvSpPr/>
      </dsp:nvSpPr>
      <dsp:spPr>
        <a:xfrm rot="16200000">
          <a:off x="4378355" y="1327472"/>
          <a:ext cx="740579" cy="0"/>
        </a:xfrm>
        <a:custGeom>
          <a:avLst/>
          <a:gdLst/>
          <a:ahLst/>
          <a:cxnLst/>
          <a:rect l="0" t="0" r="0" b="0"/>
          <a:pathLst>
            <a:path>
              <a:moveTo>
                <a:pt x="0" y="0"/>
              </a:moveTo>
              <a:lnTo>
                <a:pt x="7405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F7D41D-7067-463E-8E67-701CF14B381F}">
      <dsp:nvSpPr>
        <dsp:cNvPr id="0" name=""/>
        <dsp:cNvSpPr/>
      </dsp:nvSpPr>
      <dsp:spPr>
        <a:xfrm>
          <a:off x="3758642" y="571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Social</a:t>
          </a:r>
        </a:p>
      </dsp:txBody>
      <dsp:txXfrm>
        <a:off x="3802577" y="101113"/>
        <a:ext cx="1892134" cy="812134"/>
      </dsp:txXfrm>
    </dsp:sp>
    <dsp:sp modelId="{95981E18-78EF-4DFD-8BE7-58419D008414}">
      <dsp:nvSpPr>
        <dsp:cNvPr id="0" name=""/>
        <dsp:cNvSpPr/>
      </dsp:nvSpPr>
      <dsp:spPr>
        <a:xfrm rot="19914475">
          <a:off x="5564236" y="1791595"/>
          <a:ext cx="594178" cy="0"/>
        </a:xfrm>
        <a:custGeom>
          <a:avLst/>
          <a:gdLst/>
          <a:ahLst/>
          <a:cxnLst/>
          <a:rect l="0" t="0" r="0" b="0"/>
          <a:pathLst>
            <a:path>
              <a:moveTo>
                <a:pt x="0" y="0"/>
              </a:moveTo>
              <a:lnTo>
                <a:pt x="59417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402267-930E-42FD-A778-1D709D8E1E62}">
      <dsp:nvSpPr>
        <dsp:cNvPr id="0" name=""/>
        <dsp:cNvSpPr/>
      </dsp:nvSpPr>
      <dsp:spPr>
        <a:xfrm>
          <a:off x="5976472" y="751694"/>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Communication</a:t>
          </a:r>
        </a:p>
      </dsp:txBody>
      <dsp:txXfrm>
        <a:off x="6020407" y="795629"/>
        <a:ext cx="1892134" cy="812134"/>
      </dsp:txXfrm>
    </dsp:sp>
    <dsp:sp modelId="{7308F0DF-1E3B-4BF1-8B63-6237518FE44B}">
      <dsp:nvSpPr>
        <dsp:cNvPr id="0" name=""/>
        <dsp:cNvSpPr/>
      </dsp:nvSpPr>
      <dsp:spPr>
        <a:xfrm rot="627850">
          <a:off x="5595663" y="2581623"/>
          <a:ext cx="429593" cy="0"/>
        </a:xfrm>
        <a:custGeom>
          <a:avLst/>
          <a:gdLst/>
          <a:ahLst/>
          <a:cxnLst/>
          <a:rect l="0" t="0" r="0" b="0"/>
          <a:pathLst>
            <a:path>
              <a:moveTo>
                <a:pt x="0" y="0"/>
              </a:moveTo>
              <a:lnTo>
                <a:pt x="4295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FEF680-BD6D-46A5-995C-C855FF1F6595}">
      <dsp:nvSpPr>
        <dsp:cNvPr id="0" name=""/>
        <dsp:cNvSpPr/>
      </dsp:nvSpPr>
      <dsp:spPr>
        <a:xfrm>
          <a:off x="6021684" y="23534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Culture</a:t>
          </a:r>
        </a:p>
      </dsp:txBody>
      <dsp:txXfrm>
        <a:off x="6065619" y="2397413"/>
        <a:ext cx="1892134" cy="812134"/>
      </dsp:txXfrm>
    </dsp:sp>
    <dsp:sp modelId="{47E61333-7590-4618-9749-79F3EF9BA2D3}">
      <dsp:nvSpPr>
        <dsp:cNvPr id="0" name=""/>
        <dsp:cNvSpPr/>
      </dsp:nvSpPr>
      <dsp:spPr>
        <a:xfrm rot="2979535">
          <a:off x="5204456" y="3350544"/>
          <a:ext cx="727568" cy="0"/>
        </a:xfrm>
        <a:custGeom>
          <a:avLst/>
          <a:gdLst/>
          <a:ahLst/>
          <a:cxnLst/>
          <a:rect l="0" t="0" r="0" b="0"/>
          <a:pathLst>
            <a:path>
              <a:moveTo>
                <a:pt x="0" y="0"/>
              </a:moveTo>
              <a:lnTo>
                <a:pt x="72756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BBF9DD-4ACB-499D-ADE7-2FE44A8ABED4}">
      <dsp:nvSpPr>
        <dsp:cNvPr id="0" name=""/>
        <dsp:cNvSpPr/>
      </dsp:nvSpPr>
      <dsp:spPr>
        <a:xfrm>
          <a:off x="5195914" y="3627822"/>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Layout</a:t>
          </a:r>
        </a:p>
      </dsp:txBody>
      <dsp:txXfrm>
        <a:off x="5239849" y="3671757"/>
        <a:ext cx="1892134" cy="812134"/>
      </dsp:txXfrm>
    </dsp:sp>
    <dsp:sp modelId="{549C7055-B9C5-4763-9046-A42C72BEF68B}">
      <dsp:nvSpPr>
        <dsp:cNvPr id="0" name=""/>
        <dsp:cNvSpPr/>
      </dsp:nvSpPr>
      <dsp:spPr>
        <a:xfrm rot="7391505">
          <a:off x="3785995" y="3350550"/>
          <a:ext cx="662691" cy="0"/>
        </a:xfrm>
        <a:custGeom>
          <a:avLst/>
          <a:gdLst/>
          <a:ahLst/>
          <a:cxnLst/>
          <a:rect l="0" t="0" r="0" b="0"/>
          <a:pathLst>
            <a:path>
              <a:moveTo>
                <a:pt x="0" y="0"/>
              </a:moveTo>
              <a:lnTo>
                <a:pt x="66269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6C36DB-8423-4052-B5E2-4E4F1E7392BF}">
      <dsp:nvSpPr>
        <dsp:cNvPr id="0" name=""/>
        <dsp:cNvSpPr/>
      </dsp:nvSpPr>
      <dsp:spPr>
        <a:xfrm>
          <a:off x="2651565" y="3627835"/>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Technology</a:t>
          </a:r>
        </a:p>
      </dsp:txBody>
      <dsp:txXfrm>
        <a:off x="2695500" y="3671770"/>
        <a:ext cx="1892134" cy="812134"/>
      </dsp:txXfrm>
    </dsp:sp>
    <dsp:sp modelId="{95E6B4EA-8827-4156-8F7C-CDEC72555EF5}">
      <dsp:nvSpPr>
        <dsp:cNvPr id="0" name=""/>
        <dsp:cNvSpPr/>
      </dsp:nvSpPr>
      <dsp:spPr>
        <a:xfrm rot="10225347">
          <a:off x="3408668" y="2570036"/>
          <a:ext cx="492819" cy="0"/>
        </a:xfrm>
        <a:custGeom>
          <a:avLst/>
          <a:gdLst/>
          <a:ahLst/>
          <a:cxnLst/>
          <a:rect l="0" t="0" r="0" b="0"/>
          <a:pathLst>
            <a:path>
              <a:moveTo>
                <a:pt x="0" y="0"/>
              </a:moveTo>
              <a:lnTo>
                <a:pt x="49281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A8D9A4-07E2-4651-A2D9-E692F38401DE}">
      <dsp:nvSpPr>
        <dsp:cNvPr id="0" name=""/>
        <dsp:cNvSpPr/>
      </dsp:nvSpPr>
      <dsp:spPr>
        <a:xfrm>
          <a:off x="1432098" y="23280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Power</a:t>
          </a:r>
        </a:p>
        <a:p>
          <a:pPr marL="0" lvl="0" indent="0" algn="ctr" defTabSz="889000">
            <a:lnSpc>
              <a:spcPct val="90000"/>
            </a:lnSpc>
            <a:spcBef>
              <a:spcPct val="0"/>
            </a:spcBef>
            <a:spcAft>
              <a:spcPct val="35000"/>
            </a:spcAft>
            <a:buNone/>
          </a:pPr>
          <a:r>
            <a:rPr lang="en-GB" sz="2000" kern="1200" dirty="0">
              <a:solidFill>
                <a:schemeClr val="tx1"/>
              </a:solidFill>
            </a:rPr>
            <a:t>Conflict</a:t>
          </a:r>
        </a:p>
      </dsp:txBody>
      <dsp:txXfrm>
        <a:off x="1476033" y="2372014"/>
        <a:ext cx="1892134" cy="812134"/>
      </dsp:txXfrm>
    </dsp:sp>
    <dsp:sp modelId="{ECBD1D24-CC36-470E-B2E9-8139066A2E75}">
      <dsp:nvSpPr>
        <dsp:cNvPr id="0" name=""/>
        <dsp:cNvSpPr/>
      </dsp:nvSpPr>
      <dsp:spPr>
        <a:xfrm rot="12384977">
          <a:off x="3261935" y="1813680"/>
          <a:ext cx="671157" cy="0"/>
        </a:xfrm>
        <a:custGeom>
          <a:avLst/>
          <a:gdLst/>
          <a:ahLst/>
          <a:cxnLst/>
          <a:rect l="0" t="0" r="0" b="0"/>
          <a:pathLst>
            <a:path>
              <a:moveTo>
                <a:pt x="0" y="0"/>
              </a:moveTo>
              <a:lnTo>
                <a:pt x="67115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B0DA3C-5B0C-4D11-9326-0EE9834A2F3D}">
      <dsp:nvSpPr>
        <dsp:cNvPr id="0" name=""/>
        <dsp:cNvSpPr/>
      </dsp:nvSpPr>
      <dsp:spPr>
        <a:xfrm>
          <a:off x="1401095" y="7643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Financial</a:t>
          </a:r>
        </a:p>
      </dsp:txBody>
      <dsp:txXfrm>
        <a:off x="1445030" y="808314"/>
        <a:ext cx="1892134" cy="8121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C437D-E816-42A3-A4ED-B78C97E1BB88}">
      <dsp:nvSpPr>
        <dsp:cNvPr id="0" name=""/>
        <dsp:cNvSpPr/>
      </dsp:nvSpPr>
      <dsp:spPr>
        <a:xfrm rot="5400000">
          <a:off x="4649812" y="-186281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Competitive</a:t>
          </a:r>
        </a:p>
        <a:p>
          <a:pPr marL="228600" lvl="1" indent="-228600" algn="l" defTabSz="889000">
            <a:lnSpc>
              <a:spcPct val="90000"/>
            </a:lnSpc>
            <a:spcBef>
              <a:spcPct val="0"/>
            </a:spcBef>
            <a:spcAft>
              <a:spcPct val="15000"/>
            </a:spcAft>
            <a:buChar char="•"/>
          </a:pPr>
          <a:r>
            <a:rPr lang="en-GB" sz="2000" kern="1200" dirty="0"/>
            <a:t>Top down approach</a:t>
          </a:r>
        </a:p>
      </dsp:txBody>
      <dsp:txXfrm rot="-5400000">
        <a:off x="2681180" y="146297"/>
        <a:ext cx="4726060" cy="748313"/>
      </dsp:txXfrm>
    </dsp:sp>
    <dsp:sp modelId="{17B778E6-31AB-4176-948F-47E9C4A4BC9E}">
      <dsp:nvSpPr>
        <dsp:cNvPr id="0" name=""/>
        <dsp:cNvSpPr/>
      </dsp:nvSpPr>
      <dsp:spPr>
        <a:xfrm>
          <a:off x="0" y="2155"/>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Power</a:t>
          </a:r>
        </a:p>
      </dsp:txBody>
      <dsp:txXfrm>
        <a:off x="50602" y="52757"/>
        <a:ext cx="2579975" cy="935393"/>
      </dsp:txXfrm>
    </dsp:sp>
    <dsp:sp modelId="{49ECEDCB-5BFC-44B3-AF46-4F2F88683FA4}">
      <dsp:nvSpPr>
        <dsp:cNvPr id="0" name=""/>
        <dsp:cNvSpPr/>
      </dsp:nvSpPr>
      <dsp:spPr>
        <a:xfrm rot="5400000">
          <a:off x="4649812" y="-774390"/>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Consensual</a:t>
          </a:r>
        </a:p>
        <a:p>
          <a:pPr marL="228600" lvl="1" indent="-228600" algn="l" defTabSz="889000">
            <a:lnSpc>
              <a:spcPct val="90000"/>
            </a:lnSpc>
            <a:spcBef>
              <a:spcPct val="0"/>
            </a:spcBef>
            <a:spcAft>
              <a:spcPct val="15000"/>
            </a:spcAft>
            <a:buChar char="•"/>
          </a:pPr>
          <a:r>
            <a:rPr lang="en-GB" sz="2000" kern="1200" dirty="0"/>
            <a:t>Management control rejected</a:t>
          </a:r>
        </a:p>
      </dsp:txBody>
      <dsp:txXfrm rot="-5400000">
        <a:off x="2681180" y="1234724"/>
        <a:ext cx="4726060" cy="748313"/>
      </dsp:txXfrm>
    </dsp:sp>
    <dsp:sp modelId="{BA7058AF-1C14-472E-B460-59CD8057AD2C}">
      <dsp:nvSpPr>
        <dsp:cNvPr id="0" name=""/>
        <dsp:cNvSpPr/>
      </dsp:nvSpPr>
      <dsp:spPr>
        <a:xfrm>
          <a:off x="0" y="1090582"/>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People</a:t>
          </a:r>
        </a:p>
      </dsp:txBody>
      <dsp:txXfrm>
        <a:off x="50602" y="1141184"/>
        <a:ext cx="2579975" cy="935393"/>
      </dsp:txXfrm>
    </dsp:sp>
    <dsp:sp modelId="{12F99597-8AC0-47A8-B30E-661CD60D42DF}">
      <dsp:nvSpPr>
        <dsp:cNvPr id="0" name=""/>
        <dsp:cNvSpPr/>
      </dsp:nvSpPr>
      <dsp:spPr>
        <a:xfrm rot="5400000">
          <a:off x="4649812" y="31403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Focus on skills and competency</a:t>
          </a:r>
        </a:p>
        <a:p>
          <a:pPr marL="228600" lvl="1" indent="-228600" algn="l" defTabSz="889000">
            <a:lnSpc>
              <a:spcPct val="90000"/>
            </a:lnSpc>
            <a:spcBef>
              <a:spcPct val="0"/>
            </a:spcBef>
            <a:spcAft>
              <a:spcPct val="15000"/>
            </a:spcAft>
            <a:buChar char="•"/>
          </a:pPr>
          <a:r>
            <a:rPr lang="en-GB" sz="2000" kern="1200" dirty="0"/>
            <a:t>Dynamic</a:t>
          </a:r>
        </a:p>
      </dsp:txBody>
      <dsp:txXfrm rot="-5400000">
        <a:off x="2681180" y="2323151"/>
        <a:ext cx="4726060" cy="748313"/>
      </dsp:txXfrm>
    </dsp:sp>
    <dsp:sp modelId="{48D2385D-611D-4E18-AC34-5B2234917F1F}">
      <dsp:nvSpPr>
        <dsp:cNvPr id="0" name=""/>
        <dsp:cNvSpPr/>
      </dsp:nvSpPr>
      <dsp:spPr>
        <a:xfrm>
          <a:off x="0" y="2179009"/>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Task</a:t>
          </a:r>
        </a:p>
      </dsp:txBody>
      <dsp:txXfrm>
        <a:off x="50602" y="2229611"/>
        <a:ext cx="2579975" cy="935393"/>
      </dsp:txXfrm>
    </dsp:sp>
    <dsp:sp modelId="{D2727F80-1EBA-4AA8-AD9F-35C57A113A44}">
      <dsp:nvSpPr>
        <dsp:cNvPr id="0" name=""/>
        <dsp:cNvSpPr/>
      </dsp:nvSpPr>
      <dsp:spPr>
        <a:xfrm>
          <a:off x="0" y="3267436"/>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Role</a:t>
          </a:r>
        </a:p>
      </dsp:txBody>
      <dsp:txXfrm>
        <a:off x="50602" y="3318038"/>
        <a:ext cx="2579975" cy="935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48349-DF8F-4538-BBA8-050A82216D14}">
      <dsp:nvSpPr>
        <dsp:cNvPr id="0" name=""/>
        <dsp:cNvSpPr/>
      </dsp:nvSpPr>
      <dsp:spPr>
        <a:xfrm rot="5400000">
          <a:off x="-219471" y="219479"/>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a:t>
          </a:r>
        </a:p>
      </dsp:txBody>
      <dsp:txXfrm rot="-5400000">
        <a:off x="1" y="512108"/>
        <a:ext cx="1024202" cy="438943"/>
      </dsp:txXfrm>
    </dsp:sp>
    <dsp:sp modelId="{F29A2C66-8FD6-449A-BBD2-C8054DF9C0D5}">
      <dsp:nvSpPr>
        <dsp:cNvPr id="0" name=""/>
        <dsp:cNvSpPr/>
      </dsp:nvSpPr>
      <dsp:spPr>
        <a:xfrm rot="5400000">
          <a:off x="4100578" y="-3076368"/>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Strengths (internal factor)</a:t>
          </a:r>
        </a:p>
      </dsp:txBody>
      <dsp:txXfrm rot="-5400000">
        <a:off x="1024202" y="46434"/>
        <a:ext cx="7057371" cy="858192"/>
      </dsp:txXfrm>
    </dsp:sp>
    <dsp:sp modelId="{5138A969-5617-4300-B819-109E0BE2AFA0}">
      <dsp:nvSpPr>
        <dsp:cNvPr id="0" name=""/>
        <dsp:cNvSpPr/>
      </dsp:nvSpPr>
      <dsp:spPr>
        <a:xfrm rot="5400000">
          <a:off x="-219471" y="1537981"/>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W</a:t>
          </a:r>
        </a:p>
      </dsp:txBody>
      <dsp:txXfrm rot="-5400000">
        <a:off x="1" y="1830610"/>
        <a:ext cx="1024202" cy="438943"/>
      </dsp:txXfrm>
    </dsp:sp>
    <dsp:sp modelId="{9E42134D-A14E-429B-909D-752AC256AA77}">
      <dsp:nvSpPr>
        <dsp:cNvPr id="0" name=""/>
        <dsp:cNvSpPr/>
      </dsp:nvSpPr>
      <dsp:spPr>
        <a:xfrm rot="5400000">
          <a:off x="4100578" y="-175786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Weaknesses (internal factor)</a:t>
          </a:r>
        </a:p>
      </dsp:txBody>
      <dsp:txXfrm rot="-5400000">
        <a:off x="1024202" y="1364936"/>
        <a:ext cx="7057371" cy="858192"/>
      </dsp:txXfrm>
    </dsp:sp>
    <dsp:sp modelId="{F929FD78-4601-4468-A115-DA062CF23421}">
      <dsp:nvSpPr>
        <dsp:cNvPr id="0" name=""/>
        <dsp:cNvSpPr/>
      </dsp:nvSpPr>
      <dsp:spPr>
        <a:xfrm rot="5400000">
          <a:off x="-219471" y="2856483"/>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O</a:t>
          </a:r>
        </a:p>
      </dsp:txBody>
      <dsp:txXfrm rot="-5400000">
        <a:off x="1" y="3149112"/>
        <a:ext cx="1024202" cy="438943"/>
      </dsp:txXfrm>
    </dsp:sp>
    <dsp:sp modelId="{D0BFFC46-00AC-4DFD-BD83-C16CF9C8D5C4}">
      <dsp:nvSpPr>
        <dsp:cNvPr id="0" name=""/>
        <dsp:cNvSpPr/>
      </dsp:nvSpPr>
      <dsp:spPr>
        <a:xfrm rot="5400000">
          <a:off x="4100578" y="-439365"/>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Opportunities (external factor)</a:t>
          </a:r>
        </a:p>
      </dsp:txBody>
      <dsp:txXfrm rot="-5400000">
        <a:off x="1024202" y="2683437"/>
        <a:ext cx="7057371" cy="858192"/>
      </dsp:txXfrm>
    </dsp:sp>
    <dsp:sp modelId="{B3D6E41E-0B28-4EB1-8CA4-50554CC2F9C0}">
      <dsp:nvSpPr>
        <dsp:cNvPr id="0" name=""/>
        <dsp:cNvSpPr/>
      </dsp:nvSpPr>
      <dsp:spPr>
        <a:xfrm rot="5400000">
          <a:off x="-219471" y="4174985"/>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T</a:t>
          </a:r>
        </a:p>
      </dsp:txBody>
      <dsp:txXfrm rot="-5400000">
        <a:off x="1" y="4467614"/>
        <a:ext cx="1024202" cy="438943"/>
      </dsp:txXfrm>
    </dsp:sp>
    <dsp:sp modelId="{4E7CE5FE-F797-43E9-A9CB-AA7CD6BF1A2F}">
      <dsp:nvSpPr>
        <dsp:cNvPr id="0" name=""/>
        <dsp:cNvSpPr/>
      </dsp:nvSpPr>
      <dsp:spPr>
        <a:xfrm rot="5400000">
          <a:off x="4100578" y="87913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Threats (external factor)</a:t>
          </a:r>
        </a:p>
      </dsp:txBody>
      <dsp:txXfrm rot="-5400000">
        <a:off x="1024202" y="4001938"/>
        <a:ext cx="7057371" cy="858192"/>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62024-60E1-4BDB-BBA1-1D00D0175B9C}" type="datetimeFigureOut">
              <a:rPr lang="en-GB" smtClean="0"/>
              <a:t>18/01/2020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4271E-F92B-4EED-B98C-5C622011C8EA}" type="slidenum">
              <a:rPr lang="en-GB" smtClean="0"/>
              <a:t>‹#›</a:t>
            </a:fld>
            <a:endParaRPr lang="en-GB"/>
          </a:p>
        </p:txBody>
      </p:sp>
    </p:spTree>
    <p:extLst>
      <p:ext uri="{BB962C8B-B14F-4D97-AF65-F5344CB8AC3E}">
        <p14:creationId xmlns:p14="http://schemas.microsoft.com/office/powerpoint/2010/main" val="1945519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9:30 - Introduction to module - Learning outcomes, learning plan, plus Organisations - internal factors and effect on HR. </a:t>
            </a:r>
          </a:p>
          <a:p>
            <a:r>
              <a:rPr lang="en-GB" sz="1200" kern="1200" dirty="0">
                <a:solidFill>
                  <a:schemeClr val="tx1"/>
                </a:solidFill>
                <a:effectLst/>
                <a:latin typeface="+mn-lt"/>
                <a:ea typeface="+mn-ea"/>
                <a:cs typeface="+mn-cs"/>
              </a:rPr>
              <a:t>10:15 - short break</a:t>
            </a:r>
          </a:p>
          <a:p>
            <a:r>
              <a:rPr lang="en-GB" sz="1200" kern="1200" dirty="0">
                <a:solidFill>
                  <a:schemeClr val="tx1"/>
                </a:solidFill>
                <a:effectLst/>
                <a:latin typeface="+mn-lt"/>
                <a:ea typeface="+mn-ea"/>
                <a:cs typeface="+mn-cs"/>
              </a:rPr>
              <a:t>10:30 - Jayne Woodman</a:t>
            </a:r>
          </a:p>
          <a:p>
            <a:r>
              <a:rPr lang="en-GB" sz="1200" kern="1200" dirty="0">
                <a:solidFill>
                  <a:schemeClr val="tx1"/>
                </a:solidFill>
                <a:effectLst/>
                <a:latin typeface="+mn-lt"/>
                <a:ea typeface="+mn-ea"/>
                <a:cs typeface="+mn-cs"/>
              </a:rPr>
              <a:t>11:30 - short break</a:t>
            </a:r>
          </a:p>
          <a:p>
            <a:r>
              <a:rPr lang="en-GB" sz="1200" kern="1200" dirty="0">
                <a:solidFill>
                  <a:schemeClr val="tx1"/>
                </a:solidFill>
                <a:effectLst/>
                <a:latin typeface="+mn-lt"/>
                <a:ea typeface="+mn-ea"/>
                <a:cs typeface="+mn-cs"/>
              </a:rPr>
              <a:t>11:45 - Internal factors continued/ HR Strategy</a:t>
            </a:r>
          </a:p>
          <a:p>
            <a:r>
              <a:rPr lang="en-GB" sz="1200" kern="1200" dirty="0">
                <a:solidFill>
                  <a:schemeClr val="tx1"/>
                </a:solidFill>
                <a:effectLst/>
                <a:latin typeface="+mn-lt"/>
                <a:ea typeface="+mn-ea"/>
                <a:cs typeface="+mn-cs"/>
              </a:rPr>
              <a:t>13:00 - Lunch</a:t>
            </a:r>
          </a:p>
          <a:p>
            <a:r>
              <a:rPr lang="en-GB" sz="1200" kern="1200" dirty="0">
                <a:solidFill>
                  <a:schemeClr val="tx1"/>
                </a:solidFill>
                <a:effectLst/>
                <a:latin typeface="+mn-lt"/>
                <a:ea typeface="+mn-ea"/>
                <a:cs typeface="+mn-cs"/>
              </a:rPr>
              <a:t>13:30 - External Factors</a:t>
            </a:r>
          </a:p>
          <a:p>
            <a:r>
              <a:rPr lang="en-GB" sz="1200" kern="1200" dirty="0">
                <a:solidFill>
                  <a:schemeClr val="tx1"/>
                </a:solidFill>
                <a:effectLst/>
                <a:latin typeface="+mn-lt"/>
                <a:ea typeface="+mn-ea"/>
                <a:cs typeface="+mn-cs"/>
              </a:rPr>
              <a:t>14:45 - Break</a:t>
            </a:r>
          </a:p>
          <a:p>
            <a:r>
              <a:rPr lang="en-GB" sz="1200" kern="1200" dirty="0">
                <a:solidFill>
                  <a:schemeClr val="tx1"/>
                </a:solidFill>
                <a:effectLst/>
                <a:latin typeface="+mn-lt"/>
                <a:ea typeface="+mn-ea"/>
                <a:cs typeface="+mn-cs"/>
              </a:rPr>
              <a:t>15:00 - Assignment</a:t>
            </a:r>
          </a:p>
          <a:p>
            <a:r>
              <a:rPr lang="en-GB" sz="1200" kern="1200" dirty="0">
                <a:solidFill>
                  <a:schemeClr val="tx1"/>
                </a:solidFill>
                <a:effectLst/>
                <a:latin typeface="+mn-lt"/>
                <a:ea typeface="+mn-ea"/>
                <a:cs typeface="+mn-cs"/>
              </a:rPr>
              <a:t>15:20 - Activity 2 in pairs</a:t>
            </a:r>
          </a:p>
          <a:p>
            <a:r>
              <a:rPr lang="en-GB" sz="1200" kern="1200" dirty="0">
                <a:solidFill>
                  <a:schemeClr val="tx1"/>
                </a:solidFill>
                <a:effectLst/>
                <a:latin typeface="+mn-lt"/>
                <a:ea typeface="+mn-ea"/>
                <a:cs typeface="+mn-cs"/>
              </a:rPr>
              <a:t>16:20 - Recap </a:t>
            </a:r>
          </a:p>
          <a:p>
            <a:r>
              <a:rPr lang="en-GB" sz="1200" kern="1200" dirty="0">
                <a:solidFill>
                  <a:schemeClr val="tx1"/>
                </a:solidFill>
                <a:effectLst/>
                <a:latin typeface="+mn-lt"/>
                <a:ea typeface="+mn-ea"/>
                <a:cs typeface="+mn-cs"/>
              </a:rPr>
              <a:t>16:30 - Close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a:t>
            </a:fld>
            <a:endParaRPr lang="en-GB"/>
          </a:p>
        </p:txBody>
      </p:sp>
    </p:spTree>
    <p:extLst>
      <p:ext uri="{BB962C8B-B14F-4D97-AF65-F5344CB8AC3E}">
        <p14:creationId xmlns:p14="http://schemas.microsoft.com/office/powerpoint/2010/main" val="81522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 produce or extract raw materials</a:t>
            </a:r>
          </a:p>
          <a:p>
            <a:r>
              <a:rPr lang="en-GB" dirty="0"/>
              <a:t>Secondary – take raw materials and produce products, manufacturing.</a:t>
            </a:r>
          </a:p>
          <a:p>
            <a:r>
              <a:rPr lang="en-GB" dirty="0"/>
              <a:t>Tertiary – Service industry, not physical goods. </a:t>
            </a:r>
            <a:r>
              <a:rPr lang="en-GB" dirty="0" err="1"/>
              <a:t>Eg</a:t>
            </a:r>
            <a:r>
              <a:rPr lang="en-GB" dirty="0"/>
              <a:t> Banks, insurance, marketing </a:t>
            </a:r>
          </a:p>
        </p:txBody>
      </p:sp>
      <p:sp>
        <p:nvSpPr>
          <p:cNvPr id="4" name="Slide Number Placeholder 3"/>
          <p:cNvSpPr>
            <a:spLocks noGrp="1"/>
          </p:cNvSpPr>
          <p:nvPr>
            <p:ph type="sldNum" sz="quarter" idx="5"/>
          </p:nvPr>
        </p:nvSpPr>
        <p:spPr/>
        <p:txBody>
          <a:bodyPr/>
          <a:lstStyle/>
          <a:p>
            <a:fld id="{9CB4271E-F92B-4EED-B98C-5C622011C8EA}" type="slidenum">
              <a:rPr lang="en-GB" smtClean="0"/>
              <a:t>4</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Bureaucracy – specialisation, hierarchical structure, little flexibility, rules. Civil Service. </a:t>
            </a:r>
          </a:p>
          <a:p>
            <a:r>
              <a:rPr lang="en-GB" altLang="en-US" dirty="0" err="1"/>
              <a:t>Divisionalisation</a:t>
            </a:r>
            <a:r>
              <a:rPr lang="en-GB" altLang="en-US" dirty="0"/>
              <a:t> – similar to above, but some decision making devolved to business areas. </a:t>
            </a:r>
            <a:r>
              <a:rPr lang="en-GB" altLang="en-US" dirty="0" err="1"/>
              <a:t>Eg</a:t>
            </a:r>
            <a:r>
              <a:rPr lang="en-GB" altLang="en-US" dirty="0"/>
              <a:t> Multi-nationals, with countries as divisions. </a:t>
            </a:r>
          </a:p>
          <a:p>
            <a:r>
              <a:rPr lang="en-GB" altLang="en-US" dirty="0"/>
              <a:t>Matrix organisations – when organisations run short projects. Manager will report to his functional manager, plus project manager. </a:t>
            </a:r>
          </a:p>
          <a:p>
            <a:r>
              <a:rPr lang="en-GB" altLang="en-US" dirty="0"/>
              <a:t>Networks – similar to matrix, but more informal. Networks/connections between different parts od the organisation. Unilever encourages lateral relationships between managers in different divisions. </a:t>
            </a:r>
          </a:p>
          <a:p>
            <a:r>
              <a:rPr lang="en-GB" altLang="en-US" dirty="0"/>
              <a:t>Virtual organisations – physical assets are replaced by computer networks. </a:t>
            </a:r>
            <a:r>
              <a:rPr lang="en-GB" altLang="en-US" dirty="0" err="1"/>
              <a:t>eg</a:t>
            </a:r>
            <a:r>
              <a:rPr lang="en-GB" altLang="en-US" dirty="0"/>
              <a:t> Dell only build a computer when have firm customer order. (sending a monitor direct from Sony)</a:t>
            </a:r>
          </a:p>
          <a:p>
            <a:r>
              <a:rPr lang="en-GB" altLang="en-US" dirty="0"/>
              <a:t>Strategic alliances – medium to long term cooperative relationships between firms. Joint ventures. Temporary. </a:t>
            </a:r>
            <a:r>
              <a:rPr lang="en-GB" altLang="en-US" dirty="0" err="1"/>
              <a:t>Eg</a:t>
            </a:r>
            <a:r>
              <a:rPr lang="en-GB" altLang="en-US" dirty="0"/>
              <a:t> Intel and Hewlett-Packard collaborating on a new processor.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Sector – financial implications, could be relying on government/EU funding, private investments, share price.</a:t>
            </a:r>
          </a:p>
          <a:p>
            <a:r>
              <a:rPr lang="en-GB" dirty="0"/>
              <a:t>For example, Tesco has regional HR officers who rely on managers carrying out HR activities. As there are stores and a head office, they have to consider how to best communicate changes consistently to a large workforce. </a:t>
            </a:r>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534824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components </a:t>
            </a:r>
            <a:r>
              <a:rPr lang="en-GB" dirty="0"/>
              <a:t>– structure, rules and systems, co-ordinating mechanisms and networks </a:t>
            </a:r>
          </a:p>
          <a:p>
            <a:r>
              <a:rPr lang="en-GB" b="1" dirty="0"/>
              <a:t>Communication</a:t>
            </a:r>
            <a:r>
              <a:rPr lang="en-GB" dirty="0"/>
              <a:t> – affects how it functions. Email – fast. Grapevine.</a:t>
            </a:r>
          </a:p>
          <a:p>
            <a:r>
              <a:rPr lang="en-GB" b="1" dirty="0"/>
              <a:t>Culture</a:t>
            </a:r>
            <a:r>
              <a:rPr lang="en-GB" dirty="0"/>
              <a:t> – the way we do things around here, management style.</a:t>
            </a:r>
          </a:p>
          <a:p>
            <a:r>
              <a:rPr lang="en-GB" dirty="0"/>
              <a:t>Three levels - artefacts, values, assumptions (Schein, 1997, cited in Kew and </a:t>
            </a:r>
            <a:r>
              <a:rPr lang="en-GB" dirty="0" err="1"/>
              <a:t>Stredwick</a:t>
            </a:r>
            <a:r>
              <a:rPr lang="en-GB" dirty="0"/>
              <a:t>, 2016) </a:t>
            </a:r>
          </a:p>
          <a:p>
            <a:r>
              <a:rPr lang="en-GB" dirty="0"/>
              <a:t>Artefacts – architecture, interior design, dress code.</a:t>
            </a:r>
          </a:p>
          <a:p>
            <a:r>
              <a:rPr lang="en-GB" dirty="0"/>
              <a:t>Values – norms, beliefs and values.</a:t>
            </a:r>
          </a:p>
          <a:p>
            <a:r>
              <a:rPr lang="en-GB" dirty="0"/>
              <a:t>Assumptions – basic assumptions underpinning the organisation’s values. Example – the seven principles of public life (selflessness, integrity, objectivity, accountability, openness, honesty, leadership). </a:t>
            </a:r>
          </a:p>
          <a:p>
            <a:r>
              <a:rPr lang="en-GB" b="1" dirty="0"/>
              <a:t>Layout</a:t>
            </a:r>
            <a:r>
              <a:rPr lang="en-GB" dirty="0"/>
              <a:t> – location, layout of workspaces and equipment, landscaping, internal décor. All have implications for the behaviour of stakeholders</a:t>
            </a:r>
          </a:p>
          <a:p>
            <a:r>
              <a:rPr lang="en-GB" b="1" dirty="0"/>
              <a:t>Technological Innovation </a:t>
            </a:r>
            <a:r>
              <a:rPr lang="en-GB" dirty="0"/>
              <a:t>– materials and processes used in transforming organisational inputs into outputs, as well as the skills, knowledge and human resources incorporated in this process</a:t>
            </a:r>
          </a:p>
          <a:p>
            <a:r>
              <a:rPr lang="en-GB" b="1" dirty="0"/>
              <a:t>Power, </a:t>
            </a:r>
            <a:r>
              <a:rPr lang="en-GB" b="1" dirty="0" err="1"/>
              <a:t>conflictt</a:t>
            </a:r>
            <a:r>
              <a:rPr lang="en-GB" b="1" dirty="0"/>
              <a:t> and control </a:t>
            </a:r>
            <a:r>
              <a:rPr lang="en-GB" dirty="0"/>
              <a:t>– sources of power, mitigate conflict and retain control over resources</a:t>
            </a:r>
          </a:p>
          <a:p>
            <a:r>
              <a:rPr lang="en-GB" b="1" dirty="0"/>
              <a:t>Financial Health </a:t>
            </a:r>
            <a:r>
              <a:rPr lang="en-GB" dirty="0"/>
              <a:t>– </a:t>
            </a:r>
            <a:r>
              <a:rPr lang="en-GB" dirty="0" err="1"/>
              <a:t>eg</a:t>
            </a:r>
            <a:r>
              <a:rPr lang="en-GB" dirty="0"/>
              <a:t> relying on funding, order to order etc. </a:t>
            </a:r>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of culture that divides organisational culture in to 4 categories/orientations:</a:t>
            </a:r>
          </a:p>
          <a:p>
            <a:r>
              <a:rPr lang="en-GB" dirty="0"/>
              <a:t>Power – quick decision making and changes, disadvantages low employee motivation, lack of constructive discussions.</a:t>
            </a:r>
          </a:p>
          <a:p>
            <a:r>
              <a:rPr lang="en-GB" dirty="0"/>
              <a:t>People -  lacks formal hierarchy, slow decision making</a:t>
            </a:r>
          </a:p>
          <a:p>
            <a:r>
              <a:rPr lang="en-GB" dirty="0"/>
              <a:t>Task -  tend to operate in project based manner, can be conflicts and no specified roles.</a:t>
            </a:r>
          </a:p>
          <a:p>
            <a:r>
              <a:rPr lang="en-GB" dirty="0"/>
              <a:t>Role – Formal rules and regulations, more focus on job descriptions than the person. </a:t>
            </a:r>
          </a:p>
        </p:txBody>
      </p:sp>
      <p:sp>
        <p:nvSpPr>
          <p:cNvPr id="4" name="Slide Number Placeholder 3"/>
          <p:cNvSpPr>
            <a:spLocks noGrp="1"/>
          </p:cNvSpPr>
          <p:nvPr>
            <p:ph type="sldNum" sz="quarter" idx="5"/>
          </p:nvPr>
        </p:nvSpPr>
        <p:spPr/>
        <p:txBody>
          <a:bodyPr/>
          <a:lstStyle/>
          <a:p>
            <a:fld id="{9CB4271E-F92B-4EED-B98C-5C622011C8EA}" type="slidenum">
              <a:rPr lang="en-GB" smtClean="0"/>
              <a:t>8</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Mindtools:</a:t>
            </a:r>
          </a:p>
          <a:p>
            <a:endParaRPr lang="en-GB" dirty="0"/>
          </a:p>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Organizational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10</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Goals – policy guidelines for action and programmes to accomplish defined goals. </a:t>
            </a:r>
          </a:p>
        </p:txBody>
      </p:sp>
      <p:sp>
        <p:nvSpPr>
          <p:cNvPr id="4" name="Slide Number Placeholder 3"/>
          <p:cNvSpPr>
            <a:spLocks noGrp="1"/>
          </p:cNvSpPr>
          <p:nvPr>
            <p:ph type="sldNum" sz="quarter" idx="5"/>
          </p:nvPr>
        </p:nvSpPr>
        <p:spPr/>
        <p:txBody>
          <a:bodyPr/>
          <a:lstStyle/>
          <a:p>
            <a:fld id="{9CB4271E-F92B-4EED-B98C-5C622011C8EA}" type="slidenum">
              <a:rPr lang="en-GB" smtClean="0"/>
              <a:t>12</a:t>
            </a:fld>
            <a:endParaRPr lang="en-GB"/>
          </a:p>
        </p:txBody>
      </p:sp>
    </p:spTree>
    <p:extLst>
      <p:ext uri="{BB962C8B-B14F-4D97-AF65-F5344CB8AC3E}">
        <p14:creationId xmlns:p14="http://schemas.microsoft.com/office/powerpoint/2010/main" val="1476068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Rational/Classical – senior managers undertake a continual appraisal of both the external and internal environments using tools such as SWOT and use this information to formulate goals, aims or objectives for the organisation. Then gather together resources (raw materials, technology, capital, people). They appraise different strategic courses of action, evaluate them and then make a choice. </a:t>
            </a:r>
          </a:p>
          <a:p>
            <a:r>
              <a:rPr lang="en-GB" dirty="0"/>
              <a:t>Emergent/logical incrementalism – strategy can be influenced by external factors as time goes on which influence its direction (Quinn, 1980 – idea of emergent strategies).</a:t>
            </a:r>
          </a:p>
          <a:p>
            <a:r>
              <a:rPr lang="en-GB" dirty="0"/>
              <a:t>Symbolic/radical – try things first before formulating strategy. A symbolic action designed to give an organisation gravitas and credibility.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13</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are becoming increasingly complex and environments increasingly fast-changing, hence greater uncertainty and ‘discontinuity’; hence the fall of traditional, rational approaches to strategy formation. </a:t>
            </a:r>
          </a:p>
        </p:txBody>
      </p:sp>
      <p:sp>
        <p:nvSpPr>
          <p:cNvPr id="4" name="Slide Number Placeholder 3"/>
          <p:cNvSpPr>
            <a:spLocks noGrp="1"/>
          </p:cNvSpPr>
          <p:nvPr>
            <p:ph type="sldNum" sz="quarter" idx="10"/>
          </p:nvPr>
        </p:nvSpPr>
        <p:spPr/>
        <p:txBody>
          <a:bodyPr/>
          <a:lstStyle/>
          <a:p>
            <a:fld id="{E153B431-3B6E-4840-86C0-9079EB9077A1}" type="slidenum">
              <a:rPr lang="en-GB" smtClean="0"/>
              <a:t>14</a:t>
            </a:fld>
            <a:endParaRPr lang="en-GB"/>
          </a:p>
        </p:txBody>
      </p:sp>
    </p:spTree>
    <p:extLst>
      <p:ext uri="{BB962C8B-B14F-4D97-AF65-F5344CB8AC3E}">
        <p14:creationId xmlns:p14="http://schemas.microsoft.com/office/powerpoint/2010/main" val="4230893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Nationwide (2018):</a:t>
            </a:r>
          </a:p>
          <a:p>
            <a:r>
              <a:rPr lang="en-GB" dirty="0"/>
              <a:t>We’ve had the same purpose now for over 130 years: to help ordinary people buy their own homes and save for their futures. Put simply, those who save with us help those who mortgage through us.</a:t>
            </a:r>
          </a:p>
          <a:p>
            <a:r>
              <a:rPr lang="en-GB" dirty="0"/>
              <a:t>That’s what being a mutual building society means. And as we’re owned by you, our members, we listen to what you want. It’s this that shapes our future – and helps us build society, nationwide.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15</a:t>
            </a:fld>
            <a:endParaRPr lang="en-GB"/>
          </a:p>
        </p:txBody>
      </p:sp>
    </p:spTree>
    <p:extLst>
      <p:ext uri="{BB962C8B-B14F-4D97-AF65-F5344CB8AC3E}">
        <p14:creationId xmlns:p14="http://schemas.microsoft.com/office/powerpoint/2010/main" val="3880226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approach – senior managers</a:t>
            </a:r>
          </a:p>
          <a:p>
            <a:r>
              <a:rPr lang="en-GB" dirty="0"/>
              <a:t>Bottom up approach – from business units and approved by senior managers</a:t>
            </a:r>
          </a:p>
          <a:p>
            <a:r>
              <a:rPr lang="en-GB" dirty="0"/>
              <a:t>Interactive approach – formulated together</a:t>
            </a:r>
          </a:p>
          <a:p>
            <a:r>
              <a:rPr lang="en-GB" dirty="0"/>
              <a:t>Semi-autonomous approach – formulated separately</a:t>
            </a:r>
          </a:p>
        </p:txBody>
      </p:sp>
      <p:sp>
        <p:nvSpPr>
          <p:cNvPr id="4" name="Slide Number Placeholder 3"/>
          <p:cNvSpPr>
            <a:spLocks noGrp="1"/>
          </p:cNvSpPr>
          <p:nvPr>
            <p:ph type="sldNum" sz="quarter" idx="10"/>
          </p:nvPr>
        </p:nvSpPr>
        <p:spPr/>
        <p:txBody>
          <a:bodyPr/>
          <a:lstStyle/>
          <a:p>
            <a:fld id="{E153B431-3B6E-4840-86C0-9079EB9077A1}" type="slidenum">
              <a:rPr lang="en-GB" smtClean="0"/>
              <a:t>16</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Governance - External constraints set by company law, reports, regulatory bodies such as the FSA, targets and controls set by government such as best value for local authorities. </a:t>
            </a:r>
            <a:r>
              <a:rPr lang="en-GB" dirty="0" err="1"/>
              <a:t>Eg</a:t>
            </a:r>
            <a:r>
              <a:rPr lang="en-GB" dirty="0"/>
              <a:t> Admiral FCA requirements</a:t>
            </a:r>
          </a:p>
          <a:p>
            <a:r>
              <a:rPr lang="en-GB" dirty="0"/>
              <a:t>Stakeholders – power/interest</a:t>
            </a:r>
          </a:p>
          <a:p>
            <a:r>
              <a:rPr lang="en-GB" dirty="0"/>
              <a:t>Ethics – general policy/how it interprets its CSR, behaviour of employees.</a:t>
            </a:r>
          </a:p>
          <a:p>
            <a:r>
              <a:rPr lang="en-GB" dirty="0"/>
              <a:t>Culture – values, beliefs (policies) and assumptions (way things are done around here, which may conflict with values expressed higher up). </a:t>
            </a:r>
          </a:p>
        </p:txBody>
      </p:sp>
      <p:sp>
        <p:nvSpPr>
          <p:cNvPr id="4" name="Slide Number Placeholder 3"/>
          <p:cNvSpPr>
            <a:spLocks noGrp="1"/>
          </p:cNvSpPr>
          <p:nvPr>
            <p:ph type="sldNum" sz="quarter" idx="5"/>
          </p:nvPr>
        </p:nvSpPr>
        <p:spPr/>
        <p:txBody>
          <a:bodyPr/>
          <a:lstStyle/>
          <a:p>
            <a:fld id="{E153B431-3B6E-4840-86C0-9079EB9077A1}" type="slidenum">
              <a:rPr lang="en-GB" smtClean="0"/>
              <a:t>19</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information on labour markets and other benchmarking data plus internal information (HR metrics) regarding human resources to determine feasibility of vision, mission and goals.</a:t>
            </a:r>
          </a:p>
          <a:p>
            <a:r>
              <a:rPr lang="en-GB" dirty="0"/>
              <a:t>Use of tools (PESTLE, SWOT, Porter’s Five forces) to assist with determination of objectives and strategy formulation. Workforce planning – demand forecasting, supply forecasting, analysing the gap. Providing information on current skills and capability of workforce. Influencing approach to talent and knowledge management. Assist with consultation of workforce regarding future strategy. Promote ethics and accountability. </a:t>
            </a:r>
          </a:p>
          <a:p>
            <a:r>
              <a:rPr lang="en-GB" dirty="0"/>
              <a:t>Assist with communication, consultation and involvement at implementation stage. Develop policies to assist with implementation.</a:t>
            </a:r>
          </a:p>
          <a:p>
            <a:r>
              <a:rPr lang="en-GB" dirty="0"/>
              <a:t>Use HR metrics to assist with evaluation and control. </a:t>
            </a:r>
          </a:p>
          <a:p>
            <a:endParaRPr lang="en-GB" dirty="0"/>
          </a:p>
          <a:p>
            <a:r>
              <a:rPr lang="en-GB" dirty="0"/>
              <a:t>See previous lecture on managing change – training and development, multi-skilling – enhancing organisation’s ability to adapt to change, encourage a culture that accepts change. HR as a change agent – modelling and communicating the change, engaging others and providing support. </a:t>
            </a:r>
          </a:p>
        </p:txBody>
      </p:sp>
      <p:sp>
        <p:nvSpPr>
          <p:cNvPr id="4" name="Slide Number Placeholder 3"/>
          <p:cNvSpPr>
            <a:spLocks noGrp="1"/>
          </p:cNvSpPr>
          <p:nvPr>
            <p:ph type="sldNum" sz="quarter" idx="10"/>
          </p:nvPr>
        </p:nvSpPr>
        <p:spPr/>
        <p:txBody>
          <a:bodyPr/>
          <a:lstStyle/>
          <a:p>
            <a:fld id="{E153B431-3B6E-4840-86C0-9079EB9077A1}" type="slidenum">
              <a:rPr lang="en-GB" smtClean="0"/>
              <a:t>20</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also – management of change and HR’s role – CIPD Factsheet). </a:t>
            </a:r>
          </a:p>
        </p:txBody>
      </p:sp>
      <p:sp>
        <p:nvSpPr>
          <p:cNvPr id="4" name="Slide Number Placeholder 3"/>
          <p:cNvSpPr>
            <a:spLocks noGrp="1"/>
          </p:cNvSpPr>
          <p:nvPr>
            <p:ph type="sldNum" sz="quarter" idx="5"/>
          </p:nvPr>
        </p:nvSpPr>
        <p:spPr/>
        <p:txBody>
          <a:bodyPr/>
          <a:lstStyle/>
          <a:p>
            <a:fld id="{9CB4271E-F92B-4EED-B98C-5C622011C8EA}" type="slidenum">
              <a:rPr lang="en-GB" smtClean="0"/>
              <a:t>21</a:t>
            </a:fld>
            <a:endParaRPr lang="en-GB"/>
          </a:p>
        </p:txBody>
      </p:sp>
    </p:spTree>
    <p:extLst>
      <p:ext uri="{BB962C8B-B14F-4D97-AF65-F5344CB8AC3E}">
        <p14:creationId xmlns:p14="http://schemas.microsoft.com/office/powerpoint/2010/main" val="2283248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22</a:t>
            </a:fld>
            <a:endParaRPr lang="en-GB"/>
          </a:p>
        </p:txBody>
      </p:sp>
    </p:spTree>
    <p:extLst>
      <p:ext uri="{BB962C8B-B14F-4D97-AF65-F5344CB8AC3E}">
        <p14:creationId xmlns:p14="http://schemas.microsoft.com/office/powerpoint/2010/main" val="16720276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23</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24</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Porter argues that an organisation has a choice of three major strategies to use in order to compete effectively: it can produce goods and services that are cheaper or higher quality or that are more innovative.</a:t>
            </a:r>
          </a:p>
          <a:p>
            <a:r>
              <a:rPr lang="en-GB" dirty="0"/>
              <a:t>There is evidence that hybrid policies work (Amazon – cost leadership and differentiation). </a:t>
            </a:r>
          </a:p>
          <a:p>
            <a:r>
              <a:rPr lang="en-GB" dirty="0"/>
              <a:t>HR policies:</a:t>
            </a:r>
          </a:p>
          <a:p>
            <a:r>
              <a:rPr lang="en-GB" dirty="0"/>
              <a:t>Cost leadership – keep wage bill low. Paying below market rates and managing the implications for morale, retention, recruitment. Or paying above, but requiring high productivity. Tends to be associated with bureaucracy, low levels of involvement and a lack of sophisticated HR practices. </a:t>
            </a:r>
          </a:p>
          <a:p>
            <a:r>
              <a:rPr lang="en-GB" dirty="0"/>
              <a:t>Differentiation – innovation - recruit those with specialist skills and encourage risk taking, share ideas and think creatively. Quality – high pay, genuine involvement, good training and development, consultative management style – to enable employees to meet highest customer expectations.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25</a:t>
            </a:fld>
            <a:endParaRPr lang="en-GB"/>
          </a:p>
        </p:txBody>
      </p:sp>
    </p:spTree>
    <p:extLst>
      <p:ext uri="{BB962C8B-B14F-4D97-AF65-F5344CB8AC3E}">
        <p14:creationId xmlns:p14="http://schemas.microsoft.com/office/powerpoint/2010/main" val="4577218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Boston Consulting Model (Purcell, 1989) – suggests how HR practices should vary depending on an organisation’s relative market share and whether or not its markets are growing or in decline.</a:t>
            </a:r>
          </a:p>
          <a:p>
            <a:r>
              <a:rPr lang="en-GB" dirty="0"/>
              <a:t>Miles and Snow (1978) – model identifies the appropriate HR practices for different types of competitive strategy – defensive, prospecting or analysing.</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26</a:t>
            </a:fld>
            <a:endParaRPr lang="en-GB"/>
          </a:p>
        </p:txBody>
      </p:sp>
    </p:spTree>
    <p:extLst>
      <p:ext uri="{BB962C8B-B14F-4D97-AF65-F5344CB8AC3E}">
        <p14:creationId xmlns:p14="http://schemas.microsoft.com/office/powerpoint/2010/main" val="2324998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studies</a:t>
            </a:r>
            <a:r>
              <a:rPr lang="en-GB" baseline="0" dirty="0"/>
              <a:t> have identified different practices. This is just one example of possibilities. Others have identified 16 (</a:t>
            </a:r>
            <a:r>
              <a:rPr lang="en-GB" baseline="0" dirty="0" err="1"/>
              <a:t>Pfeffer</a:t>
            </a:r>
            <a:r>
              <a:rPr lang="en-GB" baseline="0" dirty="0"/>
              <a:t> 1994) and the CIPD 11 that are most likely to be important.</a:t>
            </a:r>
          </a:p>
          <a:p>
            <a:endParaRPr lang="en-GB" baseline="0" dirty="0"/>
          </a:p>
          <a:p>
            <a:r>
              <a:rPr lang="en-GB" baseline="0" dirty="0"/>
              <a:t>You can see that there is no consensus!</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28</a:t>
            </a:fld>
            <a:endParaRPr lang="en-GB"/>
          </a:p>
        </p:txBody>
      </p:sp>
    </p:spTree>
    <p:extLst>
      <p:ext uri="{BB962C8B-B14F-4D97-AF65-F5344CB8AC3E}">
        <p14:creationId xmlns:p14="http://schemas.microsoft.com/office/powerpoint/2010/main" val="11378515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 looked at the internal factors affecting organisations and HR, how business and HR strategy is formulated and implemented. Now we need to consider the external factors which impact on the organisation and HR strategy. </a:t>
            </a:r>
          </a:p>
        </p:txBody>
      </p:sp>
      <p:sp>
        <p:nvSpPr>
          <p:cNvPr id="4" name="Slide Number Placeholder 3"/>
          <p:cNvSpPr>
            <a:spLocks noGrp="1"/>
          </p:cNvSpPr>
          <p:nvPr>
            <p:ph type="sldNum" sz="quarter" idx="5"/>
          </p:nvPr>
        </p:nvSpPr>
        <p:spPr/>
        <p:txBody>
          <a:bodyPr/>
          <a:lstStyle/>
          <a:p>
            <a:fld id="{9CB4271E-F92B-4EED-B98C-5C622011C8EA}" type="slidenum">
              <a:rPr lang="en-GB" smtClean="0"/>
              <a:t>31</a:t>
            </a:fld>
            <a:endParaRPr lang="en-GB"/>
          </a:p>
        </p:txBody>
      </p:sp>
    </p:spTree>
    <p:extLst>
      <p:ext uri="{BB962C8B-B14F-4D97-AF65-F5344CB8AC3E}">
        <p14:creationId xmlns:p14="http://schemas.microsoft.com/office/powerpoint/2010/main" val="572187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viewpoint – if just look at internal factors, HR will miss the potential risks and future opportunities. </a:t>
            </a:r>
          </a:p>
        </p:txBody>
      </p:sp>
      <p:sp>
        <p:nvSpPr>
          <p:cNvPr id="4" name="Slide Number Placeholder 3"/>
          <p:cNvSpPr>
            <a:spLocks noGrp="1"/>
          </p:cNvSpPr>
          <p:nvPr>
            <p:ph type="sldNum" sz="quarter" idx="5"/>
          </p:nvPr>
        </p:nvSpPr>
        <p:spPr/>
        <p:txBody>
          <a:bodyPr/>
          <a:lstStyle/>
          <a:p>
            <a:fld id="{9CB4271E-F92B-4EED-B98C-5C622011C8EA}" type="slidenum">
              <a:rPr lang="en-GB" smtClean="0"/>
              <a:t>32</a:t>
            </a:fld>
            <a:endParaRPr lang="en-GB"/>
          </a:p>
        </p:txBody>
      </p:sp>
    </p:spTree>
    <p:extLst>
      <p:ext uri="{BB962C8B-B14F-4D97-AF65-F5344CB8AC3E}">
        <p14:creationId xmlns:p14="http://schemas.microsoft.com/office/powerpoint/2010/main" val="22733453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p>
          <a:p>
            <a:r>
              <a:rPr lang="en-GB" dirty="0">
                <a:effectLst/>
              </a:rPr>
              <a:t>Peter Cheese’s email sent in January 2020 – ‘Acceleration of technology, significant social and political shifts that are happening’ little doubt we will see a lot </a:t>
            </a:r>
            <a:r>
              <a:rPr lang="en-GB">
                <a:effectLst/>
              </a:rPr>
              <a:t>of change in the next 10 years. </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33</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34</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 considering the examples above, how might these impact on your organisations? </a:t>
            </a:r>
          </a:p>
        </p:txBody>
      </p:sp>
      <p:sp>
        <p:nvSpPr>
          <p:cNvPr id="4" name="Slide Number Placeholder 3"/>
          <p:cNvSpPr>
            <a:spLocks noGrp="1"/>
          </p:cNvSpPr>
          <p:nvPr>
            <p:ph type="sldNum" sz="quarter" idx="5"/>
          </p:nvPr>
        </p:nvSpPr>
        <p:spPr/>
        <p:txBody>
          <a:bodyPr/>
          <a:lstStyle/>
          <a:p>
            <a:fld id="{9CB4271E-F92B-4EED-B98C-5C622011C8EA}" type="slidenum">
              <a:rPr lang="en-GB" smtClean="0"/>
              <a:t>36</a:t>
            </a:fld>
            <a:endParaRPr lang="en-GB"/>
          </a:p>
        </p:txBody>
      </p:sp>
    </p:spTree>
    <p:extLst>
      <p:ext uri="{BB962C8B-B14F-4D97-AF65-F5344CB8AC3E}">
        <p14:creationId xmlns:p14="http://schemas.microsoft.com/office/powerpoint/2010/main" val="1479706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39</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developed to be used as part of SWOT analysis, to work more effectively by analysing internal factors.</a:t>
            </a:r>
          </a:p>
        </p:txBody>
      </p:sp>
      <p:sp>
        <p:nvSpPr>
          <p:cNvPr id="4" name="Slide Number Placeholder 3"/>
          <p:cNvSpPr>
            <a:spLocks noGrp="1"/>
          </p:cNvSpPr>
          <p:nvPr>
            <p:ph type="sldNum" sz="quarter" idx="5"/>
          </p:nvPr>
        </p:nvSpPr>
        <p:spPr/>
        <p:txBody>
          <a:bodyPr/>
          <a:lstStyle/>
          <a:p>
            <a:fld id="{9CB4271E-F92B-4EED-B98C-5C622011C8EA}" type="slidenum">
              <a:rPr lang="en-GB" smtClean="0"/>
              <a:t>42</a:t>
            </a:fld>
            <a:endParaRPr lang="en-GB"/>
          </a:p>
        </p:txBody>
      </p:sp>
    </p:spTree>
    <p:extLst>
      <p:ext uri="{BB962C8B-B14F-4D97-AF65-F5344CB8AC3E}">
        <p14:creationId xmlns:p14="http://schemas.microsoft.com/office/powerpoint/2010/main" val="11569093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Mindtools – Porter’s five forces</a:t>
            </a:r>
          </a:p>
        </p:txBody>
      </p:sp>
      <p:sp>
        <p:nvSpPr>
          <p:cNvPr id="4" name="Slide Number Placeholder 3"/>
          <p:cNvSpPr>
            <a:spLocks noGrp="1"/>
          </p:cNvSpPr>
          <p:nvPr>
            <p:ph type="sldNum" sz="quarter" idx="5"/>
          </p:nvPr>
        </p:nvSpPr>
        <p:spPr/>
        <p:txBody>
          <a:bodyPr/>
          <a:lstStyle/>
          <a:p>
            <a:fld id="{9CB4271E-F92B-4EED-B98C-5C622011C8EA}" type="slidenum">
              <a:rPr lang="en-GB" smtClean="0"/>
              <a:t>44</a:t>
            </a:fld>
            <a:endParaRPr lang="en-GB"/>
          </a:p>
        </p:txBody>
      </p:sp>
    </p:spTree>
    <p:extLst>
      <p:ext uri="{BB962C8B-B14F-4D97-AF65-F5344CB8AC3E}">
        <p14:creationId xmlns:p14="http://schemas.microsoft.com/office/powerpoint/2010/main" val="40934643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18/01/2020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82995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18/01/2020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32345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18/01/2020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40007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18/01/2020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0439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18/01/2020</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1475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18/01/2020</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28190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18/01/2020</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5780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18/01/2020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8569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18/01/2020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9609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18/01/2020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1056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18/01/2020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091922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45298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18/01/2020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136442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youtu.be/GFVKKTwkANY"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illrobotstakemyjob.com/"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_IaBZmB09RE"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D292-2C34-4A2A-9129-8B28D90346C8}"/>
              </a:ext>
            </a:extLst>
          </p:cNvPr>
          <p:cNvSpPr>
            <a:spLocks noGrp="1"/>
          </p:cNvSpPr>
          <p:nvPr>
            <p:ph type="ctrTitle"/>
          </p:nvPr>
        </p:nvSpPr>
        <p:spPr/>
        <p:txBody>
          <a:bodyPr/>
          <a:lstStyle/>
          <a:p>
            <a:r>
              <a:rPr lang="en-GB" dirty="0"/>
              <a:t>Understanding the Business Context of Human Resources</a:t>
            </a:r>
          </a:p>
        </p:txBody>
      </p:sp>
      <p:sp>
        <p:nvSpPr>
          <p:cNvPr id="3" name="Subtitle 2">
            <a:extLst>
              <a:ext uri="{FF2B5EF4-FFF2-40B4-BE49-F238E27FC236}">
                <a16:creationId xmlns:a16="http://schemas.microsoft.com/office/drawing/2014/main" id="{A6BC5D8C-D27E-4854-984C-696607058727}"/>
              </a:ext>
            </a:extLst>
          </p:cNvPr>
          <p:cNvSpPr>
            <a:spLocks noGrp="1"/>
          </p:cNvSpPr>
          <p:nvPr>
            <p:ph type="subTitle" idx="1"/>
          </p:nvPr>
        </p:nvSpPr>
        <p:spPr/>
        <p:txBody>
          <a:bodyPr/>
          <a:lstStyle/>
          <a:p>
            <a:r>
              <a:rPr lang="en-GB" dirty="0"/>
              <a:t>Rachael Jones</a:t>
            </a:r>
          </a:p>
          <a:p>
            <a:r>
              <a:rPr lang="en-GB" dirty="0"/>
              <a:t>22</a:t>
            </a:r>
            <a:r>
              <a:rPr lang="en-GB" baseline="30000" dirty="0"/>
              <a:t>nd</a:t>
            </a:r>
            <a:r>
              <a:rPr lang="en-GB" dirty="0"/>
              <a:t> January 2020</a:t>
            </a: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Understand organisational factors which impact on the human resources (HR) function.</a:t>
            </a:r>
          </a:p>
          <a:p>
            <a:pPr lvl="0"/>
            <a:r>
              <a:rPr lang="en-GB" sz="3600" dirty="0"/>
              <a:t>Understand external factors which impact on the organisation’s business and their HR function.</a:t>
            </a:r>
          </a:p>
          <a:p>
            <a:r>
              <a:rPr lang="en-GB" sz="3600" dirty="0"/>
              <a:t>Understand how organisational and HR strategies and practices are shaped and developed.</a:t>
            </a:r>
            <a:br>
              <a:rPr lang="en-GB" sz="3600" dirty="0"/>
            </a:br>
            <a:endParaRPr lang="en-GB" sz="3600" dirty="0"/>
          </a:p>
        </p:txBody>
      </p:sp>
    </p:spTree>
    <p:extLst>
      <p:ext uri="{BB962C8B-B14F-4D97-AF65-F5344CB8AC3E}">
        <p14:creationId xmlns:p14="http://schemas.microsoft.com/office/powerpoint/2010/main" val="1008643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Today’s Schedule</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p:txBody>
          <a:bodyPr>
            <a:normAutofit fontScale="92500" lnSpcReduction="20000"/>
          </a:bodyPr>
          <a:lstStyle/>
          <a:p>
            <a:pPr marL="0" indent="0">
              <a:buNone/>
            </a:pPr>
            <a:r>
              <a:rPr lang="en-GB" dirty="0"/>
              <a:t> 9:30am – Organisations/internal factors and effect on HR</a:t>
            </a:r>
          </a:p>
          <a:p>
            <a:pPr marL="0" indent="0">
              <a:buNone/>
            </a:pPr>
            <a:r>
              <a:rPr lang="en-GB" dirty="0"/>
              <a:t>10:30am – Jayne Woodman, Menopause at Work</a:t>
            </a:r>
          </a:p>
          <a:p>
            <a:pPr marL="0" indent="0">
              <a:buNone/>
            </a:pPr>
            <a:r>
              <a:rPr lang="en-GB" dirty="0"/>
              <a:t>11.45am – Internal factors continued and HR Strategy</a:t>
            </a:r>
          </a:p>
          <a:p>
            <a:pPr marL="0" indent="0">
              <a:buNone/>
            </a:pPr>
            <a:r>
              <a:rPr lang="en-GB" dirty="0"/>
              <a:t>1pm – Break for lunch</a:t>
            </a:r>
          </a:p>
          <a:p>
            <a:pPr marL="0" indent="0">
              <a:buNone/>
            </a:pPr>
            <a:r>
              <a:rPr lang="en-GB" dirty="0"/>
              <a:t>1.30pm – External factors</a:t>
            </a:r>
          </a:p>
          <a:p>
            <a:pPr marL="0" indent="0">
              <a:buNone/>
            </a:pPr>
            <a:r>
              <a:rPr lang="en-GB" dirty="0"/>
              <a:t>3pm – Assignment </a:t>
            </a:r>
          </a:p>
          <a:p>
            <a:pPr marL="0" indent="0">
              <a:buNone/>
            </a:pPr>
            <a:r>
              <a:rPr lang="en-GB" dirty="0"/>
              <a:t>3.20pm –Group Activity</a:t>
            </a:r>
          </a:p>
          <a:p>
            <a:pPr marL="0" indent="0">
              <a:buNone/>
            </a:pPr>
            <a:r>
              <a:rPr lang="en-GB" dirty="0"/>
              <a:t>4.20pm – Recap and close</a:t>
            </a:r>
          </a:p>
        </p:txBody>
      </p:sp>
    </p:spTree>
    <p:extLst>
      <p:ext uri="{BB962C8B-B14F-4D97-AF65-F5344CB8AC3E}">
        <p14:creationId xmlns:p14="http://schemas.microsoft.com/office/powerpoint/2010/main" val="1082996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dirty="0"/>
              <a:t>Types of Organisation (Recap)</a:t>
            </a:r>
          </a:p>
        </p:txBody>
      </p:sp>
      <p:sp>
        <p:nvSpPr>
          <p:cNvPr id="3" name="Content Placeholder 2">
            <a:extLst>
              <a:ext uri="{FF2B5EF4-FFF2-40B4-BE49-F238E27FC236}">
                <a16:creationId xmlns:a16="http://schemas.microsoft.com/office/drawing/2014/main" id="{06643588-A2F8-4161-A48D-89431D752A1B}"/>
              </a:ext>
            </a:extLst>
          </p:cNvPr>
          <p:cNvSpPr>
            <a:spLocks noGrp="1"/>
          </p:cNvSpPr>
          <p:nvPr>
            <p:ph idx="1"/>
          </p:nvPr>
        </p:nvSpPr>
        <p:spPr>
          <a:xfrm>
            <a:off x="609600" y="1600201"/>
            <a:ext cx="10972800" cy="2746168"/>
          </a:xfrm>
        </p:spPr>
        <p:txBody>
          <a:bodyPr/>
          <a:lstStyle/>
          <a:p>
            <a:r>
              <a:rPr lang="en-GB" dirty="0"/>
              <a:t>Sector – Public, private, third</a:t>
            </a:r>
          </a:p>
          <a:p>
            <a:r>
              <a:rPr lang="en-GB" dirty="0"/>
              <a:t>Size – small, SME, large</a:t>
            </a:r>
          </a:p>
          <a:p>
            <a:r>
              <a:rPr lang="en-GB" dirty="0"/>
              <a:t>Orientation – service/product plus primary/secondary/tertiary</a:t>
            </a:r>
          </a:p>
          <a:p>
            <a:endParaRPr lang="en-GB" dirty="0"/>
          </a:p>
        </p:txBody>
      </p:sp>
    </p:spTree>
    <p:extLst>
      <p:ext uri="{BB962C8B-B14F-4D97-AF65-F5344CB8AC3E}">
        <p14:creationId xmlns:p14="http://schemas.microsoft.com/office/powerpoint/2010/main" val="421487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p:txBody>
          <a:bodyPr/>
          <a:lstStyle/>
          <a:p>
            <a:r>
              <a:rPr lang="en-GB" altLang="en-US" dirty="0"/>
              <a:t>Models of Organisational Structure</a:t>
            </a:r>
            <a:endParaRPr lang="en-GB" dirty="0"/>
          </a:p>
        </p:txBody>
      </p:sp>
      <p:sp>
        <p:nvSpPr>
          <p:cNvPr id="3" name="Content Placeholder 2">
            <a:extLst>
              <a:ext uri="{FF2B5EF4-FFF2-40B4-BE49-F238E27FC236}">
                <a16:creationId xmlns:a16="http://schemas.microsoft.com/office/drawing/2014/main" id="{8FF14FC3-D94A-4275-8943-ECC50FA24B7A}"/>
              </a:ext>
            </a:extLst>
          </p:cNvPr>
          <p:cNvSpPr>
            <a:spLocks noGrp="1"/>
          </p:cNvSpPr>
          <p:nvPr>
            <p:ph idx="1"/>
          </p:nvPr>
        </p:nvSpPr>
        <p:spPr/>
        <p:txBody>
          <a:bodyPr>
            <a:normAutofit fontScale="92500" lnSpcReduction="20000"/>
          </a:bodyPr>
          <a:lstStyle/>
          <a:p>
            <a:r>
              <a:rPr lang="en-GB" altLang="en-US" dirty="0"/>
              <a:t>Bureaucracy</a:t>
            </a:r>
          </a:p>
          <a:p>
            <a:r>
              <a:rPr lang="en-GB" altLang="en-US" dirty="0" err="1"/>
              <a:t>Divisionalisation</a:t>
            </a:r>
            <a:endParaRPr lang="en-GB" altLang="en-US" dirty="0"/>
          </a:p>
          <a:p>
            <a:r>
              <a:rPr lang="en-GB" altLang="en-US" dirty="0"/>
              <a:t>Matrix organisations</a:t>
            </a:r>
          </a:p>
          <a:p>
            <a:r>
              <a:rPr lang="en-GB" altLang="en-US" dirty="0"/>
              <a:t>Networks</a:t>
            </a:r>
          </a:p>
          <a:p>
            <a:r>
              <a:rPr lang="en-GB" altLang="en-US" dirty="0"/>
              <a:t>Virtual organisations</a:t>
            </a:r>
          </a:p>
          <a:p>
            <a:r>
              <a:rPr lang="en-GB" altLang="en-US" dirty="0"/>
              <a:t>Strategic Alliances</a:t>
            </a:r>
          </a:p>
          <a:p>
            <a:pPr marL="0" indent="0">
              <a:buNone/>
            </a:pPr>
            <a:endParaRPr lang="en-GB" altLang="en-US" dirty="0"/>
          </a:p>
          <a:p>
            <a:pPr marL="0" indent="0">
              <a:buNone/>
            </a:pPr>
            <a:r>
              <a:rPr lang="en-GB" altLang="en-US" dirty="0"/>
              <a:t>(Kew and </a:t>
            </a:r>
            <a:r>
              <a:rPr lang="en-GB" altLang="en-US" dirty="0" err="1"/>
              <a:t>Stredwick</a:t>
            </a:r>
            <a:r>
              <a:rPr lang="en-GB" altLang="en-US" dirty="0"/>
              <a:t>, 2016)</a:t>
            </a:r>
          </a:p>
          <a:p>
            <a:endParaRPr lang="en-GB" dirty="0"/>
          </a:p>
        </p:txBody>
      </p:sp>
    </p:spTree>
    <p:extLst>
      <p:ext uri="{BB962C8B-B14F-4D97-AF65-F5344CB8AC3E}">
        <p14:creationId xmlns:p14="http://schemas.microsoft.com/office/powerpoint/2010/main" val="742868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B12E-7AB6-43B3-99A5-2A58B3EFFA6B}"/>
              </a:ext>
            </a:extLst>
          </p:cNvPr>
          <p:cNvSpPr>
            <a:spLocks noGrp="1"/>
          </p:cNvSpPr>
          <p:nvPr>
            <p:ph type="title"/>
          </p:nvPr>
        </p:nvSpPr>
        <p:spPr>
          <a:xfrm>
            <a:off x="609600" y="191511"/>
            <a:ext cx="10972800" cy="1143000"/>
          </a:xfrm>
        </p:spPr>
        <p:txBody>
          <a:bodyPr/>
          <a:lstStyle/>
          <a:p>
            <a:r>
              <a:rPr lang="en-GB" dirty="0"/>
              <a:t>Activity (in groups)</a:t>
            </a:r>
          </a:p>
        </p:txBody>
      </p:sp>
      <p:sp>
        <p:nvSpPr>
          <p:cNvPr id="3" name="Content Placeholder 2">
            <a:extLst>
              <a:ext uri="{FF2B5EF4-FFF2-40B4-BE49-F238E27FC236}">
                <a16:creationId xmlns:a16="http://schemas.microsoft.com/office/drawing/2014/main" id="{5FBBFFB9-E4D8-4704-A9A3-3227BC578427}"/>
              </a:ext>
            </a:extLst>
          </p:cNvPr>
          <p:cNvSpPr>
            <a:spLocks noGrp="1"/>
          </p:cNvSpPr>
          <p:nvPr>
            <p:ph idx="1"/>
          </p:nvPr>
        </p:nvSpPr>
        <p:spPr>
          <a:xfrm>
            <a:off x="353291" y="1334511"/>
            <a:ext cx="11429999" cy="4214234"/>
          </a:xfrm>
        </p:spPr>
        <p:txBody>
          <a:bodyPr>
            <a:normAutofit/>
          </a:bodyPr>
          <a:lstStyle/>
          <a:p>
            <a:pPr marL="0" indent="0" algn="ctr">
              <a:buNone/>
            </a:pPr>
            <a:r>
              <a:rPr lang="en-GB" b="1" dirty="0"/>
              <a:t>Compile a list of internal factors that have an effect on HR</a:t>
            </a:r>
          </a:p>
          <a:p>
            <a:pPr marL="0" indent="0" algn="ctr">
              <a:buNone/>
            </a:pPr>
            <a:endParaRPr lang="en-GB" sz="2000" dirty="0"/>
          </a:p>
          <a:p>
            <a:pPr>
              <a:buFont typeface="Wingdings" panose="05000000000000000000" pitchFamily="2" charset="2"/>
              <a:buChar char="Ø"/>
            </a:pPr>
            <a:r>
              <a:rPr lang="en-GB" dirty="0"/>
              <a:t> Consider the sector </a:t>
            </a:r>
          </a:p>
          <a:p>
            <a:pPr>
              <a:buFont typeface="Wingdings" panose="05000000000000000000" pitchFamily="2" charset="2"/>
              <a:buChar char="Ø"/>
            </a:pPr>
            <a:r>
              <a:rPr lang="en-GB" dirty="0"/>
              <a:t> Location of sites/layout of office etc.</a:t>
            </a:r>
          </a:p>
          <a:p>
            <a:pPr>
              <a:buFont typeface="Wingdings" panose="05000000000000000000" pitchFamily="2" charset="2"/>
              <a:buChar char="Ø"/>
            </a:pPr>
            <a:r>
              <a:rPr lang="en-GB" dirty="0"/>
              <a:t> These factors may have an influence on HR’s structure, agenda and practices. </a:t>
            </a:r>
          </a:p>
          <a:p>
            <a:pPr>
              <a:buFont typeface="Wingdings" panose="05000000000000000000" pitchFamily="2" charset="2"/>
              <a:buChar char="Ø"/>
            </a:pPr>
            <a:r>
              <a:rPr lang="en-GB" dirty="0"/>
              <a:t> Think of examples to illustrate your points. </a:t>
            </a:r>
          </a:p>
        </p:txBody>
      </p:sp>
    </p:spTree>
    <p:extLst>
      <p:ext uri="{BB962C8B-B14F-4D97-AF65-F5344CB8AC3E}">
        <p14:creationId xmlns:p14="http://schemas.microsoft.com/office/powerpoint/2010/main" val="3918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029" y="0"/>
            <a:ext cx="11625942" cy="792088"/>
          </a:xfrm>
        </p:spPr>
        <p:txBody>
          <a:bodyPr>
            <a:normAutofit fontScale="90000"/>
          </a:bodyPr>
          <a:lstStyle/>
          <a:p>
            <a:r>
              <a:rPr lang="en-GB" dirty="0"/>
              <a:t>Internal Factors that affect Organisations and HR</a:t>
            </a:r>
          </a:p>
        </p:txBody>
      </p:sp>
      <p:graphicFrame>
        <p:nvGraphicFramePr>
          <p:cNvPr id="6" name="Diagram 5">
            <a:extLst>
              <a:ext uri="{FF2B5EF4-FFF2-40B4-BE49-F238E27FC236}">
                <a16:creationId xmlns:a16="http://schemas.microsoft.com/office/drawing/2014/main" id="{C14C2FB3-1670-4BC3-9A6D-12B4542725C6}"/>
              </a:ext>
            </a:extLst>
          </p:cNvPr>
          <p:cNvGraphicFramePr/>
          <p:nvPr>
            <p:extLst>
              <p:ext uri="{D42A27DB-BD31-4B8C-83A1-F6EECF244321}">
                <p14:modId xmlns:p14="http://schemas.microsoft.com/office/powerpoint/2010/main" val="1551626541"/>
              </p:ext>
            </p:extLst>
          </p:nvPr>
        </p:nvGraphicFramePr>
        <p:xfrm>
          <a:off x="1184565" y="984512"/>
          <a:ext cx="9497290" cy="4585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815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ACBA09FC-A694-4304-B424-CAB6D67DFC7E}"/>
              </a:ext>
            </a:extLst>
          </p:cNvPr>
          <p:cNvSpPr/>
          <p:nvPr/>
        </p:nvSpPr>
        <p:spPr>
          <a:xfrm>
            <a:off x="4903303" y="4607714"/>
            <a:ext cx="4810541" cy="8124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000" dirty="0">
                <a:solidFill>
                  <a:schemeClr val="tx1"/>
                </a:solidFill>
              </a:rPr>
              <a:t>Legality</a:t>
            </a:r>
          </a:p>
          <a:p>
            <a:pPr marL="285750" indent="-285750">
              <a:buFont typeface="Arial" panose="020B0604020202020204" pitchFamily="34" charset="0"/>
              <a:buChar char="•"/>
            </a:pPr>
            <a:r>
              <a:rPr lang="en-GB" sz="2000" dirty="0">
                <a:solidFill>
                  <a:schemeClr val="tx1"/>
                </a:solidFill>
              </a:rPr>
              <a:t>Bureaucratic</a:t>
            </a:r>
          </a:p>
        </p:txBody>
      </p:sp>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a:xfrm>
            <a:off x="609600" y="132905"/>
            <a:ext cx="10972800" cy="1143000"/>
          </a:xfrm>
        </p:spPr>
        <p:txBody>
          <a:bodyPr/>
          <a:lstStyle/>
          <a:p>
            <a:r>
              <a:rPr lang="en-GB" dirty="0"/>
              <a:t>Culture Types (Harrison, 1972)</a:t>
            </a:r>
          </a:p>
        </p:txBody>
      </p:sp>
      <p:graphicFrame>
        <p:nvGraphicFramePr>
          <p:cNvPr id="9" name="Diagram 8">
            <a:extLst>
              <a:ext uri="{FF2B5EF4-FFF2-40B4-BE49-F238E27FC236}">
                <a16:creationId xmlns:a16="http://schemas.microsoft.com/office/drawing/2014/main" id="{ABA6462D-7E1C-42E6-B93F-81B0DFB41AE0}"/>
              </a:ext>
            </a:extLst>
          </p:cNvPr>
          <p:cNvGraphicFramePr/>
          <p:nvPr>
            <p:extLst>
              <p:ext uri="{D42A27DB-BD31-4B8C-83A1-F6EECF244321}">
                <p14:modId xmlns:p14="http://schemas.microsoft.com/office/powerpoint/2010/main" val="2466562901"/>
              </p:ext>
            </p:extLst>
          </p:nvPr>
        </p:nvGraphicFramePr>
        <p:xfrm>
          <a:off x="2266122" y="1275905"/>
          <a:ext cx="7447722" cy="4306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07CB-A748-4B67-B4D0-FC623559EFC1}"/>
              </a:ext>
            </a:extLst>
          </p:cNvPr>
          <p:cNvSpPr>
            <a:spLocks noGrp="1"/>
          </p:cNvSpPr>
          <p:nvPr>
            <p:ph type="title"/>
          </p:nvPr>
        </p:nvSpPr>
        <p:spPr>
          <a:xfrm>
            <a:off x="609600" y="167760"/>
            <a:ext cx="10972800" cy="449757"/>
          </a:xfrm>
        </p:spPr>
        <p:txBody>
          <a:bodyPr>
            <a:normAutofit fontScale="90000"/>
          </a:bodyPr>
          <a:lstStyle/>
          <a:p>
            <a:r>
              <a:rPr lang="en-GB" dirty="0"/>
              <a:t>Implications for HR</a:t>
            </a:r>
          </a:p>
        </p:txBody>
      </p:sp>
      <p:sp>
        <p:nvSpPr>
          <p:cNvPr id="3" name="Content Placeholder 2">
            <a:extLst>
              <a:ext uri="{FF2B5EF4-FFF2-40B4-BE49-F238E27FC236}">
                <a16:creationId xmlns:a16="http://schemas.microsoft.com/office/drawing/2014/main" id="{A90EF276-1431-4427-B1D7-A073B71BBAEE}"/>
              </a:ext>
            </a:extLst>
          </p:cNvPr>
          <p:cNvSpPr>
            <a:spLocks noGrp="1"/>
          </p:cNvSpPr>
          <p:nvPr>
            <p:ph idx="1"/>
          </p:nvPr>
        </p:nvSpPr>
        <p:spPr>
          <a:xfrm>
            <a:off x="609600" y="938151"/>
            <a:ext cx="10972800" cy="4579082"/>
          </a:xfrm>
        </p:spPr>
        <p:txBody>
          <a:bodyPr>
            <a:normAutofit fontScale="77500" lnSpcReduction="20000"/>
          </a:bodyPr>
          <a:lstStyle/>
          <a:p>
            <a:r>
              <a:rPr lang="en-GB" dirty="0"/>
              <a:t>Organisational development activities should be based on an understanding of how the organisation functions (both formally and informally) </a:t>
            </a:r>
          </a:p>
          <a:p>
            <a:r>
              <a:rPr lang="en-GB" dirty="0"/>
              <a:t>Embedded cultures exert considerable influence on organisational behaviour and therefore performance. HR should support effective cultures and attempt to change inappropriate cultures.</a:t>
            </a:r>
          </a:p>
          <a:p>
            <a:r>
              <a:rPr lang="en-GB" dirty="0"/>
              <a:t>Organisational climate (employee perceptions) should be monitored, assessed and acted upon. </a:t>
            </a:r>
          </a:p>
          <a:p>
            <a:r>
              <a:rPr lang="en-GB" dirty="0"/>
              <a:t>The social processes of interaction, networking, communication, group behaviour, leadership, power, politics and conflict need to be considered when considering ways of improving organisational effectiveness (the ability of an organisation to achieve its goals by making effective use of the resources available to it). </a:t>
            </a:r>
          </a:p>
          <a:p>
            <a:endParaRPr lang="en-GB" dirty="0"/>
          </a:p>
        </p:txBody>
      </p:sp>
    </p:spTree>
    <p:extLst>
      <p:ext uri="{BB962C8B-B14F-4D97-AF65-F5344CB8AC3E}">
        <p14:creationId xmlns:p14="http://schemas.microsoft.com/office/powerpoint/2010/main" val="2540394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a:bodyPr>
          <a:lstStyle/>
          <a:p>
            <a:r>
              <a:rPr lang="en-GB" dirty="0"/>
              <a:t>The Cultural Web (Johnson et al, 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normAutofit fontScale="90000"/>
          </a:bodyPr>
          <a:lstStyle/>
          <a:p>
            <a:r>
              <a:rPr lang="en-GB" dirty="0"/>
              <a:t>Internal Contexts</a:t>
            </a:r>
          </a:p>
        </p:txBody>
      </p:sp>
      <p:sp>
        <p:nvSpPr>
          <p:cNvPr id="3" name="Content Placeholder 2"/>
          <p:cNvSpPr>
            <a:spLocks noGrp="1"/>
          </p:cNvSpPr>
          <p:nvPr>
            <p:ph idx="1"/>
          </p:nvPr>
        </p:nvSpPr>
        <p:spPr>
          <a:xfrm>
            <a:off x="1981200" y="836712"/>
            <a:ext cx="8229600" cy="5544616"/>
          </a:xfrm>
        </p:spPr>
        <p:txBody>
          <a:bodyPr>
            <a:normAutofit fontScale="70000" lnSpcReduction="20000"/>
          </a:bodyPr>
          <a:lstStyle/>
          <a:p>
            <a:pPr marL="0" indent="0">
              <a:buNone/>
            </a:pPr>
            <a:r>
              <a:rPr lang="en-GB" dirty="0"/>
              <a:t>Kew and </a:t>
            </a:r>
            <a:r>
              <a:rPr lang="en-GB" dirty="0" err="1"/>
              <a:t>Stredwick</a:t>
            </a:r>
            <a:r>
              <a:rPr lang="en-GB" dirty="0"/>
              <a:t> (2016). HR needs to:</a:t>
            </a:r>
          </a:p>
          <a:p>
            <a:pPr marL="0" indent="0">
              <a:buNone/>
            </a:pPr>
            <a:endParaRPr lang="en-GB" dirty="0"/>
          </a:p>
          <a:p>
            <a:r>
              <a:rPr lang="en-GB" dirty="0"/>
              <a:t>Understand the management systems and identify the power structure so they are able to use their influence selectively and effectively to improve organisational performance</a:t>
            </a:r>
          </a:p>
          <a:p>
            <a:r>
              <a:rPr lang="en-GB" dirty="0"/>
              <a:t>Be regarded as experts in conflict handling so that people issues can be resolved fully and in the best interests of all stakeholders</a:t>
            </a:r>
          </a:p>
          <a:p>
            <a:r>
              <a:rPr lang="en-GB" dirty="0"/>
              <a:t>Be aware of the options available for the structure of HR and be able to recommend the best option depending on the organisational context</a:t>
            </a:r>
          </a:p>
          <a:p>
            <a:r>
              <a:rPr lang="en-GB" dirty="0"/>
              <a:t>Use their influence to improve employee understanding of importance of systems of customer care and quality assurance</a:t>
            </a:r>
          </a:p>
          <a:p>
            <a:r>
              <a:rPr lang="en-GB" dirty="0"/>
              <a:t>Act in the best interests of organisation in facilitating change, ensuring employees willingly support the changes</a:t>
            </a:r>
          </a:p>
          <a:p>
            <a:pPr marL="0" indent="0">
              <a:buNone/>
            </a:pPr>
            <a:endParaRPr lang="en-GB" dirty="0"/>
          </a:p>
        </p:txBody>
      </p:sp>
    </p:spTree>
    <p:extLst>
      <p:ext uri="{BB962C8B-B14F-4D97-AF65-F5344CB8AC3E}">
        <p14:creationId xmlns:p14="http://schemas.microsoft.com/office/powerpoint/2010/main" val="213945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a:xfrm>
            <a:off x="2070100" y="1201738"/>
            <a:ext cx="8229600" cy="4248473"/>
          </a:xfrm>
        </p:spPr>
        <p:txBody>
          <a:bodyPr>
            <a:normAutofit fontScale="70000" lnSpcReduction="20000"/>
          </a:bodyPr>
          <a:lstStyle/>
          <a:p>
            <a:pPr marL="0" indent="0">
              <a:buNone/>
            </a:pPr>
            <a:endParaRPr lang="en-GB" dirty="0"/>
          </a:p>
          <a:p>
            <a:pPr marL="0" indent="0">
              <a:buNone/>
            </a:pPr>
            <a:r>
              <a:rPr lang="en-GB" dirty="0"/>
              <a:t>Quinn (1980):</a:t>
            </a:r>
          </a:p>
          <a:p>
            <a:pPr marL="0" indent="0">
              <a:buNone/>
            </a:pPr>
            <a:r>
              <a:rPr lang="en-GB" dirty="0"/>
              <a:t>A strategy is the pattern or plan that integrates an organisation’s major goals, policies and actions into a coherent whole. </a:t>
            </a:r>
          </a:p>
          <a:p>
            <a:pPr marL="0" indent="0">
              <a:buNone/>
            </a:pPr>
            <a:endParaRPr lang="en-GB" dirty="0"/>
          </a:p>
          <a:p>
            <a:pPr marL="0" indent="0">
              <a:buNone/>
            </a:pPr>
            <a:r>
              <a:rPr lang="en-GB" dirty="0"/>
              <a:t>Formal strategies contain 4 main elements:</a:t>
            </a:r>
          </a:p>
          <a:p>
            <a:pPr marL="0" indent="0">
              <a:buNone/>
            </a:pPr>
            <a:endParaRPr lang="en-GB" dirty="0"/>
          </a:p>
          <a:p>
            <a:pPr>
              <a:buFont typeface="Wingdings" panose="05000000000000000000" pitchFamily="2" charset="2"/>
              <a:buChar char="Ø"/>
            </a:pPr>
            <a:r>
              <a:rPr lang="en-GB" dirty="0"/>
              <a:t>Most important goals to be achieved, policy guidelines for action and programmes to accomplish defined goals</a:t>
            </a:r>
          </a:p>
          <a:p>
            <a:pPr>
              <a:buFont typeface="Wingdings" panose="05000000000000000000" pitchFamily="2" charset="2"/>
              <a:buChar char="Ø"/>
            </a:pPr>
            <a:r>
              <a:rPr lang="en-GB" dirty="0"/>
              <a:t>Effective strategies develop around a few key concepts</a:t>
            </a:r>
          </a:p>
          <a:p>
            <a:pPr>
              <a:buFont typeface="Wingdings" panose="05000000000000000000" pitchFamily="2" charset="2"/>
              <a:buChar char="Ø"/>
            </a:pPr>
            <a:r>
              <a:rPr lang="en-GB" dirty="0"/>
              <a:t>They deal with the unpredictable and unknowable</a:t>
            </a:r>
          </a:p>
          <a:p>
            <a:pPr>
              <a:buFont typeface="Wingdings" panose="05000000000000000000" pitchFamily="2" charset="2"/>
              <a:buChar char="Ø"/>
            </a:pPr>
            <a:r>
              <a:rPr lang="en-GB" dirty="0"/>
              <a:t>Organisations have a number of hierarchic and mutually related supporting strategies</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98061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5004" y="-3705"/>
            <a:ext cx="9036496" cy="1143000"/>
          </a:xfrm>
        </p:spPr>
        <p:txBody>
          <a:bodyPr>
            <a:normAutofit/>
          </a:bodyPr>
          <a:lstStyle/>
          <a:p>
            <a:r>
              <a:rPr lang="en-GB" sz="3200" dirty="0"/>
              <a:t>Approaches to Formulating Business Strategy</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
        <p:nvSpPr>
          <p:cNvPr id="10" name="Oval 9">
            <a:extLst>
              <a:ext uri="{FF2B5EF4-FFF2-40B4-BE49-F238E27FC236}">
                <a16:creationId xmlns:a16="http://schemas.microsoft.com/office/drawing/2014/main" id="{1872CC7E-4659-470A-B713-ED22A5695483}"/>
              </a:ext>
            </a:extLst>
          </p:cNvPr>
          <p:cNvSpPr/>
          <p:nvPr/>
        </p:nvSpPr>
        <p:spPr>
          <a:xfrm>
            <a:off x="6667502" y="2463800"/>
            <a:ext cx="2984498"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Symbolic/</a:t>
            </a:r>
          </a:p>
          <a:p>
            <a:pPr algn="ctr"/>
            <a:r>
              <a:rPr lang="en-GB" sz="2800" dirty="0"/>
              <a:t>Radical</a:t>
            </a:r>
          </a:p>
        </p:txBody>
      </p:sp>
      <p:sp>
        <p:nvSpPr>
          <p:cNvPr id="11" name="Oval 10">
            <a:extLst>
              <a:ext uri="{FF2B5EF4-FFF2-40B4-BE49-F238E27FC236}">
                <a16:creationId xmlns:a16="http://schemas.microsoft.com/office/drawing/2014/main" id="{5C4DB3EE-58AF-4774-BBBD-16E50EED485A}"/>
              </a:ext>
            </a:extLst>
          </p:cNvPr>
          <p:cNvSpPr/>
          <p:nvPr/>
        </p:nvSpPr>
        <p:spPr>
          <a:xfrm>
            <a:off x="2349500" y="2463800"/>
            <a:ext cx="3175000"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Emergent/</a:t>
            </a:r>
          </a:p>
          <a:p>
            <a:pPr algn="ctr"/>
            <a:r>
              <a:rPr lang="en-GB" sz="2400" dirty="0"/>
              <a:t>Logical incrementalism</a:t>
            </a:r>
          </a:p>
        </p:txBody>
      </p:sp>
      <p:sp>
        <p:nvSpPr>
          <p:cNvPr id="8" name="Oval 7">
            <a:extLst>
              <a:ext uri="{FF2B5EF4-FFF2-40B4-BE49-F238E27FC236}">
                <a16:creationId xmlns:a16="http://schemas.microsoft.com/office/drawing/2014/main" id="{B1DD2272-9E24-4BD6-A4E1-47446C7273DF}"/>
              </a:ext>
            </a:extLst>
          </p:cNvPr>
          <p:cNvSpPr/>
          <p:nvPr/>
        </p:nvSpPr>
        <p:spPr>
          <a:xfrm>
            <a:off x="4495800" y="961494"/>
            <a:ext cx="3009900" cy="3073399"/>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Rational/</a:t>
            </a:r>
          </a:p>
          <a:p>
            <a:pPr algn="ctr"/>
            <a:r>
              <a:rPr lang="en-GB" sz="2800" dirty="0"/>
              <a:t>Classical</a:t>
            </a:r>
          </a:p>
        </p:txBody>
      </p:sp>
    </p:spTree>
    <p:extLst>
      <p:ext uri="{BB962C8B-B14F-4D97-AF65-F5344CB8AC3E}">
        <p14:creationId xmlns:p14="http://schemas.microsoft.com/office/powerpoint/2010/main" val="50501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Mintzberg</a:t>
            </a:r>
            <a:r>
              <a:rPr lang="en-GB" dirty="0"/>
              <a:t> (1994)</a:t>
            </a:r>
          </a:p>
        </p:txBody>
      </p:sp>
      <p:sp>
        <p:nvSpPr>
          <p:cNvPr id="3" name="Content Placeholder 2"/>
          <p:cNvSpPr>
            <a:spLocks noGrp="1"/>
          </p:cNvSpPr>
          <p:nvPr>
            <p:ph idx="1"/>
          </p:nvPr>
        </p:nvSpPr>
        <p:spPr/>
        <p:txBody>
          <a:bodyPr>
            <a:normAutofit fontScale="92500" lnSpcReduction="10000"/>
          </a:bodyPr>
          <a:lstStyle/>
          <a:p>
            <a:r>
              <a:rPr lang="en-GB" dirty="0"/>
              <a:t>Most influential thinker in this area.</a:t>
            </a:r>
          </a:p>
          <a:p>
            <a:r>
              <a:rPr lang="en-GB" dirty="0"/>
              <a:t>Formulated a contingency model which sets out the circumstances when the types of strategy formulation process are appropriate.</a:t>
            </a:r>
          </a:p>
          <a:p>
            <a:r>
              <a:rPr lang="en-GB" dirty="0"/>
              <a:t>The key variables are the complexity of the organisation and its environment and the rate of change in that environment. </a:t>
            </a:r>
          </a:p>
          <a:p>
            <a:r>
              <a:rPr lang="en-GB" dirty="0"/>
              <a:t>These can be different for different organisations at different times.</a:t>
            </a:r>
          </a:p>
        </p:txBody>
      </p:sp>
      <p:sp>
        <p:nvSpPr>
          <p:cNvPr id="4" name="Slide Number Placeholder 3"/>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421523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0262"/>
          </a:xfrm>
        </p:spPr>
        <p:txBody>
          <a:bodyPr>
            <a:normAutofit fontScale="90000"/>
          </a:bodyPr>
          <a:lstStyle/>
          <a:p>
            <a:r>
              <a:rPr lang="en-GB" dirty="0"/>
              <a:t>Linear, Sequential View</a:t>
            </a:r>
          </a:p>
        </p:txBody>
      </p:sp>
      <p:sp>
        <p:nvSpPr>
          <p:cNvPr id="3" name="Content Placeholder 2"/>
          <p:cNvSpPr>
            <a:spLocks noGrp="1"/>
          </p:cNvSpPr>
          <p:nvPr>
            <p:ph idx="1"/>
          </p:nvPr>
        </p:nvSpPr>
        <p:spPr>
          <a:xfrm>
            <a:off x="451262" y="878774"/>
            <a:ext cx="11435938" cy="4821382"/>
          </a:xfrm>
        </p:spPr>
        <p:txBody>
          <a:bodyPr>
            <a:normAutofit fontScale="62500" lnSpcReduction="20000"/>
          </a:bodyPr>
          <a:lstStyle/>
          <a:p>
            <a:pPr marL="0" indent="0">
              <a:buNone/>
            </a:pPr>
            <a:r>
              <a:rPr lang="en-GB" dirty="0"/>
              <a:t>A logical, rationalist approach using a systems model of inputs, processes and outputs.</a:t>
            </a:r>
          </a:p>
          <a:p>
            <a:pPr marL="0" indent="0">
              <a:buNone/>
            </a:pPr>
            <a:endParaRPr lang="en-GB" dirty="0"/>
          </a:p>
          <a:p>
            <a:pPr marL="0" indent="0">
              <a:buNone/>
            </a:pPr>
            <a:r>
              <a:rPr lang="en-GB" dirty="0"/>
              <a:t>Higgins and </a:t>
            </a:r>
            <a:r>
              <a:rPr lang="en-GB" dirty="0" err="1"/>
              <a:t>Vincze</a:t>
            </a:r>
            <a:r>
              <a:rPr lang="en-GB" dirty="0"/>
              <a:t>, 1993 – five stage model of strategic management for determining objectives and formulating strategy:</a:t>
            </a:r>
          </a:p>
          <a:p>
            <a:r>
              <a:rPr lang="en-GB" dirty="0"/>
              <a:t>Formulation of </a:t>
            </a:r>
            <a:r>
              <a:rPr lang="en-GB" b="1" dirty="0"/>
              <a:t>vision</a:t>
            </a:r>
            <a:r>
              <a:rPr lang="en-GB" dirty="0"/>
              <a:t> statement</a:t>
            </a:r>
            <a:r>
              <a:rPr lang="en-GB" b="1" dirty="0"/>
              <a:t>, mission </a:t>
            </a:r>
            <a:r>
              <a:rPr lang="en-GB" dirty="0"/>
              <a:t>statement and </a:t>
            </a:r>
            <a:r>
              <a:rPr lang="en-GB" b="1" dirty="0"/>
              <a:t>goals</a:t>
            </a:r>
          </a:p>
          <a:p>
            <a:r>
              <a:rPr lang="en-GB" dirty="0"/>
              <a:t>Determination of strategic </a:t>
            </a:r>
            <a:r>
              <a:rPr lang="en-GB" b="1" dirty="0"/>
              <a:t>objectives</a:t>
            </a:r>
          </a:p>
          <a:p>
            <a:r>
              <a:rPr lang="en-GB" b="1" dirty="0"/>
              <a:t>Formulation</a:t>
            </a:r>
            <a:r>
              <a:rPr lang="en-GB" dirty="0"/>
              <a:t> of strategies</a:t>
            </a:r>
          </a:p>
          <a:p>
            <a:r>
              <a:rPr lang="en-GB" b="1" dirty="0"/>
              <a:t>Implementation</a:t>
            </a:r>
            <a:r>
              <a:rPr lang="en-GB" dirty="0"/>
              <a:t> of strategies</a:t>
            </a:r>
          </a:p>
          <a:p>
            <a:r>
              <a:rPr lang="en-GB" b="1" dirty="0"/>
              <a:t>Evaluation and control </a:t>
            </a:r>
            <a:r>
              <a:rPr lang="en-GB" dirty="0"/>
              <a:t>of strategies</a:t>
            </a:r>
          </a:p>
          <a:p>
            <a:pPr marL="0" indent="0">
              <a:buNone/>
            </a:pPr>
            <a:endParaRPr lang="en-GB" dirty="0"/>
          </a:p>
          <a:p>
            <a:pPr marL="0" indent="0">
              <a:buNone/>
            </a:pPr>
            <a:r>
              <a:rPr lang="en-GB" dirty="0"/>
              <a:t>Involves taking account of mission, internal and external analyses and assessment of organisation’s strengths, weaknesses, opportunities and threats.</a:t>
            </a:r>
          </a:p>
          <a:p>
            <a:pPr marL="0" indent="0">
              <a:buNone/>
            </a:pPr>
            <a:endParaRPr lang="en-GB" dirty="0"/>
          </a:p>
          <a:p>
            <a:pPr marL="0" indent="0">
              <a:buNone/>
            </a:pPr>
            <a:r>
              <a:rPr lang="en-GB" dirty="0"/>
              <a:t>David, 2013 – three stages in strategic management process – formulation, implementation and evaluation. Takes place at corporate, divisional or strategic business unit and functional levels in large organisations. </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669170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1"/>
            <a:ext cx="10972800" cy="1143000"/>
          </a:xfrm>
        </p:spPr>
        <p:txBody>
          <a:bodyPr/>
          <a:lstStyle/>
          <a:p>
            <a:r>
              <a:rPr lang="en-GB" dirty="0"/>
              <a:t> Formulation</a:t>
            </a:r>
          </a:p>
        </p:txBody>
      </p:sp>
      <p:sp>
        <p:nvSpPr>
          <p:cNvPr id="3" name="Content Placeholder 2"/>
          <p:cNvSpPr>
            <a:spLocks noGrp="1"/>
          </p:cNvSpPr>
          <p:nvPr>
            <p:ph idx="1"/>
          </p:nvPr>
        </p:nvSpPr>
        <p:spPr>
          <a:xfrm>
            <a:off x="1981200" y="1268761"/>
            <a:ext cx="8229600" cy="4248473"/>
          </a:xfrm>
        </p:spPr>
        <p:txBody>
          <a:bodyPr>
            <a:normAutofit fontScale="92500"/>
          </a:bodyPr>
          <a:lstStyle/>
          <a:p>
            <a:pPr marL="0" indent="0">
              <a:buNone/>
            </a:pPr>
            <a:r>
              <a:rPr lang="en-GB" dirty="0"/>
              <a:t>Organisations approach the task of strategy formulation differently depending on the type of markets they operate in, their culture, management style, external context etc.</a:t>
            </a:r>
          </a:p>
          <a:p>
            <a:r>
              <a:rPr lang="en-GB" dirty="0"/>
              <a:t>Top-down approach</a:t>
            </a:r>
          </a:p>
          <a:p>
            <a:r>
              <a:rPr lang="en-GB" dirty="0"/>
              <a:t>Bottom up approach </a:t>
            </a:r>
          </a:p>
          <a:p>
            <a:r>
              <a:rPr lang="en-GB" dirty="0"/>
              <a:t>Interactive approach</a:t>
            </a:r>
          </a:p>
          <a:p>
            <a:r>
              <a:rPr lang="en-GB" dirty="0"/>
              <a:t>Semi-autonomous approach</a:t>
            </a:r>
          </a:p>
        </p:txBody>
      </p:sp>
      <p:sp>
        <p:nvSpPr>
          <p:cNvPr id="4" name="Slide Number Placeholder 3"/>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007268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Choice of Strategy</a:t>
            </a:r>
          </a:p>
        </p:txBody>
      </p:sp>
      <p:sp>
        <p:nvSpPr>
          <p:cNvPr id="3" name="Content Placeholder 2"/>
          <p:cNvSpPr>
            <a:spLocks noGrp="1"/>
          </p:cNvSpPr>
          <p:nvPr>
            <p:ph idx="1"/>
          </p:nvPr>
        </p:nvSpPr>
        <p:spPr/>
        <p:txBody>
          <a:bodyPr/>
          <a:lstStyle/>
          <a:p>
            <a:r>
              <a:rPr lang="en-GB" dirty="0"/>
              <a:t>Suitability – outcome of SWOT analysis</a:t>
            </a:r>
          </a:p>
          <a:p>
            <a:r>
              <a:rPr lang="en-GB" dirty="0"/>
              <a:t>Acceptability – to internal and external stakeholders</a:t>
            </a:r>
          </a:p>
          <a:p>
            <a:r>
              <a:rPr lang="en-GB" dirty="0"/>
              <a:t>Feasibility – given resources</a:t>
            </a:r>
          </a:p>
        </p:txBody>
      </p:sp>
      <p:sp>
        <p:nvSpPr>
          <p:cNvPr id="4" name="Slide Number Placeholder 3"/>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177633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Strategy</a:t>
            </a:r>
          </a:p>
        </p:txBody>
      </p:sp>
      <p:sp>
        <p:nvSpPr>
          <p:cNvPr id="3" name="Content Placeholder 2"/>
          <p:cNvSpPr>
            <a:spLocks noGrp="1"/>
          </p:cNvSpPr>
          <p:nvPr>
            <p:ph idx="1"/>
          </p:nvPr>
        </p:nvSpPr>
        <p:spPr>
          <a:xfrm>
            <a:off x="1981200" y="1398476"/>
            <a:ext cx="8229600" cy="4061047"/>
          </a:xfrm>
        </p:spPr>
        <p:txBody>
          <a:bodyPr>
            <a:normAutofit fontScale="85000" lnSpcReduction="20000"/>
          </a:bodyPr>
          <a:lstStyle/>
          <a:p>
            <a:pPr>
              <a:buFont typeface="Wingdings" panose="05000000000000000000" pitchFamily="2" charset="2"/>
              <a:buChar char="Ø"/>
            </a:pPr>
            <a:r>
              <a:rPr lang="en-GB" dirty="0"/>
              <a:t>Use of Budget – HR can advise regarding individual and group needs so that the budget aids motivation</a:t>
            </a:r>
          </a:p>
          <a:p>
            <a:endParaRPr lang="en-GB" dirty="0"/>
          </a:p>
          <a:p>
            <a:pPr>
              <a:buFont typeface="Wingdings" panose="05000000000000000000" pitchFamily="2" charset="2"/>
              <a:buChar char="Ø"/>
            </a:pPr>
            <a:r>
              <a:rPr lang="en-GB" dirty="0"/>
              <a:t>Alexander (1985) identifies 5 main features of successful strategy implementation:</a:t>
            </a:r>
          </a:p>
          <a:p>
            <a:pPr lvl="1"/>
            <a:r>
              <a:rPr lang="en-GB" dirty="0"/>
              <a:t>Communicating</a:t>
            </a:r>
          </a:p>
          <a:p>
            <a:pPr lvl="1"/>
            <a:r>
              <a:rPr lang="en-GB" dirty="0"/>
              <a:t>Starting with a good idea</a:t>
            </a:r>
          </a:p>
          <a:p>
            <a:pPr lvl="1"/>
            <a:r>
              <a:rPr lang="en-GB" dirty="0"/>
              <a:t>Gaining employee commitment and involvement</a:t>
            </a:r>
          </a:p>
          <a:p>
            <a:pPr lvl="1"/>
            <a:r>
              <a:rPr lang="en-GB" dirty="0"/>
              <a:t>Providing sufficient resources</a:t>
            </a:r>
          </a:p>
          <a:p>
            <a:pPr lvl="1"/>
            <a:r>
              <a:rPr lang="en-GB" dirty="0"/>
              <a:t>Developing an implementation plan</a:t>
            </a:r>
          </a:p>
        </p:txBody>
      </p:sp>
      <p:sp>
        <p:nvSpPr>
          <p:cNvPr id="4" name="Slide Number Placeholder 3"/>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162116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8452-1C60-4276-970A-BDAB55B4E0A4}"/>
              </a:ext>
            </a:extLst>
          </p:cNvPr>
          <p:cNvSpPr>
            <a:spLocks noGrp="1"/>
          </p:cNvSpPr>
          <p:nvPr>
            <p:ph type="title"/>
          </p:nvPr>
        </p:nvSpPr>
        <p:spPr>
          <a:xfrm>
            <a:off x="1981200" y="274638"/>
            <a:ext cx="8229600" cy="1930226"/>
          </a:xfrm>
        </p:spPr>
        <p:txBody>
          <a:bodyPr>
            <a:normAutofit fontScale="90000"/>
          </a:bodyPr>
          <a:lstStyle/>
          <a:p>
            <a:r>
              <a:rPr lang="en-GB" sz="4000" dirty="0"/>
              <a:t>Constraints on Strategy </a:t>
            </a:r>
            <a:br>
              <a:rPr lang="en-GB" sz="3600" dirty="0"/>
            </a:br>
            <a:br>
              <a:rPr lang="en-GB" sz="3600" dirty="0"/>
            </a:br>
            <a:r>
              <a:rPr lang="en-GB" sz="2400" dirty="0"/>
              <a:t>(Johnson et al, 2011, cited in Kew and </a:t>
            </a:r>
            <a:r>
              <a:rPr lang="en-GB" sz="2400" dirty="0" err="1"/>
              <a:t>Stredwick</a:t>
            </a:r>
            <a:r>
              <a:rPr lang="en-GB" sz="2400" dirty="0"/>
              <a:t>, 2016, p.431)</a:t>
            </a:r>
          </a:p>
        </p:txBody>
      </p:sp>
      <p:sp>
        <p:nvSpPr>
          <p:cNvPr id="3" name="Content Placeholder 2">
            <a:extLst>
              <a:ext uri="{FF2B5EF4-FFF2-40B4-BE49-F238E27FC236}">
                <a16:creationId xmlns:a16="http://schemas.microsoft.com/office/drawing/2014/main" id="{7EE02A7E-7D0B-4F64-84E1-A391DD17E691}"/>
              </a:ext>
            </a:extLst>
          </p:cNvPr>
          <p:cNvSpPr>
            <a:spLocks noGrp="1"/>
          </p:cNvSpPr>
          <p:nvPr>
            <p:ph idx="1"/>
          </p:nvPr>
        </p:nvSpPr>
        <p:spPr>
          <a:xfrm>
            <a:off x="1847528" y="2348880"/>
            <a:ext cx="8229600" cy="4364992"/>
          </a:xfrm>
        </p:spPr>
        <p:txBody>
          <a:bodyPr/>
          <a:lstStyle/>
          <a:p>
            <a:r>
              <a:rPr lang="en-GB" dirty="0"/>
              <a:t>Corporate Governance</a:t>
            </a:r>
          </a:p>
          <a:p>
            <a:r>
              <a:rPr lang="en-GB" dirty="0"/>
              <a:t>Stakeholders</a:t>
            </a:r>
          </a:p>
          <a:p>
            <a:r>
              <a:rPr lang="en-GB" dirty="0"/>
              <a:t>Business Ethics</a:t>
            </a:r>
          </a:p>
          <a:p>
            <a:r>
              <a:rPr lang="en-GB" dirty="0"/>
              <a:t>Culture</a:t>
            </a:r>
          </a:p>
        </p:txBody>
      </p:sp>
      <p:sp>
        <p:nvSpPr>
          <p:cNvPr id="4" name="Slide Number Placeholder 3">
            <a:extLst>
              <a:ext uri="{FF2B5EF4-FFF2-40B4-BE49-F238E27FC236}">
                <a16:creationId xmlns:a16="http://schemas.microsoft.com/office/drawing/2014/main" id="{7066899E-F378-43EE-B030-537D3C4E259C}"/>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48006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r>
              <a:rPr lang="en-GB" dirty="0"/>
              <a:t>Activity (In groups)</a:t>
            </a:r>
          </a:p>
        </p:txBody>
      </p:sp>
      <p:sp>
        <p:nvSpPr>
          <p:cNvPr id="3" name="Content Placeholder 2"/>
          <p:cNvSpPr>
            <a:spLocks noGrp="1"/>
          </p:cNvSpPr>
          <p:nvPr>
            <p:ph idx="1"/>
          </p:nvPr>
        </p:nvSpPr>
        <p:spPr>
          <a:xfrm>
            <a:off x="1260389" y="944724"/>
            <a:ext cx="10095469" cy="4968552"/>
          </a:xfrm>
        </p:spPr>
        <p:txBody>
          <a:bodyPr>
            <a:normAutofit fontScale="85000" lnSpcReduction="20000"/>
          </a:bodyPr>
          <a:lstStyle/>
          <a:p>
            <a:pPr marL="0" indent="0">
              <a:buNone/>
            </a:pPr>
            <a:r>
              <a:rPr lang="en-GB" sz="3500" b="1" dirty="0"/>
              <a:t>Discuss and agree on the role of HR in each of the following stages of strategy formulation:</a:t>
            </a:r>
          </a:p>
          <a:p>
            <a:pPr marL="0" indent="0">
              <a:buNone/>
            </a:pPr>
            <a:endParaRPr lang="en-GB" dirty="0"/>
          </a:p>
          <a:p>
            <a:pPr>
              <a:buFont typeface="Wingdings" panose="05000000000000000000" pitchFamily="2" charset="2"/>
              <a:buChar char="Ø"/>
            </a:pPr>
            <a:r>
              <a:rPr lang="en-GB" dirty="0"/>
              <a:t>Formulation of vision (future direction), mission (purpose), values</a:t>
            </a:r>
          </a:p>
          <a:p>
            <a:pPr>
              <a:buFont typeface="Wingdings" panose="05000000000000000000" pitchFamily="2" charset="2"/>
              <a:buChar char="Ø"/>
            </a:pPr>
            <a:r>
              <a:rPr lang="en-GB" dirty="0"/>
              <a:t>Determination of strategic objectives (financial, marketing, customer service, investment in HR, operational costs)</a:t>
            </a:r>
          </a:p>
          <a:p>
            <a:pPr>
              <a:buFont typeface="Wingdings" panose="05000000000000000000" pitchFamily="2" charset="2"/>
              <a:buChar char="Ø"/>
            </a:pPr>
            <a:r>
              <a:rPr lang="en-GB" dirty="0"/>
              <a:t>Formulation of strategies</a:t>
            </a:r>
          </a:p>
          <a:p>
            <a:pPr>
              <a:buFont typeface="Wingdings" panose="05000000000000000000" pitchFamily="2" charset="2"/>
              <a:buChar char="Ø"/>
            </a:pPr>
            <a:r>
              <a:rPr lang="en-GB" dirty="0"/>
              <a:t>Implementation of strategies</a:t>
            </a:r>
          </a:p>
          <a:p>
            <a:pPr>
              <a:buFont typeface="Wingdings" panose="05000000000000000000" pitchFamily="2" charset="2"/>
              <a:buChar char="Ø"/>
            </a:pPr>
            <a:r>
              <a:rPr lang="en-GB" dirty="0"/>
              <a:t>Evaluation and control of strategies</a:t>
            </a:r>
          </a:p>
          <a:p>
            <a:pPr marL="0" indent="0">
              <a:buNone/>
            </a:pPr>
            <a:endParaRPr lang="en-GB" dirty="0"/>
          </a:p>
          <a:p>
            <a:pPr marL="0" indent="0">
              <a:buNone/>
            </a:pPr>
            <a:r>
              <a:rPr lang="en-GB" dirty="0"/>
              <a:t> (15 minutes, then feedback)</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3221187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3C21F-DC02-41B2-A32D-1A8047DEDBFB}"/>
              </a:ext>
            </a:extLst>
          </p:cNvPr>
          <p:cNvSpPr>
            <a:spLocks noGrp="1"/>
          </p:cNvSpPr>
          <p:nvPr>
            <p:ph type="title"/>
          </p:nvPr>
        </p:nvSpPr>
        <p:spPr/>
        <p:txBody>
          <a:bodyPr>
            <a:normAutofit fontScale="90000"/>
          </a:bodyPr>
          <a:lstStyle/>
          <a:p>
            <a:r>
              <a:rPr lang="en-GB" dirty="0"/>
              <a:t>How HR can contribute to formulating organisational strategy</a:t>
            </a:r>
          </a:p>
        </p:txBody>
      </p:sp>
      <p:sp>
        <p:nvSpPr>
          <p:cNvPr id="3" name="Content Placeholder 2">
            <a:extLst>
              <a:ext uri="{FF2B5EF4-FFF2-40B4-BE49-F238E27FC236}">
                <a16:creationId xmlns:a16="http://schemas.microsoft.com/office/drawing/2014/main" id="{566D7CE5-522F-4105-983E-40D4D6E7E69F}"/>
              </a:ext>
            </a:extLst>
          </p:cNvPr>
          <p:cNvSpPr>
            <a:spLocks noGrp="1"/>
          </p:cNvSpPr>
          <p:nvPr>
            <p:ph idx="1"/>
          </p:nvPr>
        </p:nvSpPr>
        <p:spPr/>
        <p:txBody>
          <a:bodyPr>
            <a:normAutofit fontScale="92500"/>
          </a:bodyPr>
          <a:lstStyle/>
          <a:p>
            <a:r>
              <a:rPr lang="en-GB" dirty="0"/>
              <a:t>Participation at different levels (board member, facilitator, adviser)</a:t>
            </a:r>
          </a:p>
          <a:p>
            <a:r>
              <a:rPr lang="en-GB" dirty="0"/>
              <a:t>Provision of organisational insights and hard information.</a:t>
            </a:r>
          </a:p>
          <a:p>
            <a:r>
              <a:rPr lang="en-GB" dirty="0"/>
              <a:t>Analysing and interpreting business and performance data.</a:t>
            </a:r>
          </a:p>
          <a:p>
            <a:r>
              <a:rPr lang="en-GB" dirty="0"/>
              <a:t>Identifying obstacles and risks.</a:t>
            </a:r>
          </a:p>
          <a:p>
            <a:r>
              <a:rPr lang="en-GB" dirty="0"/>
              <a:t>Preparing position and policy papers</a:t>
            </a:r>
          </a:p>
          <a:p>
            <a:r>
              <a:rPr lang="en-GB" dirty="0"/>
              <a:t>Communicating with senior, middle managers and staff</a:t>
            </a:r>
          </a:p>
        </p:txBody>
      </p:sp>
      <p:sp>
        <p:nvSpPr>
          <p:cNvPr id="4" name="Slide Number Placeholder 3">
            <a:extLst>
              <a:ext uri="{FF2B5EF4-FFF2-40B4-BE49-F238E27FC236}">
                <a16:creationId xmlns:a16="http://schemas.microsoft.com/office/drawing/2014/main" id="{2070F72E-6992-41E7-8B88-066E82B0428E}"/>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989883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HR Strategy?</a:t>
            </a:r>
          </a:p>
        </p:txBody>
      </p:sp>
      <p:sp>
        <p:nvSpPr>
          <p:cNvPr id="3" name="Content Placeholder 2"/>
          <p:cNvSpPr>
            <a:spLocks noGrp="1"/>
          </p:cNvSpPr>
          <p:nvPr>
            <p:ph idx="1"/>
          </p:nvPr>
        </p:nvSpPr>
        <p:spPr>
          <a:xfrm>
            <a:off x="2320752" y="1988840"/>
            <a:ext cx="7550496" cy="3240360"/>
          </a:xfrm>
        </p:spPr>
        <p:txBody>
          <a:bodyPr>
            <a:normAutofit fontScale="77500" lnSpcReduction="20000"/>
          </a:bodyPr>
          <a:lstStyle/>
          <a:p>
            <a:pPr marL="0" indent="0">
              <a:buNone/>
            </a:pPr>
            <a:r>
              <a:rPr lang="en-GB" dirty="0"/>
              <a:t>‘A set of ideas, policies and practices which management adopt in order to achieve a people management objective.’ (Tyson, 1995)</a:t>
            </a:r>
          </a:p>
          <a:p>
            <a:endParaRPr lang="en-GB" dirty="0"/>
          </a:p>
          <a:p>
            <a:r>
              <a:rPr lang="en-GB" dirty="0"/>
              <a:t>Seen as an incremental process rather than a detailed document</a:t>
            </a:r>
          </a:p>
          <a:p>
            <a:r>
              <a:rPr lang="en-GB" dirty="0"/>
              <a:t>Aimed at influencing practices promoting improved performance and competitive advantage at work</a:t>
            </a:r>
          </a:p>
        </p:txBody>
      </p:sp>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Approaches to Formation of HR Strategy</a:t>
            </a:r>
          </a:p>
        </p:txBody>
      </p:sp>
      <p:sp>
        <p:nvSpPr>
          <p:cNvPr id="3" name="Content Placeholder 2"/>
          <p:cNvSpPr>
            <a:spLocks noGrp="1"/>
          </p:cNvSpPr>
          <p:nvPr>
            <p:ph idx="1"/>
          </p:nvPr>
        </p:nvSpPr>
        <p:spPr>
          <a:xfrm>
            <a:off x="1981200" y="1988840"/>
            <a:ext cx="8229600" cy="3528393"/>
          </a:xfrm>
        </p:spPr>
        <p:txBody>
          <a:bodyPr/>
          <a:lstStyle/>
          <a:p>
            <a:r>
              <a:rPr lang="en-GB" dirty="0"/>
              <a:t>Best fit/Contingency</a:t>
            </a:r>
          </a:p>
          <a:p>
            <a:r>
              <a:rPr lang="en-GB" dirty="0"/>
              <a:t>Best Practice/High Commitment</a:t>
            </a:r>
          </a:p>
          <a:p>
            <a:r>
              <a:rPr lang="en-GB" dirty="0"/>
              <a:t>Resource Based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3449959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Horizontal and Vertical Integration (Best Fit)</a:t>
            </a:r>
          </a:p>
        </p:txBody>
      </p:sp>
      <p:sp>
        <p:nvSpPr>
          <p:cNvPr id="3" name="Content Placeholder 2"/>
          <p:cNvSpPr>
            <a:spLocks noGrp="1"/>
          </p:cNvSpPr>
          <p:nvPr>
            <p:ph idx="1"/>
          </p:nvPr>
        </p:nvSpPr>
        <p:spPr>
          <a:xfrm>
            <a:off x="1981200" y="1600201"/>
            <a:ext cx="8229600" cy="3989039"/>
          </a:xfrm>
        </p:spPr>
        <p:txBody>
          <a:bodyPr>
            <a:normAutofit fontScale="85000" lnSpcReduction="2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4228389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 Thinking</a:t>
            </a:r>
          </a:p>
        </p:txBody>
      </p:sp>
      <p:sp>
        <p:nvSpPr>
          <p:cNvPr id="3" name="Content Placeholder 2"/>
          <p:cNvSpPr>
            <a:spLocks noGrp="1"/>
          </p:cNvSpPr>
          <p:nvPr>
            <p:ph idx="1"/>
          </p:nvPr>
        </p:nvSpPr>
        <p:spPr>
          <a:xfrm>
            <a:off x="1981200" y="1417638"/>
            <a:ext cx="8229600" cy="4315618"/>
          </a:xfrm>
        </p:spPr>
        <p:txBody>
          <a:bodyPr>
            <a:normAutofit fontScale="70000" lnSpcReduction="20000"/>
          </a:bodyPr>
          <a:lstStyle/>
          <a:p>
            <a:pPr marL="0" indent="0">
              <a:buNone/>
            </a:pPr>
            <a:r>
              <a:rPr lang="en-GB" dirty="0"/>
              <a:t>For many years managers have used contingency thinking and models to help them align HR strategies with business strategies</a:t>
            </a:r>
          </a:p>
          <a:p>
            <a:pPr marL="0" indent="0">
              <a:buNone/>
            </a:pPr>
            <a:endParaRPr lang="en-GB" dirty="0"/>
          </a:p>
          <a:p>
            <a:pPr marL="0" indent="0">
              <a:buNone/>
            </a:pPr>
            <a:r>
              <a:rPr lang="en-GB" dirty="0"/>
              <a:t>Porter’s model (1985) – identified three core alternative strategies that firms follow: </a:t>
            </a:r>
          </a:p>
          <a:p>
            <a:pPr marL="0" indent="0">
              <a:buNone/>
            </a:pPr>
            <a:endParaRPr lang="en-GB" dirty="0"/>
          </a:p>
          <a:p>
            <a:r>
              <a:rPr lang="en-GB" dirty="0"/>
              <a:t>Cost leadership (value for money)</a:t>
            </a:r>
          </a:p>
          <a:p>
            <a:r>
              <a:rPr lang="en-GB" dirty="0"/>
              <a:t>Differentiation (via quality enhancement or innovation)</a:t>
            </a:r>
          </a:p>
          <a:p>
            <a:r>
              <a:rPr lang="en-GB" dirty="0"/>
              <a:t>Focus (using cost leadership or differentiation in a niche market)</a:t>
            </a:r>
          </a:p>
          <a:p>
            <a:pPr marL="0" indent="0">
              <a:buNone/>
            </a:pPr>
            <a:endParaRPr lang="en-GB" dirty="0"/>
          </a:p>
          <a:p>
            <a:pPr marL="0" indent="0">
              <a:buNone/>
            </a:pPr>
            <a:r>
              <a:rPr lang="en-GB" dirty="0"/>
              <a:t>The kinds of HR policies and practices that need to be in place in order to effectively support the three will be different. </a:t>
            </a:r>
          </a:p>
        </p:txBody>
      </p:sp>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758609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Contingency Models</a:t>
            </a:r>
          </a:p>
        </p:txBody>
      </p:sp>
      <p:sp>
        <p:nvSpPr>
          <p:cNvPr id="3" name="Content Placeholder 2"/>
          <p:cNvSpPr>
            <a:spLocks noGrp="1"/>
          </p:cNvSpPr>
          <p:nvPr>
            <p:ph idx="1"/>
          </p:nvPr>
        </p:nvSpPr>
        <p:spPr/>
        <p:txBody>
          <a:bodyPr>
            <a:normAutofit fontScale="92500" lnSpcReduction="10000"/>
          </a:bodyPr>
          <a:lstStyle/>
          <a:p>
            <a:r>
              <a:rPr lang="en-GB" dirty="0"/>
              <a:t>Boston Consulting Model (Purcell, 1989)</a:t>
            </a:r>
          </a:p>
          <a:p>
            <a:r>
              <a:rPr lang="en-GB" dirty="0"/>
              <a:t>Miles and Snow (1978)</a:t>
            </a:r>
          </a:p>
          <a:p>
            <a:pPr marL="0" indent="0">
              <a:buNone/>
            </a:pPr>
            <a:endParaRPr lang="en-GB" dirty="0"/>
          </a:p>
          <a:p>
            <a:pPr marL="0" indent="0">
              <a:buNone/>
            </a:pPr>
            <a:r>
              <a:rPr lang="en-GB" dirty="0"/>
              <a:t>These models are effective guides that help HR function to think strategically about their activities and how best to add value but do not take account of variables that may make a different strategic approach more appropriate – for example when there is a tight labour market (Taylor and Woodhams, 2016)</a:t>
            </a:r>
          </a:p>
        </p:txBody>
      </p:sp>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568680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Practice Model</a:t>
            </a:r>
          </a:p>
        </p:txBody>
      </p:sp>
      <p:sp>
        <p:nvSpPr>
          <p:cNvPr id="3" name="Content Placeholder 2"/>
          <p:cNvSpPr>
            <a:spLocks noGrp="1"/>
          </p:cNvSpPr>
          <p:nvPr>
            <p:ph idx="1"/>
          </p:nvPr>
        </p:nvSpPr>
        <p:spPr>
          <a:xfrm>
            <a:off x="609600" y="1893094"/>
            <a:ext cx="10972800" cy="2871787"/>
          </a:xfrm>
        </p:spPr>
        <p:txBody>
          <a:bodyPr/>
          <a:lstStyle/>
          <a:p>
            <a:pPr marL="0" indent="0">
              <a:buNone/>
            </a:pPr>
            <a:r>
              <a:rPr lang="en-GB" dirty="0"/>
              <a:t>Whatever the strategy an organisation adopts, the same basic bundles of HR practices need to be adopted to enhance its chances of success </a:t>
            </a:r>
          </a:p>
          <a:p>
            <a:pPr marL="0" indent="0">
              <a:buNone/>
            </a:pPr>
            <a:r>
              <a:rPr lang="en-GB" dirty="0"/>
              <a:t>(Pfeffer, 1994, </a:t>
            </a:r>
            <a:r>
              <a:rPr lang="en-GB" dirty="0" err="1"/>
              <a:t>Huselid</a:t>
            </a:r>
            <a:r>
              <a:rPr lang="en-GB" dirty="0"/>
              <a:t>, 1995, Purcell et al 2003). </a:t>
            </a:r>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491205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992919" y="951674"/>
            <a:ext cx="10377736" cy="1028949"/>
          </a:xfrm>
        </p:spPr>
        <p:txBody>
          <a:bodyPr>
            <a:normAutofit/>
          </a:bodyPr>
          <a:lstStyle/>
          <a:p>
            <a:pPr marL="0" indent="0">
              <a:buNone/>
            </a:pPr>
            <a:r>
              <a:rPr lang="en-GB" sz="2400" dirty="0">
                <a:latin typeface="Arial" panose="020B0604020202020204" pitchFamily="34" charset="0"/>
                <a:cs typeface="Arial" panose="020B0604020202020204" pitchFamily="34" charset="0"/>
              </a:rPr>
              <a:t>Kew and Stredwick (2016) identified 10 ‘best practices’ as being linked to high levels of employee commitment/involvement:</a:t>
            </a:r>
          </a:p>
        </p:txBody>
      </p:sp>
      <p:sp>
        <p:nvSpPr>
          <p:cNvPr id="6" name="Title 1">
            <a:extLst>
              <a:ext uri="{FF2B5EF4-FFF2-40B4-BE49-F238E27FC236}">
                <a16:creationId xmlns:a16="http://schemas.microsoft.com/office/drawing/2014/main" id="{ADA9D1ED-7C18-4F21-A866-7D954C025376}"/>
              </a:ext>
            </a:extLst>
          </p:cNvPr>
          <p:cNvSpPr>
            <a:spLocks noGrp="1"/>
          </p:cNvSpPr>
          <p:nvPr>
            <p:ph type="title"/>
          </p:nvPr>
        </p:nvSpPr>
        <p:spPr>
          <a:xfrm>
            <a:off x="609600" y="0"/>
            <a:ext cx="10972800" cy="1143000"/>
          </a:xfrm>
        </p:spPr>
        <p:txBody>
          <a:bodyPr>
            <a:normAutofit/>
          </a:bodyPr>
          <a:lstStyle/>
          <a:p>
            <a:pPr algn="ctr"/>
            <a:r>
              <a:rPr lang="en-GB" sz="4400" dirty="0">
                <a:solidFill>
                  <a:schemeClr val="tx1"/>
                </a:solidFill>
              </a:rPr>
              <a:t>What are the Best Practices?</a:t>
            </a:r>
          </a:p>
        </p:txBody>
      </p:sp>
      <p:sp>
        <p:nvSpPr>
          <p:cNvPr id="11" name="Hexagon 10">
            <a:extLst>
              <a:ext uri="{FF2B5EF4-FFF2-40B4-BE49-F238E27FC236}">
                <a16:creationId xmlns:a16="http://schemas.microsoft.com/office/drawing/2014/main" id="{2815F1C2-ED7F-47CF-8150-13018C883331}"/>
              </a:ext>
            </a:extLst>
          </p:cNvPr>
          <p:cNvSpPr/>
          <p:nvPr/>
        </p:nvSpPr>
        <p:spPr>
          <a:xfrm>
            <a:off x="654093" y="1864158"/>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Flexibility/ Team working</a:t>
            </a:r>
          </a:p>
        </p:txBody>
      </p:sp>
      <p:sp>
        <p:nvSpPr>
          <p:cNvPr id="12" name="Hexagon 11">
            <a:extLst>
              <a:ext uri="{FF2B5EF4-FFF2-40B4-BE49-F238E27FC236}">
                <a16:creationId xmlns:a16="http://schemas.microsoft.com/office/drawing/2014/main" id="{3403AC8B-AA01-4423-ACDE-098906C57D0B}"/>
              </a:ext>
            </a:extLst>
          </p:cNvPr>
          <p:cNvSpPr/>
          <p:nvPr/>
        </p:nvSpPr>
        <p:spPr>
          <a:xfrm>
            <a:off x="2794986" y="2272453"/>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 involvement</a:t>
            </a:r>
          </a:p>
        </p:txBody>
      </p:sp>
      <p:sp>
        <p:nvSpPr>
          <p:cNvPr id="13" name="Hexagon 12">
            <a:extLst>
              <a:ext uri="{FF2B5EF4-FFF2-40B4-BE49-F238E27FC236}">
                <a16:creationId xmlns:a16="http://schemas.microsoft.com/office/drawing/2014/main" id="{DFE96D0D-33D2-483E-B623-75E3B912B315}"/>
              </a:ext>
            </a:extLst>
          </p:cNvPr>
          <p:cNvSpPr/>
          <p:nvPr/>
        </p:nvSpPr>
        <p:spPr>
          <a:xfrm>
            <a:off x="4983674" y="1864157"/>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 voice</a:t>
            </a:r>
          </a:p>
        </p:txBody>
      </p:sp>
      <p:sp>
        <p:nvSpPr>
          <p:cNvPr id="14" name="Hexagon 13">
            <a:extLst>
              <a:ext uri="{FF2B5EF4-FFF2-40B4-BE49-F238E27FC236}">
                <a16:creationId xmlns:a16="http://schemas.microsoft.com/office/drawing/2014/main" id="{B1111E6C-9DFF-4B6C-8707-5C15FEBA33B7}"/>
              </a:ext>
            </a:extLst>
          </p:cNvPr>
          <p:cNvSpPr/>
          <p:nvPr/>
        </p:nvSpPr>
        <p:spPr>
          <a:xfrm>
            <a:off x="7172362" y="2272453"/>
            <a:ext cx="2106727"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Performance related reward</a:t>
            </a:r>
          </a:p>
        </p:txBody>
      </p:sp>
      <p:sp>
        <p:nvSpPr>
          <p:cNvPr id="15" name="Hexagon 14">
            <a:extLst>
              <a:ext uri="{FF2B5EF4-FFF2-40B4-BE49-F238E27FC236}">
                <a16:creationId xmlns:a16="http://schemas.microsoft.com/office/drawing/2014/main" id="{89D92682-0BC2-44B6-BE57-A6C8D03A2607}"/>
              </a:ext>
            </a:extLst>
          </p:cNvPr>
          <p:cNvSpPr/>
          <p:nvPr/>
        </p:nvSpPr>
        <p:spPr>
          <a:xfrm>
            <a:off x="9427460" y="1864156"/>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 ownership</a:t>
            </a:r>
          </a:p>
        </p:txBody>
      </p:sp>
      <p:sp>
        <p:nvSpPr>
          <p:cNvPr id="16" name="Hexagon 15">
            <a:extLst>
              <a:ext uri="{FF2B5EF4-FFF2-40B4-BE49-F238E27FC236}">
                <a16:creationId xmlns:a16="http://schemas.microsoft.com/office/drawing/2014/main" id="{7E99A719-594C-49B9-9F94-541314D33AB2}"/>
              </a:ext>
            </a:extLst>
          </p:cNvPr>
          <p:cNvSpPr/>
          <p:nvPr/>
        </p:nvSpPr>
        <p:spPr>
          <a:xfrm>
            <a:off x="226647" y="3708997"/>
            <a:ext cx="2198047"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Sophisticated selection</a:t>
            </a:r>
          </a:p>
        </p:txBody>
      </p:sp>
      <p:sp>
        <p:nvSpPr>
          <p:cNvPr id="17" name="Hexagon 16">
            <a:extLst>
              <a:ext uri="{FF2B5EF4-FFF2-40B4-BE49-F238E27FC236}">
                <a16:creationId xmlns:a16="http://schemas.microsoft.com/office/drawing/2014/main" id="{D1304AE6-D8C1-44EE-B960-12F587465F49}"/>
              </a:ext>
            </a:extLst>
          </p:cNvPr>
          <p:cNvSpPr/>
          <p:nvPr/>
        </p:nvSpPr>
        <p:spPr>
          <a:xfrm>
            <a:off x="2801078" y="3958379"/>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Internal promotion</a:t>
            </a:r>
          </a:p>
        </p:txBody>
      </p:sp>
      <p:sp>
        <p:nvSpPr>
          <p:cNvPr id="18" name="Hexagon 17">
            <a:extLst>
              <a:ext uri="{FF2B5EF4-FFF2-40B4-BE49-F238E27FC236}">
                <a16:creationId xmlns:a16="http://schemas.microsoft.com/office/drawing/2014/main" id="{CF3D8F95-69B3-490A-B216-6D423C3483D7}"/>
              </a:ext>
            </a:extLst>
          </p:cNvPr>
          <p:cNvSpPr/>
          <p:nvPr/>
        </p:nvSpPr>
        <p:spPr>
          <a:xfrm>
            <a:off x="7202695" y="3958379"/>
            <a:ext cx="2104864"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Employment security</a:t>
            </a:r>
          </a:p>
        </p:txBody>
      </p:sp>
      <p:sp>
        <p:nvSpPr>
          <p:cNvPr id="19" name="Hexagon 18">
            <a:extLst>
              <a:ext uri="{FF2B5EF4-FFF2-40B4-BE49-F238E27FC236}">
                <a16:creationId xmlns:a16="http://schemas.microsoft.com/office/drawing/2014/main" id="{0495F615-141C-4348-A6E2-4E9342FE8970}"/>
              </a:ext>
            </a:extLst>
          </p:cNvPr>
          <p:cNvSpPr/>
          <p:nvPr/>
        </p:nvSpPr>
        <p:spPr>
          <a:xfrm>
            <a:off x="4934300" y="3708996"/>
            <a:ext cx="2222896"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Commitment to learning</a:t>
            </a:r>
          </a:p>
        </p:txBody>
      </p:sp>
      <p:sp>
        <p:nvSpPr>
          <p:cNvPr id="20" name="Hexagon 19">
            <a:extLst>
              <a:ext uri="{FF2B5EF4-FFF2-40B4-BE49-F238E27FC236}">
                <a16:creationId xmlns:a16="http://schemas.microsoft.com/office/drawing/2014/main" id="{DC27ABDC-9058-4636-A291-51E1BBA60A80}"/>
              </a:ext>
            </a:extLst>
          </p:cNvPr>
          <p:cNvSpPr/>
          <p:nvPr/>
        </p:nvSpPr>
        <p:spPr>
          <a:xfrm>
            <a:off x="9683878" y="3641640"/>
            <a:ext cx="2372064" cy="1844200"/>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Harmonisation of terms and conditions</a:t>
            </a:r>
          </a:p>
        </p:txBody>
      </p:sp>
    </p:spTree>
    <p:extLst>
      <p:ext uri="{BB962C8B-B14F-4D97-AF65-F5344CB8AC3E}">
        <p14:creationId xmlns:p14="http://schemas.microsoft.com/office/powerpoint/2010/main" val="28373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GB" dirty="0"/>
              <a:t>Resource Based Thinking</a:t>
            </a:r>
          </a:p>
        </p:txBody>
      </p:sp>
      <p:sp>
        <p:nvSpPr>
          <p:cNvPr id="3" name="Content Placeholder 2"/>
          <p:cNvSpPr>
            <a:spLocks noGrp="1"/>
          </p:cNvSpPr>
          <p:nvPr>
            <p:ph idx="1"/>
          </p:nvPr>
        </p:nvSpPr>
        <p:spPr>
          <a:xfrm>
            <a:off x="609600" y="1362695"/>
            <a:ext cx="10972800" cy="3917032"/>
          </a:xfrm>
        </p:spPr>
        <p:txBody>
          <a:bodyPr>
            <a:normAutofit fontScale="92500" lnSpcReduction="10000"/>
          </a:bodyPr>
          <a:lstStyle/>
          <a:p>
            <a:r>
              <a:rPr lang="en-GB" dirty="0"/>
              <a:t>‘inside out’ thinking (contingency = ‘outside-in’)</a:t>
            </a:r>
          </a:p>
          <a:p>
            <a:r>
              <a:rPr lang="en-GB" dirty="0"/>
              <a:t>Starts with audit of existing resources in terms of their key competitive strengths. Examples – certain individuals, culture, knowledge, reputation, skills</a:t>
            </a:r>
          </a:p>
          <a:p>
            <a:r>
              <a:rPr lang="en-GB" dirty="0"/>
              <a:t>Strategy to protect, enhance and reinforce strengths, in order to build towards sustained competitive strength over time</a:t>
            </a:r>
          </a:p>
          <a:p>
            <a:r>
              <a:rPr lang="en-GB" dirty="0"/>
              <a:t>Focus on which resources are most valuable, rare, hard to imitate, non-substitutable (Barney, 1991)</a:t>
            </a:r>
          </a:p>
        </p:txBody>
      </p:sp>
      <p:sp>
        <p:nvSpPr>
          <p:cNvPr id="4" name="Slide Number Placeholder 3"/>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131084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34BD-E49D-4FA8-A08F-FE0A208CBDCA}"/>
              </a:ext>
            </a:extLst>
          </p:cNvPr>
          <p:cNvSpPr>
            <a:spLocks noGrp="1"/>
          </p:cNvSpPr>
          <p:nvPr>
            <p:ph type="title"/>
          </p:nvPr>
        </p:nvSpPr>
        <p:spPr>
          <a:xfrm>
            <a:off x="609600" y="178130"/>
            <a:ext cx="10972800" cy="700644"/>
          </a:xfrm>
        </p:spPr>
        <p:txBody>
          <a:bodyPr>
            <a:normAutofit fontScale="90000"/>
          </a:bodyPr>
          <a:lstStyle/>
          <a:p>
            <a:r>
              <a:rPr lang="en-GB" dirty="0"/>
              <a:t>Forces Shaping HR</a:t>
            </a:r>
          </a:p>
        </p:txBody>
      </p:sp>
      <p:sp>
        <p:nvSpPr>
          <p:cNvPr id="3" name="Content Placeholder 2">
            <a:extLst>
              <a:ext uri="{FF2B5EF4-FFF2-40B4-BE49-F238E27FC236}">
                <a16:creationId xmlns:a16="http://schemas.microsoft.com/office/drawing/2014/main" id="{C263E495-2E0C-4BEF-A5C1-D81BF77CF34C}"/>
              </a:ext>
            </a:extLst>
          </p:cNvPr>
          <p:cNvSpPr>
            <a:spLocks noGrp="1"/>
          </p:cNvSpPr>
          <p:nvPr>
            <p:ph idx="1"/>
          </p:nvPr>
        </p:nvSpPr>
        <p:spPr>
          <a:xfrm>
            <a:off x="609600" y="1092530"/>
            <a:ext cx="10972800" cy="4210947"/>
          </a:xfrm>
        </p:spPr>
        <p:txBody>
          <a:bodyPr>
            <a:normAutofit fontScale="70000" lnSpcReduction="20000"/>
          </a:bodyPr>
          <a:lstStyle/>
          <a:p>
            <a:pPr marL="0" indent="0">
              <a:buNone/>
            </a:pPr>
            <a:r>
              <a:rPr lang="en-GB" dirty="0"/>
              <a:t>Evolution of HR from Personnel to HRM to SHRM.</a:t>
            </a:r>
          </a:p>
          <a:p>
            <a:pPr marL="0" indent="0">
              <a:buNone/>
            </a:pPr>
            <a:endParaRPr lang="en-GB" dirty="0"/>
          </a:p>
          <a:p>
            <a:r>
              <a:rPr lang="en-GB" dirty="0"/>
              <a:t>Globalisation</a:t>
            </a:r>
          </a:p>
          <a:p>
            <a:r>
              <a:rPr lang="en-GB" dirty="0"/>
              <a:t>Market/Competitive forces</a:t>
            </a:r>
          </a:p>
          <a:p>
            <a:r>
              <a:rPr lang="en-GB" dirty="0"/>
              <a:t>Labour markets</a:t>
            </a:r>
          </a:p>
          <a:p>
            <a:r>
              <a:rPr lang="en-GB" dirty="0"/>
              <a:t>Regulation – more legislation, EU law</a:t>
            </a:r>
          </a:p>
          <a:p>
            <a:r>
              <a:rPr lang="en-GB" dirty="0"/>
              <a:t>Flexibility and fragmentation of work</a:t>
            </a:r>
          </a:p>
          <a:p>
            <a:r>
              <a:rPr lang="en-GB" dirty="0"/>
              <a:t>Public policy</a:t>
            </a:r>
          </a:p>
          <a:p>
            <a:r>
              <a:rPr lang="en-GB" dirty="0"/>
              <a:t>External institutions – trade unions, ACAS</a:t>
            </a:r>
          </a:p>
          <a:p>
            <a:pPr marL="0" indent="0">
              <a:buNone/>
            </a:pPr>
            <a:endParaRPr lang="en-GB" dirty="0"/>
          </a:p>
          <a:p>
            <a:pPr marL="0" indent="0">
              <a:buNone/>
            </a:pPr>
            <a:r>
              <a:rPr lang="en-GB" dirty="0"/>
              <a:t>This has resulted in a need for HR to be more strategic and business focussed. </a:t>
            </a:r>
          </a:p>
        </p:txBody>
      </p:sp>
    </p:spTree>
    <p:extLst>
      <p:ext uri="{BB962C8B-B14F-4D97-AF65-F5344CB8AC3E}">
        <p14:creationId xmlns:p14="http://schemas.microsoft.com/office/powerpoint/2010/main" val="1742523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a:xfrm>
            <a:off x="1732808" y="1343199"/>
            <a:ext cx="8726384" cy="4171602"/>
          </a:xfrm>
        </p:spPr>
        <p:txBody>
          <a:bodyPr>
            <a:normAutofit fontScale="70000" lnSpcReduction="20000"/>
          </a:bodyPr>
          <a:lstStyle/>
          <a:p>
            <a:pPr marL="0" indent="0">
              <a:buNone/>
            </a:pPr>
            <a:r>
              <a:rPr lang="en-GB" dirty="0"/>
              <a:t>“As the world of work grows ever more complex, diverse and ambiguous, traditional models of working are starting to give way to more flexible forms of organisation and employment. </a:t>
            </a:r>
            <a:r>
              <a:rPr lang="en-GB" b="1" dirty="0"/>
              <a:t>Technology, globalisation, changing workforce demographics and skills shortages </a:t>
            </a:r>
            <a:r>
              <a:rPr lang="en-GB" dirty="0"/>
              <a:t>add to the challenges facing organisations. </a:t>
            </a:r>
          </a:p>
          <a:p>
            <a:pPr marL="0" indent="0">
              <a:buNone/>
            </a:pPr>
            <a:endParaRPr lang="en-GB" dirty="0"/>
          </a:p>
          <a:p>
            <a:pPr marL="0" indent="0">
              <a:buNone/>
            </a:pPr>
            <a:r>
              <a:rPr lang="en-GB" dirty="0"/>
              <a:t>In this context the role of HR must evolve and grow to play a greater part in developing organisations for the future. As widely accepted norms for managing the employment relationship change, so the pressure will grow for HR professionals to develop a deeper understanding of the global context, business needs and strategy, and to innovate more to be not just efficient, but more effective.” </a:t>
            </a:r>
          </a:p>
          <a:p>
            <a:pPr marL="0" indent="0">
              <a:buNone/>
            </a:pPr>
            <a:endParaRPr lang="en-GB" dirty="0"/>
          </a:p>
          <a:p>
            <a:pPr marL="0" indent="0">
              <a:buNone/>
            </a:pPr>
            <a:r>
              <a:rPr lang="en-GB" dirty="0"/>
              <a:t>(Changing HR Operating Models, 2015)</a:t>
            </a:r>
          </a:p>
          <a:p>
            <a:endParaRPr lang="en-GB" dirty="0"/>
          </a:p>
        </p:txBody>
      </p:sp>
    </p:spTree>
    <p:extLst>
      <p:ext uri="{BB962C8B-B14F-4D97-AF65-F5344CB8AC3E}">
        <p14:creationId xmlns:p14="http://schemas.microsoft.com/office/powerpoint/2010/main" val="10826588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a:p>
            <a:r>
              <a:rPr lang="en-GB" dirty="0"/>
              <a:t>Our responsibility to understand the external world</a:t>
            </a:r>
          </a:p>
        </p:txBody>
      </p:sp>
    </p:spTree>
    <p:extLst>
      <p:ext uri="{BB962C8B-B14F-4D97-AF65-F5344CB8AC3E}">
        <p14:creationId xmlns:p14="http://schemas.microsoft.com/office/powerpoint/2010/main" val="317787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a:t>
            </a:r>
          </a:p>
          <a:p>
            <a:pPr marL="0" indent="0">
              <a:buNone/>
            </a:pPr>
            <a:r>
              <a:rPr lang="en-GB" dirty="0"/>
              <a:t>	(CIPD, 2015). </a:t>
            </a:r>
          </a:p>
          <a:p>
            <a:r>
              <a:rPr lang="en-GB" dirty="0"/>
              <a:t>You will also see reference to STEEPLE </a:t>
            </a:r>
          </a:p>
          <a:p>
            <a:pPr marL="0" indent="0">
              <a:buNone/>
            </a:pPr>
            <a:r>
              <a:rPr lang="en-GB" dirty="0"/>
              <a:t>	(Kew and </a:t>
            </a:r>
            <a:r>
              <a:rPr lang="en-GB" dirty="0" err="1"/>
              <a:t>Stredwick</a:t>
            </a:r>
            <a:r>
              <a:rPr lang="en-GB" dirty="0"/>
              <a:t>, 2016)</a:t>
            </a:r>
          </a:p>
        </p:txBody>
      </p:sp>
    </p:spTree>
    <p:extLst>
      <p:ext uri="{BB962C8B-B14F-4D97-AF65-F5344CB8AC3E}">
        <p14:creationId xmlns:p14="http://schemas.microsoft.com/office/powerpoint/2010/main" val="26948545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3F08BC5-62F1-445E-A867-ABEEB3DFAFF9}"/>
              </a:ext>
            </a:extLst>
          </p:cNvPr>
          <p:cNvGrpSpPr/>
          <p:nvPr/>
        </p:nvGrpSpPr>
        <p:grpSpPr>
          <a:xfrm>
            <a:off x="1285701" y="503833"/>
            <a:ext cx="9620597" cy="5014910"/>
            <a:chOff x="1378328" y="621398"/>
            <a:chExt cx="9620597" cy="5014910"/>
          </a:xfrm>
        </p:grpSpPr>
        <p:sp>
          <p:nvSpPr>
            <p:cNvPr id="9" name="Freeform: Shape 8">
              <a:extLst>
                <a:ext uri="{FF2B5EF4-FFF2-40B4-BE49-F238E27FC236}">
                  <a16:creationId xmlns:a16="http://schemas.microsoft.com/office/drawing/2014/main" id="{C934AF37-6AEE-4321-9536-65B63DE90293}"/>
                </a:ext>
              </a:extLst>
            </p:cNvPr>
            <p:cNvSpPr/>
            <p:nvPr/>
          </p:nvSpPr>
          <p:spPr>
            <a:xfrm>
              <a:off x="5226567" y="621398"/>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dirty="0" err="1"/>
                <a:t>eg</a:t>
              </a:r>
              <a:r>
                <a:rPr lang="en-GB" sz="2000" kern="1200" dirty="0"/>
                <a:t> tax policy, trade restrictions, political stability, Brexit</a:t>
              </a:r>
            </a:p>
            <a:p>
              <a:pPr marL="114300" lvl="1" indent="0" algn="l" defTabSz="533400">
                <a:lnSpc>
                  <a:spcPct val="90000"/>
                </a:lnSpc>
                <a:spcBef>
                  <a:spcPct val="0"/>
                </a:spcBef>
                <a:spcAft>
                  <a:spcPct val="15000"/>
                </a:spcAft>
              </a:pPr>
              <a:endParaRPr lang="en-GB" sz="1100" kern="1200" dirty="0"/>
            </a:p>
          </p:txBody>
        </p:sp>
        <p:sp>
          <p:nvSpPr>
            <p:cNvPr id="10" name="Freeform: Shape 9">
              <a:extLst>
                <a:ext uri="{FF2B5EF4-FFF2-40B4-BE49-F238E27FC236}">
                  <a16:creationId xmlns:a16="http://schemas.microsoft.com/office/drawing/2014/main" id="{7ED37A27-2732-41FF-9077-0C9830CB2972}"/>
                </a:ext>
              </a:extLst>
            </p:cNvPr>
            <p:cNvSpPr/>
            <p:nvPr/>
          </p:nvSpPr>
          <p:spPr>
            <a:xfrm>
              <a:off x="1378328" y="621398"/>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Political</a:t>
              </a:r>
            </a:p>
            <a:p>
              <a:pPr marL="0" lvl="0" algn="ctr" defTabSz="1555750">
                <a:lnSpc>
                  <a:spcPct val="90000"/>
                </a:lnSpc>
                <a:spcBef>
                  <a:spcPct val="0"/>
                </a:spcBef>
                <a:spcAft>
                  <a:spcPct val="35000"/>
                </a:spcAft>
                <a:buNone/>
              </a:pPr>
              <a:endParaRPr lang="en-GB" sz="3200" kern="1200" dirty="0"/>
            </a:p>
          </p:txBody>
        </p:sp>
        <p:sp>
          <p:nvSpPr>
            <p:cNvPr id="11" name="Freeform: Shape 10">
              <a:extLst>
                <a:ext uri="{FF2B5EF4-FFF2-40B4-BE49-F238E27FC236}">
                  <a16:creationId xmlns:a16="http://schemas.microsoft.com/office/drawing/2014/main" id="{F9F4850B-C2C9-4D4D-A3D1-2421910A48E9}"/>
                </a:ext>
              </a:extLst>
            </p:cNvPr>
            <p:cNvSpPr/>
            <p:nvPr/>
          </p:nvSpPr>
          <p:spPr>
            <a:xfrm>
              <a:off x="5226567" y="1470075"/>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114300" lvl="1" indent="0" algn="l" defTabSz="533400">
                <a:lnSpc>
                  <a:spcPct val="90000"/>
                </a:lnSpc>
                <a:spcBef>
                  <a:spcPct val="0"/>
                </a:spcBef>
                <a:spcAft>
                  <a:spcPct val="15000"/>
                </a:spcAft>
                <a:buChar char="•"/>
              </a:pPr>
              <a:endParaRPr lang="en-GB" sz="1100" kern="1200" dirty="0"/>
            </a:p>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kern="1200" dirty="0"/>
                <a:t>Economic growth or decline? Cost of living, working hours, unemployment</a:t>
              </a:r>
            </a:p>
            <a:p>
              <a:pPr marL="114300" lvl="1" indent="0" algn="l" defTabSz="533400">
                <a:lnSpc>
                  <a:spcPct val="90000"/>
                </a:lnSpc>
                <a:spcBef>
                  <a:spcPct val="0"/>
                </a:spcBef>
                <a:spcAft>
                  <a:spcPct val="15000"/>
                </a:spcAft>
              </a:pPr>
              <a:endParaRPr lang="en-GB" sz="1100" kern="1200" dirty="0"/>
            </a:p>
          </p:txBody>
        </p:sp>
        <p:sp>
          <p:nvSpPr>
            <p:cNvPr id="12" name="Freeform: Shape 11">
              <a:extLst>
                <a:ext uri="{FF2B5EF4-FFF2-40B4-BE49-F238E27FC236}">
                  <a16:creationId xmlns:a16="http://schemas.microsoft.com/office/drawing/2014/main" id="{74DE8F39-DFCF-42BA-AC86-083839B4DECC}"/>
                </a:ext>
              </a:extLst>
            </p:cNvPr>
            <p:cNvSpPr/>
            <p:nvPr/>
          </p:nvSpPr>
          <p:spPr>
            <a:xfrm>
              <a:off x="1378328" y="1470075"/>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Economical</a:t>
              </a:r>
            </a:p>
            <a:p>
              <a:pPr marL="0" lvl="0" algn="ctr" defTabSz="889000">
                <a:lnSpc>
                  <a:spcPct val="90000"/>
                </a:lnSpc>
                <a:spcBef>
                  <a:spcPct val="0"/>
                </a:spcBef>
                <a:spcAft>
                  <a:spcPct val="35000"/>
                </a:spcAft>
                <a:buNone/>
              </a:pPr>
              <a:endParaRPr lang="en-GB" sz="3200" kern="1200" dirty="0"/>
            </a:p>
          </p:txBody>
        </p:sp>
        <p:sp>
          <p:nvSpPr>
            <p:cNvPr id="13" name="Freeform: Shape 12">
              <a:extLst>
                <a:ext uri="{FF2B5EF4-FFF2-40B4-BE49-F238E27FC236}">
                  <a16:creationId xmlns:a16="http://schemas.microsoft.com/office/drawing/2014/main" id="{87FFBAB4-371A-4B3D-8961-61A1259EE516}"/>
                </a:ext>
              </a:extLst>
            </p:cNvPr>
            <p:cNvSpPr/>
            <p:nvPr/>
          </p:nvSpPr>
          <p:spPr>
            <a:xfrm>
              <a:off x="5226567" y="2318752"/>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Cultural norms, population growth, age, career attitudes</a:t>
              </a:r>
            </a:p>
            <a:p>
              <a:pPr algn="l">
                <a:spcBef>
                  <a:spcPct val="0"/>
                </a:spcBef>
              </a:pPr>
              <a:endParaRPr lang="en-GB" sz="1600" kern="1200" dirty="0"/>
            </a:p>
          </p:txBody>
        </p:sp>
        <p:sp>
          <p:nvSpPr>
            <p:cNvPr id="14" name="Freeform: Shape 13">
              <a:extLst>
                <a:ext uri="{FF2B5EF4-FFF2-40B4-BE49-F238E27FC236}">
                  <a16:creationId xmlns:a16="http://schemas.microsoft.com/office/drawing/2014/main" id="{B3E59C38-3700-4F42-93F2-93EC96A2E7BD}"/>
                </a:ext>
              </a:extLst>
            </p:cNvPr>
            <p:cNvSpPr/>
            <p:nvPr/>
          </p:nvSpPr>
          <p:spPr>
            <a:xfrm>
              <a:off x="1378328" y="2318752"/>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Sociological</a:t>
              </a:r>
            </a:p>
            <a:p>
              <a:pPr marL="0" lvl="0" algn="ctr" defTabSz="889000">
                <a:lnSpc>
                  <a:spcPct val="90000"/>
                </a:lnSpc>
                <a:spcBef>
                  <a:spcPct val="0"/>
                </a:spcBef>
                <a:spcAft>
                  <a:spcPct val="35000"/>
                </a:spcAft>
                <a:buNone/>
              </a:pPr>
              <a:endParaRPr lang="en-GB" sz="3200" kern="1200" dirty="0"/>
            </a:p>
          </p:txBody>
        </p:sp>
        <p:sp>
          <p:nvSpPr>
            <p:cNvPr id="15" name="Freeform: Shape 14">
              <a:extLst>
                <a:ext uri="{FF2B5EF4-FFF2-40B4-BE49-F238E27FC236}">
                  <a16:creationId xmlns:a16="http://schemas.microsoft.com/office/drawing/2014/main" id="{B6675A2B-2426-4306-AF64-3384B0E50518}"/>
                </a:ext>
              </a:extLst>
            </p:cNvPr>
            <p:cNvSpPr/>
            <p:nvPr/>
          </p:nvSpPr>
          <p:spPr>
            <a:xfrm>
              <a:off x="5226567" y="3167430"/>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New technologies, rate of change, barriers to entry, 4</a:t>
              </a:r>
              <a:r>
                <a:rPr lang="en-GB" sz="2000" kern="1200" baseline="30000" dirty="0"/>
                <a:t>th</a:t>
              </a:r>
              <a:r>
                <a:rPr lang="en-GB" sz="2000" kern="1200" dirty="0"/>
                <a:t> Industrial Revolution </a:t>
              </a:r>
            </a:p>
            <a:p>
              <a:pPr marL="0" marR="0" lvl="0" indent="0" algn="l" defTabSz="914400" eaLnBrk="1" fontAlgn="auto" latinLnBrk="0" hangingPunct="1">
                <a:lnSpc>
                  <a:spcPct val="100000"/>
                </a:lnSpc>
                <a:spcBef>
                  <a:spcPct val="0"/>
                </a:spcBef>
                <a:spcAft>
                  <a:spcPts val="0"/>
                </a:spcAft>
                <a:buClrTx/>
                <a:buSzTx/>
                <a:buFontTx/>
                <a:buNone/>
                <a:tabLst/>
                <a:defRPr/>
              </a:pPr>
              <a:endParaRPr lang="en-GB" sz="1600" kern="1200" dirty="0"/>
            </a:p>
          </p:txBody>
        </p:sp>
        <p:sp>
          <p:nvSpPr>
            <p:cNvPr id="16" name="Freeform: Shape 15">
              <a:extLst>
                <a:ext uri="{FF2B5EF4-FFF2-40B4-BE49-F238E27FC236}">
                  <a16:creationId xmlns:a16="http://schemas.microsoft.com/office/drawing/2014/main" id="{7591A6F5-9B06-45AD-AFC0-7801F8DF004A}"/>
                </a:ext>
              </a:extLst>
            </p:cNvPr>
            <p:cNvSpPr/>
            <p:nvPr/>
          </p:nvSpPr>
          <p:spPr>
            <a:xfrm>
              <a:off x="1378328" y="3167430"/>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Technological</a:t>
              </a:r>
            </a:p>
            <a:p>
              <a:pPr marL="0" lvl="0" algn="ctr" defTabSz="889000">
                <a:lnSpc>
                  <a:spcPct val="90000"/>
                </a:lnSpc>
                <a:spcBef>
                  <a:spcPct val="0"/>
                </a:spcBef>
                <a:spcAft>
                  <a:spcPct val="35000"/>
                </a:spcAft>
                <a:buNone/>
              </a:pPr>
              <a:endParaRPr lang="en-GB" sz="3200" kern="1200" dirty="0"/>
            </a:p>
          </p:txBody>
        </p:sp>
        <p:sp>
          <p:nvSpPr>
            <p:cNvPr id="17" name="Freeform: Shape 16">
              <a:extLst>
                <a:ext uri="{FF2B5EF4-FFF2-40B4-BE49-F238E27FC236}">
                  <a16:creationId xmlns:a16="http://schemas.microsoft.com/office/drawing/2014/main" id="{C6F3F98B-7F70-429A-A0FD-CCB6FB5A7AEF}"/>
                </a:ext>
              </a:extLst>
            </p:cNvPr>
            <p:cNvSpPr/>
            <p:nvPr/>
          </p:nvSpPr>
          <p:spPr>
            <a:xfrm>
              <a:off x="5226567" y="4016107"/>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Legislation changes, employment, imports and exports </a:t>
              </a:r>
            </a:p>
            <a:p>
              <a:pPr marL="114300" lvl="1" indent="0" algn="l" defTabSz="533400">
                <a:lnSpc>
                  <a:spcPct val="90000"/>
                </a:lnSpc>
                <a:spcBef>
                  <a:spcPct val="0"/>
                </a:spcBef>
                <a:spcAft>
                  <a:spcPct val="15000"/>
                </a:spcAft>
              </a:pPr>
              <a:endParaRPr lang="en-GB" sz="1700" kern="1200" dirty="0"/>
            </a:p>
          </p:txBody>
        </p:sp>
        <p:sp>
          <p:nvSpPr>
            <p:cNvPr id="18" name="Freeform: Shape 17">
              <a:extLst>
                <a:ext uri="{FF2B5EF4-FFF2-40B4-BE49-F238E27FC236}">
                  <a16:creationId xmlns:a16="http://schemas.microsoft.com/office/drawing/2014/main" id="{4C66E520-F0FF-4F38-97E2-8F606D6663CD}"/>
                </a:ext>
              </a:extLst>
            </p:cNvPr>
            <p:cNvSpPr/>
            <p:nvPr/>
          </p:nvSpPr>
          <p:spPr>
            <a:xfrm>
              <a:off x="1378328" y="4016107"/>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Legal</a:t>
              </a:r>
            </a:p>
          </p:txBody>
        </p:sp>
        <p:sp>
          <p:nvSpPr>
            <p:cNvPr id="19" name="Freeform: Shape 18">
              <a:extLst>
                <a:ext uri="{FF2B5EF4-FFF2-40B4-BE49-F238E27FC236}">
                  <a16:creationId xmlns:a16="http://schemas.microsoft.com/office/drawing/2014/main" id="{88F116A8-19EF-4EC9-AD5A-A32B10041B24}"/>
                </a:ext>
              </a:extLst>
            </p:cNvPr>
            <p:cNvSpPr/>
            <p:nvPr/>
          </p:nvSpPr>
          <p:spPr>
            <a:xfrm>
              <a:off x="5226567" y="4864784"/>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0" lvl="1" algn="l" defTabSz="800100">
                <a:lnSpc>
                  <a:spcPct val="90000"/>
                </a:lnSpc>
                <a:spcBef>
                  <a:spcPct val="0"/>
                </a:spcBef>
                <a:spcAft>
                  <a:spcPct val="15000"/>
                </a:spcAft>
              </a:pPr>
              <a:r>
                <a:rPr lang="en-GB" dirty="0"/>
                <a:t> </a:t>
              </a:r>
              <a:r>
                <a:rPr lang="en-GB" sz="2000" dirty="0"/>
                <a:t>- </a:t>
              </a:r>
              <a:r>
                <a:rPr lang="en-GB" sz="2000" kern="1200" dirty="0"/>
                <a:t>Ecological and environmental issues</a:t>
              </a:r>
            </a:p>
          </p:txBody>
        </p:sp>
        <p:sp>
          <p:nvSpPr>
            <p:cNvPr id="20" name="Freeform: Shape 19">
              <a:extLst>
                <a:ext uri="{FF2B5EF4-FFF2-40B4-BE49-F238E27FC236}">
                  <a16:creationId xmlns:a16="http://schemas.microsoft.com/office/drawing/2014/main" id="{F1851707-0392-4E99-B5F5-955B82CD67B8}"/>
                </a:ext>
              </a:extLst>
            </p:cNvPr>
            <p:cNvSpPr/>
            <p:nvPr/>
          </p:nvSpPr>
          <p:spPr>
            <a:xfrm>
              <a:off x="1395529" y="4864784"/>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Environmental</a:t>
              </a:r>
            </a:p>
          </p:txBody>
        </p:sp>
      </p:grpSp>
    </p:spTree>
    <p:extLst>
      <p:ext uri="{BB962C8B-B14F-4D97-AF65-F5344CB8AC3E}">
        <p14:creationId xmlns:p14="http://schemas.microsoft.com/office/powerpoint/2010/main" val="1971085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a:xfrm>
            <a:off x="2041239" y="1717665"/>
            <a:ext cx="8109522" cy="1143000"/>
          </a:xfrm>
        </p:spPr>
        <p:txBody>
          <a:bodyPr/>
          <a:lstStyle/>
          <a:p>
            <a:r>
              <a:rPr lang="en-GB" dirty="0"/>
              <a:t>CIPD’s video on what PESTLE stands for:</a:t>
            </a:r>
          </a:p>
        </p:txBody>
      </p:sp>
      <p:sp>
        <p:nvSpPr>
          <p:cNvPr id="4" name="Rectangle 3">
            <a:extLst>
              <a:ext uri="{FF2B5EF4-FFF2-40B4-BE49-F238E27FC236}">
                <a16:creationId xmlns:a16="http://schemas.microsoft.com/office/drawing/2014/main" id="{134F6AB4-1927-4197-BF67-45C1A9C2F98F}"/>
              </a:ext>
            </a:extLst>
          </p:cNvPr>
          <p:cNvSpPr/>
          <p:nvPr/>
        </p:nvSpPr>
        <p:spPr>
          <a:xfrm>
            <a:off x="3472878" y="3160693"/>
            <a:ext cx="5246244" cy="954107"/>
          </a:xfrm>
          <a:prstGeom prst="rect">
            <a:avLst/>
          </a:prstGeom>
        </p:spPr>
        <p:txBody>
          <a:bodyPr wrap="none">
            <a:spAutoFit/>
          </a:bodyPr>
          <a:lstStyle/>
          <a:p>
            <a:pPr algn="ctr"/>
            <a:r>
              <a:rPr lang="en-GB" sz="2800" dirty="0">
                <a:hlinkClick r:id="rId2"/>
              </a:rPr>
              <a:t>https://youtu.be/GFVKKTwkANY</a:t>
            </a:r>
            <a:endParaRPr lang="en-GB" sz="2800" dirty="0"/>
          </a:p>
          <a:p>
            <a:pPr algn="ctr"/>
            <a:endParaRPr lang="en-GB" sz="2800" dirty="0"/>
          </a:p>
        </p:txBody>
      </p:sp>
    </p:spTree>
    <p:extLst>
      <p:ext uri="{BB962C8B-B14F-4D97-AF65-F5344CB8AC3E}">
        <p14:creationId xmlns:p14="http://schemas.microsoft.com/office/powerpoint/2010/main" val="14200690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dirty="0"/>
              <a:t>Activity (In Groups)</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70000" lnSpcReduction="20000"/>
          </a:bodyPr>
          <a:lstStyle/>
          <a:p>
            <a:pPr marL="0" indent="0">
              <a:buNone/>
            </a:pPr>
            <a:r>
              <a:rPr lang="en-GB" sz="4000" b="1" dirty="0"/>
              <a:t>Decide what the HR implications could be for each factor.</a:t>
            </a:r>
          </a:p>
          <a:p>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endParaRPr lang="en-GB" dirty="0"/>
          </a:p>
          <a:p>
            <a:r>
              <a:rPr lang="en-GB" dirty="0"/>
              <a:t>Example 2 - Brexit (political factor) has resulted in less people migrating to this country which has already affected vacancy levels in some organisations. In the NHS this means finding alternative ways of filling those vacancies – for example by encouraging more men to go into the nursing profession.</a:t>
            </a:r>
            <a:r>
              <a:rPr lang="en-GB" altLang="en-US" dirty="0"/>
              <a:t> </a:t>
            </a:r>
          </a:p>
          <a:p>
            <a:pPr marL="0" indent="0">
              <a:buNone/>
            </a:pPr>
            <a:endParaRPr lang="en-GB" altLang="en-US" dirty="0"/>
          </a:p>
          <a:p>
            <a:pPr marL="0" indent="0">
              <a:buNone/>
            </a:pPr>
            <a:r>
              <a:rPr lang="en-GB" dirty="0"/>
              <a:t>(20 minutes)</a:t>
            </a:r>
          </a:p>
        </p:txBody>
      </p:sp>
    </p:spTree>
    <p:extLst>
      <p:ext uri="{BB962C8B-B14F-4D97-AF65-F5344CB8AC3E}">
        <p14:creationId xmlns:p14="http://schemas.microsoft.com/office/powerpoint/2010/main" val="3849416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479128"/>
          </a:xfrm>
        </p:spPr>
        <p:txBody>
          <a:bodyPr>
            <a:normAutofit fontScale="90000"/>
          </a:bodyPr>
          <a:lstStyle/>
          <a:p>
            <a:r>
              <a:rPr lang="en-GB" sz="2800" dirty="0"/>
              <a:t>External Context Trends and Effect on HR Strategy</a:t>
            </a:r>
          </a:p>
        </p:txBody>
      </p:sp>
      <p:sp>
        <p:nvSpPr>
          <p:cNvPr id="3" name="Content Placeholder 2"/>
          <p:cNvSpPr>
            <a:spLocks noGrp="1"/>
          </p:cNvSpPr>
          <p:nvPr>
            <p:ph idx="1"/>
          </p:nvPr>
        </p:nvSpPr>
        <p:spPr>
          <a:xfrm>
            <a:off x="609600" y="831273"/>
            <a:ext cx="11135096" cy="4928259"/>
          </a:xfrm>
        </p:spPr>
        <p:txBody>
          <a:bodyPr>
            <a:normAutofit fontScale="70000" lnSpcReduction="20000"/>
          </a:bodyPr>
          <a:lstStyle/>
          <a:p>
            <a:r>
              <a:rPr lang="en-GB" b="1" dirty="0"/>
              <a:t>Political</a:t>
            </a:r>
            <a:r>
              <a:rPr lang="en-GB" dirty="0"/>
              <a:t> – UK parliament and devolved assemblies, local government, privatisation, marketisation. Government involvement in labour markets. Need to reward staff to retain them, compete for staff in open labour market. Implications of Brexit. </a:t>
            </a:r>
          </a:p>
          <a:p>
            <a:r>
              <a:rPr lang="en-GB" b="1" dirty="0"/>
              <a:t>Economic </a:t>
            </a:r>
            <a:r>
              <a:rPr lang="en-GB" dirty="0"/>
              <a:t>– globalisation, downturn to be followed by upturn, demand for skilled workers, less manufacturing more service orientated businesses, EU single market. Free movement of labour, impact on recruitment strategy.</a:t>
            </a:r>
          </a:p>
          <a:p>
            <a:r>
              <a:rPr lang="en-GB" b="1" dirty="0"/>
              <a:t>Socio-Cultural</a:t>
            </a:r>
            <a:r>
              <a:rPr lang="en-GB" dirty="0"/>
              <a:t> – ageing population, growing population, inequality, trends such a single person household – affect supply and demand for labour, has resulted in demand for flexible working, job mobility, less union involvement, individual orientated HR policies.</a:t>
            </a:r>
          </a:p>
          <a:p>
            <a:r>
              <a:rPr lang="en-GB" b="1" dirty="0"/>
              <a:t>Technological</a:t>
            </a:r>
            <a:r>
              <a:rPr lang="en-GB" dirty="0"/>
              <a:t> – internet, email, HR databases, Google’s search engine, Wikipedia, BBC </a:t>
            </a:r>
            <a:r>
              <a:rPr lang="en-GB" dirty="0" err="1"/>
              <a:t>iplayer</a:t>
            </a:r>
            <a:r>
              <a:rPr lang="en-GB" dirty="0"/>
              <a:t>, Social Media, medical advances – changing ways people are managed and how long they are in the labour market for.</a:t>
            </a:r>
          </a:p>
          <a:p>
            <a:r>
              <a:rPr lang="en-GB" b="1" dirty="0"/>
              <a:t>Legal </a:t>
            </a:r>
            <a:r>
              <a:rPr lang="en-GB" dirty="0"/>
              <a:t>– UK, EU law. How will this change after Brexit?</a:t>
            </a:r>
          </a:p>
          <a:p>
            <a:r>
              <a:rPr lang="en-GB" b="1" dirty="0"/>
              <a:t>Environmental</a:t>
            </a:r>
            <a:r>
              <a:rPr lang="en-GB" dirty="0"/>
              <a:t> – sustainability, acting ethically. Moral rules apply to business behaviour. Green HR policies such as teleconferencing over travel. </a:t>
            </a:r>
          </a:p>
          <a:p>
            <a:endParaRPr lang="en-GB" dirty="0"/>
          </a:p>
        </p:txBody>
      </p:sp>
    </p:spTree>
    <p:extLst>
      <p:ext uri="{BB962C8B-B14F-4D97-AF65-F5344CB8AC3E}">
        <p14:creationId xmlns:p14="http://schemas.microsoft.com/office/powerpoint/2010/main" val="1167835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609600" y="112870"/>
            <a:ext cx="10972800" cy="1143000"/>
          </a:xfrm>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82781" y="1255870"/>
            <a:ext cx="2763692" cy="4260693"/>
          </a:xfrm>
        </p:spPr>
      </p:pic>
      <p:sp>
        <p:nvSpPr>
          <p:cNvPr id="3" name="TextBox 2">
            <a:extLst>
              <a:ext uri="{FF2B5EF4-FFF2-40B4-BE49-F238E27FC236}">
                <a16:creationId xmlns:a16="http://schemas.microsoft.com/office/drawing/2014/main" id="{9BA37B07-7D7F-45F9-9C0E-F599B0490121}"/>
              </a:ext>
            </a:extLst>
          </p:cNvPr>
          <p:cNvSpPr txBox="1"/>
          <p:nvPr/>
        </p:nvSpPr>
        <p:spPr>
          <a:xfrm>
            <a:off x="1865647" y="1277481"/>
            <a:ext cx="3657600" cy="646331"/>
          </a:xfrm>
          <a:prstGeom prst="rect">
            <a:avLst/>
          </a:prstGeom>
          <a:noFill/>
        </p:spPr>
        <p:txBody>
          <a:bodyPr wrap="square" rtlCol="0">
            <a:spAutoFit/>
          </a:bodyPr>
          <a:lstStyle/>
          <a:p>
            <a:r>
              <a:rPr lang="en-GB" dirty="0">
                <a:hlinkClick r:id="rId4"/>
              </a:rPr>
              <a:t>https://willrobotstakemyjob.com/</a:t>
            </a:r>
            <a:endParaRPr lang="en-GB" dirty="0"/>
          </a:p>
          <a:p>
            <a:endParaRPr lang="en-GB" dirty="0"/>
          </a:p>
        </p:txBody>
      </p:sp>
      <p:pic>
        <p:nvPicPr>
          <p:cNvPr id="7" name="Picture 6">
            <a:extLst>
              <a:ext uri="{FF2B5EF4-FFF2-40B4-BE49-F238E27FC236}">
                <a16:creationId xmlns:a16="http://schemas.microsoft.com/office/drawing/2014/main" id="{4A9F2178-7EE9-4AA5-8566-928AC5F7B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747112"/>
            <a:ext cx="6701246" cy="3769451"/>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92500" lnSpcReduction="1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1AF909B-5857-4C3A-B7D6-49915C21A96A}"/>
              </a:ext>
            </a:extLst>
          </p:cNvPr>
          <p:cNvGraphicFramePr/>
          <p:nvPr>
            <p:extLst>
              <p:ext uri="{D42A27DB-BD31-4B8C-83A1-F6EECF244321}">
                <p14:modId xmlns:p14="http://schemas.microsoft.com/office/powerpoint/2010/main" val="1194829691"/>
              </p:ext>
            </p:extLst>
          </p:nvPr>
        </p:nvGraphicFramePr>
        <p:xfrm>
          <a:off x="2032000" y="24940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9235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PRIMO-F – analysing the internal environment</a:t>
            </a:r>
          </a:p>
        </p:txBody>
      </p:sp>
      <p:sp>
        <p:nvSpPr>
          <p:cNvPr id="3" name="Content Placeholder 2"/>
          <p:cNvSpPr>
            <a:spLocks noGrp="1"/>
          </p:cNvSpPr>
          <p:nvPr>
            <p:ph idx="1"/>
          </p:nvPr>
        </p:nvSpPr>
        <p:spPr/>
        <p:txBody>
          <a:bodyPr>
            <a:normAutofit fontScale="92500" lnSpcReduction="20000"/>
          </a:bodyPr>
          <a:lstStyle/>
          <a:p>
            <a:r>
              <a:rPr lang="en-GB" b="1" dirty="0">
                <a:effectLst/>
              </a:rPr>
              <a:t>P</a:t>
            </a:r>
            <a:r>
              <a:rPr lang="en-GB" dirty="0">
                <a:effectLst/>
              </a:rPr>
              <a:t>eople: what do they do, do they have the skills the organisation needs?</a:t>
            </a:r>
          </a:p>
          <a:p>
            <a:r>
              <a:rPr lang="en-GB" b="1" dirty="0">
                <a:effectLst/>
              </a:rPr>
              <a:t>R</a:t>
            </a:r>
            <a:r>
              <a:rPr lang="en-GB" dirty="0">
                <a:effectLst/>
              </a:rPr>
              <a:t>esources: does the organisation have the right and adequate resources?</a:t>
            </a:r>
          </a:p>
          <a:p>
            <a:r>
              <a:rPr lang="en-GB" b="1" dirty="0">
                <a:effectLst/>
              </a:rPr>
              <a:t>I</a:t>
            </a:r>
            <a:r>
              <a:rPr lang="en-GB" dirty="0">
                <a:effectLst/>
              </a:rPr>
              <a:t>nnovation: are new ideas important to us in all parts of the organisation?</a:t>
            </a:r>
          </a:p>
          <a:p>
            <a:r>
              <a:rPr lang="en-GB" b="1" dirty="0">
                <a:effectLst/>
              </a:rPr>
              <a:t>M</a:t>
            </a:r>
            <a:r>
              <a:rPr lang="en-GB" dirty="0">
                <a:effectLst/>
              </a:rPr>
              <a:t>arketing: how do they know what the organisation does?</a:t>
            </a:r>
          </a:p>
          <a:p>
            <a:r>
              <a:rPr lang="en-GB" b="1" dirty="0">
                <a:effectLst/>
              </a:rPr>
              <a:t>O</a:t>
            </a:r>
            <a:r>
              <a:rPr lang="en-GB" dirty="0">
                <a:effectLst/>
              </a:rPr>
              <a:t>perations: how is all this managed?</a:t>
            </a:r>
          </a:p>
          <a:p>
            <a:r>
              <a:rPr lang="en-GB" b="1" dirty="0">
                <a:effectLst/>
              </a:rPr>
              <a:t>F</a:t>
            </a:r>
            <a:r>
              <a:rPr lang="en-GB" dirty="0">
                <a:effectLst/>
              </a:rPr>
              <a:t>inance: what are the prices, costs and investments?</a:t>
            </a:r>
          </a:p>
          <a:p>
            <a:endParaRPr lang="en-GB" dirty="0"/>
          </a:p>
        </p:txBody>
      </p:sp>
    </p:spTree>
    <p:extLst>
      <p:ext uri="{BB962C8B-B14F-4D97-AF65-F5344CB8AC3E}">
        <p14:creationId xmlns:p14="http://schemas.microsoft.com/office/powerpoint/2010/main" val="41443594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045" y="105546"/>
            <a:ext cx="11133909" cy="1143000"/>
          </a:xfrm>
        </p:spPr>
        <p:txBody>
          <a:bodyPr>
            <a:normAutofit fontScale="90000"/>
          </a:bodyPr>
          <a:lstStyle/>
          <a:p>
            <a:r>
              <a:rPr lang="en-GB" dirty="0"/>
              <a:t>Porter’s Five Forces Analysis </a:t>
            </a:r>
            <a:br>
              <a:rPr lang="en-GB" dirty="0"/>
            </a:br>
            <a:r>
              <a:rPr lang="en-GB" sz="2025" dirty="0"/>
              <a:t>Five forces that determine the competitive intensity and therefore attractiveness (profitability) of an Industry</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01749" y="1172913"/>
            <a:ext cx="4788501" cy="4512174"/>
          </a:xfrm>
        </p:spPr>
      </p:pic>
    </p:spTree>
    <p:extLst>
      <p:ext uri="{BB962C8B-B14F-4D97-AF65-F5344CB8AC3E}">
        <p14:creationId xmlns:p14="http://schemas.microsoft.com/office/powerpoint/2010/main" val="5626811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Explanation of Porter’s Five Forces</a:t>
            </a:r>
          </a:p>
        </p:txBody>
      </p:sp>
      <p:sp>
        <p:nvSpPr>
          <p:cNvPr id="3" name="Content Placeholder 2"/>
          <p:cNvSpPr>
            <a:spLocks noGrp="1"/>
          </p:cNvSpPr>
          <p:nvPr>
            <p:ph idx="1"/>
          </p:nvPr>
        </p:nvSpPr>
        <p:spPr>
          <a:xfrm>
            <a:off x="609600" y="1600201"/>
            <a:ext cx="10972800" cy="777239"/>
          </a:xfrm>
        </p:spPr>
        <p:txBody>
          <a:bodyPr/>
          <a:lstStyle/>
          <a:p>
            <a:pPr marL="0" indent="0" algn="ctr">
              <a:buNone/>
            </a:pPr>
            <a:r>
              <a:rPr lang="en-GB" dirty="0">
                <a:hlinkClick r:id="rId3"/>
              </a:rPr>
              <a:t>https://youtu.be/_IaBZmB09RE</a:t>
            </a:r>
            <a:endParaRPr lang="en-GB" dirty="0"/>
          </a:p>
        </p:txBody>
      </p:sp>
    </p:spTree>
    <p:extLst>
      <p:ext uri="{BB962C8B-B14F-4D97-AF65-F5344CB8AC3E}">
        <p14:creationId xmlns:p14="http://schemas.microsoft.com/office/powerpoint/2010/main" val="76506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a:bodyPr>
          <a:lstStyle/>
          <a:p>
            <a:r>
              <a:rPr lang="en-GB" dirty="0"/>
              <a:t>Group Activity (pairs or 3’s) – 1 hour</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223158"/>
            <a:ext cx="10972800" cy="4726380"/>
          </a:xfrm>
        </p:spPr>
        <p:txBody>
          <a:bodyPr>
            <a:normAutofit fontScale="92500" lnSpcReduction="20000"/>
          </a:bodyPr>
          <a:lstStyle/>
          <a:p>
            <a:pPr marL="0" lvl="0" indent="0">
              <a:buNone/>
            </a:pPr>
            <a:r>
              <a:rPr lang="en-GB" dirty="0"/>
              <a:t>1. Identify an organisation of your choice, and using 2 analysis techniques, such as PESTLE or SWOT, identify the current external factors impacting on the organisation. Your analysis should, as a minimum, consider market forces, social trends, technological developments, legislation and globalisation/ international factors.</a:t>
            </a:r>
          </a:p>
          <a:p>
            <a:pPr marL="0" lvl="0" indent="0">
              <a:buNone/>
            </a:pPr>
            <a:endParaRPr lang="en-GB" dirty="0"/>
          </a:p>
          <a:p>
            <a:pPr marL="0" lvl="0" indent="0">
              <a:buNone/>
            </a:pPr>
            <a:r>
              <a:rPr lang="en-GB" dirty="0"/>
              <a:t>2. When you have completed stage 1 of the analysis (point 1 above), you should further consider how the specific forces impacting on the organisation, might affect the organisation’s HR function.</a:t>
            </a:r>
          </a:p>
          <a:p>
            <a:endParaRPr lang="en-GB" dirty="0"/>
          </a:p>
        </p:txBody>
      </p:sp>
    </p:spTree>
    <p:extLst>
      <p:ext uri="{BB962C8B-B14F-4D97-AF65-F5344CB8AC3E}">
        <p14:creationId xmlns:p14="http://schemas.microsoft.com/office/powerpoint/2010/main" val="193332724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2337</TotalTime>
  <Words>5356</Words>
  <Application>Microsoft Office PowerPoint</Application>
  <PresentationFormat>Widescreen</PresentationFormat>
  <Paragraphs>451</Paragraphs>
  <Slides>45</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Myriad Pro</vt:lpstr>
      <vt:lpstr>Wingdings</vt:lpstr>
      <vt:lpstr>ThemeUWTSD</vt:lpstr>
      <vt:lpstr>Understanding the Business Context of Human Resources</vt:lpstr>
      <vt:lpstr>Learning Outcomes</vt:lpstr>
      <vt:lpstr>Today’s Schedule</vt:lpstr>
      <vt:lpstr>Types of Organisation (Recap)</vt:lpstr>
      <vt:lpstr>Models of Organisational Structure</vt:lpstr>
      <vt:lpstr>Activity (in groups)</vt:lpstr>
      <vt:lpstr>Internal Factors that affect Organisations and HR</vt:lpstr>
      <vt:lpstr>Culture Types (Harrison, 1972)</vt:lpstr>
      <vt:lpstr>Implications for HR</vt:lpstr>
      <vt:lpstr>The Cultural Web (Johnson et al, 2012)</vt:lpstr>
      <vt:lpstr>Internal Contexts</vt:lpstr>
      <vt:lpstr>What is Strategy?</vt:lpstr>
      <vt:lpstr>Approaches to Formulating Business Strategy</vt:lpstr>
      <vt:lpstr>Mintzberg (1994)</vt:lpstr>
      <vt:lpstr>Linear, Sequential View</vt:lpstr>
      <vt:lpstr> Formulation</vt:lpstr>
      <vt:lpstr>Evaluation of Choice of Strategy</vt:lpstr>
      <vt:lpstr>Implementing Strategy</vt:lpstr>
      <vt:lpstr>Constraints on Strategy   (Johnson et al, 2011, cited in Kew and Stredwick, 2016, p.431)</vt:lpstr>
      <vt:lpstr>Activity (In groups)</vt:lpstr>
      <vt:lpstr>How HR can contribute to formulating organisational strategy</vt:lpstr>
      <vt:lpstr>What is HR Strategy?</vt:lpstr>
      <vt:lpstr>Approaches to Formation of HR Strategy</vt:lpstr>
      <vt:lpstr>Horizontal and Vertical Integration (Best Fit)</vt:lpstr>
      <vt:lpstr>Contingency Thinking</vt:lpstr>
      <vt:lpstr>Other Contingency Models</vt:lpstr>
      <vt:lpstr>Best Practice Model</vt:lpstr>
      <vt:lpstr>What are the Best Practices?</vt:lpstr>
      <vt:lpstr>Resource Based Thinking</vt:lpstr>
      <vt:lpstr>Forces Shaping HR</vt:lpstr>
      <vt:lpstr>CIPD Viewpoint:</vt:lpstr>
      <vt:lpstr>Analysing External Factors</vt:lpstr>
      <vt:lpstr>PESTLE Analysis</vt:lpstr>
      <vt:lpstr>PowerPoint Presentation</vt:lpstr>
      <vt:lpstr>Video - PESTLE</vt:lpstr>
      <vt:lpstr>Activity (In Groups)</vt:lpstr>
      <vt:lpstr>External Context Trends and Effect on HR Strategy</vt:lpstr>
      <vt:lpstr>The Fourth Industrial Revolution</vt:lpstr>
      <vt:lpstr>What makes a job susceptible to Automation?</vt:lpstr>
      <vt:lpstr>SWOT analysis</vt:lpstr>
      <vt:lpstr>PowerPoint Presentation</vt:lpstr>
      <vt:lpstr>PRIMO-F – analysing the internal environment</vt:lpstr>
      <vt:lpstr>Porter’s Five Forces Analysis  Five forces that determine the competitive intensity and therefore attractiveness (profitability) of an Industry</vt:lpstr>
      <vt:lpstr>An Explanation of Porter’s Five Forces</vt:lpstr>
      <vt:lpstr>Group Activity (pairs or 3’s) – 1 hour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Business Context of Human Resources</dc:title>
  <dc:creator>Julie Thomas</dc:creator>
  <cp:lastModifiedBy>Rachael Jones</cp:lastModifiedBy>
  <cp:revision>75</cp:revision>
  <dcterms:created xsi:type="dcterms:W3CDTF">2018-11-27T15:51:10Z</dcterms:created>
  <dcterms:modified xsi:type="dcterms:W3CDTF">2020-01-19T14:31:18Z</dcterms:modified>
</cp:coreProperties>
</file>