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2" r:id="rId1"/>
  </p:sldMasterIdLst>
  <p:notesMasterIdLst>
    <p:notesMasterId r:id="rId13"/>
  </p:notesMasterIdLst>
  <p:sldIdLst>
    <p:sldId id="257" r:id="rId2"/>
    <p:sldId id="26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19" autoAdjust="0"/>
  </p:normalViewPr>
  <p:slideViewPr>
    <p:cSldViewPr snapToGrid="0">
      <p:cViewPr varScale="1">
        <p:scale>
          <a:sx n="79" d="100"/>
          <a:sy n="79" d="100"/>
        </p:scale>
        <p:origin x="86"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769636-DABC-4346-B9D5-56EC50DD3937}" type="datetimeFigureOut">
              <a:rPr lang="en-IN" smtClean="0"/>
              <a:t>06-03-2024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2C64A-BC34-40F5-B640-1F7FCB97257F}" type="slidenum">
              <a:rPr lang="en-IN" smtClean="0"/>
              <a:t>‹#›</a:t>
            </a:fld>
            <a:endParaRPr lang="en-IN"/>
          </a:p>
        </p:txBody>
      </p:sp>
    </p:spTree>
    <p:extLst>
      <p:ext uri="{BB962C8B-B14F-4D97-AF65-F5344CB8AC3E}">
        <p14:creationId xmlns:p14="http://schemas.microsoft.com/office/powerpoint/2010/main" val="2566047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Introduction</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concept of general practitioners has developed over the years with the advancement of the National Health Service. Operating areas have also increased with time to serve a larger number of people. The way of performing changed drastically to cater to the increasing demands to analyse the advancements in the medical department. Performing of the global practitioners along with the growth of the NHS will be conceptualised to understand its running status.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3</a:t>
            </a:fld>
            <a:endParaRPr lang="en-IN"/>
          </a:p>
        </p:txBody>
      </p:sp>
    </p:spTree>
    <p:extLst>
      <p:ext uri="{BB962C8B-B14F-4D97-AF65-F5344CB8AC3E}">
        <p14:creationId xmlns:p14="http://schemas.microsoft.com/office/powerpoint/2010/main" val="136035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Concept of the General Practitioner</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This term mainly refers to the physicians who treat patients with all the regular and chronic illness types to carry out their practice. The different types of preventive care and health-related education are also provided by these individuals to bring the development to their practice. Common medical conditions are looked after by providing specialised treatment to the patients and it also improves the functionality. There are multiple categories which look after the different areas of medical science to ensure the needs of the people are fulfilled accordingly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chron</a:t>
            </a:r>
            <a:r>
              <a:rPr lang="en-US" sz="1800" dirty="0">
                <a:solidFill>
                  <a:srgbClr val="000000"/>
                </a:solidFill>
                <a:effectLst/>
                <a:latin typeface="Times New Roman" panose="02020603050405020304" pitchFamily="18" charset="0"/>
                <a:ea typeface="Times New Roman" panose="02020603050405020304" pitchFamily="18" charset="0"/>
              </a:rPr>
              <a:t>, 2021)</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4</a:t>
            </a:fld>
            <a:endParaRPr lang="en-IN"/>
          </a:p>
        </p:txBody>
      </p:sp>
    </p:spTree>
    <p:extLst>
      <p:ext uri="{BB962C8B-B14F-4D97-AF65-F5344CB8AC3E}">
        <p14:creationId xmlns:p14="http://schemas.microsoft.com/office/powerpoint/2010/main" val="2824453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Development of General Practitioners since the establishment and growth of the NHS</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National Health Service is a publicly funded organisation which was established in the year 1948 on 5 July. There are more than 1,297, 455 members as of August 2023 and all the legal residents of the United Kingdom are provided free treatment by this organisation. </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Early Stage</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general practitioners worked individually without any local guidance before the formation of the NHS for the treatment and diagnosis of the common illness. They acted as the first point of contact for the people willing to avail the different types of health services (Evans et al., 2020). </a:t>
            </a: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5</a:t>
            </a:fld>
            <a:endParaRPr lang="en-IN"/>
          </a:p>
        </p:txBody>
      </p:sp>
    </p:spTree>
    <p:extLst>
      <p:ext uri="{BB962C8B-B14F-4D97-AF65-F5344CB8AC3E}">
        <p14:creationId xmlns:p14="http://schemas.microsoft.com/office/powerpoint/2010/main" val="2582401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During the 1960’s</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NHS took steps to ensure that General Practitioners were placed under a common umbrella to carry out their practice but it was unaffordable during the initial stages. After the placement of these people under the common hub in the medical centres, the communication developed and interaction between nurses, doctors and others improved. Collaborative practices were also started during this period due to the involvement of the NHS to combine all these people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Fothergill</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et al., 2022).</a:t>
            </a: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1970’s period</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Mandatory vocational training was provided to all the general practitioners by the NHS during this period to develop their skills to provide critical treatments to patients. The different types of preventive treatments and community-based care were introduced in this period (Karas et al., 2020).</a:t>
            </a: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6</a:t>
            </a:fld>
            <a:endParaRPr lang="en-IN"/>
          </a:p>
        </p:txBody>
      </p:sp>
    </p:spTree>
    <p:extLst>
      <p:ext uri="{BB962C8B-B14F-4D97-AF65-F5344CB8AC3E}">
        <p14:creationId xmlns:p14="http://schemas.microsoft.com/office/powerpoint/2010/main" val="1037248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Digital Transformation during the 1980’s</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introduction of computers during this period allowed the NHS to carry out all the operations digitally to keep proper track of the history and details. General practitioners also adopted this technique to carry out better diagnoses to influence health services (Faulkner and Wyatt, 2023).</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b="1" dirty="0">
                <a:solidFill>
                  <a:srgbClr val="000000"/>
                </a:solidFill>
                <a:effectLst/>
                <a:latin typeface="Times New Roman" panose="02020603050405020304" pitchFamily="18" charset="0"/>
                <a:ea typeface="Times New Roman" panose="02020603050405020304" pitchFamily="18" charset="0"/>
              </a:rPr>
              <a:t>Present Scenario</a:t>
            </a:r>
            <a:endParaRPr lang="en-IN" sz="1800" dirty="0">
              <a:effectLst/>
              <a:latin typeface="Times New Roman" panose="02020603050405020304" pitchFamily="18" charset="0"/>
              <a:ea typeface="Times New Roman" panose="02020603050405020304" pitchFamily="18" charset="0"/>
            </a:endParaRP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The GPs still act as the base for the NHS by providing better services to individuals to ensure the provision of holistic care. Preventive medicines along with health care were also carried out for chronic disease management along with telemedicine and personalised care (Trethewey et al., 2020).</a:t>
            </a: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7</a:t>
            </a:fld>
            <a:endParaRPr lang="en-IN"/>
          </a:p>
        </p:txBody>
      </p:sp>
    </p:spTree>
    <p:extLst>
      <p:ext uri="{BB962C8B-B14F-4D97-AF65-F5344CB8AC3E}">
        <p14:creationId xmlns:p14="http://schemas.microsoft.com/office/powerpoint/2010/main" val="1200313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The current running status of the General Practitioners in the United Kingdom</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According to the reports of December 2023, there are around 37,000 GPs in the UK who are fully qualified to carry out specialised care. The number increased in the latest reports as compared to 2022 and this shows the improvement of healthcare services. Many of them treat multiple patients in a single day which reduces their working capability due to the stress faced by them. The improvement of community guidelines in recent times has enabled General Practitioners to carry out telemedicine and the sharing of thoughts has helped in increasing their efficiency. Many problems are also faced by these people due to the large number of patients along with the hectic work schedules with the less number of holidays. Various challenges also arise due to remote consulting practices which is one of the major areas of concern for this department through which it is passing through. Irrespective of all these issues, General Practitioners act as a vital component of the NHS for the overall health network of the United Kingdom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nhs</a:t>
            </a:r>
            <a:r>
              <a:rPr lang="en-US" sz="1800" dirty="0">
                <a:solidFill>
                  <a:srgbClr val="000000"/>
                </a:solidFill>
                <a:effectLst/>
                <a:latin typeface="Times New Roman" panose="02020603050405020304" pitchFamily="18" charset="0"/>
                <a:ea typeface="Times New Roman" panose="02020603050405020304" pitchFamily="18" charset="0"/>
              </a:rPr>
              <a:t>, 2024)</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8</a:t>
            </a:fld>
            <a:endParaRPr lang="en-IN"/>
          </a:p>
        </p:txBody>
      </p:sp>
    </p:spTree>
    <p:extLst>
      <p:ext uri="{BB962C8B-B14F-4D97-AF65-F5344CB8AC3E}">
        <p14:creationId xmlns:p14="http://schemas.microsoft.com/office/powerpoint/2010/main" val="933918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Comparison of the General Practitioner service in the present and the past time</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Previously before the formation of the NHS, the GPs mainly focused on solo treatments individually which changed in recent times with the formation of groups and multidisciplinary teams. Electronic health services are widely used to keep track of medical history along with easy diagnosis. These all facilities were not available in the previous years due to the lack of advancements in the digital infrastructure. Earlier general practitioners mainly focused on just the treatment along with the cure of the illness and the wellness ideas were less emphasised. After the formation of the NHS, greater priority was given to preventive care along with personalised care services combined with the treatment and diagnosis of illness. Working after office hours was usually limited earlier to the GPs as there was less demand for the patients after the proper time. With the incorporation of digital technologies and the advancements in medical science, the different types of telemedicine and remote consultations stood up. This was further encouraged by the NHS to provide dedicated care to the people along with the provision of ideas for population control. The different types of health-related discrimination along with the solving of the social issues related to this sector are also taken up by his national body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ncbi</a:t>
            </a:r>
            <a:r>
              <a:rPr lang="en-US" sz="1800" dirty="0">
                <a:solidFill>
                  <a:srgbClr val="000000"/>
                </a:solidFill>
                <a:effectLst/>
                <a:latin typeface="Times New Roman" panose="02020603050405020304" pitchFamily="18" charset="0"/>
                <a:ea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9</a:t>
            </a:fld>
            <a:endParaRPr lang="en-IN"/>
          </a:p>
        </p:txBody>
      </p:sp>
    </p:spTree>
    <p:extLst>
      <p:ext uri="{BB962C8B-B14F-4D97-AF65-F5344CB8AC3E}">
        <p14:creationId xmlns:p14="http://schemas.microsoft.com/office/powerpoint/2010/main" val="3194043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Conclusion</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rPr>
              <a:t>The general practitioners are at the base level of the framework of the NHS which ensures the provision of specialised care to the people suffering from illness. Ways through which the treatment is provided has changed over the years with the formation of the National Health Service and technological advancements. The development of the general practitioners with the passage of time has been brought forward to analyse the role of the NHS. This ensures that all the updating are undertaken by them to meet the changing demands of the individuals. The mode of their practice and the comparisons between the earlier and the present times has been influenced by technological advancements. This ensures the provision of a holistic approach along with the incorporation of the social issues within the Department of Health to have a wide lookout.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10</a:t>
            </a:fld>
            <a:endParaRPr lang="en-IN"/>
          </a:p>
        </p:txBody>
      </p:sp>
    </p:spTree>
    <p:extLst>
      <p:ext uri="{BB962C8B-B14F-4D97-AF65-F5344CB8AC3E}">
        <p14:creationId xmlns:p14="http://schemas.microsoft.com/office/powerpoint/2010/main" val="2885391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IN" sz="18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References</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chron</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(2021).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What Does a General Practitioner Do</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https://work.chron.com/general-practitioner-do-3406.html [Accessed 04 March 2024].</a:t>
            </a: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Evans, C., Pearce, R., Greaves, S. and Blake, H., (2020). Advanced clinical practitioners in primary care in the UK: a qualitative study of workforce transformation.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International journal of environmental research and public health</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17</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(12), p.4500.</a:t>
            </a: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Faulkner-</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Gurstein</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R. and Wyatt, D., (2023). Platform NHS: reconfiguring a public service in the age of digital capitalism.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Science, Technology, &amp; Human Values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48</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(4), pp.888-908.</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Fothergill</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L.J., </a:t>
            </a: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Houdmont</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J., Conway, J., Evans, C., Timmons, S., Pearce, R. and Blake, H., (2022). Nationwide evaluation of the advanced clinical practitioner role in England: a cross-sectional survey.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BMJ open</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12</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 p.e055475.</a:t>
            </a: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Karas, M., Sheen, N.J., North, R.V., Ryan, B. and Bullock, A., (2020). Continuing professional development requirements for UK health professionals: a scoping review.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BMJ open</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10</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(3), p.e032781.</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ncbi</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(2023). Comparison of patients' and general practitioners' evaluations of general practice care. [Online] Available at: https://pubmed.ncbi.nlm.nih.gov/12468690/ [Accessed 05 March 2024].</a:t>
            </a:r>
          </a:p>
          <a:p>
            <a:pPr algn="just">
              <a:lnSpc>
                <a:spcPct val="200000"/>
              </a:lnSpc>
              <a:spcAft>
                <a:spcPts val="800"/>
              </a:spcAft>
            </a:pPr>
            <a:r>
              <a:rPr lang="en-IN" sz="1800" kern="100"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nhs</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(2024).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General practitioner</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[Online] Available at: https://www.healthcareers.nhs.uk/explore-roles/doctors/roles-doctors/general-practitioner [Accessed 05 March 2024].</a:t>
            </a:r>
          </a:p>
          <a:p>
            <a:pPr algn="just">
              <a:lnSpc>
                <a:spcPct val="200000"/>
              </a:lnSpc>
              <a:spcAft>
                <a:spcPts val="800"/>
              </a:spcAft>
            </a:pP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Trethewey, S.P., Beck, K.J. and Symonds, R.F., (2020). Video consultations in UK primary care in response to the COVID-19 pandemic.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British Journal of General Practice</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a:t>
            </a:r>
            <a:r>
              <a:rPr lang="en-IN" sz="1800" i="1"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70</a:t>
            </a:r>
            <a:r>
              <a:rPr lang="en-IN"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(694), pp.228-229.</a:t>
            </a:r>
          </a:p>
          <a:p>
            <a:endParaRPr lang="en-IN" dirty="0"/>
          </a:p>
        </p:txBody>
      </p:sp>
      <p:sp>
        <p:nvSpPr>
          <p:cNvPr id="4" name="Slide Number Placeholder 3"/>
          <p:cNvSpPr>
            <a:spLocks noGrp="1"/>
          </p:cNvSpPr>
          <p:nvPr>
            <p:ph type="sldNum" sz="quarter" idx="5"/>
          </p:nvPr>
        </p:nvSpPr>
        <p:spPr/>
        <p:txBody>
          <a:bodyPr/>
          <a:lstStyle/>
          <a:p>
            <a:fld id="{4302C64A-BC34-40F5-B640-1F7FCB97257F}" type="slidenum">
              <a:rPr lang="en-IN" smtClean="0"/>
              <a:t>11</a:t>
            </a:fld>
            <a:endParaRPr lang="en-IN"/>
          </a:p>
        </p:txBody>
      </p:sp>
    </p:spTree>
    <p:extLst>
      <p:ext uri="{BB962C8B-B14F-4D97-AF65-F5344CB8AC3E}">
        <p14:creationId xmlns:p14="http://schemas.microsoft.com/office/powerpoint/2010/main" val="4151501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3/6/2024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3/6/2024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3/6/2024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3/6/2024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3/6/2024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3/6/2024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3/6/2024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48733" y="3081867"/>
            <a:ext cx="11260667" cy="3310466"/>
          </a:xfrm>
          <a:prstGeom prst="rect">
            <a:avLst/>
          </a:prstGeom>
        </p:spPr>
      </p:pic>
      <p:sp>
        <p:nvSpPr>
          <p:cNvPr id="2" name="Rectangle 2">
            <a:extLst>
              <a:ext uri="{FF2B5EF4-FFF2-40B4-BE49-F238E27FC236}">
                <a16:creationId xmlns:a16="http://schemas.microsoft.com/office/drawing/2014/main" id="{926C1DE2-E183-5F70-02D9-1B900566E450}"/>
              </a:ext>
            </a:extLst>
          </p:cNvPr>
          <p:cNvSpPr>
            <a:spLocks noChangeArrowheads="1"/>
          </p:cNvSpPr>
          <p:nvPr/>
        </p:nvSpPr>
        <p:spPr bwMode="auto">
          <a:xfrm>
            <a:off x="2794000" y="0"/>
            <a:ext cx="939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5" name="Picture 1" descr="A close-up of a sign&#10;&#10;Description automatically generated">
            <a:extLst>
              <a:ext uri="{FF2B5EF4-FFF2-40B4-BE49-F238E27FC236}">
                <a16:creationId xmlns:a16="http://schemas.microsoft.com/office/drawing/2014/main" id="{C269EF84-8573-27E6-3280-6945DB97C0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637" y="646916"/>
            <a:ext cx="2020326" cy="156323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B8A8621C-648F-7C69-D6FD-4B51BA7BF894}"/>
              </a:ext>
            </a:extLst>
          </p:cNvPr>
          <p:cNvSpPr>
            <a:spLocks noChangeArrowheads="1"/>
          </p:cNvSpPr>
          <p:nvPr/>
        </p:nvSpPr>
        <p:spPr bwMode="auto">
          <a:xfrm>
            <a:off x="4241830" y="1158528"/>
            <a:ext cx="746757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Name: Mihai Simionov</a:t>
            </a:r>
            <a:endParaRPr kumimoji="0" lang="en-GB" altLang="en-US" sz="8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Student ID: 2313948</a:t>
            </a:r>
            <a:endParaRPr kumimoji="0" lang="en-GB" altLang="en-US" sz="8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Module Code: LCHS 4003</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Module name: Introduction to Health and Social Care</a:t>
            </a:r>
            <a:endParaRPr kumimoji="0" lang="en-GB" altLang="en-US" sz="8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Lecturer: </a:t>
            </a:r>
            <a:r>
              <a:rPr kumimoji="0" lang="en-GB" altLang="en-US" sz="14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Dr.</a:t>
            </a: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Eleni </a:t>
            </a:r>
            <a:r>
              <a:rPr kumimoji="0" lang="en-GB" altLang="en-US" sz="14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Koutsogeorgou</a:t>
            </a: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-Andreou</a:t>
            </a:r>
            <a:endParaRPr kumimoji="0" lang="en-GB" altLang="en-US" sz="8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Submitted on:</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Graph on document with pen">
            <a:extLst>
              <a:ext uri="{FF2B5EF4-FFF2-40B4-BE49-F238E27FC236}">
                <a16:creationId xmlns:a16="http://schemas.microsoft.com/office/drawing/2014/main" id="{145D33D9-6058-BFA9-EA98-4712854940BB}"/>
              </a:ext>
            </a:extLst>
          </p:cNvPr>
          <p:cNvPicPr>
            <a:picLocks noChangeAspect="1"/>
          </p:cNvPicPr>
          <p:nvPr/>
        </p:nvPicPr>
        <p:blipFill rotWithShape="1">
          <a:blip r:embed="rId2"/>
          <a:srcRect t="1510" b="14220"/>
          <a:stretch/>
        </p:blipFill>
        <p:spPr>
          <a:xfrm>
            <a:off x="20" y="10"/>
            <a:ext cx="12191980" cy="6857988"/>
          </a:xfrm>
          <a:prstGeom prst="rect">
            <a:avLst/>
          </a:prstGeom>
        </p:spPr>
      </p:pic>
      <p:sp>
        <p:nvSpPr>
          <p:cNvPr id="12" name="Rectangle 1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FCE9CCF1-3861-6ED4-77A7-81555E7A3B62}"/>
              </a:ext>
            </a:extLst>
          </p:cNvPr>
          <p:cNvSpPr txBox="1"/>
          <p:nvPr/>
        </p:nvSpPr>
        <p:spPr>
          <a:xfrm>
            <a:off x="6966184" y="938022"/>
            <a:ext cx="4389261" cy="1188720"/>
          </a:xfrm>
          <a:prstGeom prst="rect">
            <a:avLst/>
          </a:prstGeom>
        </p:spPr>
        <p:txBody>
          <a:bodyPr vert="horz" lIns="91440" tIns="45720" rIns="91440" bIns="45720" rtlCol="0" anchor="b">
            <a:normAutofit/>
          </a:bodyPr>
          <a:lstStyle/>
          <a:p>
            <a:pPr defTabSz="457200">
              <a:spcBef>
                <a:spcPct val="0"/>
              </a:spcBef>
              <a:spcAft>
                <a:spcPts val="600"/>
              </a:spcAft>
            </a:pPr>
            <a:r>
              <a:rPr lang="en-US" sz="2800" b="0" kern="1200" cap="all" dirty="0">
                <a:solidFill>
                  <a:schemeClr val="tx1">
                    <a:lumMod val="75000"/>
                    <a:lumOff val="25000"/>
                  </a:schemeClr>
                </a:solidFill>
                <a:latin typeface="+mj-lt"/>
                <a:ea typeface="+mj-ea"/>
                <a:cs typeface="+mj-cs"/>
              </a:rPr>
              <a:t>OVERVIEW</a:t>
            </a:r>
          </a:p>
        </p:txBody>
      </p:sp>
      <p:sp>
        <p:nvSpPr>
          <p:cNvPr id="6" name="TextBox 5">
            <a:extLst>
              <a:ext uri="{FF2B5EF4-FFF2-40B4-BE49-F238E27FC236}">
                <a16:creationId xmlns:a16="http://schemas.microsoft.com/office/drawing/2014/main" id="{1EFDEC15-DFE1-4BF4-DCA5-F958BD0A2F5E}"/>
              </a:ext>
            </a:extLst>
          </p:cNvPr>
          <p:cNvSpPr txBox="1"/>
          <p:nvPr/>
        </p:nvSpPr>
        <p:spPr>
          <a:xfrm>
            <a:off x="6966184" y="2340865"/>
            <a:ext cx="4389262" cy="3788474"/>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Introduction</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Concept of the General Practitioner</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Development of General Practitioners since the establishment and growth of the NHS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The current running status of the General Practitioners in the United Kingdom</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Comparison of the General Practitioner service in the present and the past time</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Conclusion</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1700" b="1" dirty="0">
                <a:solidFill>
                  <a:schemeClr val="tx1">
                    <a:lumMod val="75000"/>
                    <a:lumOff val="25000"/>
                  </a:schemeClr>
                </a:solidFill>
                <a:effectLst/>
              </a:rPr>
              <a:t>References</a:t>
            </a:r>
          </a:p>
        </p:txBody>
      </p:sp>
    </p:spTree>
    <p:extLst>
      <p:ext uri="{BB962C8B-B14F-4D97-AF65-F5344CB8AC3E}">
        <p14:creationId xmlns:p14="http://schemas.microsoft.com/office/powerpoint/2010/main" val="515247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01AEC9-AFA0-23F9-08A4-F12FD849898C}"/>
              </a:ext>
            </a:extLst>
          </p:cNvPr>
          <p:cNvSpPr txBox="1"/>
          <p:nvPr/>
        </p:nvSpPr>
        <p:spPr>
          <a:xfrm>
            <a:off x="425116" y="1765367"/>
            <a:ext cx="6096000" cy="614079"/>
          </a:xfrm>
          <a:prstGeom prst="rect">
            <a:avLst/>
          </a:prstGeom>
          <a:noFill/>
        </p:spPr>
        <p:txBody>
          <a:bodyPr wrap="square">
            <a:spAutoFit/>
          </a:bodyPr>
          <a:lstStyle/>
          <a:p>
            <a:pPr algn="ctr">
              <a:lnSpc>
                <a:spcPct val="200000"/>
              </a:lnSpc>
              <a:spcBef>
                <a:spcPts val="200"/>
              </a:spcBef>
            </a:pPr>
            <a:r>
              <a:rPr lang="en-IN" sz="2000" b="1" kern="100" dirty="0">
                <a:solidFill>
                  <a:srgbClr val="000000"/>
                </a:solidFill>
                <a:effectLst/>
                <a:latin typeface="Times New Roman" panose="02020603050405020304" pitchFamily="18" charset="0"/>
                <a:ea typeface="DengXian Light" panose="02010600030101010101" pitchFamily="2" charset="-122"/>
                <a:cs typeface="Angsana New" panose="02020603050405020304" pitchFamily="18" charset="-34"/>
              </a:rPr>
              <a:t>Introduction</a:t>
            </a:r>
          </a:p>
        </p:txBody>
      </p:sp>
      <p:sp>
        <p:nvSpPr>
          <p:cNvPr id="11" name="TextBox 10">
            <a:extLst>
              <a:ext uri="{FF2B5EF4-FFF2-40B4-BE49-F238E27FC236}">
                <a16:creationId xmlns:a16="http://schemas.microsoft.com/office/drawing/2014/main" id="{6668405E-A9C7-2AAE-AB9B-013D9268620F}"/>
              </a:ext>
            </a:extLst>
          </p:cNvPr>
          <p:cNvSpPr txBox="1"/>
          <p:nvPr/>
        </p:nvSpPr>
        <p:spPr>
          <a:xfrm>
            <a:off x="425116" y="2476360"/>
            <a:ext cx="6509084" cy="3293209"/>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concept of general practitioners has developed over the years with the advancement of the National Health Service.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Operating areas have also increased with time to serve a larger number of people.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way of performing changed drastically to cater to the increasing demands to analyse the advancements in the medical department.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Performing of the global practitioners along with the growth of the NHS will be conceptualised to understand its running status. </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028" name="Picture 4" descr="The role of a GP | healthdirect">
            <a:extLst>
              <a:ext uri="{FF2B5EF4-FFF2-40B4-BE49-F238E27FC236}">
                <a16:creationId xmlns:a16="http://schemas.microsoft.com/office/drawing/2014/main" id="{8C1CC28B-253F-CD31-E62D-5B9C296BAB2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425267" y="2542506"/>
            <a:ext cx="3860800" cy="239606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3" name="TextBox 12">
            <a:extLst>
              <a:ext uri="{FF2B5EF4-FFF2-40B4-BE49-F238E27FC236}">
                <a16:creationId xmlns:a16="http://schemas.microsoft.com/office/drawing/2014/main" id="{0FA88B91-57A3-FC9A-9A37-75E96D2E4D1D}"/>
              </a:ext>
            </a:extLst>
          </p:cNvPr>
          <p:cNvSpPr txBox="1"/>
          <p:nvPr/>
        </p:nvSpPr>
        <p:spPr>
          <a:xfrm>
            <a:off x="9194799" y="5132402"/>
            <a:ext cx="1176867" cy="246221"/>
          </a:xfrm>
          <a:prstGeom prst="rect">
            <a:avLst/>
          </a:prstGeom>
          <a:noFill/>
        </p:spPr>
        <p:txBody>
          <a:bodyPr wrap="square">
            <a:spAutoFit/>
          </a:bodyPr>
          <a:lstStyle/>
          <a:p>
            <a:pPr algn="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(Morgan, 2022).</a:t>
            </a:r>
            <a:endParaRPr lang="en-IN" sz="1000" b="1" dirty="0"/>
          </a:p>
        </p:txBody>
      </p:sp>
    </p:spTree>
    <p:extLst>
      <p:ext uri="{BB962C8B-B14F-4D97-AF65-F5344CB8AC3E}">
        <p14:creationId xmlns:p14="http://schemas.microsoft.com/office/powerpoint/2010/main" val="263784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BBF5D8-1ABF-84B5-760D-C77C766E66F3}"/>
              </a:ext>
            </a:extLst>
          </p:cNvPr>
          <p:cNvSpPr txBox="1"/>
          <p:nvPr/>
        </p:nvSpPr>
        <p:spPr>
          <a:xfrm>
            <a:off x="5096933" y="1275683"/>
            <a:ext cx="6588760" cy="508344"/>
          </a:xfrm>
          <a:prstGeom prst="rect">
            <a:avLst/>
          </a:prstGeom>
          <a:noFill/>
        </p:spPr>
        <p:txBody>
          <a:bodyPr wrap="square">
            <a:spAutoFit/>
          </a:bodyPr>
          <a:lstStyle/>
          <a:p>
            <a:pPr algn="ctr">
              <a:lnSpc>
                <a:spcPct val="200000"/>
              </a:lnSpc>
              <a:spcBef>
                <a:spcPts val="200"/>
              </a:spcBef>
            </a:pPr>
            <a:r>
              <a:rPr lang="en-IN" sz="1600"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Concept of the General Practitioner</a:t>
            </a:r>
          </a:p>
        </p:txBody>
      </p:sp>
      <p:sp>
        <p:nvSpPr>
          <p:cNvPr id="7" name="TextBox 6">
            <a:extLst>
              <a:ext uri="{FF2B5EF4-FFF2-40B4-BE49-F238E27FC236}">
                <a16:creationId xmlns:a16="http://schemas.microsoft.com/office/drawing/2014/main" id="{D8786095-48F2-88C7-9091-A8587A104E3B}"/>
              </a:ext>
            </a:extLst>
          </p:cNvPr>
          <p:cNvSpPr txBox="1"/>
          <p:nvPr/>
        </p:nvSpPr>
        <p:spPr>
          <a:xfrm>
            <a:off x="5096933" y="2729369"/>
            <a:ext cx="6588760" cy="3785652"/>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term mainly refers to the physicians who treat patients with all the regular and chronic illness types to carry out their practice.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different types of preventive care and health-related education are also provided by these individuals to bring the development to their practice.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Common medical conditions are looked after by providing specialised treatment to the patients and it also improves the functionality.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 are multiple categories which look after the different areas of medical science to ensure the needs of the people are fulfilled accordingly </a:t>
            </a:r>
            <a: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16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chron</a:t>
            </a:r>
            <a: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050" name="Picture 2" descr="Student Physician / General Practitioner - WUR">
            <a:extLst>
              <a:ext uri="{FF2B5EF4-FFF2-40B4-BE49-F238E27FC236}">
                <a16:creationId xmlns:a16="http://schemas.microsoft.com/office/drawing/2014/main" id="{D3022BFB-5671-3AE6-FDD3-802C2AC6F13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76325" y="2590800"/>
            <a:ext cx="3571875" cy="19050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620FF2D-8041-5D28-D4EB-A9D423E1F721}"/>
              </a:ext>
            </a:extLst>
          </p:cNvPr>
          <p:cNvSpPr txBox="1"/>
          <p:nvPr/>
        </p:nvSpPr>
        <p:spPr>
          <a:xfrm>
            <a:off x="2218266" y="4622195"/>
            <a:ext cx="2048934" cy="246221"/>
          </a:xfrm>
          <a:prstGeom prst="rect">
            <a:avLst/>
          </a:prstGeom>
          <a:noFill/>
        </p:spPr>
        <p:txBody>
          <a:bodyPr wrap="square">
            <a:spAutoFit/>
          </a:bodyPr>
          <a:lstStyle/>
          <a:p>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000" b="1"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Fothergill</a:t>
            </a: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et al., 2022).</a:t>
            </a:r>
            <a:endParaRPr lang="en-IN" sz="1000" b="1" dirty="0"/>
          </a:p>
        </p:txBody>
      </p:sp>
    </p:spTree>
    <p:extLst>
      <p:ext uri="{BB962C8B-B14F-4D97-AF65-F5344CB8AC3E}">
        <p14:creationId xmlns:p14="http://schemas.microsoft.com/office/powerpoint/2010/main" val="69267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EF69BA-D7F9-DCF1-C032-EF68CE3A5126}"/>
              </a:ext>
            </a:extLst>
          </p:cNvPr>
          <p:cNvSpPr txBox="1"/>
          <p:nvPr/>
        </p:nvSpPr>
        <p:spPr>
          <a:xfrm>
            <a:off x="762000" y="1610995"/>
            <a:ext cx="10668000" cy="369332"/>
          </a:xfrm>
          <a:prstGeom prst="rect">
            <a:avLst/>
          </a:prstGeom>
          <a:noFill/>
        </p:spPr>
        <p:txBody>
          <a:bodyPr wrap="square">
            <a:spAutoFit/>
          </a:bodyPr>
          <a:lstStyle/>
          <a:p>
            <a:pPr algn="ctr">
              <a:spcBef>
                <a:spcPts val="200"/>
              </a:spcBef>
            </a:pPr>
            <a:r>
              <a:rPr lang="en-IN"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Development of General Practitioners since the establishment and growth of the NHS</a:t>
            </a:r>
          </a:p>
        </p:txBody>
      </p:sp>
      <p:sp>
        <p:nvSpPr>
          <p:cNvPr id="7" name="TextBox 6">
            <a:extLst>
              <a:ext uri="{FF2B5EF4-FFF2-40B4-BE49-F238E27FC236}">
                <a16:creationId xmlns:a16="http://schemas.microsoft.com/office/drawing/2014/main" id="{FBC60E71-1964-E332-1E91-5A07E293A3DC}"/>
              </a:ext>
            </a:extLst>
          </p:cNvPr>
          <p:cNvSpPr txBox="1"/>
          <p:nvPr/>
        </p:nvSpPr>
        <p:spPr>
          <a:xfrm>
            <a:off x="160867" y="3140697"/>
            <a:ext cx="3623733" cy="2800767"/>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National Health Service is a publicly funded organisation which was established in the year 1948 on 5</a:t>
            </a:r>
            <a:r>
              <a:rPr lang="en-IN" sz="1600" b="1"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July.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 are more than 1,297, 455 members as of August 2023 and all the legal residents of the United Kingdom are provided free treatment by this organisation. </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D0AC0C57-7970-2FB8-9643-A44836F26360}"/>
              </a:ext>
            </a:extLst>
          </p:cNvPr>
          <p:cNvSpPr txBox="1"/>
          <p:nvPr/>
        </p:nvSpPr>
        <p:spPr>
          <a:xfrm>
            <a:off x="8796866" y="2364165"/>
            <a:ext cx="3234267" cy="3744615"/>
          </a:xfrm>
          <a:prstGeom prst="rect">
            <a:avLst/>
          </a:prstGeom>
          <a:noFill/>
        </p:spPr>
        <p:txBody>
          <a:bodyPr wrap="square">
            <a:spAutoFit/>
          </a:bodyPr>
          <a:lstStyle/>
          <a:p>
            <a:pPr algn="just"/>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Early Stage</a:t>
            </a:r>
          </a:p>
          <a:p>
            <a:pPr algn="just"/>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general practitioners worked individually without any local guidance before the formation of the NHS for the treatment and diagnosis of the common illness. </a:t>
            </a:r>
          </a:p>
          <a:p>
            <a:pPr marL="285750" indent="-285750" algn="just">
              <a:spcAft>
                <a:spcPts val="800"/>
              </a:spcAft>
              <a:buFont typeface="Arial" panose="020B0604020202020204" pitchFamily="34" charset="0"/>
              <a:buChar char="•"/>
            </a:pPr>
            <a:endParaRPr lang="en-IN" sz="1600" b="1" kern="1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They acted as the first point of contact for the people willing to avail the different types of health services (Evans et al., 2020). </a:t>
            </a:r>
          </a:p>
        </p:txBody>
      </p:sp>
      <p:pic>
        <p:nvPicPr>
          <p:cNvPr id="3074" name="Picture 2" descr="NHS England » The future of NHS human resources and organisational  development report">
            <a:extLst>
              <a:ext uri="{FF2B5EF4-FFF2-40B4-BE49-F238E27FC236}">
                <a16:creationId xmlns:a16="http://schemas.microsoft.com/office/drawing/2014/main" id="{5F0541DA-EA76-0A48-6846-C1AD288BFB2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999177" y="2565400"/>
            <a:ext cx="4583112" cy="337606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4349227-058C-5DD2-548B-6CA7C20CB2A9}"/>
              </a:ext>
            </a:extLst>
          </p:cNvPr>
          <p:cNvSpPr txBox="1"/>
          <p:nvPr/>
        </p:nvSpPr>
        <p:spPr>
          <a:xfrm>
            <a:off x="3151695" y="5941464"/>
            <a:ext cx="6096000" cy="246221"/>
          </a:xfrm>
          <a:prstGeom prst="rect">
            <a:avLst/>
          </a:prstGeom>
          <a:noFill/>
        </p:spPr>
        <p:txBody>
          <a:bodyPr wrap="square">
            <a:spAutoFit/>
          </a:bodyPr>
          <a:lstStyle/>
          <a:p>
            <a:pPr algn="ct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(Morgan, 2022).</a:t>
            </a:r>
            <a:endParaRPr lang="en-IN" sz="1000" b="1" dirty="0"/>
          </a:p>
        </p:txBody>
      </p:sp>
    </p:spTree>
    <p:extLst>
      <p:ext uri="{BB962C8B-B14F-4D97-AF65-F5344CB8AC3E}">
        <p14:creationId xmlns:p14="http://schemas.microsoft.com/office/powerpoint/2010/main" val="570981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1D594C-5179-9495-DFBE-9C77A028B5F8}"/>
              </a:ext>
            </a:extLst>
          </p:cNvPr>
          <p:cNvSpPr txBox="1"/>
          <p:nvPr/>
        </p:nvSpPr>
        <p:spPr>
          <a:xfrm>
            <a:off x="80962" y="2308265"/>
            <a:ext cx="3296708" cy="4031873"/>
          </a:xfrm>
          <a:prstGeom prst="rect">
            <a:avLst/>
          </a:prstGeom>
          <a:noFill/>
        </p:spPr>
        <p:txBody>
          <a:bodyPr wrap="square">
            <a:spAutoFit/>
          </a:bodyPr>
          <a:lstStyle/>
          <a:p>
            <a:pPr algn="just"/>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During the 1960’s</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NHS took steps to ensure that General Practitioners were placed under a common umbrella to carry out their practice but it was unaffordable during the initial stages.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After the placement of these people under the common hub in the medical centres, the communication developed and interaction between nurses, doctors and others improved. </a:t>
            </a:r>
            <a:endParaRPr lang="en-IN" sz="16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4CEA7FC-C5A0-60AC-E04E-9B70BBFA6014}"/>
              </a:ext>
            </a:extLst>
          </p:cNvPr>
          <p:cNvSpPr txBox="1"/>
          <p:nvPr/>
        </p:nvSpPr>
        <p:spPr>
          <a:xfrm>
            <a:off x="177800" y="644885"/>
            <a:ext cx="2844800" cy="400110"/>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Continued</a:t>
            </a:r>
            <a:endParaRPr lang="en-IN" sz="20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D538811-0C83-46C8-8359-296926D69C3F}"/>
              </a:ext>
            </a:extLst>
          </p:cNvPr>
          <p:cNvSpPr txBox="1"/>
          <p:nvPr/>
        </p:nvSpPr>
        <p:spPr>
          <a:xfrm>
            <a:off x="8420629" y="2308265"/>
            <a:ext cx="3771371" cy="3252172"/>
          </a:xfrm>
          <a:prstGeom prst="rect">
            <a:avLst/>
          </a:prstGeom>
          <a:noFill/>
        </p:spPr>
        <p:txBody>
          <a:bodyPr wrap="square">
            <a:spAutoFit/>
          </a:bodyPr>
          <a:lstStyle/>
          <a:p>
            <a:pPr algn="just"/>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1970’s period</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Mandatory vocational training was provided to all the general practitioners by the NHS during this period to develop their skills to provide critical treatments to patients. </a:t>
            </a:r>
          </a:p>
          <a:p>
            <a:pPr marL="285750" indent="-285750" algn="just">
              <a:spcAft>
                <a:spcPts val="800"/>
              </a:spcAft>
              <a:buFont typeface="Arial" panose="020B0604020202020204" pitchFamily="34" charset="0"/>
              <a:buChar char="•"/>
            </a:pPr>
            <a:endParaRPr lang="en-IN" sz="1600" b="1" kern="1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different types of preventive treatments and community-based care were introduced in this period (Karas et al., 2020).</a:t>
            </a:r>
          </a:p>
        </p:txBody>
      </p:sp>
      <p:pic>
        <p:nvPicPr>
          <p:cNvPr id="4102" name="Picture 6" descr="The NHS at 70: General practice 1948 to 1967 | GPonline">
            <a:extLst>
              <a:ext uri="{FF2B5EF4-FFF2-40B4-BE49-F238E27FC236}">
                <a16:creationId xmlns:a16="http://schemas.microsoft.com/office/drawing/2014/main" id="{87009E66-54A1-73A3-1120-15914742F6D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474508" y="2413323"/>
            <a:ext cx="4849283" cy="27807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F1E56D3-982B-B43D-8698-2316D5884CA8}"/>
              </a:ext>
            </a:extLst>
          </p:cNvPr>
          <p:cNvSpPr txBox="1"/>
          <p:nvPr/>
        </p:nvSpPr>
        <p:spPr>
          <a:xfrm>
            <a:off x="2921002" y="5357981"/>
            <a:ext cx="6096000" cy="246221"/>
          </a:xfrm>
          <a:prstGeom prst="rect">
            <a:avLst/>
          </a:prstGeom>
          <a:noFill/>
        </p:spPr>
        <p:txBody>
          <a:bodyPr wrap="square">
            <a:spAutoFit/>
          </a:bodyPr>
          <a:lstStyle/>
          <a:p>
            <a:pPr algn="ct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000" b="1"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Fothergill</a:t>
            </a: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et al., 2022).</a:t>
            </a:r>
            <a:endParaRPr lang="en-IN" sz="1000" b="1" dirty="0"/>
          </a:p>
        </p:txBody>
      </p:sp>
    </p:spTree>
    <p:extLst>
      <p:ext uri="{BB962C8B-B14F-4D97-AF65-F5344CB8AC3E}">
        <p14:creationId xmlns:p14="http://schemas.microsoft.com/office/powerpoint/2010/main" val="3357376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FE082-E84C-332A-26FB-0DC6AB28196A}"/>
              </a:ext>
            </a:extLst>
          </p:cNvPr>
          <p:cNvSpPr txBox="1"/>
          <p:nvPr/>
        </p:nvSpPr>
        <p:spPr>
          <a:xfrm>
            <a:off x="296334" y="704334"/>
            <a:ext cx="6096000" cy="369332"/>
          </a:xfrm>
          <a:prstGeom prst="rect">
            <a:avLst/>
          </a:prstGeom>
          <a:noFill/>
        </p:spPr>
        <p:txBody>
          <a:bodyPr wrap="square">
            <a:spAutoFit/>
          </a:bodyPr>
          <a:lstStyle/>
          <a:p>
            <a:r>
              <a:rPr lang="en-US" b="1" dirty="0" err="1">
                <a:latin typeface="Arial" panose="020B0604020202020204" pitchFamily="34" charset="0"/>
                <a:cs typeface="Arial" panose="020B0604020202020204" pitchFamily="34" charset="0"/>
              </a:rPr>
              <a:t>Contd</a:t>
            </a:r>
            <a:r>
              <a:rPr lang="en-US" b="1" dirty="0">
                <a:latin typeface="Arial" panose="020B0604020202020204" pitchFamily="34" charset="0"/>
                <a:cs typeface="Arial" panose="020B0604020202020204" pitchFamily="34" charset="0"/>
              </a:rPr>
              <a:t>…</a:t>
            </a:r>
            <a:endParaRPr lang="en-IN"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FB78AC6-4CFC-F3D7-6CEB-684AA22D3CD5}"/>
              </a:ext>
            </a:extLst>
          </p:cNvPr>
          <p:cNvSpPr txBox="1"/>
          <p:nvPr/>
        </p:nvSpPr>
        <p:spPr>
          <a:xfrm>
            <a:off x="330202" y="2203297"/>
            <a:ext cx="3488264" cy="3539430"/>
          </a:xfrm>
          <a:prstGeom prst="rect">
            <a:avLst/>
          </a:prstGeom>
          <a:noFill/>
        </p:spPr>
        <p:txBody>
          <a:bodyPr wrap="square">
            <a:spAutoFit/>
          </a:bodyPr>
          <a:lstStyle/>
          <a:p>
            <a:pPr algn="just"/>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Digital Transformation during the 1980’s</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introduction of computers during this period allowed the NHS to carry out all the operations digitally to keep proper track of the history and details.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General practitioners also adopted this technique to carry out better diagnoses to influence health services (Faulkner and Wyatt, 2023).</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B35DB098-32D1-080D-EF61-7ECDACF65D7C}"/>
              </a:ext>
            </a:extLst>
          </p:cNvPr>
          <p:cNvSpPr txBox="1"/>
          <p:nvPr/>
        </p:nvSpPr>
        <p:spPr>
          <a:xfrm>
            <a:off x="8407402" y="2203298"/>
            <a:ext cx="3369733" cy="3744615"/>
          </a:xfrm>
          <a:prstGeom prst="rect">
            <a:avLst/>
          </a:prstGeom>
          <a:noFill/>
        </p:spPr>
        <p:txBody>
          <a:bodyPr wrap="square">
            <a:spAutoFit/>
          </a:bodyPr>
          <a:lstStyle/>
          <a:p>
            <a:pPr algn="just"/>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Present Scenario</a:t>
            </a:r>
            <a:endParaRPr lang="en-IN" sz="16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GPs still act as the base for the NHS by providing better services to individuals to ensure the provision of holistic care. </a:t>
            </a:r>
          </a:p>
          <a:p>
            <a:pPr marL="285750" indent="-285750" algn="just">
              <a:spcAft>
                <a:spcPts val="800"/>
              </a:spcAft>
              <a:buFont typeface="Arial" panose="020B0604020202020204" pitchFamily="34" charset="0"/>
              <a:buChar char="•"/>
            </a:pPr>
            <a:endParaRPr lang="en-IN" sz="1600" b="1" kern="1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spcAft>
                <a:spcPts val="800"/>
              </a:spcAft>
              <a:buFont typeface="Arial" panose="020B0604020202020204" pitchFamily="34" charset="0"/>
              <a:buChar char="•"/>
            </a:pPr>
            <a:r>
              <a:rPr lang="en-IN" sz="1600" b="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Preventive medicines along with health care were also carried out for chronic disease management along with telemedicine and personalised care (Trethewey et al., 2020).</a:t>
            </a:r>
          </a:p>
        </p:txBody>
      </p:sp>
      <p:pic>
        <p:nvPicPr>
          <p:cNvPr id="5124" name="Picture 4" descr="The Impact of Digital Transformation in Healthcare: Trend &amp; Examples">
            <a:extLst>
              <a:ext uri="{FF2B5EF4-FFF2-40B4-BE49-F238E27FC236}">
                <a16:creationId xmlns:a16="http://schemas.microsoft.com/office/drawing/2014/main" id="{44F18894-4CEE-8ADD-066D-CDB07327696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818466" y="2203297"/>
            <a:ext cx="4555068" cy="266739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529E9B1-34F7-297E-10A3-F0ED183FDF20}"/>
              </a:ext>
            </a:extLst>
          </p:cNvPr>
          <p:cNvSpPr txBox="1"/>
          <p:nvPr/>
        </p:nvSpPr>
        <p:spPr>
          <a:xfrm>
            <a:off x="3268133" y="4870695"/>
            <a:ext cx="6096000" cy="246221"/>
          </a:xfrm>
          <a:prstGeom prst="rect">
            <a:avLst/>
          </a:prstGeom>
          <a:noFill/>
        </p:spPr>
        <p:txBody>
          <a:bodyPr wrap="square">
            <a:spAutoFit/>
          </a:bodyPr>
          <a:lstStyle/>
          <a:p>
            <a:pPr algn="ct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a:t>
            </a:r>
            <a:r>
              <a:rPr lang="en-IN" sz="1000" b="1" dirty="0" err="1">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Fothergill</a:t>
            </a: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 et al., 2022).</a:t>
            </a:r>
            <a:endParaRPr lang="en-IN" sz="1000" b="1" dirty="0"/>
          </a:p>
        </p:txBody>
      </p:sp>
    </p:spTree>
    <p:extLst>
      <p:ext uri="{BB962C8B-B14F-4D97-AF65-F5344CB8AC3E}">
        <p14:creationId xmlns:p14="http://schemas.microsoft.com/office/powerpoint/2010/main" val="658746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4EB08F5-5F37-1DC4-B258-A69099878606}"/>
              </a:ext>
            </a:extLst>
          </p:cNvPr>
          <p:cNvSpPr txBox="1"/>
          <p:nvPr/>
        </p:nvSpPr>
        <p:spPr>
          <a:xfrm>
            <a:off x="1210734" y="999894"/>
            <a:ext cx="9016999" cy="369332"/>
          </a:xfrm>
          <a:prstGeom prst="rect">
            <a:avLst/>
          </a:prstGeom>
          <a:noFill/>
        </p:spPr>
        <p:txBody>
          <a:bodyPr wrap="square">
            <a:spAutoFit/>
          </a:bodyPr>
          <a:lstStyle/>
          <a:p>
            <a:pPr algn="ctr">
              <a:spcBef>
                <a:spcPts val="200"/>
              </a:spcBef>
            </a:pPr>
            <a:r>
              <a:rPr lang="en-IN"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The current running status of the General Practitioners in the United Kingdom</a:t>
            </a:r>
          </a:p>
        </p:txBody>
      </p:sp>
      <p:sp>
        <p:nvSpPr>
          <p:cNvPr id="7" name="TextBox 6">
            <a:extLst>
              <a:ext uri="{FF2B5EF4-FFF2-40B4-BE49-F238E27FC236}">
                <a16:creationId xmlns:a16="http://schemas.microsoft.com/office/drawing/2014/main" id="{F021382D-92BB-E22C-6443-B082723237D8}"/>
              </a:ext>
            </a:extLst>
          </p:cNvPr>
          <p:cNvSpPr txBox="1"/>
          <p:nvPr/>
        </p:nvSpPr>
        <p:spPr>
          <a:xfrm>
            <a:off x="296334" y="2912238"/>
            <a:ext cx="7298267" cy="3046988"/>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According to the reports of December 2023, there are around 37,000 GPs in the UK who are fully qualified to carry out specialised care.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number increased in the latest reports as compared to 2022 and this shows the improvement of healthcare services.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Many of them treat multiple patients in a single day which reduces their working capability due to the stress faced by them.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improvement of community guidelines in recent times has enabled General Practitioners to carry out telemedicine and the sharing of thoughts has helped in increasing their efficiency. </a:t>
            </a:r>
            <a:endParaRPr lang="en-IN" sz="1600" b="1" dirty="0">
              <a:latin typeface="Arial" panose="020B0604020202020204" pitchFamily="34" charset="0"/>
              <a:cs typeface="Arial" panose="020B0604020202020204" pitchFamily="34" charset="0"/>
            </a:endParaRPr>
          </a:p>
        </p:txBody>
      </p:sp>
      <p:pic>
        <p:nvPicPr>
          <p:cNvPr id="6146" name="Picture 2" descr="General practitioners UK 2000-2022 | Statista">
            <a:extLst>
              <a:ext uri="{FF2B5EF4-FFF2-40B4-BE49-F238E27FC236}">
                <a16:creationId xmlns:a16="http://schemas.microsoft.com/office/drawing/2014/main" id="{D151DBC0-DB17-5BAE-90FE-1D6A3E4B17C4}"/>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594601" y="2240664"/>
            <a:ext cx="4301065" cy="26162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9" name="TextBox 8">
            <a:extLst>
              <a:ext uri="{FF2B5EF4-FFF2-40B4-BE49-F238E27FC236}">
                <a16:creationId xmlns:a16="http://schemas.microsoft.com/office/drawing/2014/main" id="{2C6DD508-F8C2-ECD5-0CF0-4C8485F8E805}"/>
              </a:ext>
            </a:extLst>
          </p:cNvPr>
          <p:cNvSpPr txBox="1"/>
          <p:nvPr/>
        </p:nvSpPr>
        <p:spPr>
          <a:xfrm>
            <a:off x="3945467" y="5003938"/>
            <a:ext cx="6096000" cy="246221"/>
          </a:xfrm>
          <a:prstGeom prst="rect">
            <a:avLst/>
          </a:prstGeom>
          <a:noFill/>
        </p:spPr>
        <p:txBody>
          <a:bodyPr wrap="square">
            <a:spAutoFit/>
          </a:bodyPr>
          <a:lstStyle/>
          <a:p>
            <a:pPr algn="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(Evans et al., 2020). </a:t>
            </a:r>
            <a:endParaRPr lang="en-IN" sz="1000" b="1" dirty="0"/>
          </a:p>
        </p:txBody>
      </p:sp>
    </p:spTree>
    <p:extLst>
      <p:ext uri="{BB962C8B-B14F-4D97-AF65-F5344CB8AC3E}">
        <p14:creationId xmlns:p14="http://schemas.microsoft.com/office/powerpoint/2010/main" val="4192141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61C228-A874-B35D-ADD4-2CB768699C14}"/>
              </a:ext>
            </a:extLst>
          </p:cNvPr>
          <p:cNvSpPr txBox="1"/>
          <p:nvPr/>
        </p:nvSpPr>
        <p:spPr>
          <a:xfrm>
            <a:off x="1515533" y="1016826"/>
            <a:ext cx="9135533" cy="369332"/>
          </a:xfrm>
          <a:prstGeom prst="rect">
            <a:avLst/>
          </a:prstGeom>
          <a:noFill/>
        </p:spPr>
        <p:txBody>
          <a:bodyPr wrap="square">
            <a:spAutoFit/>
          </a:bodyPr>
          <a:lstStyle/>
          <a:p>
            <a:pPr algn="just">
              <a:spcBef>
                <a:spcPts val="200"/>
              </a:spcBef>
            </a:pPr>
            <a:r>
              <a:rPr lang="en-IN"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Comparison of the General Practitioner service in the present and the past time</a:t>
            </a:r>
          </a:p>
        </p:txBody>
      </p:sp>
      <p:sp>
        <p:nvSpPr>
          <p:cNvPr id="7" name="TextBox 6">
            <a:extLst>
              <a:ext uri="{FF2B5EF4-FFF2-40B4-BE49-F238E27FC236}">
                <a16:creationId xmlns:a16="http://schemas.microsoft.com/office/drawing/2014/main" id="{DCFAAAFC-D6D5-39E6-6FB7-843EE19FC454}"/>
              </a:ext>
            </a:extLst>
          </p:cNvPr>
          <p:cNvSpPr txBox="1"/>
          <p:nvPr/>
        </p:nvSpPr>
        <p:spPr>
          <a:xfrm>
            <a:off x="4309533" y="2635872"/>
            <a:ext cx="7645400" cy="3046988"/>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Previously before the formation of the NHS, the GPs mainly focused on solo treatments individually which changed in recent times with the formation of groups and multidisciplinary teams.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Electronic health services are widely used to keep track of medical history along with easy diagnosis.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These all facilities were not available in the previous years due to the lack of advancements in the digital infrastructure.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Earlier general practitioners mainly focused on just the treatment along with the cure of the illness and the wellness ideas were less emphasised. </a:t>
            </a:r>
            <a:endParaRPr lang="en-IN" sz="1600" b="1" dirty="0">
              <a:latin typeface="Arial" panose="020B0604020202020204" pitchFamily="34" charset="0"/>
              <a:cs typeface="Arial" panose="020B0604020202020204" pitchFamily="34" charset="0"/>
            </a:endParaRPr>
          </a:p>
        </p:txBody>
      </p:sp>
      <p:pic>
        <p:nvPicPr>
          <p:cNvPr id="7170" name="Picture 2" descr="The history of healthcare research">
            <a:extLst>
              <a:ext uri="{FF2B5EF4-FFF2-40B4-BE49-F238E27FC236}">
                <a16:creationId xmlns:a16="http://schemas.microsoft.com/office/drawing/2014/main" id="{DB31E3E3-E684-1181-4C70-E9C9DD8B1828}"/>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57188" y="2580045"/>
            <a:ext cx="3512079" cy="257386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16E3DDF-DF90-B94F-D67F-19ED11D1E231}"/>
              </a:ext>
            </a:extLst>
          </p:cNvPr>
          <p:cNvSpPr txBox="1"/>
          <p:nvPr/>
        </p:nvSpPr>
        <p:spPr>
          <a:xfrm>
            <a:off x="1371600" y="5257800"/>
            <a:ext cx="1676400" cy="246221"/>
          </a:xfrm>
          <a:prstGeom prst="rect">
            <a:avLst/>
          </a:prstGeom>
          <a:noFill/>
        </p:spPr>
        <p:txBody>
          <a:bodyPr wrap="square">
            <a:spAutoFit/>
          </a:bodyPr>
          <a:lstStyle/>
          <a:p>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(Evans et al., 2020). </a:t>
            </a:r>
            <a:endParaRPr lang="en-IN" sz="1000" b="1" dirty="0"/>
          </a:p>
        </p:txBody>
      </p:sp>
    </p:spTree>
    <p:extLst>
      <p:ext uri="{BB962C8B-B14F-4D97-AF65-F5344CB8AC3E}">
        <p14:creationId xmlns:p14="http://schemas.microsoft.com/office/powerpoint/2010/main" val="2034292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333386-758D-EA41-28A7-3167795EB3ED}"/>
              </a:ext>
            </a:extLst>
          </p:cNvPr>
          <p:cNvSpPr txBox="1"/>
          <p:nvPr/>
        </p:nvSpPr>
        <p:spPr>
          <a:xfrm>
            <a:off x="440267" y="1324198"/>
            <a:ext cx="6096000" cy="612412"/>
          </a:xfrm>
          <a:prstGeom prst="rect">
            <a:avLst/>
          </a:prstGeom>
          <a:noFill/>
        </p:spPr>
        <p:txBody>
          <a:bodyPr wrap="square">
            <a:spAutoFit/>
          </a:bodyPr>
          <a:lstStyle/>
          <a:p>
            <a:pPr algn="ctr">
              <a:lnSpc>
                <a:spcPct val="200000"/>
              </a:lnSpc>
              <a:spcBef>
                <a:spcPts val="200"/>
              </a:spcBef>
            </a:pPr>
            <a:r>
              <a:rPr lang="en-IN" sz="2000"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Conclusion</a:t>
            </a:r>
          </a:p>
        </p:txBody>
      </p:sp>
      <p:sp>
        <p:nvSpPr>
          <p:cNvPr id="7" name="TextBox 6">
            <a:extLst>
              <a:ext uri="{FF2B5EF4-FFF2-40B4-BE49-F238E27FC236}">
                <a16:creationId xmlns:a16="http://schemas.microsoft.com/office/drawing/2014/main" id="{1C9A0CEB-94DF-100F-0BEC-5D32D22E7A4D}"/>
              </a:ext>
            </a:extLst>
          </p:cNvPr>
          <p:cNvSpPr txBox="1"/>
          <p:nvPr/>
        </p:nvSpPr>
        <p:spPr>
          <a:xfrm>
            <a:off x="186267" y="2302639"/>
            <a:ext cx="6350000" cy="3539430"/>
          </a:xfrm>
          <a:prstGeom prst="rect">
            <a:avLst/>
          </a:prstGeom>
          <a:noFill/>
        </p:spPr>
        <p:txBody>
          <a:bodyPr wrap="square">
            <a:spAutoFit/>
          </a:bodyPr>
          <a:lstStyle/>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general practitioners are at the base level of the framework of the NHS which ensures the provision of specialised care to the people suffering from illness.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Ways through which the treatment is provided has changed over the years with the formation of the National Health Service and technological advancements.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development of the general practitioners with the passage of time has been brought forward to analyse the role of the NHS. </a:t>
            </a:r>
          </a:p>
          <a:p>
            <a:pPr marL="285750" indent="-285750" algn="just">
              <a:buFont typeface="Arial" panose="020B0604020202020204" pitchFamily="34" charset="0"/>
              <a:buChar char="•"/>
            </a:pPr>
            <a:endParaRPr lang="en-IN" sz="16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285750" indent="-285750" algn="just">
              <a:buFont typeface="Arial" panose="020B0604020202020204" pitchFamily="34" charset="0"/>
              <a:buChar char="•"/>
            </a:pPr>
            <a:r>
              <a:rPr lang="en-IN"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This ensures that all the updating are undertaken by them to meet the changing demands of the individuals. </a:t>
            </a:r>
            <a:endParaRPr lang="en-IN" sz="1600" b="1" dirty="0">
              <a:latin typeface="Arial" panose="020B0604020202020204" pitchFamily="34" charset="0"/>
              <a:cs typeface="Arial" panose="020B0604020202020204" pitchFamily="34" charset="0"/>
            </a:endParaRPr>
          </a:p>
        </p:txBody>
      </p:sp>
      <p:pic>
        <p:nvPicPr>
          <p:cNvPr id="8194" name="Picture 2" descr="NHS England">
            <a:extLst>
              <a:ext uri="{FF2B5EF4-FFF2-40B4-BE49-F238E27FC236}">
                <a16:creationId xmlns:a16="http://schemas.microsoft.com/office/drawing/2014/main" id="{CBE453A9-0FF1-CC64-7684-2DD5909E692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239000" y="2221677"/>
            <a:ext cx="3810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B4EB54A-BC80-2C61-E4E2-20FDABE22DEC}"/>
              </a:ext>
            </a:extLst>
          </p:cNvPr>
          <p:cNvSpPr txBox="1"/>
          <p:nvPr/>
        </p:nvSpPr>
        <p:spPr>
          <a:xfrm>
            <a:off x="8475132" y="4936068"/>
            <a:ext cx="1333501" cy="246221"/>
          </a:xfrm>
          <a:prstGeom prst="rect">
            <a:avLst/>
          </a:prstGeom>
          <a:noFill/>
        </p:spPr>
        <p:txBody>
          <a:bodyPr wrap="square">
            <a:spAutoFit/>
          </a:bodyPr>
          <a:lstStyle/>
          <a:p>
            <a:pPr algn="r"/>
            <a:r>
              <a:rPr lang="en-IN" sz="1000" b="1"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rPr>
              <a:t>(Evans et al., 2020). </a:t>
            </a:r>
            <a:endParaRPr lang="en-IN" sz="1000" b="1" dirty="0"/>
          </a:p>
        </p:txBody>
      </p:sp>
    </p:spTree>
    <p:extLst>
      <p:ext uri="{BB962C8B-B14F-4D97-AF65-F5344CB8AC3E}">
        <p14:creationId xmlns:p14="http://schemas.microsoft.com/office/powerpoint/2010/main" val="3692725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83AF94-A375-4D45-4672-0787E03A887B}"/>
              </a:ext>
            </a:extLst>
          </p:cNvPr>
          <p:cNvSpPr txBox="1"/>
          <p:nvPr/>
        </p:nvSpPr>
        <p:spPr>
          <a:xfrm>
            <a:off x="3141133" y="328626"/>
            <a:ext cx="6096000" cy="614079"/>
          </a:xfrm>
          <a:prstGeom prst="rect">
            <a:avLst/>
          </a:prstGeom>
          <a:noFill/>
        </p:spPr>
        <p:txBody>
          <a:bodyPr wrap="square">
            <a:spAutoFit/>
          </a:bodyPr>
          <a:lstStyle/>
          <a:p>
            <a:pPr algn="ctr">
              <a:lnSpc>
                <a:spcPct val="200000"/>
              </a:lnSpc>
              <a:spcBef>
                <a:spcPts val="1200"/>
              </a:spcBef>
            </a:pPr>
            <a:r>
              <a:rPr lang="en-IN" sz="2000" b="1" kern="100" dirty="0">
                <a:solidFill>
                  <a:srgbClr val="000000"/>
                </a:solidFill>
                <a:effectLst/>
                <a:latin typeface="Arial" panose="020B0604020202020204" pitchFamily="34" charset="0"/>
                <a:ea typeface="DengXian Light" panose="02010600030101010101" pitchFamily="2" charset="-122"/>
                <a:cs typeface="Arial" panose="020B0604020202020204" pitchFamily="34" charset="0"/>
              </a:rPr>
              <a:t>References</a:t>
            </a:r>
          </a:p>
        </p:txBody>
      </p:sp>
      <p:sp>
        <p:nvSpPr>
          <p:cNvPr id="7" name="TextBox 6">
            <a:extLst>
              <a:ext uri="{FF2B5EF4-FFF2-40B4-BE49-F238E27FC236}">
                <a16:creationId xmlns:a16="http://schemas.microsoft.com/office/drawing/2014/main" id="{0C8DAA65-990C-A0CC-E08E-3E6C5FC99A47}"/>
              </a:ext>
            </a:extLst>
          </p:cNvPr>
          <p:cNvSpPr txBox="1"/>
          <p:nvPr/>
        </p:nvSpPr>
        <p:spPr>
          <a:xfrm>
            <a:off x="372533" y="1006787"/>
            <a:ext cx="11429999" cy="5796459"/>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chron</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(2021).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What Does a General Practitioner Do</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[Online] Available at: https://work.chron.com/general-practitioner-do-3406.html [Accessed 04 March 2024].</a:t>
            </a:r>
          </a:p>
          <a:p>
            <a:pPr marL="285750" indent="-285750" algn="just">
              <a:spcAft>
                <a:spcPts val="800"/>
              </a:spcAft>
              <a:buFont typeface="Arial" panose="020B0604020202020204" pitchFamily="34" charset="0"/>
              <a:buChar char="•"/>
            </a:pP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Evans, C., Pearce, R., Greaves, S. and Blake, H., (2020). Advanced clinical practitioners in primary care in the UK: a qualitative study of workforce transformation.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International journal of environmental research and public health</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17</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(12), p.4500.</a:t>
            </a:r>
          </a:p>
          <a:p>
            <a:pPr marL="285750" indent="-285750" algn="just">
              <a:spcAft>
                <a:spcPts val="800"/>
              </a:spcAft>
              <a:buFont typeface="Arial" panose="020B0604020202020204" pitchFamily="34" charset="0"/>
              <a:buChar char="•"/>
            </a:pP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Faulkner-</a:t>
            </a: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Gurstein</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R. and Wyatt, D., (2023). Platform NHS: reconfiguring a public service in the age of digital capitalism.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Science, Technology, &amp; Human Values</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48</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(4), pp.888-908.</a:t>
            </a:r>
          </a:p>
          <a:p>
            <a:pPr marL="285750" indent="-285750" algn="just">
              <a:spcAft>
                <a:spcPts val="800"/>
              </a:spcAft>
              <a:buFont typeface="Arial" panose="020B0604020202020204" pitchFamily="34" charset="0"/>
              <a:buChar char="•"/>
            </a:pP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Fothergill</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L.J., </a:t>
            </a: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Houdmont</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J., Conway, J., Evans, C., Timmons, S., Pearce, R. and Blake, H., (2022). Nationwide evaluation of the advanced clinical practitioner role in England: a cross-sectional survey.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BMJ open</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12</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 p.e055475.</a:t>
            </a:r>
          </a:p>
          <a:p>
            <a:pPr marL="285750" indent="-285750" algn="just">
              <a:spcAft>
                <a:spcPts val="800"/>
              </a:spcAft>
              <a:buFont typeface="Arial" panose="020B0604020202020204" pitchFamily="34" charset="0"/>
              <a:buChar char="•"/>
            </a:pP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Karas, M., Sheen, N.J., North, R.V., Ryan, B. and Bullock, A., (2020). Continuing professional development requirements for UK health professionals: a scoping review.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BMJ open</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10</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(3), p.e032781.</a:t>
            </a:r>
          </a:p>
          <a:p>
            <a:pPr marL="285750" indent="-285750" algn="just">
              <a:spcAft>
                <a:spcPts val="800"/>
              </a:spcAft>
              <a:buFont typeface="Arial" panose="020B0604020202020204" pitchFamily="34" charset="0"/>
              <a:buChar char="•"/>
            </a:pP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ncbi</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(2023). Comparison of patients' and general practitioners' evaluations of general practice care. [Online] Available at: https://pubmed.ncbi.nlm.nih.gov/12468690/ [Accessed 05 March 2024].</a:t>
            </a:r>
          </a:p>
          <a:p>
            <a:pPr marL="285750" indent="-285750" algn="just">
              <a:spcAft>
                <a:spcPts val="800"/>
              </a:spcAft>
              <a:buFont typeface="Arial" panose="020B0604020202020204" pitchFamily="34" charset="0"/>
              <a:buChar char="•"/>
            </a:pPr>
            <a:r>
              <a:rPr lang="en-IN"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nhs</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(2024).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General practitioner</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[Online] Available at: https://www.healthcareers.nhs.uk/explore-roles/doctors/roles-doctors/general-practitioner [Accessed 05 March 2024].</a:t>
            </a:r>
          </a:p>
          <a:p>
            <a:pPr marL="285750" indent="-285750" algn="just">
              <a:spcAft>
                <a:spcPts val="800"/>
              </a:spcAft>
              <a:buFont typeface="Arial" panose="020B0604020202020204" pitchFamily="34" charset="0"/>
              <a:buChar char="•"/>
            </a:pP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Trethewey, S.P., Beck, K.J. and Symonds, R.F., (2020). Video consultations in UK primary care in response to the COVID-19 pandemic.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British Journal of General Practice</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en-IN" i="1"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70</a:t>
            </a:r>
            <a:r>
              <a:rPr lang="en-IN"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(694), pp.228-229.</a:t>
            </a:r>
          </a:p>
        </p:txBody>
      </p:sp>
    </p:spTree>
    <p:extLst>
      <p:ext uri="{BB962C8B-B14F-4D97-AF65-F5344CB8AC3E}">
        <p14:creationId xmlns:p14="http://schemas.microsoft.com/office/powerpoint/2010/main" val="229536134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{56D71191-4583-4E6D-B3D6-6AC04087E1FC}tf33552983_win32</Template>
  <TotalTime>0</TotalTime>
  <Words>2809</Words>
  <Application>Microsoft Office PowerPoint</Application>
  <PresentationFormat>Widescreen</PresentationFormat>
  <Paragraphs>138</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Franklin Gothic Book</vt:lpstr>
      <vt:lpstr>Franklin Gothic Demi</vt:lpstr>
      <vt:lpstr>Times New Roman</vt:lpstr>
      <vt:lpstr>Wingdings 2</vt:lpstr>
      <vt:lpstr>DividendVTI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2024-03-05T08:58:17Z</dcterms:created>
  <dcterms:modified xsi:type="dcterms:W3CDTF">2024-03-06T16:01:45Z</dcterms:modified>
</cp:coreProperties>
</file>