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461" r:id="rId3"/>
    <p:sldId id="462" r:id="rId4"/>
    <p:sldId id="463" r:id="rId5"/>
    <p:sldId id="482" r:id="rId6"/>
    <p:sldId id="506" r:id="rId7"/>
    <p:sldId id="540" r:id="rId8"/>
    <p:sldId id="541" r:id="rId9"/>
    <p:sldId id="542" r:id="rId10"/>
    <p:sldId id="543" r:id="rId11"/>
    <p:sldId id="559" r:id="rId12"/>
    <p:sldId id="544" r:id="rId13"/>
    <p:sldId id="545" r:id="rId14"/>
    <p:sldId id="546" r:id="rId15"/>
    <p:sldId id="558" r:id="rId16"/>
    <p:sldId id="560" r:id="rId17"/>
    <p:sldId id="384" r:id="rId18"/>
    <p:sldId id="470" r:id="rId19"/>
    <p:sldId id="471" r:id="rId20"/>
    <p:sldId id="547" r:id="rId21"/>
    <p:sldId id="548" r:id="rId22"/>
    <p:sldId id="550" r:id="rId23"/>
    <p:sldId id="551" r:id="rId24"/>
    <p:sldId id="552" r:id="rId25"/>
    <p:sldId id="553" r:id="rId26"/>
    <p:sldId id="549" r:id="rId27"/>
    <p:sldId id="554" r:id="rId28"/>
    <p:sldId id="556" r:id="rId29"/>
    <p:sldId id="480" r:id="rId30"/>
    <p:sldId id="557" r:id="rId31"/>
    <p:sldId id="369" r:id="rId32"/>
    <p:sldId id="475"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293" autoAdjust="0"/>
    <p:restoredTop sz="96283" autoAdjust="0"/>
  </p:normalViewPr>
  <p:slideViewPr>
    <p:cSldViewPr>
      <p:cViewPr varScale="1">
        <p:scale>
          <a:sx n="112" d="100"/>
          <a:sy n="112" d="100"/>
        </p:scale>
        <p:origin x="822"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259ECB-5CF7-450F-BB8E-432C348458E1}" type="doc">
      <dgm:prSet loTypeId="urn:microsoft.com/office/officeart/2005/8/layout/equation2" loCatId="process" qsTypeId="urn:microsoft.com/office/officeart/2005/8/quickstyle/simple3" qsCatId="simple" csTypeId="urn:microsoft.com/office/officeart/2005/8/colors/accent1_2" csCatId="accent1" phldr="1"/>
      <dgm:spPr/>
    </dgm:pt>
    <dgm:pt modelId="{7C7EC56B-7B21-4FF9-A5CC-A7E94DF6407D}">
      <dgm:prSet phldrT="[Text]"/>
      <dgm:spPr/>
      <dgm:t>
        <a:bodyPr/>
        <a:lstStyle/>
        <a:p>
          <a:r>
            <a:rPr lang="en-GB" b="1" dirty="0">
              <a:solidFill>
                <a:schemeClr val="tx1"/>
              </a:solidFill>
            </a:rPr>
            <a:t>Communicate</a:t>
          </a:r>
        </a:p>
      </dgm:t>
    </dgm:pt>
    <dgm:pt modelId="{ABD1A5F0-33B3-49D1-9561-9641D2B630C0}" type="parTrans" cxnId="{F28E8EAE-C35F-477B-9DDC-C4667FC6B344}">
      <dgm:prSet/>
      <dgm:spPr/>
      <dgm:t>
        <a:bodyPr/>
        <a:lstStyle/>
        <a:p>
          <a:endParaRPr lang="en-GB"/>
        </a:p>
      </dgm:t>
    </dgm:pt>
    <dgm:pt modelId="{2BD8C71C-02DC-4025-A52F-F6973D4E7B18}" type="sibTrans" cxnId="{F28E8EAE-C35F-477B-9DDC-C4667FC6B344}">
      <dgm:prSet/>
      <dgm:spPr/>
      <dgm:t>
        <a:bodyPr/>
        <a:lstStyle/>
        <a:p>
          <a:endParaRPr lang="en-GB"/>
        </a:p>
      </dgm:t>
    </dgm:pt>
    <dgm:pt modelId="{AFDD9A8A-9485-4C3D-A82D-D0B993508392}">
      <dgm:prSet phldrT="[Text]"/>
      <dgm:spPr/>
      <dgm:t>
        <a:bodyPr/>
        <a:lstStyle/>
        <a:p>
          <a:r>
            <a:rPr lang="en-GB" b="1" dirty="0">
              <a:solidFill>
                <a:schemeClr val="tx1"/>
              </a:solidFill>
            </a:rPr>
            <a:t>Collaborate</a:t>
          </a:r>
          <a:r>
            <a:rPr lang="en-GB" dirty="0"/>
            <a:t> </a:t>
          </a:r>
        </a:p>
      </dgm:t>
    </dgm:pt>
    <dgm:pt modelId="{DBDAE993-3180-4669-8388-90C2E1D5C19E}" type="parTrans" cxnId="{EA5C8EB0-2106-4B73-928E-293232F35094}">
      <dgm:prSet/>
      <dgm:spPr/>
      <dgm:t>
        <a:bodyPr/>
        <a:lstStyle/>
        <a:p>
          <a:endParaRPr lang="en-GB"/>
        </a:p>
      </dgm:t>
    </dgm:pt>
    <dgm:pt modelId="{33D58FCB-E131-4E47-80C1-C2F381147D9B}" type="sibTrans" cxnId="{EA5C8EB0-2106-4B73-928E-293232F35094}">
      <dgm:prSet/>
      <dgm:spPr/>
      <dgm:t>
        <a:bodyPr/>
        <a:lstStyle/>
        <a:p>
          <a:endParaRPr lang="en-GB"/>
        </a:p>
      </dgm:t>
    </dgm:pt>
    <dgm:pt modelId="{E94F3BDF-B4D6-4836-856E-2836B0D7A8A2}">
      <dgm:prSet phldrT="[Text]"/>
      <dgm:spPr/>
      <dgm:t>
        <a:bodyPr/>
        <a:lstStyle/>
        <a:p>
          <a:r>
            <a:rPr lang="en-GB" b="1" dirty="0">
              <a:solidFill>
                <a:schemeClr val="tx1"/>
              </a:solidFill>
            </a:rPr>
            <a:t>Engage</a:t>
          </a:r>
        </a:p>
      </dgm:t>
    </dgm:pt>
    <dgm:pt modelId="{A1BBD349-6B19-4745-BB94-BF7DD5313478}" type="parTrans" cxnId="{A6F0140F-1BD5-43A9-8D03-5046C073079C}">
      <dgm:prSet/>
      <dgm:spPr/>
      <dgm:t>
        <a:bodyPr/>
        <a:lstStyle/>
        <a:p>
          <a:endParaRPr lang="en-GB"/>
        </a:p>
      </dgm:t>
    </dgm:pt>
    <dgm:pt modelId="{3C8CF425-E5D1-44E1-9CBB-654AADB9938D}" type="sibTrans" cxnId="{A6F0140F-1BD5-43A9-8D03-5046C073079C}">
      <dgm:prSet/>
      <dgm:spPr/>
      <dgm:t>
        <a:bodyPr/>
        <a:lstStyle/>
        <a:p>
          <a:endParaRPr lang="en-GB"/>
        </a:p>
      </dgm:t>
    </dgm:pt>
    <dgm:pt modelId="{3F949612-7AD8-4165-BD24-B7013140C7D6}" type="pres">
      <dgm:prSet presAssocID="{E7259ECB-5CF7-450F-BB8E-432C348458E1}" presName="Name0" presStyleCnt="0">
        <dgm:presLayoutVars>
          <dgm:dir/>
          <dgm:resizeHandles val="exact"/>
        </dgm:presLayoutVars>
      </dgm:prSet>
      <dgm:spPr/>
    </dgm:pt>
    <dgm:pt modelId="{28670B19-D7C4-4F39-AE4C-EA42A94F36D7}" type="pres">
      <dgm:prSet presAssocID="{E7259ECB-5CF7-450F-BB8E-432C348458E1}" presName="vNodes" presStyleCnt="0"/>
      <dgm:spPr/>
    </dgm:pt>
    <dgm:pt modelId="{A6C95610-A5B0-48FC-9D62-A1F9F64C3A9F}" type="pres">
      <dgm:prSet presAssocID="{7C7EC56B-7B21-4FF9-A5CC-A7E94DF6407D}" presName="node" presStyleLbl="node1" presStyleIdx="0" presStyleCnt="3" custScaleX="164611" custScaleY="108585">
        <dgm:presLayoutVars>
          <dgm:bulletEnabled val="1"/>
        </dgm:presLayoutVars>
      </dgm:prSet>
      <dgm:spPr/>
    </dgm:pt>
    <dgm:pt modelId="{A6B9E111-23E0-497E-8F86-2199F35B8CFC}" type="pres">
      <dgm:prSet presAssocID="{2BD8C71C-02DC-4025-A52F-F6973D4E7B18}" presName="spacerT" presStyleCnt="0"/>
      <dgm:spPr/>
    </dgm:pt>
    <dgm:pt modelId="{7C0D0411-1452-4A85-BBB9-AD362A05409F}" type="pres">
      <dgm:prSet presAssocID="{2BD8C71C-02DC-4025-A52F-F6973D4E7B18}" presName="sibTrans" presStyleLbl="sibTrans2D1" presStyleIdx="0" presStyleCnt="2"/>
      <dgm:spPr/>
    </dgm:pt>
    <dgm:pt modelId="{C64F2103-3D5A-4198-8C78-915E08CADCB6}" type="pres">
      <dgm:prSet presAssocID="{2BD8C71C-02DC-4025-A52F-F6973D4E7B18}" presName="spacerB" presStyleCnt="0"/>
      <dgm:spPr/>
    </dgm:pt>
    <dgm:pt modelId="{1C66DB2B-825D-4530-AFE6-250D1F57EB91}" type="pres">
      <dgm:prSet presAssocID="{AFDD9A8A-9485-4C3D-A82D-D0B993508392}" presName="node" presStyleLbl="node1" presStyleIdx="1" presStyleCnt="3" custScaleX="203885" custScaleY="113773">
        <dgm:presLayoutVars>
          <dgm:bulletEnabled val="1"/>
        </dgm:presLayoutVars>
      </dgm:prSet>
      <dgm:spPr/>
    </dgm:pt>
    <dgm:pt modelId="{285DC14D-0CEE-4478-A64B-1D5F29166D37}" type="pres">
      <dgm:prSet presAssocID="{E7259ECB-5CF7-450F-BB8E-432C348458E1}" presName="sibTransLast" presStyleLbl="sibTrans2D1" presStyleIdx="1" presStyleCnt="2"/>
      <dgm:spPr/>
    </dgm:pt>
    <dgm:pt modelId="{6B49D954-D29A-48F7-818F-6AED9A43772F}" type="pres">
      <dgm:prSet presAssocID="{E7259ECB-5CF7-450F-BB8E-432C348458E1}" presName="connectorText" presStyleLbl="sibTrans2D1" presStyleIdx="1" presStyleCnt="2"/>
      <dgm:spPr/>
    </dgm:pt>
    <dgm:pt modelId="{60EC1A1D-1888-4E58-B3A9-200BABEA82A1}" type="pres">
      <dgm:prSet presAssocID="{E7259ECB-5CF7-450F-BB8E-432C348458E1}" presName="lastNode" presStyleLbl="node1" presStyleIdx="2" presStyleCnt="3">
        <dgm:presLayoutVars>
          <dgm:bulletEnabled val="1"/>
        </dgm:presLayoutVars>
      </dgm:prSet>
      <dgm:spPr/>
    </dgm:pt>
  </dgm:ptLst>
  <dgm:cxnLst>
    <dgm:cxn modelId="{BF8AFA09-9CD7-4384-A587-A0BC410343EE}" type="presOf" srcId="{7C7EC56B-7B21-4FF9-A5CC-A7E94DF6407D}" destId="{A6C95610-A5B0-48FC-9D62-A1F9F64C3A9F}" srcOrd="0" destOrd="0" presId="urn:microsoft.com/office/officeart/2005/8/layout/equation2"/>
    <dgm:cxn modelId="{FFB17B0B-5C4C-454E-9601-FCAA995674C3}" type="presOf" srcId="{E94F3BDF-B4D6-4836-856E-2836B0D7A8A2}" destId="{60EC1A1D-1888-4E58-B3A9-200BABEA82A1}" srcOrd="0" destOrd="0" presId="urn:microsoft.com/office/officeart/2005/8/layout/equation2"/>
    <dgm:cxn modelId="{A6F0140F-1BD5-43A9-8D03-5046C073079C}" srcId="{E7259ECB-5CF7-450F-BB8E-432C348458E1}" destId="{E94F3BDF-B4D6-4836-856E-2836B0D7A8A2}" srcOrd="2" destOrd="0" parTransId="{A1BBD349-6B19-4745-BB94-BF7DD5313478}" sibTransId="{3C8CF425-E5D1-44E1-9CBB-654AADB9938D}"/>
    <dgm:cxn modelId="{7B360418-484A-498E-8352-3A5DE1373970}" type="presOf" srcId="{2BD8C71C-02DC-4025-A52F-F6973D4E7B18}" destId="{7C0D0411-1452-4A85-BBB9-AD362A05409F}" srcOrd="0" destOrd="0" presId="urn:microsoft.com/office/officeart/2005/8/layout/equation2"/>
    <dgm:cxn modelId="{4B7E721F-C292-472B-B705-47CF5DA01645}" type="presOf" srcId="{E7259ECB-5CF7-450F-BB8E-432C348458E1}" destId="{3F949612-7AD8-4165-BD24-B7013140C7D6}" srcOrd="0" destOrd="0" presId="urn:microsoft.com/office/officeart/2005/8/layout/equation2"/>
    <dgm:cxn modelId="{613BB774-CF80-4A5B-BCB2-4EE3F2CE5309}" type="presOf" srcId="{AFDD9A8A-9485-4C3D-A82D-D0B993508392}" destId="{1C66DB2B-825D-4530-AFE6-250D1F57EB91}" srcOrd="0" destOrd="0" presId="urn:microsoft.com/office/officeart/2005/8/layout/equation2"/>
    <dgm:cxn modelId="{5A0AA77A-E49D-47DC-9A81-41687C5138F5}" type="presOf" srcId="{33D58FCB-E131-4E47-80C1-C2F381147D9B}" destId="{285DC14D-0CEE-4478-A64B-1D5F29166D37}" srcOrd="0" destOrd="0" presId="urn:microsoft.com/office/officeart/2005/8/layout/equation2"/>
    <dgm:cxn modelId="{008A5F8C-25EF-42A1-81F6-330787CB8DE6}" type="presOf" srcId="{33D58FCB-E131-4E47-80C1-C2F381147D9B}" destId="{6B49D954-D29A-48F7-818F-6AED9A43772F}" srcOrd="1" destOrd="0" presId="urn:microsoft.com/office/officeart/2005/8/layout/equation2"/>
    <dgm:cxn modelId="{F28E8EAE-C35F-477B-9DDC-C4667FC6B344}" srcId="{E7259ECB-5CF7-450F-BB8E-432C348458E1}" destId="{7C7EC56B-7B21-4FF9-A5CC-A7E94DF6407D}" srcOrd="0" destOrd="0" parTransId="{ABD1A5F0-33B3-49D1-9561-9641D2B630C0}" sibTransId="{2BD8C71C-02DC-4025-A52F-F6973D4E7B18}"/>
    <dgm:cxn modelId="{EA5C8EB0-2106-4B73-928E-293232F35094}" srcId="{E7259ECB-5CF7-450F-BB8E-432C348458E1}" destId="{AFDD9A8A-9485-4C3D-A82D-D0B993508392}" srcOrd="1" destOrd="0" parTransId="{DBDAE993-3180-4669-8388-90C2E1D5C19E}" sibTransId="{33D58FCB-E131-4E47-80C1-C2F381147D9B}"/>
    <dgm:cxn modelId="{D136F9EF-2061-4545-8585-69144AD0C7D4}" type="presParOf" srcId="{3F949612-7AD8-4165-BD24-B7013140C7D6}" destId="{28670B19-D7C4-4F39-AE4C-EA42A94F36D7}" srcOrd="0" destOrd="0" presId="urn:microsoft.com/office/officeart/2005/8/layout/equation2"/>
    <dgm:cxn modelId="{19E34963-0171-4336-9CCD-E8A6C9EFF070}" type="presParOf" srcId="{28670B19-D7C4-4F39-AE4C-EA42A94F36D7}" destId="{A6C95610-A5B0-48FC-9D62-A1F9F64C3A9F}" srcOrd="0" destOrd="0" presId="urn:microsoft.com/office/officeart/2005/8/layout/equation2"/>
    <dgm:cxn modelId="{3AF08236-A9AB-4483-AB8F-A9C1FEA8606C}" type="presParOf" srcId="{28670B19-D7C4-4F39-AE4C-EA42A94F36D7}" destId="{A6B9E111-23E0-497E-8F86-2199F35B8CFC}" srcOrd="1" destOrd="0" presId="urn:microsoft.com/office/officeart/2005/8/layout/equation2"/>
    <dgm:cxn modelId="{51519467-16B3-4D0C-B1AB-21DC7FC4E5F6}" type="presParOf" srcId="{28670B19-D7C4-4F39-AE4C-EA42A94F36D7}" destId="{7C0D0411-1452-4A85-BBB9-AD362A05409F}" srcOrd="2" destOrd="0" presId="urn:microsoft.com/office/officeart/2005/8/layout/equation2"/>
    <dgm:cxn modelId="{2C1FCBFB-A0E8-4E08-95C6-E395A137D36B}" type="presParOf" srcId="{28670B19-D7C4-4F39-AE4C-EA42A94F36D7}" destId="{C64F2103-3D5A-4198-8C78-915E08CADCB6}" srcOrd="3" destOrd="0" presId="urn:microsoft.com/office/officeart/2005/8/layout/equation2"/>
    <dgm:cxn modelId="{CFA8C3B3-5C0F-4707-B8CD-B336D0541FEB}" type="presParOf" srcId="{28670B19-D7C4-4F39-AE4C-EA42A94F36D7}" destId="{1C66DB2B-825D-4530-AFE6-250D1F57EB91}" srcOrd="4" destOrd="0" presId="urn:microsoft.com/office/officeart/2005/8/layout/equation2"/>
    <dgm:cxn modelId="{A94C2920-9EDB-4038-8660-2746B1A485FC}" type="presParOf" srcId="{3F949612-7AD8-4165-BD24-B7013140C7D6}" destId="{285DC14D-0CEE-4478-A64B-1D5F29166D37}" srcOrd="1" destOrd="0" presId="urn:microsoft.com/office/officeart/2005/8/layout/equation2"/>
    <dgm:cxn modelId="{D91310D4-31B0-4E5B-A472-7189C753A073}" type="presParOf" srcId="{285DC14D-0CEE-4478-A64B-1D5F29166D37}" destId="{6B49D954-D29A-48F7-818F-6AED9A43772F}" srcOrd="0" destOrd="0" presId="urn:microsoft.com/office/officeart/2005/8/layout/equation2"/>
    <dgm:cxn modelId="{3696BEC5-94E7-47EE-818E-F11868C890F6}" type="presParOf" srcId="{3F949612-7AD8-4165-BD24-B7013140C7D6}" destId="{60EC1A1D-1888-4E58-B3A9-200BABEA82A1}"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5610-A5B0-48FC-9D62-A1F9F64C3A9F}">
      <dsp:nvSpPr>
        <dsp:cNvPr id="0" name=""/>
        <dsp:cNvSpPr/>
      </dsp:nvSpPr>
      <dsp:spPr>
        <a:xfrm>
          <a:off x="2141030" y="110"/>
          <a:ext cx="1494425" cy="985791"/>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Communicate</a:t>
          </a:r>
        </a:p>
      </dsp:txBody>
      <dsp:txXfrm>
        <a:off x="2359883" y="144476"/>
        <a:ext cx="1056719" cy="697059"/>
      </dsp:txXfrm>
    </dsp:sp>
    <dsp:sp modelId="{7C0D0411-1452-4A85-BBB9-AD362A05409F}">
      <dsp:nvSpPr>
        <dsp:cNvPr id="0" name=""/>
        <dsp:cNvSpPr/>
      </dsp:nvSpPr>
      <dsp:spPr>
        <a:xfrm>
          <a:off x="2624966" y="1059620"/>
          <a:ext cx="526554" cy="526554"/>
        </a:xfrm>
        <a:prstGeom prst="mathPlus">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694761" y="1260974"/>
        <a:ext cx="386964" cy="123846"/>
      </dsp:txXfrm>
    </dsp:sp>
    <dsp:sp modelId="{1C66DB2B-825D-4530-AFE6-250D1F57EB91}">
      <dsp:nvSpPr>
        <dsp:cNvPr id="0" name=""/>
        <dsp:cNvSpPr/>
      </dsp:nvSpPr>
      <dsp:spPr>
        <a:xfrm>
          <a:off x="1962755" y="1659892"/>
          <a:ext cx="1850975" cy="1032891"/>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Collaborate</a:t>
          </a:r>
          <a:r>
            <a:rPr lang="en-GB" sz="1200" kern="1200" dirty="0"/>
            <a:t> </a:t>
          </a:r>
        </a:p>
      </dsp:txBody>
      <dsp:txXfrm>
        <a:off x="2233824" y="1811155"/>
        <a:ext cx="1308837" cy="730365"/>
      </dsp:txXfrm>
    </dsp:sp>
    <dsp:sp modelId="{285DC14D-0CEE-4478-A64B-1D5F29166D37}">
      <dsp:nvSpPr>
        <dsp:cNvPr id="0" name=""/>
        <dsp:cNvSpPr/>
      </dsp:nvSpPr>
      <dsp:spPr>
        <a:xfrm>
          <a:off x="3949909" y="1177586"/>
          <a:ext cx="288697" cy="337721"/>
        </a:xfrm>
        <a:prstGeom prst="rightArrow">
          <a:avLst>
            <a:gd name="adj1" fmla="val 60000"/>
            <a:gd name="adj2" fmla="val 50000"/>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949909" y="1245130"/>
        <a:ext cx="202088" cy="202633"/>
      </dsp:txXfrm>
    </dsp:sp>
    <dsp:sp modelId="{60EC1A1D-1888-4E58-B3A9-200BABEA82A1}">
      <dsp:nvSpPr>
        <dsp:cNvPr id="0" name=""/>
        <dsp:cNvSpPr/>
      </dsp:nvSpPr>
      <dsp:spPr>
        <a:xfrm>
          <a:off x="4358442" y="438594"/>
          <a:ext cx="1815705" cy="1815705"/>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Engage</a:t>
          </a:r>
        </a:p>
      </dsp:txBody>
      <dsp:txXfrm>
        <a:off x="4624346" y="704498"/>
        <a:ext cx="1283897" cy="1283897"/>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22/03/2026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22/03/2026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22/03/2026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22/03/2026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22/03/2026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 Lesson 6</a:t>
            </a:r>
          </a:p>
          <a:p>
            <a:pPr eaLnBrk="1" hangingPunct="1"/>
            <a:r>
              <a:rPr lang="en-GB" altLang="en-US" sz="3600" dirty="0">
                <a:solidFill>
                  <a:srgbClr val="FFFF00"/>
                </a:solidFill>
              </a:rPr>
              <a:t>Role of Manager Stakeholder Engagement process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Week 2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3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4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dirty="0">
                <a:solidFill>
                  <a:schemeClr val="bg1"/>
                </a:solidFill>
              </a:rPr>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Role of Manager in Stakeholder Engagement Process</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b="1" dirty="0">
                <a:solidFill>
                  <a:schemeClr val="bg1"/>
                </a:solidFill>
              </a:rPr>
              <a:t>Week 6 </a:t>
            </a:r>
          </a:p>
        </p:txBody>
      </p:sp>
    </p:spTree>
    <p:extLst>
      <p:ext uri="{BB962C8B-B14F-4D97-AF65-F5344CB8AC3E}">
        <p14:creationId xmlns:p14="http://schemas.microsoft.com/office/powerpoint/2010/main" val="270187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5CD3-07FE-6C88-1383-E9B054E32E09}"/>
              </a:ext>
            </a:extLst>
          </p:cNvPr>
          <p:cNvSpPr>
            <a:spLocks noGrp="1"/>
          </p:cNvSpPr>
          <p:nvPr>
            <p:ph type="title"/>
          </p:nvPr>
        </p:nvSpPr>
        <p:spPr/>
        <p:txBody>
          <a:bodyPr/>
          <a:lstStyle/>
          <a:p>
            <a:r>
              <a:rPr lang="en-GB" dirty="0"/>
              <a:t>Engaging stakeholders as a manager </a:t>
            </a:r>
          </a:p>
        </p:txBody>
      </p:sp>
      <p:sp>
        <p:nvSpPr>
          <p:cNvPr id="3" name="Content Placeholder 2">
            <a:extLst>
              <a:ext uri="{FF2B5EF4-FFF2-40B4-BE49-F238E27FC236}">
                <a16:creationId xmlns:a16="http://schemas.microsoft.com/office/drawing/2014/main" id="{8B8F4442-D7D6-BC34-00CF-E0BE9004C8E8}"/>
              </a:ext>
            </a:extLst>
          </p:cNvPr>
          <p:cNvSpPr>
            <a:spLocks noGrp="1"/>
          </p:cNvSpPr>
          <p:nvPr>
            <p:ph idx="1"/>
          </p:nvPr>
        </p:nvSpPr>
        <p:spPr/>
        <p:txBody>
          <a:bodyPr/>
          <a:lstStyle/>
          <a:p>
            <a:r>
              <a:rPr lang="en-GB" dirty="0"/>
              <a:t>The two key ingredients here are :</a:t>
            </a:r>
          </a:p>
          <a:p>
            <a:endParaRPr lang="en-GB" dirty="0"/>
          </a:p>
          <a:p>
            <a:endParaRPr lang="en-GB" dirty="0"/>
          </a:p>
        </p:txBody>
      </p:sp>
      <p:graphicFrame>
        <p:nvGraphicFramePr>
          <p:cNvPr id="4" name="Diagram 3">
            <a:extLst>
              <a:ext uri="{FF2B5EF4-FFF2-40B4-BE49-F238E27FC236}">
                <a16:creationId xmlns:a16="http://schemas.microsoft.com/office/drawing/2014/main" id="{0370765D-C36F-59A7-20B6-7E493B9AAB3B}"/>
              </a:ext>
            </a:extLst>
          </p:cNvPr>
          <p:cNvGraphicFramePr/>
          <p:nvPr>
            <p:extLst>
              <p:ext uri="{D42A27DB-BD31-4B8C-83A1-F6EECF244321}">
                <p14:modId xmlns:p14="http://schemas.microsoft.com/office/powerpoint/2010/main" val="49576553"/>
              </p:ext>
            </p:extLst>
          </p:nvPr>
        </p:nvGraphicFramePr>
        <p:xfrm>
          <a:off x="1271464" y="2564904"/>
          <a:ext cx="8136904" cy="2692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1640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7A25C-8359-410F-AB0F-6A4275F0F73E}"/>
              </a:ext>
            </a:extLst>
          </p:cNvPr>
          <p:cNvSpPr>
            <a:spLocks noGrp="1"/>
          </p:cNvSpPr>
          <p:nvPr>
            <p:ph type="title"/>
          </p:nvPr>
        </p:nvSpPr>
        <p:spPr>
          <a:solidFill>
            <a:schemeClr val="accent1"/>
          </a:solidFill>
        </p:spPr>
        <p:txBody>
          <a:bodyPr/>
          <a:lstStyle/>
          <a:p>
            <a:r>
              <a:rPr lang="en-GB" dirty="0"/>
              <a:t>Stakeholder communication planning </a:t>
            </a:r>
          </a:p>
        </p:txBody>
      </p:sp>
      <p:sp>
        <p:nvSpPr>
          <p:cNvPr id="3" name="Content Placeholder 2">
            <a:extLst>
              <a:ext uri="{FF2B5EF4-FFF2-40B4-BE49-F238E27FC236}">
                <a16:creationId xmlns:a16="http://schemas.microsoft.com/office/drawing/2014/main" id="{4646C508-950B-DD8C-34C5-E188065C0039}"/>
              </a:ext>
            </a:extLst>
          </p:cNvPr>
          <p:cNvSpPr>
            <a:spLocks noGrp="1"/>
          </p:cNvSpPr>
          <p:nvPr>
            <p:ph idx="1"/>
          </p:nvPr>
        </p:nvSpPr>
        <p:spPr/>
        <p:txBody>
          <a:bodyPr/>
          <a:lstStyle/>
          <a:p>
            <a:r>
              <a:rPr lang="en-GB" dirty="0"/>
              <a:t>As a manager it is crucial to engage communication through an effective communication process, these can be arranged as below :</a:t>
            </a:r>
          </a:p>
          <a:p>
            <a:r>
              <a:rPr lang="en-GB" sz="2400" b="1" dirty="0"/>
              <a:t>F2F – Face to Face </a:t>
            </a:r>
          </a:p>
          <a:p>
            <a:r>
              <a:rPr lang="en-GB" sz="2400" b="1" dirty="0"/>
              <a:t>TC – Teleconference </a:t>
            </a:r>
          </a:p>
          <a:p>
            <a:r>
              <a:rPr lang="en-GB" sz="2400" b="1" dirty="0"/>
              <a:t>VC – Video conference </a:t>
            </a:r>
          </a:p>
          <a:p>
            <a:r>
              <a:rPr lang="en-GB" sz="2400" b="1" dirty="0"/>
              <a:t>PIP – Project Intranet Page </a:t>
            </a:r>
          </a:p>
          <a:p>
            <a:r>
              <a:rPr lang="en-GB" sz="2400" b="1" dirty="0"/>
              <a:t>E –Email </a:t>
            </a:r>
          </a:p>
        </p:txBody>
      </p:sp>
    </p:spTree>
    <p:extLst>
      <p:ext uri="{BB962C8B-B14F-4D97-AF65-F5344CB8AC3E}">
        <p14:creationId xmlns:p14="http://schemas.microsoft.com/office/powerpoint/2010/main" val="3338772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5DE16-5029-2291-4809-240A0022D4C4}"/>
              </a:ext>
            </a:extLst>
          </p:cNvPr>
          <p:cNvSpPr>
            <a:spLocks noGrp="1"/>
          </p:cNvSpPr>
          <p:nvPr>
            <p:ph type="title"/>
          </p:nvPr>
        </p:nvSpPr>
        <p:spPr>
          <a:solidFill>
            <a:schemeClr val="accent1"/>
          </a:solidFill>
        </p:spPr>
        <p:txBody>
          <a:bodyPr/>
          <a:lstStyle/>
          <a:p>
            <a:r>
              <a:rPr lang="en-GB" dirty="0"/>
              <a:t>Stakeholder communication plan </a:t>
            </a:r>
          </a:p>
        </p:txBody>
      </p:sp>
      <p:graphicFrame>
        <p:nvGraphicFramePr>
          <p:cNvPr id="4" name="Table 4">
            <a:extLst>
              <a:ext uri="{FF2B5EF4-FFF2-40B4-BE49-F238E27FC236}">
                <a16:creationId xmlns:a16="http://schemas.microsoft.com/office/drawing/2014/main" id="{2714688D-4B89-18F1-39E2-AB87F59F2CF7}"/>
              </a:ext>
            </a:extLst>
          </p:cNvPr>
          <p:cNvGraphicFramePr>
            <a:graphicFrameLocks noGrp="1"/>
          </p:cNvGraphicFramePr>
          <p:nvPr>
            <p:ph idx="1"/>
            <p:extLst>
              <p:ext uri="{D42A27DB-BD31-4B8C-83A1-F6EECF244321}">
                <p14:modId xmlns:p14="http://schemas.microsoft.com/office/powerpoint/2010/main" val="3898405116"/>
              </p:ext>
            </p:extLst>
          </p:nvPr>
        </p:nvGraphicFramePr>
        <p:xfrm>
          <a:off x="609600" y="1600200"/>
          <a:ext cx="10972800" cy="3947160"/>
        </p:xfrm>
        <a:graphic>
          <a:graphicData uri="http://schemas.openxmlformats.org/drawingml/2006/table">
            <a:tbl>
              <a:tblPr firstRow="1" bandRow="1">
                <a:tableStyleId>{F5AB1C69-6EDB-4FF4-983F-18BD219EF322}</a:tableStyleId>
              </a:tblPr>
              <a:tblGrid>
                <a:gridCol w="1525960">
                  <a:extLst>
                    <a:ext uri="{9D8B030D-6E8A-4147-A177-3AD203B41FA5}">
                      <a16:colId xmlns:a16="http://schemas.microsoft.com/office/drawing/2014/main" val="1595662387"/>
                    </a:ext>
                  </a:extLst>
                </a:gridCol>
                <a:gridCol w="1217240">
                  <a:extLst>
                    <a:ext uri="{9D8B030D-6E8A-4147-A177-3AD203B41FA5}">
                      <a16:colId xmlns:a16="http://schemas.microsoft.com/office/drawing/2014/main" val="2983900593"/>
                    </a:ext>
                  </a:extLst>
                </a:gridCol>
                <a:gridCol w="1371600">
                  <a:extLst>
                    <a:ext uri="{9D8B030D-6E8A-4147-A177-3AD203B41FA5}">
                      <a16:colId xmlns:a16="http://schemas.microsoft.com/office/drawing/2014/main" val="316522941"/>
                    </a:ext>
                  </a:extLst>
                </a:gridCol>
                <a:gridCol w="1371600">
                  <a:extLst>
                    <a:ext uri="{9D8B030D-6E8A-4147-A177-3AD203B41FA5}">
                      <a16:colId xmlns:a16="http://schemas.microsoft.com/office/drawing/2014/main" val="4043490664"/>
                    </a:ext>
                  </a:extLst>
                </a:gridCol>
                <a:gridCol w="1371600">
                  <a:extLst>
                    <a:ext uri="{9D8B030D-6E8A-4147-A177-3AD203B41FA5}">
                      <a16:colId xmlns:a16="http://schemas.microsoft.com/office/drawing/2014/main" val="260616690"/>
                    </a:ext>
                  </a:extLst>
                </a:gridCol>
                <a:gridCol w="1371600">
                  <a:extLst>
                    <a:ext uri="{9D8B030D-6E8A-4147-A177-3AD203B41FA5}">
                      <a16:colId xmlns:a16="http://schemas.microsoft.com/office/drawing/2014/main" val="908835459"/>
                    </a:ext>
                  </a:extLst>
                </a:gridCol>
                <a:gridCol w="1371600">
                  <a:extLst>
                    <a:ext uri="{9D8B030D-6E8A-4147-A177-3AD203B41FA5}">
                      <a16:colId xmlns:a16="http://schemas.microsoft.com/office/drawing/2014/main" val="581767671"/>
                    </a:ext>
                  </a:extLst>
                </a:gridCol>
                <a:gridCol w="1371600">
                  <a:extLst>
                    <a:ext uri="{9D8B030D-6E8A-4147-A177-3AD203B41FA5}">
                      <a16:colId xmlns:a16="http://schemas.microsoft.com/office/drawing/2014/main" val="483437226"/>
                    </a:ext>
                  </a:extLst>
                </a:gridCol>
              </a:tblGrid>
              <a:tr h="370840">
                <a:tc>
                  <a:txBody>
                    <a:bodyPr/>
                    <a:lstStyle/>
                    <a:p>
                      <a:pPr algn="ctr"/>
                      <a:r>
                        <a:rPr lang="en-GB" dirty="0"/>
                        <a:t>Stakeholder</a:t>
                      </a:r>
                    </a:p>
                  </a:txBody>
                  <a:tcPr/>
                </a:tc>
                <a:tc gridSpan="3">
                  <a:txBody>
                    <a:bodyPr/>
                    <a:lstStyle/>
                    <a:p>
                      <a:pPr algn="ctr"/>
                      <a:r>
                        <a:rPr lang="en-GB" dirty="0"/>
                        <a:t>Meeting </a:t>
                      </a:r>
                    </a:p>
                  </a:txBody>
                  <a:tcPr/>
                </a:tc>
                <a:tc hMerge="1">
                  <a:txBody>
                    <a:bodyPr/>
                    <a:lstStyle/>
                    <a:p>
                      <a:endParaRPr lang="en-GB" dirty="0"/>
                    </a:p>
                  </a:txBody>
                  <a:tcPr/>
                </a:tc>
                <a:tc hMerge="1">
                  <a:txBody>
                    <a:bodyPr/>
                    <a:lstStyle/>
                    <a:p>
                      <a:endParaRPr lang="en-GB" dirty="0"/>
                    </a:p>
                  </a:txBody>
                  <a:tcPr/>
                </a:tc>
                <a:tc gridSpan="4">
                  <a:txBody>
                    <a:bodyPr/>
                    <a:lstStyle/>
                    <a:p>
                      <a:pPr algn="ctr"/>
                      <a:r>
                        <a:rPr lang="en-GB" dirty="0"/>
                        <a:t>Reports</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77382021"/>
                  </a:ext>
                </a:extLst>
              </a:tr>
              <a:tr h="370840">
                <a:tc>
                  <a:txBody>
                    <a:bodyPr/>
                    <a:lstStyle/>
                    <a:p>
                      <a:endParaRPr lang="en-GB" dirty="0"/>
                    </a:p>
                  </a:txBody>
                  <a:tcPr/>
                </a:tc>
                <a:tc>
                  <a:txBody>
                    <a:bodyPr/>
                    <a:lstStyle/>
                    <a:p>
                      <a:r>
                        <a:rPr lang="en-GB" dirty="0"/>
                        <a:t>Weekly Meeting </a:t>
                      </a:r>
                    </a:p>
                  </a:txBody>
                  <a:tcPr/>
                </a:tc>
                <a:tc>
                  <a:txBody>
                    <a:bodyPr/>
                    <a:lstStyle/>
                    <a:p>
                      <a:r>
                        <a:rPr lang="en-GB" dirty="0"/>
                        <a:t>Monthly Meeting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Stage gate Meeting</a:t>
                      </a:r>
                    </a:p>
                    <a:p>
                      <a:endParaRPr lang="en-GB" dirty="0"/>
                    </a:p>
                  </a:txBody>
                  <a:tcPr/>
                </a:tc>
                <a:tc>
                  <a:txBody>
                    <a:bodyPr/>
                    <a:lstStyle/>
                    <a:p>
                      <a:r>
                        <a:rPr lang="en-GB" dirty="0"/>
                        <a:t>Weekly Project status </a:t>
                      </a:r>
                    </a:p>
                  </a:txBody>
                  <a:tcPr/>
                </a:tc>
                <a:tc>
                  <a:txBody>
                    <a:bodyPr/>
                    <a:lstStyle/>
                    <a:p>
                      <a:r>
                        <a:rPr lang="en-GB" dirty="0"/>
                        <a:t>Monthly Highlight Report</a:t>
                      </a:r>
                    </a:p>
                  </a:txBody>
                  <a:tcPr/>
                </a:tc>
                <a:tc>
                  <a:txBody>
                    <a:bodyPr/>
                    <a:lstStyle/>
                    <a:p>
                      <a:r>
                        <a:rPr lang="en-GB" dirty="0"/>
                        <a:t>Monthly Newsletter</a:t>
                      </a:r>
                    </a:p>
                  </a:txBody>
                  <a:tcPr/>
                </a:tc>
                <a:tc>
                  <a:txBody>
                    <a:bodyPr/>
                    <a:lstStyle/>
                    <a:p>
                      <a:r>
                        <a:rPr lang="en-GB" dirty="0"/>
                        <a:t>Exception Reports</a:t>
                      </a:r>
                    </a:p>
                  </a:txBody>
                  <a:tcPr/>
                </a:tc>
                <a:extLst>
                  <a:ext uri="{0D108BD9-81ED-4DB2-BD59-A6C34878D82A}">
                    <a16:rowId xmlns:a16="http://schemas.microsoft.com/office/drawing/2014/main" val="3903848651"/>
                  </a:ext>
                </a:extLst>
              </a:tr>
              <a:tr h="370840">
                <a:tc>
                  <a:txBody>
                    <a:bodyPr/>
                    <a:lstStyle/>
                    <a:p>
                      <a:r>
                        <a:rPr lang="en-GB" dirty="0"/>
                        <a:t>Internal to Project </a:t>
                      </a:r>
                    </a:p>
                  </a:txBody>
                  <a:tcPr/>
                </a:tc>
                <a:tc>
                  <a:txBody>
                    <a:bodyPr/>
                    <a:lstStyle/>
                    <a:p>
                      <a:endParaRPr lang="en-GB" dirty="0"/>
                    </a:p>
                  </a:txBody>
                  <a:tcPr/>
                </a:tc>
                <a:tc>
                  <a:txBody>
                    <a:bodyPr/>
                    <a:lstStyle/>
                    <a:p>
                      <a:r>
                        <a:rPr lang="en-GB" dirty="0"/>
                        <a:t>   </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213443805"/>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189758195"/>
                  </a:ext>
                </a:extLst>
              </a:tr>
              <a:tr h="370840">
                <a:tc>
                  <a:txBody>
                    <a:bodyPr/>
                    <a:lstStyle/>
                    <a:p>
                      <a:r>
                        <a:rPr lang="en-GB" dirty="0"/>
                        <a:t>Internal to organisation </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45286355"/>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466085965"/>
                  </a:ext>
                </a:extLst>
              </a:tr>
              <a:tr h="370840">
                <a:tc>
                  <a:txBody>
                    <a:bodyPr/>
                    <a:lstStyle/>
                    <a:p>
                      <a:r>
                        <a:rPr lang="en-GB" dirty="0"/>
                        <a:t>External to Organisation </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82553538"/>
                  </a:ext>
                </a:extLst>
              </a:tr>
            </a:tbl>
          </a:graphicData>
        </a:graphic>
      </p:graphicFrame>
    </p:spTree>
    <p:extLst>
      <p:ext uri="{BB962C8B-B14F-4D97-AF65-F5344CB8AC3E}">
        <p14:creationId xmlns:p14="http://schemas.microsoft.com/office/powerpoint/2010/main" val="3362890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5BD2-50BF-2962-191E-DD2543B026CB}"/>
              </a:ext>
            </a:extLst>
          </p:cNvPr>
          <p:cNvSpPr>
            <a:spLocks noGrp="1"/>
          </p:cNvSpPr>
          <p:nvPr>
            <p:ph type="title"/>
          </p:nvPr>
        </p:nvSpPr>
        <p:spPr>
          <a:solidFill>
            <a:schemeClr val="accent1"/>
          </a:solidFill>
        </p:spPr>
        <p:txBody>
          <a:bodyPr/>
          <a:lstStyle/>
          <a:p>
            <a:r>
              <a:rPr lang="en-GB" dirty="0"/>
              <a:t>The 3 key parts of the template </a:t>
            </a:r>
          </a:p>
        </p:txBody>
      </p:sp>
      <p:sp>
        <p:nvSpPr>
          <p:cNvPr id="3" name="Content Placeholder 2">
            <a:extLst>
              <a:ext uri="{FF2B5EF4-FFF2-40B4-BE49-F238E27FC236}">
                <a16:creationId xmlns:a16="http://schemas.microsoft.com/office/drawing/2014/main" id="{869A929F-EC01-0C35-4287-2ED2753CDDFB}"/>
              </a:ext>
            </a:extLst>
          </p:cNvPr>
          <p:cNvSpPr>
            <a:spLocks noGrp="1"/>
          </p:cNvSpPr>
          <p:nvPr>
            <p:ph idx="1"/>
          </p:nvPr>
        </p:nvSpPr>
        <p:spPr/>
        <p:txBody>
          <a:bodyPr/>
          <a:lstStyle/>
          <a:p>
            <a:pPr marL="457200" indent="-457200">
              <a:buFont typeface="+mj-lt"/>
              <a:buAutoNum type="arabicPeriod"/>
            </a:pPr>
            <a:r>
              <a:rPr lang="en-GB" sz="2400" b="1" dirty="0"/>
              <a:t>The left-hand corner </a:t>
            </a:r>
            <a:r>
              <a:rPr lang="en-GB" sz="2400" dirty="0"/>
              <a:t>is the list of internal stakeholders, segmented by those internal to the project, internal to the organisation and external to the organisation</a:t>
            </a:r>
          </a:p>
          <a:p>
            <a:pPr marL="457200" indent="-457200">
              <a:buFont typeface="+mj-lt"/>
              <a:buAutoNum type="arabicPeriod"/>
            </a:pPr>
            <a:r>
              <a:rPr lang="en-GB" sz="2400" b="1" dirty="0"/>
              <a:t>The second part </a:t>
            </a:r>
            <a:r>
              <a:rPr lang="en-GB" sz="2400" dirty="0"/>
              <a:t>shows the types of meetings that will  be held to discuss project progress and make decisions, in the template , there is a weekly status meeting, monthly status and project gate meetings  </a:t>
            </a:r>
          </a:p>
          <a:p>
            <a:pPr marL="457200" indent="-457200">
              <a:buFont typeface="+mj-lt"/>
              <a:buAutoNum type="arabicPeriod"/>
            </a:pPr>
            <a:r>
              <a:rPr lang="en-GB" sz="2400" b="1" dirty="0"/>
              <a:t>The third part </a:t>
            </a:r>
            <a:r>
              <a:rPr lang="en-GB" sz="2400" dirty="0"/>
              <a:t>shows the scheduled project reporting. In the template, there is weekly project reports, monthly highly reports, a month project newsletter and exception reports </a:t>
            </a:r>
          </a:p>
        </p:txBody>
      </p:sp>
    </p:spTree>
    <p:extLst>
      <p:ext uri="{BB962C8B-B14F-4D97-AF65-F5344CB8AC3E}">
        <p14:creationId xmlns:p14="http://schemas.microsoft.com/office/powerpoint/2010/main" val="3051169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BA103-C664-E8C5-14C9-4138076F4C11}"/>
              </a:ext>
            </a:extLst>
          </p:cNvPr>
          <p:cNvSpPr>
            <a:spLocks noGrp="1"/>
          </p:cNvSpPr>
          <p:nvPr>
            <p:ph type="title"/>
          </p:nvPr>
        </p:nvSpPr>
        <p:spPr/>
        <p:txBody>
          <a:bodyPr/>
          <a:lstStyle/>
          <a:p>
            <a:r>
              <a:rPr lang="en-GB" dirty="0"/>
              <a:t>Class Group Activity – 20 Minutes</a:t>
            </a:r>
          </a:p>
        </p:txBody>
      </p:sp>
      <p:sp>
        <p:nvSpPr>
          <p:cNvPr id="3" name="Content Placeholder 2">
            <a:extLst>
              <a:ext uri="{FF2B5EF4-FFF2-40B4-BE49-F238E27FC236}">
                <a16:creationId xmlns:a16="http://schemas.microsoft.com/office/drawing/2014/main" id="{685F7BD5-5AF3-9440-EC7F-EA4265544208}"/>
              </a:ext>
            </a:extLst>
          </p:cNvPr>
          <p:cNvSpPr>
            <a:spLocks noGrp="1"/>
          </p:cNvSpPr>
          <p:nvPr>
            <p:ph idx="1"/>
          </p:nvPr>
        </p:nvSpPr>
        <p:spPr/>
        <p:txBody>
          <a:bodyPr/>
          <a:lstStyle/>
          <a:p>
            <a:r>
              <a:rPr lang="en-GB" dirty="0"/>
              <a:t>You are required to draw a communication plan to coordinate with your chosen stakeholders </a:t>
            </a:r>
          </a:p>
          <a:p>
            <a:endParaRPr lang="en-GB" dirty="0"/>
          </a:p>
          <a:p>
            <a:r>
              <a:rPr lang="en-GB" dirty="0"/>
              <a:t>You may present your plan with the class </a:t>
            </a:r>
          </a:p>
        </p:txBody>
      </p:sp>
    </p:spTree>
    <p:extLst>
      <p:ext uri="{BB962C8B-B14F-4D97-AF65-F5344CB8AC3E}">
        <p14:creationId xmlns:p14="http://schemas.microsoft.com/office/powerpoint/2010/main" val="377558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28337-4AB2-3406-B0A8-991D9D6383F4}"/>
              </a:ext>
            </a:extLst>
          </p:cNvPr>
          <p:cNvSpPr>
            <a:spLocks noGrp="1"/>
          </p:cNvSpPr>
          <p:nvPr>
            <p:ph type="title"/>
          </p:nvPr>
        </p:nvSpPr>
        <p:spPr>
          <a:solidFill>
            <a:schemeClr val="accent1"/>
          </a:solidFill>
        </p:spPr>
        <p:txBody>
          <a:bodyPr/>
          <a:lstStyle/>
          <a:p>
            <a:r>
              <a:rPr lang="en-GB" dirty="0"/>
              <a:t>Communication Process </a:t>
            </a:r>
          </a:p>
        </p:txBody>
      </p:sp>
      <p:sp>
        <p:nvSpPr>
          <p:cNvPr id="3" name="Content Placeholder 2">
            <a:extLst>
              <a:ext uri="{FF2B5EF4-FFF2-40B4-BE49-F238E27FC236}">
                <a16:creationId xmlns:a16="http://schemas.microsoft.com/office/drawing/2014/main" id="{29254FF9-0CE5-4F79-EFDB-366A42131363}"/>
              </a:ext>
            </a:extLst>
          </p:cNvPr>
          <p:cNvSpPr>
            <a:spLocks noGrp="1"/>
          </p:cNvSpPr>
          <p:nvPr>
            <p:ph idx="1"/>
          </p:nvPr>
        </p:nvSpPr>
        <p:spPr/>
        <p:txBody>
          <a:bodyPr/>
          <a:lstStyle/>
          <a:p>
            <a:r>
              <a:rPr lang="en-GB" dirty="0"/>
              <a:t>It is common for stakeholders to collaborate on projects from different locations. It is important to show the channel of communication and ensure stakeholders know how they will be contacted </a:t>
            </a:r>
          </a:p>
        </p:txBody>
      </p:sp>
    </p:spTree>
    <p:extLst>
      <p:ext uri="{BB962C8B-B14F-4D97-AF65-F5344CB8AC3E}">
        <p14:creationId xmlns:p14="http://schemas.microsoft.com/office/powerpoint/2010/main" val="2359521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7F16-0E0C-F04D-03CD-9179F2398B1B}"/>
              </a:ext>
            </a:extLst>
          </p:cNvPr>
          <p:cNvSpPr>
            <a:spLocks noGrp="1"/>
          </p:cNvSpPr>
          <p:nvPr>
            <p:ph type="title"/>
          </p:nvPr>
        </p:nvSpPr>
        <p:spPr>
          <a:solidFill>
            <a:schemeClr val="accent1"/>
          </a:solidFill>
        </p:spPr>
        <p:txBody>
          <a:bodyPr/>
          <a:lstStyle/>
          <a:p>
            <a:r>
              <a:rPr lang="en-GB" dirty="0"/>
              <a:t>Aim of the communication Plan </a:t>
            </a:r>
          </a:p>
        </p:txBody>
      </p:sp>
      <p:sp>
        <p:nvSpPr>
          <p:cNvPr id="3" name="Content Placeholder 2">
            <a:extLst>
              <a:ext uri="{FF2B5EF4-FFF2-40B4-BE49-F238E27FC236}">
                <a16:creationId xmlns:a16="http://schemas.microsoft.com/office/drawing/2014/main" id="{3C0B4E5B-D09C-ED56-DC88-DB4EE5ABB9F1}"/>
              </a:ext>
            </a:extLst>
          </p:cNvPr>
          <p:cNvSpPr>
            <a:spLocks noGrp="1"/>
          </p:cNvSpPr>
          <p:nvPr>
            <p:ph idx="1"/>
          </p:nvPr>
        </p:nvSpPr>
        <p:spPr/>
        <p:txBody>
          <a:bodyPr/>
          <a:lstStyle/>
          <a:p>
            <a:pPr marL="0" indent="0">
              <a:buNone/>
            </a:pPr>
            <a:r>
              <a:rPr lang="en-GB" dirty="0"/>
              <a:t>The primary aim of developing a communication plan is to ensure three things :</a:t>
            </a:r>
          </a:p>
          <a:p>
            <a:pPr>
              <a:buFont typeface="Wingdings" panose="05000000000000000000" pitchFamily="2" charset="2"/>
              <a:buChar char="Ø"/>
            </a:pPr>
            <a:r>
              <a:rPr lang="en-GB" dirty="0"/>
              <a:t>Consider all your stakeholder in the communication</a:t>
            </a:r>
          </a:p>
          <a:p>
            <a:pPr>
              <a:buFont typeface="Wingdings" panose="05000000000000000000" pitchFamily="2" charset="2"/>
              <a:buChar char="Ø"/>
            </a:pPr>
            <a:r>
              <a:rPr lang="en-GB" dirty="0"/>
              <a:t>Give the right people the right information they need on the project with the right frequency</a:t>
            </a:r>
          </a:p>
          <a:p>
            <a:pPr>
              <a:buFont typeface="Wingdings" panose="05000000000000000000" pitchFamily="2" charset="2"/>
              <a:buChar char="Ø"/>
            </a:pPr>
            <a:r>
              <a:rPr lang="en-GB" dirty="0"/>
              <a:t>Target different approaches for different stakeholders groups </a:t>
            </a:r>
          </a:p>
        </p:txBody>
      </p:sp>
    </p:spTree>
    <p:extLst>
      <p:ext uri="{BB962C8B-B14F-4D97-AF65-F5344CB8AC3E}">
        <p14:creationId xmlns:p14="http://schemas.microsoft.com/office/powerpoint/2010/main" val="2377070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505A-CE3C-9907-4EF6-8AA409B65BF8}"/>
              </a:ext>
            </a:extLst>
          </p:cNvPr>
          <p:cNvSpPr>
            <a:spLocks noGrp="1"/>
          </p:cNvSpPr>
          <p:nvPr>
            <p:ph type="title"/>
          </p:nvPr>
        </p:nvSpPr>
        <p:spPr>
          <a:solidFill>
            <a:schemeClr val="accent1"/>
          </a:solidFill>
        </p:spPr>
        <p:txBody>
          <a:bodyPr/>
          <a:lstStyle/>
          <a:p>
            <a:r>
              <a:rPr lang="en-GB" b="1" dirty="0">
                <a:solidFill>
                  <a:schemeClr val="bg1"/>
                </a:solidFill>
              </a:rPr>
              <a:t>RACI Matrix </a:t>
            </a:r>
          </a:p>
        </p:txBody>
      </p:sp>
      <p:sp>
        <p:nvSpPr>
          <p:cNvPr id="3" name="Content Placeholder 2">
            <a:extLst>
              <a:ext uri="{FF2B5EF4-FFF2-40B4-BE49-F238E27FC236}">
                <a16:creationId xmlns:a16="http://schemas.microsoft.com/office/drawing/2014/main" id="{24D0F6A3-6EB9-7CB6-3083-CC2FE987AFB2}"/>
              </a:ext>
            </a:extLst>
          </p:cNvPr>
          <p:cNvSpPr>
            <a:spLocks noGrp="1"/>
          </p:cNvSpPr>
          <p:nvPr>
            <p:ph idx="1"/>
          </p:nvPr>
        </p:nvSpPr>
        <p:spPr/>
        <p:txBody>
          <a:bodyPr/>
          <a:lstStyle/>
          <a:p>
            <a:r>
              <a:rPr lang="en-GB" sz="2400" b="1" dirty="0"/>
              <a:t>R</a:t>
            </a:r>
            <a:r>
              <a:rPr lang="en-GB" sz="2400" dirty="0"/>
              <a:t> is for Responsible  - this person/group that will actually perform the activity</a:t>
            </a:r>
          </a:p>
          <a:p>
            <a:r>
              <a:rPr lang="en-GB" sz="2400" b="1" dirty="0"/>
              <a:t>A</a:t>
            </a:r>
            <a:r>
              <a:rPr lang="en-GB" sz="2400" dirty="0"/>
              <a:t> is for accountable – this is the person who is overall in charge, who makes the final decision and takes full ownership. </a:t>
            </a:r>
          </a:p>
          <a:p>
            <a:r>
              <a:rPr lang="en-GB" sz="2400" b="1" dirty="0"/>
              <a:t>C</a:t>
            </a:r>
            <a:r>
              <a:rPr lang="en-GB" sz="2400" dirty="0"/>
              <a:t> is for consult – this is the person/group the manager should have a discussion with during the execution of the related project activity, their input is important. </a:t>
            </a:r>
          </a:p>
          <a:p>
            <a:r>
              <a:rPr lang="en-GB" sz="2400" b="1" dirty="0"/>
              <a:t>I</a:t>
            </a:r>
            <a:r>
              <a:rPr lang="en-GB" sz="2400" dirty="0"/>
              <a:t> is for Inform – this is the person/group that needs to be advised of the outcome of the relevant project activity once completed </a:t>
            </a:r>
          </a:p>
        </p:txBody>
      </p:sp>
    </p:spTree>
    <p:extLst>
      <p:ext uri="{BB962C8B-B14F-4D97-AF65-F5344CB8AC3E}">
        <p14:creationId xmlns:p14="http://schemas.microsoft.com/office/powerpoint/2010/main" val="1947592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screen with yellow and blue squares&#10;&#10;Description automatically generated">
            <a:extLst>
              <a:ext uri="{FF2B5EF4-FFF2-40B4-BE49-F238E27FC236}">
                <a16:creationId xmlns:a16="http://schemas.microsoft.com/office/drawing/2014/main" id="{F971FDCD-C092-AE37-B74B-6F37551DB80A}"/>
              </a:ext>
            </a:extLst>
          </p:cNvPr>
          <p:cNvPicPr>
            <a:picLocks noGrp="1" noChangeAspect="1"/>
          </p:cNvPicPr>
          <p:nvPr>
            <p:ph idx="1"/>
          </p:nvPr>
        </p:nvPicPr>
        <p:blipFill rotWithShape="1">
          <a:blip r:embed="rId2"/>
          <a:srcRect t="4347" b="12628"/>
          <a:stretch/>
        </p:blipFill>
        <p:spPr>
          <a:xfrm>
            <a:off x="20" y="10"/>
            <a:ext cx="12191980" cy="6857990"/>
          </a:xfrm>
          <a:prstGeom prst="rect">
            <a:avLst/>
          </a:prstGeom>
          <a:noFill/>
        </p:spPr>
      </p:pic>
    </p:spTree>
    <p:extLst>
      <p:ext uri="{BB962C8B-B14F-4D97-AF65-F5344CB8AC3E}">
        <p14:creationId xmlns:p14="http://schemas.microsoft.com/office/powerpoint/2010/main" val="889162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F191-2B94-CCC7-AC83-6BF8015935C3}"/>
              </a:ext>
            </a:extLst>
          </p:cNvPr>
          <p:cNvSpPr>
            <a:spLocks noGrp="1"/>
          </p:cNvSpPr>
          <p:nvPr>
            <p:ph type="title"/>
          </p:nvPr>
        </p:nvSpPr>
        <p:spPr/>
        <p:txBody>
          <a:bodyPr/>
          <a:lstStyle/>
          <a:p>
            <a:r>
              <a:rPr lang="en-GB" dirty="0"/>
              <a:t>Group Class Activity- 15 Minutes</a:t>
            </a:r>
          </a:p>
        </p:txBody>
      </p:sp>
      <p:sp>
        <p:nvSpPr>
          <p:cNvPr id="3" name="Content Placeholder 2">
            <a:extLst>
              <a:ext uri="{FF2B5EF4-FFF2-40B4-BE49-F238E27FC236}">
                <a16:creationId xmlns:a16="http://schemas.microsoft.com/office/drawing/2014/main" id="{1FF3F844-33F3-B300-BF47-C955349872A9}"/>
              </a:ext>
            </a:extLst>
          </p:cNvPr>
          <p:cNvSpPr>
            <a:spLocks noGrp="1"/>
          </p:cNvSpPr>
          <p:nvPr>
            <p:ph idx="1"/>
          </p:nvPr>
        </p:nvSpPr>
        <p:spPr/>
        <p:txBody>
          <a:bodyPr/>
          <a:lstStyle/>
          <a:p>
            <a:r>
              <a:rPr lang="en-GB" dirty="0"/>
              <a:t>You are required to draw a </a:t>
            </a:r>
            <a:r>
              <a:rPr lang="en-GB"/>
              <a:t>RACI Matrix to </a:t>
            </a:r>
            <a:r>
              <a:rPr lang="en-GB" dirty="0"/>
              <a:t>coordinate with your chosen stakeholders </a:t>
            </a:r>
          </a:p>
          <a:p>
            <a:endParaRPr lang="en-GB" dirty="0"/>
          </a:p>
          <a:p>
            <a:r>
              <a:rPr lang="en-GB" dirty="0"/>
              <a:t>You may present your plan with the class </a:t>
            </a:r>
          </a:p>
          <a:p>
            <a:endParaRPr lang="en-GB" dirty="0"/>
          </a:p>
        </p:txBody>
      </p:sp>
    </p:spTree>
    <p:extLst>
      <p:ext uri="{BB962C8B-B14F-4D97-AF65-F5344CB8AC3E}">
        <p14:creationId xmlns:p14="http://schemas.microsoft.com/office/powerpoint/2010/main" val="2644163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dirty="0"/>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FBE6-3C49-18E0-175E-94CA5DE50C17}"/>
              </a:ext>
            </a:extLst>
          </p:cNvPr>
          <p:cNvSpPr>
            <a:spLocks noGrp="1"/>
          </p:cNvSpPr>
          <p:nvPr>
            <p:ph type="title"/>
          </p:nvPr>
        </p:nvSpPr>
        <p:spPr>
          <a:solidFill>
            <a:schemeClr val="accent1"/>
          </a:solidFill>
        </p:spPr>
        <p:txBody>
          <a:bodyPr/>
          <a:lstStyle/>
          <a:p>
            <a:r>
              <a:rPr lang="en-GB" dirty="0">
                <a:solidFill>
                  <a:schemeClr val="bg1"/>
                </a:solidFill>
              </a:rPr>
              <a:t>Managers influencing without Authority</a:t>
            </a:r>
          </a:p>
        </p:txBody>
      </p:sp>
      <p:sp>
        <p:nvSpPr>
          <p:cNvPr id="3" name="Content Placeholder 2">
            <a:extLst>
              <a:ext uri="{FF2B5EF4-FFF2-40B4-BE49-F238E27FC236}">
                <a16:creationId xmlns:a16="http://schemas.microsoft.com/office/drawing/2014/main" id="{1DD3EE7C-CBB0-20CB-D406-72733357B9AF}"/>
              </a:ext>
            </a:extLst>
          </p:cNvPr>
          <p:cNvSpPr>
            <a:spLocks noGrp="1"/>
          </p:cNvSpPr>
          <p:nvPr>
            <p:ph idx="1"/>
          </p:nvPr>
        </p:nvSpPr>
        <p:spPr/>
        <p:txBody>
          <a:bodyPr/>
          <a:lstStyle/>
          <a:p>
            <a:r>
              <a:rPr lang="en-GB" dirty="0"/>
              <a:t>Most managers find themselves having to navigate organisation relationships in a matrix structure and having to influence their stakeholders without hierarchical authority. For many, this is daunting, and they feel their hands are tied as they have no power</a:t>
            </a:r>
          </a:p>
          <a:p>
            <a:r>
              <a:rPr lang="en-GB" dirty="0"/>
              <a:t>The good news is “ </a:t>
            </a:r>
            <a:r>
              <a:rPr lang="en-GB" b="1" dirty="0"/>
              <a:t>The manager has more power than they realise</a:t>
            </a:r>
            <a:r>
              <a:rPr lang="en-GB" dirty="0"/>
              <a:t>” </a:t>
            </a:r>
          </a:p>
        </p:txBody>
      </p:sp>
    </p:spTree>
    <p:extLst>
      <p:ext uri="{BB962C8B-B14F-4D97-AF65-F5344CB8AC3E}">
        <p14:creationId xmlns:p14="http://schemas.microsoft.com/office/powerpoint/2010/main" val="3347647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00206-AA21-53AD-41D1-05095692B32F}"/>
              </a:ext>
            </a:extLst>
          </p:cNvPr>
          <p:cNvSpPr>
            <a:spLocks noGrp="1"/>
          </p:cNvSpPr>
          <p:nvPr>
            <p:ph type="title"/>
          </p:nvPr>
        </p:nvSpPr>
        <p:spPr>
          <a:solidFill>
            <a:schemeClr val="accent1"/>
          </a:solidFill>
        </p:spPr>
        <p:txBody>
          <a:bodyPr/>
          <a:lstStyle/>
          <a:p>
            <a:r>
              <a:rPr lang="en-GB" dirty="0">
                <a:solidFill>
                  <a:schemeClr val="bg1"/>
                </a:solidFill>
              </a:rPr>
              <a:t>Legitimate power </a:t>
            </a:r>
          </a:p>
        </p:txBody>
      </p:sp>
      <p:sp>
        <p:nvSpPr>
          <p:cNvPr id="3" name="Content Placeholder 2">
            <a:extLst>
              <a:ext uri="{FF2B5EF4-FFF2-40B4-BE49-F238E27FC236}">
                <a16:creationId xmlns:a16="http://schemas.microsoft.com/office/drawing/2014/main" id="{93B29B00-C47B-C956-4C2F-4394C0F7A7CE}"/>
              </a:ext>
            </a:extLst>
          </p:cNvPr>
          <p:cNvSpPr>
            <a:spLocks noGrp="1"/>
          </p:cNvSpPr>
          <p:nvPr>
            <p:ph idx="1"/>
          </p:nvPr>
        </p:nvSpPr>
        <p:spPr/>
        <p:txBody>
          <a:bodyPr/>
          <a:lstStyle/>
          <a:p>
            <a:r>
              <a:rPr lang="en-GB" sz="2400" dirty="0"/>
              <a:t>Use the legitimate power to delegate the hierarchical power. Think of managing a meeting where people attending that meeting are senior, in that situation, the manager acts as a host as well as a facilitator , the managers in this case is the “boss”. They have legitimate power to command and control that meeting </a:t>
            </a:r>
          </a:p>
          <a:p>
            <a:r>
              <a:rPr lang="en-GB" sz="2400" dirty="0"/>
              <a:t>Legitimate power is strengthened by three key things , competence, confidence and communication </a:t>
            </a:r>
          </a:p>
        </p:txBody>
      </p:sp>
    </p:spTree>
    <p:extLst>
      <p:ext uri="{BB962C8B-B14F-4D97-AF65-F5344CB8AC3E}">
        <p14:creationId xmlns:p14="http://schemas.microsoft.com/office/powerpoint/2010/main" val="1931423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AD3E1-0399-3062-5F0D-7A03237BB3C2}"/>
              </a:ext>
            </a:extLst>
          </p:cNvPr>
          <p:cNvSpPr>
            <a:spLocks noGrp="1"/>
          </p:cNvSpPr>
          <p:nvPr>
            <p:ph type="title"/>
          </p:nvPr>
        </p:nvSpPr>
        <p:spPr>
          <a:solidFill>
            <a:schemeClr val="accent1"/>
          </a:solidFill>
        </p:spPr>
        <p:txBody>
          <a:bodyPr/>
          <a:lstStyle/>
          <a:p>
            <a:r>
              <a:rPr lang="en-GB" dirty="0">
                <a:solidFill>
                  <a:schemeClr val="bg1"/>
                </a:solidFill>
              </a:rPr>
              <a:t>Expert power </a:t>
            </a:r>
          </a:p>
        </p:txBody>
      </p:sp>
      <p:sp>
        <p:nvSpPr>
          <p:cNvPr id="3" name="Content Placeholder 2">
            <a:extLst>
              <a:ext uri="{FF2B5EF4-FFF2-40B4-BE49-F238E27FC236}">
                <a16:creationId xmlns:a16="http://schemas.microsoft.com/office/drawing/2014/main" id="{41E0225A-9E18-67FA-7A53-AEC62CF46F68}"/>
              </a:ext>
            </a:extLst>
          </p:cNvPr>
          <p:cNvSpPr>
            <a:spLocks noGrp="1"/>
          </p:cNvSpPr>
          <p:nvPr>
            <p:ph idx="1"/>
          </p:nvPr>
        </p:nvSpPr>
        <p:spPr/>
        <p:txBody>
          <a:bodyPr/>
          <a:lstStyle/>
          <a:p>
            <a:r>
              <a:rPr lang="en-GB" dirty="0"/>
              <a:t>This is the expert knowledge that manager possesses, and they can have multiple expertise's. The more knowledge the manager has the more likely they will be able to support different views and understand different stakeholder groups.  </a:t>
            </a:r>
          </a:p>
        </p:txBody>
      </p:sp>
    </p:spTree>
    <p:extLst>
      <p:ext uri="{BB962C8B-B14F-4D97-AF65-F5344CB8AC3E}">
        <p14:creationId xmlns:p14="http://schemas.microsoft.com/office/powerpoint/2010/main" val="3459491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3E94-4D09-9398-2FCB-0543D356250F}"/>
              </a:ext>
            </a:extLst>
          </p:cNvPr>
          <p:cNvSpPr>
            <a:spLocks noGrp="1"/>
          </p:cNvSpPr>
          <p:nvPr>
            <p:ph type="title"/>
          </p:nvPr>
        </p:nvSpPr>
        <p:spPr>
          <a:solidFill>
            <a:schemeClr val="accent1"/>
          </a:solidFill>
        </p:spPr>
        <p:txBody>
          <a:bodyPr/>
          <a:lstStyle/>
          <a:p>
            <a:r>
              <a:rPr lang="en-GB" dirty="0">
                <a:solidFill>
                  <a:schemeClr val="bg1"/>
                </a:solidFill>
              </a:rPr>
              <a:t>Reputation power</a:t>
            </a:r>
          </a:p>
        </p:txBody>
      </p:sp>
      <p:sp>
        <p:nvSpPr>
          <p:cNvPr id="3" name="Content Placeholder 2">
            <a:extLst>
              <a:ext uri="{FF2B5EF4-FFF2-40B4-BE49-F238E27FC236}">
                <a16:creationId xmlns:a16="http://schemas.microsoft.com/office/drawing/2014/main" id="{CE13A18D-6985-AFB6-8ADD-9525CA7D6D21}"/>
              </a:ext>
            </a:extLst>
          </p:cNvPr>
          <p:cNvSpPr>
            <a:spLocks noGrp="1"/>
          </p:cNvSpPr>
          <p:nvPr>
            <p:ph idx="1"/>
          </p:nvPr>
        </p:nvSpPr>
        <p:spPr/>
        <p:txBody>
          <a:bodyPr/>
          <a:lstStyle/>
          <a:p>
            <a:r>
              <a:rPr lang="en-GB" dirty="0"/>
              <a:t>Reputation power is different to expert power, a manager may be qualified with a degree but not practiced as a real-world project manager. He has expert power but no reputation in project delivery. </a:t>
            </a:r>
          </a:p>
          <a:p>
            <a:r>
              <a:rPr lang="en-GB" dirty="0"/>
              <a:t>Reputation power is the power a manager has when people know about their track record of success.  </a:t>
            </a:r>
          </a:p>
        </p:txBody>
      </p:sp>
    </p:spTree>
    <p:extLst>
      <p:ext uri="{BB962C8B-B14F-4D97-AF65-F5344CB8AC3E}">
        <p14:creationId xmlns:p14="http://schemas.microsoft.com/office/powerpoint/2010/main" val="3398504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145FB-496F-0AE6-7E36-5E8E723BE89D}"/>
              </a:ext>
            </a:extLst>
          </p:cNvPr>
          <p:cNvSpPr>
            <a:spLocks noGrp="1"/>
          </p:cNvSpPr>
          <p:nvPr>
            <p:ph type="title"/>
          </p:nvPr>
        </p:nvSpPr>
        <p:spPr>
          <a:solidFill>
            <a:schemeClr val="accent1"/>
          </a:solidFill>
        </p:spPr>
        <p:txBody>
          <a:bodyPr/>
          <a:lstStyle/>
          <a:p>
            <a:r>
              <a:rPr lang="en-GB" dirty="0">
                <a:solidFill>
                  <a:schemeClr val="bg1"/>
                </a:solidFill>
              </a:rPr>
              <a:t>Information power</a:t>
            </a:r>
          </a:p>
        </p:txBody>
      </p:sp>
      <p:sp>
        <p:nvSpPr>
          <p:cNvPr id="3" name="Content Placeholder 2">
            <a:extLst>
              <a:ext uri="{FF2B5EF4-FFF2-40B4-BE49-F238E27FC236}">
                <a16:creationId xmlns:a16="http://schemas.microsoft.com/office/drawing/2014/main" id="{C74E861B-C0A7-B90C-BEFD-EBDCE6C5681F}"/>
              </a:ext>
            </a:extLst>
          </p:cNvPr>
          <p:cNvSpPr>
            <a:spLocks noGrp="1"/>
          </p:cNvSpPr>
          <p:nvPr>
            <p:ph idx="1"/>
          </p:nvPr>
        </p:nvSpPr>
        <p:spPr/>
        <p:txBody>
          <a:bodyPr/>
          <a:lstStyle/>
          <a:p>
            <a:r>
              <a:rPr lang="en-GB" dirty="0"/>
              <a:t>Having factual date helps a manager in rational persuasion. Remember facts are friends, so managers should try to obtain the facts they need to increase their informational power </a:t>
            </a:r>
          </a:p>
        </p:txBody>
      </p:sp>
    </p:spTree>
    <p:extLst>
      <p:ext uri="{BB962C8B-B14F-4D97-AF65-F5344CB8AC3E}">
        <p14:creationId xmlns:p14="http://schemas.microsoft.com/office/powerpoint/2010/main" val="3936197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1C15-20DF-5BC3-3118-C0EEFB76EB0A}"/>
              </a:ext>
            </a:extLst>
          </p:cNvPr>
          <p:cNvSpPr>
            <a:spLocks noGrp="1"/>
          </p:cNvSpPr>
          <p:nvPr>
            <p:ph type="title"/>
          </p:nvPr>
        </p:nvSpPr>
        <p:spPr>
          <a:solidFill>
            <a:schemeClr val="accent1"/>
          </a:solidFill>
        </p:spPr>
        <p:txBody>
          <a:bodyPr/>
          <a:lstStyle/>
          <a:p>
            <a:r>
              <a:rPr lang="en-GB" dirty="0">
                <a:solidFill>
                  <a:schemeClr val="bg1"/>
                </a:solidFill>
              </a:rPr>
              <a:t>Relationship power</a:t>
            </a:r>
          </a:p>
        </p:txBody>
      </p:sp>
      <p:sp>
        <p:nvSpPr>
          <p:cNvPr id="3" name="Content Placeholder 2">
            <a:extLst>
              <a:ext uri="{FF2B5EF4-FFF2-40B4-BE49-F238E27FC236}">
                <a16:creationId xmlns:a16="http://schemas.microsoft.com/office/drawing/2014/main" id="{644D31B0-11E3-FC1B-8E84-9CCCA5CD385E}"/>
              </a:ext>
            </a:extLst>
          </p:cNvPr>
          <p:cNvSpPr>
            <a:spLocks noGrp="1"/>
          </p:cNvSpPr>
          <p:nvPr>
            <p:ph idx="1"/>
          </p:nvPr>
        </p:nvSpPr>
        <p:spPr/>
        <p:txBody>
          <a:bodyPr/>
          <a:lstStyle/>
          <a:p>
            <a:r>
              <a:rPr lang="en-GB" dirty="0"/>
              <a:t>Whilst information power is about what managers know, relationship power is about who do they know ? This is not having an excessive figure on LinkedIn but having good relationships with people they can ask for help and support when needed to engage some stakeholders </a:t>
            </a:r>
          </a:p>
        </p:txBody>
      </p:sp>
    </p:spTree>
    <p:extLst>
      <p:ext uri="{BB962C8B-B14F-4D97-AF65-F5344CB8AC3E}">
        <p14:creationId xmlns:p14="http://schemas.microsoft.com/office/powerpoint/2010/main" val="206249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DE064-E9D9-C953-1772-A3D46ABDDBA1}"/>
              </a:ext>
            </a:extLst>
          </p:cNvPr>
          <p:cNvSpPr>
            <a:spLocks noGrp="1"/>
          </p:cNvSpPr>
          <p:nvPr>
            <p:ph type="title"/>
          </p:nvPr>
        </p:nvSpPr>
        <p:spPr>
          <a:solidFill>
            <a:schemeClr val="accent1"/>
          </a:solidFill>
        </p:spPr>
        <p:txBody>
          <a:bodyPr/>
          <a:lstStyle/>
          <a:p>
            <a:r>
              <a:rPr lang="en-GB" dirty="0">
                <a:solidFill>
                  <a:schemeClr val="bg1"/>
                </a:solidFill>
              </a:rPr>
              <a:t>Personality Power </a:t>
            </a:r>
          </a:p>
        </p:txBody>
      </p:sp>
      <p:sp>
        <p:nvSpPr>
          <p:cNvPr id="3" name="Content Placeholder 2">
            <a:extLst>
              <a:ext uri="{FF2B5EF4-FFF2-40B4-BE49-F238E27FC236}">
                <a16:creationId xmlns:a16="http://schemas.microsoft.com/office/drawing/2014/main" id="{9AB9F4EA-3649-7AD2-F4B8-5EB8697F96E5}"/>
              </a:ext>
            </a:extLst>
          </p:cNvPr>
          <p:cNvSpPr>
            <a:spLocks noGrp="1"/>
          </p:cNvSpPr>
          <p:nvPr>
            <p:ph idx="1"/>
          </p:nvPr>
        </p:nvSpPr>
        <p:spPr/>
        <p:txBody>
          <a:bodyPr/>
          <a:lstStyle/>
          <a:p>
            <a:r>
              <a:rPr lang="en-GB" dirty="0"/>
              <a:t>This is also called the charismatic power. These managers affects the way people think and how feels affect behaviours through interpersonal skills such as emotional intelligence helps to nurture personality power </a:t>
            </a:r>
          </a:p>
        </p:txBody>
      </p:sp>
    </p:spTree>
    <p:extLst>
      <p:ext uri="{BB962C8B-B14F-4D97-AF65-F5344CB8AC3E}">
        <p14:creationId xmlns:p14="http://schemas.microsoft.com/office/powerpoint/2010/main" val="991275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38AA-EA44-5C92-9564-1FEE0C94E493}"/>
              </a:ext>
            </a:extLst>
          </p:cNvPr>
          <p:cNvSpPr>
            <a:spLocks noGrp="1"/>
          </p:cNvSpPr>
          <p:nvPr>
            <p:ph type="title"/>
          </p:nvPr>
        </p:nvSpPr>
        <p:spPr>
          <a:solidFill>
            <a:schemeClr val="accent1"/>
          </a:solidFill>
        </p:spPr>
        <p:txBody>
          <a:bodyPr/>
          <a:lstStyle/>
          <a:p>
            <a:r>
              <a:rPr lang="en-GB" sz="2800" b="1" dirty="0">
                <a:solidFill>
                  <a:schemeClr val="bg1"/>
                </a:solidFill>
              </a:rPr>
              <a:t>Tips to persuade through powers and increase collaboration </a:t>
            </a:r>
          </a:p>
        </p:txBody>
      </p:sp>
      <p:sp>
        <p:nvSpPr>
          <p:cNvPr id="3" name="Content Placeholder 2">
            <a:extLst>
              <a:ext uri="{FF2B5EF4-FFF2-40B4-BE49-F238E27FC236}">
                <a16:creationId xmlns:a16="http://schemas.microsoft.com/office/drawing/2014/main" id="{2F74FC2E-25C3-1FFE-2581-4B0C24AC9B16}"/>
              </a:ext>
            </a:extLst>
          </p:cNvPr>
          <p:cNvSpPr>
            <a:spLocks noGrp="1"/>
          </p:cNvSpPr>
          <p:nvPr>
            <p:ph idx="1"/>
          </p:nvPr>
        </p:nvSpPr>
        <p:spPr/>
        <p:txBody>
          <a:bodyPr/>
          <a:lstStyle/>
          <a:p>
            <a:pPr>
              <a:buFont typeface="Wingdings" panose="05000000000000000000" pitchFamily="2" charset="2"/>
              <a:buChar char="q"/>
            </a:pPr>
            <a:r>
              <a:rPr lang="en-GB" sz="2400" dirty="0"/>
              <a:t>One of the most challenging aspect is getting people to do their part on the project timely. People are busy and the organisation priorities are not always their priorities . </a:t>
            </a:r>
          </a:p>
          <a:p>
            <a:pPr>
              <a:buFont typeface="Wingdings" panose="05000000000000000000" pitchFamily="2" charset="2"/>
              <a:buChar char="q"/>
            </a:pPr>
            <a:r>
              <a:rPr lang="en-GB" sz="2400" dirty="0"/>
              <a:t>Therefore, when preparing email/communication, think of collaborating with them to make it easier such as ;</a:t>
            </a:r>
          </a:p>
          <a:p>
            <a:pPr>
              <a:buFont typeface="Wingdings" panose="05000000000000000000" pitchFamily="2" charset="2"/>
              <a:buChar char="q"/>
            </a:pPr>
            <a:r>
              <a:rPr lang="en-GB" sz="2400" dirty="0"/>
              <a:t>I've prepared a draft ; all you need to do is ….</a:t>
            </a:r>
          </a:p>
          <a:p>
            <a:pPr>
              <a:buFont typeface="Wingdings" panose="05000000000000000000" pitchFamily="2" charset="2"/>
              <a:buChar char="q"/>
            </a:pPr>
            <a:r>
              <a:rPr lang="en-GB" sz="2400" dirty="0"/>
              <a:t>The attached template will save you time </a:t>
            </a:r>
          </a:p>
          <a:p>
            <a:pPr>
              <a:buFont typeface="Wingdings" panose="05000000000000000000" pitchFamily="2" charset="2"/>
              <a:buChar char="q"/>
            </a:pPr>
            <a:r>
              <a:rPr lang="en-GB" sz="2400" dirty="0"/>
              <a:t>Just click on the link </a:t>
            </a:r>
          </a:p>
          <a:p>
            <a:pPr>
              <a:buFont typeface="Wingdings" panose="05000000000000000000" pitchFamily="2" charset="2"/>
              <a:buChar char="q"/>
            </a:pPr>
            <a:r>
              <a:rPr lang="en-GB" sz="2400" dirty="0"/>
              <a:t>How can I make this easy for you ?</a:t>
            </a:r>
          </a:p>
          <a:p>
            <a:pPr marL="0" indent="0">
              <a:buNone/>
            </a:pPr>
            <a:endParaRPr lang="en-GB" dirty="0"/>
          </a:p>
        </p:txBody>
      </p:sp>
    </p:spTree>
    <p:extLst>
      <p:ext uri="{BB962C8B-B14F-4D97-AF65-F5344CB8AC3E}">
        <p14:creationId xmlns:p14="http://schemas.microsoft.com/office/powerpoint/2010/main" val="405896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38AA-EA44-5C92-9564-1FEE0C94E493}"/>
              </a:ext>
            </a:extLst>
          </p:cNvPr>
          <p:cNvSpPr>
            <a:spLocks noGrp="1"/>
          </p:cNvSpPr>
          <p:nvPr>
            <p:ph type="title"/>
          </p:nvPr>
        </p:nvSpPr>
        <p:spPr>
          <a:solidFill>
            <a:schemeClr val="accent1"/>
          </a:solidFill>
        </p:spPr>
        <p:txBody>
          <a:bodyPr/>
          <a:lstStyle/>
          <a:p>
            <a:r>
              <a:rPr lang="en-GB" sz="2800" b="1" dirty="0">
                <a:solidFill>
                  <a:schemeClr val="bg1"/>
                </a:solidFill>
              </a:rPr>
              <a:t>Tips to persuade through powers and increase collaboration </a:t>
            </a:r>
          </a:p>
        </p:txBody>
      </p:sp>
      <p:sp>
        <p:nvSpPr>
          <p:cNvPr id="3" name="Content Placeholder 2">
            <a:extLst>
              <a:ext uri="{FF2B5EF4-FFF2-40B4-BE49-F238E27FC236}">
                <a16:creationId xmlns:a16="http://schemas.microsoft.com/office/drawing/2014/main" id="{2F74FC2E-25C3-1FFE-2581-4B0C24AC9B16}"/>
              </a:ext>
            </a:extLst>
          </p:cNvPr>
          <p:cNvSpPr>
            <a:spLocks noGrp="1"/>
          </p:cNvSpPr>
          <p:nvPr>
            <p:ph idx="1"/>
          </p:nvPr>
        </p:nvSpPr>
        <p:spPr/>
        <p:txBody>
          <a:bodyPr/>
          <a:lstStyle/>
          <a:p>
            <a:pPr>
              <a:buFont typeface="Wingdings" panose="05000000000000000000" pitchFamily="2" charset="2"/>
              <a:buChar char="q"/>
            </a:pPr>
            <a:r>
              <a:rPr lang="en-GB" sz="2400" dirty="0"/>
              <a:t>Reference authority – sometimes it helps to mention who is the authority behind a request. There are 2 types of authority a manager could use </a:t>
            </a:r>
            <a:r>
              <a:rPr lang="en-GB" sz="2400" b="1" dirty="0"/>
              <a:t>Hierarchical</a:t>
            </a:r>
            <a:r>
              <a:rPr lang="en-GB" sz="2400" dirty="0"/>
              <a:t> and </a:t>
            </a:r>
            <a:r>
              <a:rPr lang="en-GB" sz="2400" b="1" dirty="0"/>
              <a:t>legitimate </a:t>
            </a:r>
          </a:p>
          <a:p>
            <a:pPr>
              <a:buFont typeface="Wingdings" panose="05000000000000000000" pitchFamily="2" charset="2"/>
              <a:buChar char="q"/>
            </a:pPr>
            <a:r>
              <a:rPr lang="en-GB" sz="2400" dirty="0"/>
              <a:t>Managers should be tenacious such as sending reminders using multi-channel approach. Perhaps follow up an email with a chat message ( for internal colleagues) </a:t>
            </a:r>
          </a:p>
          <a:p>
            <a:endParaRPr lang="en-GB" sz="2400" b="1" dirty="0"/>
          </a:p>
          <a:p>
            <a:pPr marL="0" indent="0">
              <a:buNone/>
            </a:pPr>
            <a:endParaRPr lang="en-GB" dirty="0"/>
          </a:p>
        </p:txBody>
      </p:sp>
    </p:spTree>
    <p:extLst>
      <p:ext uri="{BB962C8B-B14F-4D97-AF65-F5344CB8AC3E}">
        <p14:creationId xmlns:p14="http://schemas.microsoft.com/office/powerpoint/2010/main" val="576007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a:solidFill>
            <a:schemeClr val="accent1"/>
          </a:solidFill>
        </p:spPr>
        <p:txBody>
          <a:bodyPr/>
          <a:lstStyle/>
          <a:p>
            <a:r>
              <a:rPr lang="en-GB" dirty="0">
                <a:solidFill>
                  <a:schemeClr val="bg1"/>
                </a:solidFill>
              </a:rPr>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In week 7, we will continue the process of engaging stakeholders </a:t>
            </a:r>
          </a:p>
        </p:txBody>
      </p:sp>
    </p:spTree>
    <p:extLst>
      <p:ext uri="{BB962C8B-B14F-4D97-AF65-F5344CB8AC3E}">
        <p14:creationId xmlns:p14="http://schemas.microsoft.com/office/powerpoint/2010/main" val="977906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1110-741D-1655-35E6-78F09CB72331}"/>
              </a:ext>
            </a:extLst>
          </p:cNvPr>
          <p:cNvSpPr>
            <a:spLocks noGrp="1"/>
          </p:cNvSpPr>
          <p:nvPr>
            <p:ph type="title"/>
          </p:nvPr>
        </p:nvSpPr>
        <p:spPr>
          <a:solidFill>
            <a:schemeClr val="accent1"/>
          </a:solidFill>
        </p:spPr>
        <p:txBody>
          <a:bodyPr/>
          <a:lstStyle/>
          <a:p>
            <a:r>
              <a:rPr lang="en-GB" dirty="0">
                <a:solidFill>
                  <a:schemeClr val="bg1"/>
                </a:solidFill>
              </a:rPr>
              <a:t>End </a:t>
            </a:r>
            <a:r>
              <a:rPr lang="en-GB">
                <a:solidFill>
                  <a:schemeClr val="bg1"/>
                </a:solidFill>
              </a:rPr>
              <a:t>of Day Activity </a:t>
            </a:r>
            <a:endParaRPr lang="en-GB" dirty="0">
              <a:solidFill>
                <a:schemeClr val="bg1"/>
              </a:solidFill>
            </a:endParaRPr>
          </a:p>
        </p:txBody>
      </p:sp>
      <p:sp>
        <p:nvSpPr>
          <p:cNvPr id="3" name="Content Placeholder 2">
            <a:extLst>
              <a:ext uri="{FF2B5EF4-FFF2-40B4-BE49-F238E27FC236}">
                <a16:creationId xmlns:a16="http://schemas.microsoft.com/office/drawing/2014/main" id="{0DDF9DCF-045B-865F-1DEF-33C9A4A218F5}"/>
              </a:ext>
            </a:extLst>
          </p:cNvPr>
          <p:cNvSpPr>
            <a:spLocks noGrp="1"/>
          </p:cNvSpPr>
          <p:nvPr>
            <p:ph idx="1"/>
          </p:nvPr>
        </p:nvSpPr>
        <p:spPr/>
        <p:txBody>
          <a:bodyPr/>
          <a:lstStyle/>
          <a:p>
            <a:r>
              <a:rPr lang="en-GB" dirty="0"/>
              <a:t>Working in pairs explain different ways how managers can effectively communicate with their stakeholders ?</a:t>
            </a:r>
          </a:p>
          <a:p>
            <a:r>
              <a:rPr lang="en-GB" dirty="0"/>
              <a:t>What communication barriers may managers face ?</a:t>
            </a:r>
          </a:p>
          <a:p>
            <a:r>
              <a:rPr lang="en-GB" dirty="0"/>
              <a:t>Explain different strategies  to minimise these barriers ?</a:t>
            </a:r>
          </a:p>
        </p:txBody>
      </p:sp>
    </p:spTree>
    <p:extLst>
      <p:ext uri="{BB962C8B-B14F-4D97-AF65-F5344CB8AC3E}">
        <p14:creationId xmlns:p14="http://schemas.microsoft.com/office/powerpoint/2010/main" val="21736211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p>
          <a:p>
            <a:r>
              <a:rPr lang="en-US" sz="2400" b="0" i="0" dirty="0">
                <a:solidFill>
                  <a:srgbClr val="000000"/>
                </a:solidFill>
                <a:effectLst/>
                <a:latin typeface="Arial" panose="020B0604020202020204" pitchFamily="34" charset="0"/>
                <a:cs typeface="Arial" panose="020B0604020202020204" pitchFamily="34" charset="0"/>
              </a:rPr>
              <a:t>See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“Conceptualizing Accountability,” in </a:t>
            </a:r>
            <a:r>
              <a:rPr lang="en-US" sz="2400" b="0" i="1" dirty="0">
                <a:solidFill>
                  <a:srgbClr val="000000"/>
                </a:solidFill>
                <a:effectLst/>
                <a:latin typeface="Arial" panose="020B0604020202020204" pitchFamily="34" charset="0"/>
                <a:cs typeface="Arial" panose="020B0604020202020204" pitchFamily="34" charset="0"/>
              </a:rPr>
              <a:t>The Self-Restraining State: Power and Accountability in New Democracies</a:t>
            </a:r>
            <a:r>
              <a:rPr lang="en-US" sz="2400" b="0" i="0" dirty="0">
                <a:solidFill>
                  <a:srgbClr val="000000"/>
                </a:solidFill>
                <a:effectLst/>
                <a:latin typeface="Arial" panose="020B0604020202020204" pitchFamily="34" charset="0"/>
                <a:cs typeface="Arial" panose="020B0604020202020204" pitchFamily="34" charset="0"/>
              </a:rPr>
              <a:t>, ed.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Larry Diamond, and Marc F. Plattner (Boulder, CO: Lynne </a:t>
            </a:r>
            <a:r>
              <a:rPr lang="en-US" sz="2400" b="0" i="0" dirty="0" err="1">
                <a:solidFill>
                  <a:srgbClr val="000000"/>
                </a:solidFill>
                <a:effectLst/>
                <a:latin typeface="Arial" panose="020B0604020202020204" pitchFamily="34" charset="0"/>
                <a:cs typeface="Arial" panose="020B0604020202020204" pitchFamily="34" charset="0"/>
              </a:rPr>
              <a:t>Rienner</a:t>
            </a:r>
            <a:r>
              <a:rPr lang="en-US" sz="2400" b="0" i="0" dirty="0">
                <a:solidFill>
                  <a:srgbClr val="000000"/>
                </a:solidFill>
                <a:effectLst/>
                <a:latin typeface="Arial" panose="020B0604020202020204" pitchFamily="34" charset="0"/>
                <a:cs typeface="Arial" panose="020B0604020202020204" pitchFamily="34" charset="0"/>
              </a:rPr>
              <a:t> Publishers, 1999), 19–37.</a:t>
            </a:r>
          </a:p>
          <a:p>
            <a:r>
              <a:rPr lang="en-US" sz="2400" b="0" i="0" dirty="0">
                <a:solidFill>
                  <a:srgbClr val="000000"/>
                </a:solidFill>
                <a:effectLst/>
                <a:latin typeface="inherit"/>
              </a:rPr>
              <a:t>The editors, “</a:t>
            </a:r>
            <a:r>
              <a:rPr lang="en-US" sz="2400" b="0" i="0" u="none" strike="noStrike" dirty="0">
                <a:solidFill>
                  <a:srgbClr val="E10111"/>
                </a:solidFill>
                <a:effectLst/>
                <a:latin typeface="inherit"/>
              </a:rPr>
              <a:t>Unbalanced: A Map of Nonprofit Stakeholders</a:t>
            </a:r>
            <a:r>
              <a:rPr lang="en-US" sz="2400" b="0" i="0" dirty="0">
                <a:solidFill>
                  <a:srgbClr val="000000"/>
                </a:solidFill>
                <a:effectLst/>
                <a:latin typeface="inherit"/>
              </a:rPr>
              <a:t>,” </a:t>
            </a:r>
            <a:r>
              <a:rPr lang="en-US" sz="2400" b="0" i="1" dirty="0">
                <a:solidFill>
                  <a:srgbClr val="000000"/>
                </a:solidFill>
                <a:effectLst/>
                <a:latin typeface="Avenir-Medium"/>
              </a:rPr>
              <a:t>Nonprofit Quarterly</a:t>
            </a:r>
            <a:r>
              <a:rPr lang="en-US" sz="2400" b="0" i="0" dirty="0">
                <a:solidFill>
                  <a:srgbClr val="000000"/>
                </a:solidFill>
                <a:effectLst/>
                <a:latin typeface="inherit"/>
              </a:rPr>
              <a:t> 26, no. 2 (Summer 2019): 20–22, published online August 24, 2019. ( Accessed on 28</a:t>
            </a:r>
            <a:r>
              <a:rPr lang="en-US" sz="2400" b="0" i="0" baseline="30000" dirty="0">
                <a:solidFill>
                  <a:srgbClr val="000000"/>
                </a:solidFill>
                <a:effectLst/>
                <a:latin typeface="inherit"/>
              </a:rPr>
              <a:t>th</a:t>
            </a:r>
            <a:r>
              <a:rPr lang="en-US" sz="2400" b="0" i="0" dirty="0">
                <a:solidFill>
                  <a:srgbClr val="000000"/>
                </a:solidFill>
                <a:effectLst/>
                <a:latin typeface="inherit"/>
              </a:rPr>
              <a:t> July 2023)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5170</TotalTime>
  <Words>1302</Words>
  <Application>Microsoft Office PowerPoint</Application>
  <PresentationFormat>Widescreen</PresentationFormat>
  <Paragraphs>126</Paragraphs>
  <Slides>32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Avenir-Medium</vt:lpstr>
      <vt:lpstr>inherit</vt:lpstr>
      <vt:lpstr>Myriad Pro</vt:lpstr>
      <vt:lpstr>Aharoni</vt:lpstr>
      <vt:lpstr>Arial</vt:lpstr>
      <vt:lpstr>Calibri</vt:lpstr>
      <vt:lpstr>Symbol</vt:lpstr>
      <vt:lpstr>Verdana</vt:lpstr>
      <vt:lpstr>Wingdings</vt:lpstr>
      <vt:lpstr>20140311PresentationUWTSDTemplate</vt:lpstr>
      <vt:lpstr>LCLM5001</vt:lpstr>
      <vt:lpstr>Class Management </vt:lpstr>
      <vt:lpstr>Learning outcome </vt:lpstr>
      <vt:lpstr>Indicative content </vt:lpstr>
      <vt:lpstr>Session Recap </vt:lpstr>
      <vt:lpstr>Role of Manager in Stakeholder Engagement Process</vt:lpstr>
      <vt:lpstr>Engaging stakeholders as a manager </vt:lpstr>
      <vt:lpstr>Stakeholder communication planning </vt:lpstr>
      <vt:lpstr>Stakeholder communication plan </vt:lpstr>
      <vt:lpstr>The 3 key parts of the template </vt:lpstr>
      <vt:lpstr>Class Group Activity – 20 Minutes</vt:lpstr>
      <vt:lpstr>Communication Process </vt:lpstr>
      <vt:lpstr>Aim of the communication Plan </vt:lpstr>
      <vt:lpstr>RACI Matrix </vt:lpstr>
      <vt:lpstr>PowerPoint Presentation</vt:lpstr>
      <vt:lpstr>Group Class Activity- 15 Minutes</vt:lpstr>
      <vt:lpstr>Do you have any question as yet ?</vt:lpstr>
      <vt:lpstr>Break </vt:lpstr>
      <vt:lpstr>Session 2 </vt:lpstr>
      <vt:lpstr>Managers influencing without Authority</vt:lpstr>
      <vt:lpstr>Legitimate power </vt:lpstr>
      <vt:lpstr>Expert power </vt:lpstr>
      <vt:lpstr>Reputation power</vt:lpstr>
      <vt:lpstr>Information power</vt:lpstr>
      <vt:lpstr>Relationship power</vt:lpstr>
      <vt:lpstr>Personality Power </vt:lpstr>
      <vt:lpstr>Tips to persuade through powers and increase collaboration </vt:lpstr>
      <vt:lpstr>Tips to persuade through powers and increase collaboration </vt:lpstr>
      <vt:lpstr>Next Week Plan </vt:lpstr>
      <vt:lpstr>End of Day Activity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317</cp:revision>
  <cp:lastPrinted>2018-07-09T15:27:01Z</cp:lastPrinted>
  <dcterms:created xsi:type="dcterms:W3CDTF">2002-10-07T19:43:58Z</dcterms:created>
  <dcterms:modified xsi:type="dcterms:W3CDTF">2026-03-22T12:24:15Z</dcterms:modified>
</cp:coreProperties>
</file>